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6.xml" ContentType="application/vnd.openxmlformats-officedocument.presentationml.tags+xml"/>
  <Override PartName="/ppt/notesSlides/notesSlide19.xml" ContentType="application/vnd.openxmlformats-officedocument.presentationml.notesSlide+xml"/>
  <Override PartName="/ppt/tags/tag17.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8.xml" ContentType="application/vnd.openxmlformats-officedocument.presentationml.tags+xml"/>
  <Override PartName="/ppt/notesSlides/notesSlide22.xml" ContentType="application/vnd.openxmlformats-officedocument.presentationml.notesSlide+xml"/>
  <Override PartName="/ppt/tags/tag19.xml" ContentType="application/vnd.openxmlformats-officedocument.presentationml.tags+xml"/>
  <Override PartName="/ppt/notesSlides/notesSlide23.xml" ContentType="application/vnd.openxmlformats-officedocument.presentationml.notesSlide+xml"/>
  <Override PartName="/ppt/tags/tag20.xml" ContentType="application/vnd.openxmlformats-officedocument.presentationml.tags+xml"/>
  <Override PartName="/ppt/notesSlides/notesSlide24.xml" ContentType="application/vnd.openxmlformats-officedocument.presentationml.notesSlide+xml"/>
  <Override PartName="/ppt/tags/tag21.xml" ContentType="application/vnd.openxmlformats-officedocument.presentationml.tags+xml"/>
  <Override PartName="/ppt/notesSlides/notesSlide25.xml" ContentType="application/vnd.openxmlformats-officedocument.presentationml.notesSlide+xml"/>
  <Override PartName="/ppt/tags/tag22.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23.xml" ContentType="application/vnd.openxmlformats-officedocument.presentationml.tags+xml"/>
  <Override PartName="/ppt/notesSlides/notesSlide28.xml" ContentType="application/vnd.openxmlformats-officedocument.presentationml.notesSlide+xml"/>
  <Override PartName="/ppt/tags/tag24.xml" ContentType="application/vnd.openxmlformats-officedocument.presentationml.tags+xml"/>
  <Override PartName="/ppt/notesSlides/notesSlide29.xml" ContentType="application/vnd.openxmlformats-officedocument.presentationml.notesSlide+xml"/>
  <Override PartName="/ppt/tags/tag25.xml" ContentType="application/vnd.openxmlformats-officedocument.presentationml.tags+xml"/>
  <Override PartName="/ppt/notesSlides/notesSlide30.xml" ContentType="application/vnd.openxmlformats-officedocument.presentationml.notesSlide+xml"/>
  <Override PartName="/ppt/tags/tag26.xml" ContentType="application/vnd.openxmlformats-officedocument.presentationml.tags+xml"/>
  <Override PartName="/ppt/notesSlides/notesSlide31.xml" ContentType="application/vnd.openxmlformats-officedocument.presentationml.notesSlide+xml"/>
  <Override PartName="/ppt/tags/tag27.xml" ContentType="application/vnd.openxmlformats-officedocument.presentationml.tags+xml"/>
  <Override PartName="/ppt/notesSlides/notesSlide32.xml" ContentType="application/vnd.openxmlformats-officedocument.presentationml.notesSlide+xml"/>
  <Override PartName="/ppt/tags/tag28.xml" ContentType="application/vnd.openxmlformats-officedocument.presentationml.tags+xml"/>
  <Override PartName="/ppt/notesSlides/notesSlide33.xml" ContentType="application/vnd.openxmlformats-officedocument.presentationml.notesSlide+xml"/>
  <Override PartName="/ppt/tags/tag29.xml" ContentType="application/vnd.openxmlformats-officedocument.presentationml.tags+xml"/>
  <Override PartName="/ppt/notesSlides/notesSlide34.xml" ContentType="application/vnd.openxmlformats-officedocument.presentationml.notesSlide+xml"/>
  <Override PartName="/ppt/tags/tag30.xml" ContentType="application/vnd.openxmlformats-officedocument.presentationml.tags+xml"/>
  <Override PartName="/ppt/notesSlides/notesSlide35.xml" ContentType="application/vnd.openxmlformats-officedocument.presentationml.notesSlide+xml"/>
  <Override PartName="/ppt/tags/tag31.xml" ContentType="application/vnd.openxmlformats-officedocument.presentationml.tags+xml"/>
  <Override PartName="/ppt/notesSlides/notesSlide36.xml" ContentType="application/vnd.openxmlformats-officedocument.presentationml.notesSlide+xml"/>
  <Override PartName="/ppt/tags/tag32.xml" ContentType="application/vnd.openxmlformats-officedocument.presentationml.tags+xml"/>
  <Override PartName="/ppt/notesSlides/notesSlide37.xml" ContentType="application/vnd.openxmlformats-officedocument.presentationml.notesSlide+xml"/>
  <Override PartName="/ppt/tags/tag33.xml" ContentType="application/vnd.openxmlformats-officedocument.presentationml.tags+xml"/>
  <Override PartName="/ppt/notesSlides/notesSlide38.xml" ContentType="application/vnd.openxmlformats-officedocument.presentationml.notesSlide+xml"/>
  <Override PartName="/ppt/tags/tag34.xml" ContentType="application/vnd.openxmlformats-officedocument.presentationml.tags+xml"/>
  <Override PartName="/ppt/notesSlides/notesSlide39.xml" ContentType="application/vnd.openxmlformats-officedocument.presentationml.notesSlide+xml"/>
  <Override PartName="/ppt/tags/tag35.xml" ContentType="application/vnd.openxmlformats-officedocument.presentationml.tags+xml"/>
  <Override PartName="/ppt/notesSlides/notesSlide40.xml" ContentType="application/vnd.openxmlformats-officedocument.presentationml.notesSlide+xml"/>
  <Override PartName="/ppt/tags/tag36.xml" ContentType="application/vnd.openxmlformats-officedocument.presentationml.tags+xml"/>
  <Override PartName="/ppt/notesSlides/notesSlide41.xml" ContentType="application/vnd.openxmlformats-officedocument.presentationml.notesSlide+xml"/>
  <Override PartName="/ppt/tags/tag37.xml" ContentType="application/vnd.openxmlformats-officedocument.presentationml.tags+xml"/>
  <Override PartName="/ppt/notesSlides/notesSlide42.xml" ContentType="application/vnd.openxmlformats-officedocument.presentationml.notesSlide+xml"/>
  <Override PartName="/ppt/tags/tag38.xml" ContentType="application/vnd.openxmlformats-officedocument.presentationml.tags+xml"/>
  <Override PartName="/ppt/notesSlides/notesSlide43.xml" ContentType="application/vnd.openxmlformats-officedocument.presentationml.notesSlide+xml"/>
  <Override PartName="/ppt/tags/tag39.xml" ContentType="application/vnd.openxmlformats-officedocument.presentationml.tags+xml"/>
  <Override PartName="/ppt/notesSlides/notesSlide44.xml" ContentType="application/vnd.openxmlformats-officedocument.presentationml.notesSlide+xml"/>
  <Override PartName="/ppt/tags/tag40.xml" ContentType="application/vnd.openxmlformats-officedocument.presentationml.tags+xml"/>
  <Override PartName="/ppt/notesSlides/notesSlide45.xml" ContentType="application/vnd.openxmlformats-officedocument.presentationml.notesSlide+xml"/>
  <Override PartName="/ppt/tags/tag41.xml" ContentType="application/vnd.openxmlformats-officedocument.presentationml.tags+xml"/>
  <Override PartName="/ppt/notesSlides/notesSlide46.xml" ContentType="application/vnd.openxmlformats-officedocument.presentationml.notesSlide+xml"/>
  <Override PartName="/ppt/tags/tag42.xml" ContentType="application/vnd.openxmlformats-officedocument.presentationml.tags+xml"/>
  <Override PartName="/ppt/notesSlides/notesSlide47.xml" ContentType="application/vnd.openxmlformats-officedocument.presentationml.notesSlide+xml"/>
  <Override PartName="/ppt/tags/tag43.xml" ContentType="application/vnd.openxmlformats-officedocument.presentationml.tags+xml"/>
  <Override PartName="/ppt/notesSlides/notesSlide48.xml" ContentType="application/vnd.openxmlformats-officedocument.presentationml.notesSlide+xml"/>
  <Override PartName="/ppt/tags/tag44.xml" ContentType="application/vnd.openxmlformats-officedocument.presentationml.tags+xml"/>
  <Override PartName="/ppt/notesSlides/notesSlide49.xml" ContentType="application/vnd.openxmlformats-officedocument.presentationml.notesSlide+xml"/>
  <Override PartName="/ppt/tags/tag45.xml" ContentType="application/vnd.openxmlformats-officedocument.presentationml.tags+xml"/>
  <Override PartName="/ppt/notesSlides/notesSlide50.xml" ContentType="application/vnd.openxmlformats-officedocument.presentationml.notesSlide+xml"/>
  <Override PartName="/ppt/tags/tag46.xml" ContentType="application/vnd.openxmlformats-officedocument.presentationml.tags+xml"/>
  <Override PartName="/ppt/notesSlides/notesSlide51.xml" ContentType="application/vnd.openxmlformats-officedocument.presentationml.notesSlide+xml"/>
  <Override PartName="/ppt/tags/tag47.xml" ContentType="application/vnd.openxmlformats-officedocument.presentationml.tags+xml"/>
  <Override PartName="/ppt/notesSlides/notesSlide52.xml" ContentType="application/vnd.openxmlformats-officedocument.presentationml.notesSlide+xml"/>
  <Override PartName="/ppt/tags/tag48.xml" ContentType="application/vnd.openxmlformats-officedocument.presentationml.tags+xml"/>
  <Override PartName="/ppt/notesSlides/notesSlide53.xml" ContentType="application/vnd.openxmlformats-officedocument.presentationml.notesSlide+xml"/>
  <Override PartName="/ppt/tags/tag49.xml" ContentType="application/vnd.openxmlformats-officedocument.presentationml.tags+xml"/>
  <Override PartName="/ppt/notesSlides/notesSlide54.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55.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56.xml" ContentType="application/vnd.openxmlformats-officedocument.presentationml.notesSlide+xml"/>
  <Override PartName="/ppt/tags/tag55.xml" ContentType="application/vnd.openxmlformats-officedocument.presentationml.tags+xml"/>
  <Override PartName="/ppt/notesSlides/notesSlide57.xml" ContentType="application/vnd.openxmlformats-officedocument.presentationml.notesSlide+xml"/>
  <Override PartName="/ppt/tags/tag56.xml" ContentType="application/vnd.openxmlformats-officedocument.presentationml.tags+xml"/>
  <Override PartName="/ppt/notesSlides/notesSlide58.xml" ContentType="application/vnd.openxmlformats-officedocument.presentationml.notesSlide+xml"/>
  <Override PartName="/ppt/tags/tag57.xml" ContentType="application/vnd.openxmlformats-officedocument.presentationml.tags+xml"/>
  <Override PartName="/ppt/notesSlides/notesSlide59.xml" ContentType="application/vnd.openxmlformats-officedocument.presentationml.notesSlide+xml"/>
  <Override PartName="/ppt/tags/tag58.xml" ContentType="application/vnd.openxmlformats-officedocument.presentationml.tags+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tags/tag59.xml" ContentType="application/vnd.openxmlformats-officedocument.presentationml.tags+xml"/>
  <Override PartName="/ppt/notesSlides/notesSlide62.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notesSlides/notesSlide63.xml" ContentType="application/vnd.openxmlformats-officedocument.presentationml.notesSlide+xml"/>
  <Override PartName="/ppt/tags/tag62.xml" ContentType="application/vnd.openxmlformats-officedocument.presentationml.tags+xml"/>
  <Override PartName="/ppt/notesSlides/notesSlide64.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65.xml" ContentType="application/vnd.openxmlformats-officedocument.presentationml.notesSlide+xml"/>
  <Override PartName="/ppt/tags/tag65.xml" ContentType="application/vnd.openxmlformats-officedocument.presentationml.tags+xml"/>
  <Override PartName="/ppt/notesSlides/notesSlide66.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notesSlides/notesSlide67.xml" ContentType="application/vnd.openxmlformats-officedocument.presentationml.notesSlide+xml"/>
  <Override PartName="/ppt/tags/tag68.xml" ContentType="application/vnd.openxmlformats-officedocument.presentationml.tags+xml"/>
  <Override PartName="/ppt/notesSlides/notesSlide68.xml" ContentType="application/vnd.openxmlformats-officedocument.presentationml.notesSlide+xml"/>
  <Override PartName="/ppt/tags/tag69.xml" ContentType="application/vnd.openxmlformats-officedocument.presentationml.tags+xml"/>
  <Override PartName="/ppt/notesSlides/notesSlide69.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70.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71.xml" ContentType="application/vnd.openxmlformats-officedocument.presentationml.notesSlide+xml"/>
  <Override PartName="/ppt/tags/tag77.xml" ContentType="application/vnd.openxmlformats-officedocument.presentationml.tags+xml"/>
  <Override PartName="/ppt/notesSlides/notesSlide72.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73.xml" ContentType="application/vnd.openxmlformats-officedocument.presentationml.notesSlide+xml"/>
  <Override PartName="/ppt/tags/tag81.xml" ContentType="application/vnd.openxmlformats-officedocument.presentationml.tags+xml"/>
  <Override PartName="/ppt/notesSlides/notesSlide74.xml" ContentType="application/vnd.openxmlformats-officedocument.presentationml.notesSlide+xml"/>
  <Override PartName="/ppt/tags/tag82.xml" ContentType="application/vnd.openxmlformats-officedocument.presentationml.tags+xml"/>
  <Override PartName="/ppt/notesSlides/notesSlide75.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48" r:id="rId1"/>
  </p:sldMasterIdLst>
  <p:notesMasterIdLst>
    <p:notesMasterId r:id="rId101"/>
  </p:notesMasterIdLst>
  <p:sldIdLst>
    <p:sldId id="256" r:id="rId2"/>
    <p:sldId id="696" r:id="rId3"/>
    <p:sldId id="701" r:id="rId4"/>
    <p:sldId id="702" r:id="rId5"/>
    <p:sldId id="704" r:id="rId6"/>
    <p:sldId id="697" r:id="rId7"/>
    <p:sldId id="698" r:id="rId8"/>
    <p:sldId id="699" r:id="rId9"/>
    <p:sldId id="700" r:id="rId10"/>
    <p:sldId id="466" r:id="rId11"/>
    <p:sldId id="289" r:id="rId12"/>
    <p:sldId id="396" r:id="rId13"/>
    <p:sldId id="467" r:id="rId14"/>
    <p:sldId id="489" r:id="rId15"/>
    <p:sldId id="398" r:id="rId16"/>
    <p:sldId id="468" r:id="rId17"/>
    <p:sldId id="399" r:id="rId18"/>
    <p:sldId id="303" r:id="rId19"/>
    <p:sldId id="403" r:id="rId20"/>
    <p:sldId id="490" r:id="rId21"/>
    <p:sldId id="492" r:id="rId22"/>
    <p:sldId id="317" r:id="rId23"/>
    <p:sldId id="483" r:id="rId24"/>
    <p:sldId id="494" r:id="rId25"/>
    <p:sldId id="322" r:id="rId26"/>
    <p:sldId id="495" r:id="rId27"/>
    <p:sldId id="469" r:id="rId28"/>
    <p:sldId id="406" r:id="rId29"/>
    <p:sldId id="405" r:id="rId30"/>
    <p:sldId id="690" r:id="rId31"/>
    <p:sldId id="409" r:id="rId32"/>
    <p:sldId id="411" r:id="rId33"/>
    <p:sldId id="470" r:id="rId34"/>
    <p:sldId id="329" r:id="rId35"/>
    <p:sldId id="331" r:id="rId36"/>
    <p:sldId id="332" r:id="rId37"/>
    <p:sldId id="471" r:id="rId38"/>
    <p:sldId id="472" r:id="rId39"/>
    <p:sldId id="473" r:id="rId40"/>
    <p:sldId id="412" r:id="rId41"/>
    <p:sldId id="451" r:id="rId42"/>
    <p:sldId id="474" r:id="rId43"/>
    <p:sldId id="496" r:id="rId44"/>
    <p:sldId id="497" r:id="rId45"/>
    <p:sldId id="498" r:id="rId46"/>
    <p:sldId id="499" r:id="rId47"/>
    <p:sldId id="413" r:id="rId48"/>
    <p:sldId id="414" r:id="rId49"/>
    <p:sldId id="695" r:id="rId50"/>
    <p:sldId id="475" r:id="rId51"/>
    <p:sldId id="346" r:id="rId52"/>
    <p:sldId id="376" r:id="rId53"/>
    <p:sldId id="348" r:id="rId54"/>
    <p:sldId id="500" r:id="rId55"/>
    <p:sldId id="415" r:id="rId56"/>
    <p:sldId id="501" r:id="rId57"/>
    <p:sldId id="416" r:id="rId58"/>
    <p:sldId id="476" r:id="rId59"/>
    <p:sldId id="477" r:id="rId60"/>
    <p:sldId id="502" r:id="rId61"/>
    <p:sldId id="484" r:id="rId62"/>
    <p:sldId id="503" r:id="rId63"/>
    <p:sldId id="504" r:id="rId64"/>
    <p:sldId id="505" r:id="rId65"/>
    <p:sldId id="479" r:id="rId66"/>
    <p:sldId id="417" r:id="rId67"/>
    <p:sldId id="485" r:id="rId68"/>
    <p:sldId id="507" r:id="rId69"/>
    <p:sldId id="418" r:id="rId70"/>
    <p:sldId id="480" r:id="rId71"/>
    <p:sldId id="508" r:id="rId72"/>
    <p:sldId id="452" r:id="rId73"/>
    <p:sldId id="453" r:id="rId74"/>
    <p:sldId id="454" r:id="rId75"/>
    <p:sldId id="455" r:id="rId76"/>
    <p:sldId id="481" r:id="rId77"/>
    <p:sldId id="447" r:id="rId78"/>
    <p:sldId id="668" r:id="rId79"/>
    <p:sldId id="459" r:id="rId80"/>
    <p:sldId id="460" r:id="rId81"/>
    <p:sldId id="462" r:id="rId82"/>
    <p:sldId id="463" r:id="rId83"/>
    <p:sldId id="509" r:id="rId84"/>
    <p:sldId id="510" r:id="rId85"/>
    <p:sldId id="669" r:id="rId86"/>
    <p:sldId id="670" r:id="rId87"/>
    <p:sldId id="671" r:id="rId88"/>
    <p:sldId id="486" r:id="rId89"/>
    <p:sldId id="482" r:id="rId90"/>
    <p:sldId id="673" r:id="rId91"/>
    <p:sldId id="675" r:id="rId92"/>
    <p:sldId id="674" r:id="rId93"/>
    <p:sldId id="677" r:id="rId94"/>
    <p:sldId id="678" r:id="rId95"/>
    <p:sldId id="679" r:id="rId96"/>
    <p:sldId id="680" r:id="rId97"/>
    <p:sldId id="705" r:id="rId98"/>
    <p:sldId id="681" r:id="rId99"/>
    <p:sldId id="268" r:id="rId100"/>
  </p:sldIdLst>
  <p:sldSz cx="12198350" cy="6859588"/>
  <p:notesSz cx="6858000" cy="9144000"/>
  <p:defaultTextStyle>
    <a:defPPr>
      <a:defRPr lang="en-US"/>
    </a:defPPr>
    <a:lvl1pPr marL="0" algn="l" defTabSz="1219627" rtl="0" eaLnBrk="1" latinLnBrk="0" hangingPunct="1">
      <a:defRPr sz="2400" kern="1200">
        <a:solidFill>
          <a:schemeClr val="tx1"/>
        </a:solidFill>
        <a:latin typeface="+mn-lt"/>
        <a:ea typeface="+mn-ea"/>
        <a:cs typeface="+mn-cs"/>
      </a:defRPr>
    </a:lvl1pPr>
    <a:lvl2pPr marL="609813" algn="l" defTabSz="1219627" rtl="0" eaLnBrk="1" latinLnBrk="0" hangingPunct="1">
      <a:defRPr sz="2400" kern="1200">
        <a:solidFill>
          <a:schemeClr val="tx1"/>
        </a:solidFill>
        <a:latin typeface="+mn-lt"/>
        <a:ea typeface="+mn-ea"/>
        <a:cs typeface="+mn-cs"/>
      </a:defRPr>
    </a:lvl2pPr>
    <a:lvl3pPr marL="1219627" algn="l" defTabSz="1219627" rtl="0" eaLnBrk="1" latinLnBrk="0" hangingPunct="1">
      <a:defRPr sz="2400" kern="1200">
        <a:solidFill>
          <a:schemeClr val="tx1"/>
        </a:solidFill>
        <a:latin typeface="+mn-lt"/>
        <a:ea typeface="+mn-ea"/>
        <a:cs typeface="+mn-cs"/>
      </a:defRPr>
    </a:lvl3pPr>
    <a:lvl4pPr marL="1829440" algn="l" defTabSz="1219627" rtl="0" eaLnBrk="1" latinLnBrk="0" hangingPunct="1">
      <a:defRPr sz="2400" kern="1200">
        <a:solidFill>
          <a:schemeClr val="tx1"/>
        </a:solidFill>
        <a:latin typeface="+mn-lt"/>
        <a:ea typeface="+mn-ea"/>
        <a:cs typeface="+mn-cs"/>
      </a:defRPr>
    </a:lvl4pPr>
    <a:lvl5pPr marL="2439253" algn="l" defTabSz="1219627" rtl="0" eaLnBrk="1" latinLnBrk="0" hangingPunct="1">
      <a:defRPr sz="2400" kern="1200">
        <a:solidFill>
          <a:schemeClr val="tx1"/>
        </a:solidFill>
        <a:latin typeface="+mn-lt"/>
        <a:ea typeface="+mn-ea"/>
        <a:cs typeface="+mn-cs"/>
      </a:defRPr>
    </a:lvl5pPr>
    <a:lvl6pPr marL="3049067" algn="l" defTabSz="1219627" rtl="0" eaLnBrk="1" latinLnBrk="0" hangingPunct="1">
      <a:defRPr sz="2400" kern="1200">
        <a:solidFill>
          <a:schemeClr val="tx1"/>
        </a:solidFill>
        <a:latin typeface="+mn-lt"/>
        <a:ea typeface="+mn-ea"/>
        <a:cs typeface="+mn-cs"/>
      </a:defRPr>
    </a:lvl6pPr>
    <a:lvl7pPr marL="3658880" algn="l" defTabSz="1219627" rtl="0" eaLnBrk="1" latinLnBrk="0" hangingPunct="1">
      <a:defRPr sz="2400" kern="1200">
        <a:solidFill>
          <a:schemeClr val="tx1"/>
        </a:solidFill>
        <a:latin typeface="+mn-lt"/>
        <a:ea typeface="+mn-ea"/>
        <a:cs typeface="+mn-cs"/>
      </a:defRPr>
    </a:lvl7pPr>
    <a:lvl8pPr marL="4268694" algn="l" defTabSz="1219627" rtl="0" eaLnBrk="1" latinLnBrk="0" hangingPunct="1">
      <a:defRPr sz="2400" kern="1200">
        <a:solidFill>
          <a:schemeClr val="tx1"/>
        </a:solidFill>
        <a:latin typeface="+mn-lt"/>
        <a:ea typeface="+mn-ea"/>
        <a:cs typeface="+mn-cs"/>
      </a:defRPr>
    </a:lvl8pPr>
    <a:lvl9pPr marL="4878507" algn="l" defTabSz="121962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2881">
          <p15:clr>
            <a:srgbClr val="A4A3A4"/>
          </p15:clr>
        </p15:guide>
        <p15:guide id="4" pos="384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64C448"/>
    <a:srgbClr val="FF9900"/>
    <a:srgbClr val="1157AB"/>
    <a:srgbClr val="FFFF00"/>
    <a:srgbClr val="74B836"/>
    <a:srgbClr val="FFFFFF"/>
    <a:srgbClr val="FDBF00"/>
    <a:srgbClr val="1A8AB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546" autoAdjust="0"/>
    <p:restoredTop sz="78219" autoAdjust="0"/>
  </p:normalViewPr>
  <p:slideViewPr>
    <p:cSldViewPr>
      <p:cViewPr varScale="1">
        <p:scale>
          <a:sx n="77" d="100"/>
          <a:sy n="77" d="100"/>
        </p:scale>
        <p:origin x="82" y="523"/>
      </p:cViewPr>
      <p:guideLst>
        <p:guide orient="horz" pos="2160"/>
        <p:guide pos="2880"/>
        <p:guide orient="horz" pos="2881"/>
        <p:guide pos="3842"/>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85202F-7878-4E07-BECC-B3FF5D4B8C96}" type="datetimeFigureOut">
              <a:rPr lang="zh-CN" altLang="en-US" smtClean="0"/>
              <a:t>2022/3/18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39A62E-562E-489C-A724-CD843F364A0E}" type="slidenum">
              <a:rPr lang="zh-CN" altLang="en-US" smtClean="0"/>
              <a:t>‹#›</a:t>
            </a:fld>
            <a:endParaRPr lang="zh-CN" altLang="en-US"/>
          </a:p>
        </p:txBody>
      </p:sp>
    </p:spTree>
    <p:extLst>
      <p:ext uri="{BB962C8B-B14F-4D97-AF65-F5344CB8AC3E}">
        <p14:creationId xmlns:p14="http://schemas.microsoft.com/office/powerpoint/2010/main" val="2908059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1</a:t>
            </a:fld>
            <a:endParaRPr lang="zh-CN" altLang="en-US"/>
          </a:p>
        </p:txBody>
      </p:sp>
    </p:spTree>
    <p:extLst>
      <p:ext uri="{BB962C8B-B14F-4D97-AF65-F5344CB8AC3E}">
        <p14:creationId xmlns:p14="http://schemas.microsoft.com/office/powerpoint/2010/main" val="4221741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434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D51EFD0C-51C7-4A55-BEA1-90AAF6817BC1}" type="slidenum">
              <a:rPr lang="zh-CN" altLang="en-US" sz="1200" smtClean="0">
                <a:solidFill>
                  <a:schemeClr val="tx1"/>
                </a:solidFill>
                <a:latin typeface="Arial" panose="020B0604020202020204" pitchFamily="34" charset="0"/>
                <a:ea typeface="宋体" panose="02010600030101010101" pitchFamily="2" charset="-122"/>
              </a:rPr>
              <a:pPr/>
              <a:t>12</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957934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434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D51EFD0C-51C7-4A55-BEA1-90AAF6817BC1}" type="slidenum">
              <a:rPr lang="zh-CN" altLang="en-US" sz="1200" smtClean="0">
                <a:solidFill>
                  <a:schemeClr val="tx1"/>
                </a:solidFill>
                <a:latin typeface="Arial" panose="020B0604020202020204" pitchFamily="34" charset="0"/>
                <a:ea typeface="宋体" panose="02010600030101010101" pitchFamily="2" charset="-122"/>
              </a:rPr>
              <a:pPr/>
              <a:t>13</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907486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434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D51EFD0C-51C7-4A55-BEA1-90AAF6817BC1}" type="slidenum">
              <a:rPr lang="zh-CN" altLang="en-US" sz="1200" smtClean="0">
                <a:solidFill>
                  <a:schemeClr val="tx1"/>
                </a:solidFill>
                <a:latin typeface="Arial" panose="020B0604020202020204" pitchFamily="34" charset="0"/>
                <a:ea typeface="宋体" panose="02010600030101010101" pitchFamily="2" charset="-122"/>
              </a:rPr>
              <a:pPr/>
              <a:t>14</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7815509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15</a:t>
            </a:fld>
            <a:endParaRPr lang="zh-CN" altLang="en-US"/>
          </a:p>
        </p:txBody>
      </p:sp>
    </p:spTree>
    <p:extLst>
      <p:ext uri="{BB962C8B-B14F-4D97-AF65-F5344CB8AC3E}">
        <p14:creationId xmlns:p14="http://schemas.microsoft.com/office/powerpoint/2010/main" val="41189490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434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D51EFD0C-51C7-4A55-BEA1-90AAF6817BC1}" type="slidenum">
              <a:rPr lang="zh-CN" altLang="en-US" sz="1200" smtClean="0">
                <a:solidFill>
                  <a:schemeClr val="tx1"/>
                </a:solidFill>
                <a:latin typeface="Arial" panose="020B0604020202020204" pitchFamily="34" charset="0"/>
                <a:ea typeface="宋体" panose="02010600030101010101" pitchFamily="2" charset="-122"/>
              </a:rPr>
              <a:pPr/>
              <a:t>16</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678997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p:sp>
      <p:sp>
        <p:nvSpPr>
          <p:cNvPr id="194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94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84E0A148-5276-44BB-8422-C7F77348A13C}" type="slidenum">
              <a:rPr lang="zh-CN" altLang="en-US" sz="1200" smtClean="0">
                <a:solidFill>
                  <a:schemeClr val="tx1"/>
                </a:solidFill>
                <a:latin typeface="Arial" panose="020B0604020202020204" pitchFamily="34" charset="0"/>
                <a:ea typeface="宋体" panose="02010600030101010101" pitchFamily="2" charset="-122"/>
              </a:rPr>
              <a:pPr/>
              <a:t>17</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242046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18</a:t>
            </a:fld>
            <a:endParaRPr lang="zh-CN" altLang="en-US"/>
          </a:p>
        </p:txBody>
      </p:sp>
    </p:spTree>
    <p:extLst>
      <p:ext uri="{BB962C8B-B14F-4D97-AF65-F5344CB8AC3E}">
        <p14:creationId xmlns:p14="http://schemas.microsoft.com/office/powerpoint/2010/main" val="40553032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19</a:t>
            </a:fld>
            <a:endParaRPr lang="zh-CN" altLang="en-US"/>
          </a:p>
        </p:txBody>
      </p:sp>
    </p:spTree>
    <p:extLst>
      <p:ext uri="{BB962C8B-B14F-4D97-AF65-F5344CB8AC3E}">
        <p14:creationId xmlns:p14="http://schemas.microsoft.com/office/powerpoint/2010/main" val="24213649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pPr algn="just">
                  <a:lnSpc>
                    <a:spcPct val="150000"/>
                  </a:lnSpc>
                  <a:spcAft>
                    <a:spcPts val="0"/>
                  </a:spcAft>
                </a:pPr>
                <a:r>
                  <a:rPr lang="zh-CN" altLang="en-US" b="1" kern="0" dirty="0">
                    <a:latin typeface="+mn-ea"/>
                  </a:rPr>
                  <a:t>（</a:t>
                </a:r>
                <a:r>
                  <a:rPr lang="en-US" altLang="zh-CN" b="1" kern="0" dirty="0">
                    <a:latin typeface="+mn-ea"/>
                  </a:rPr>
                  <a:t>1</a:t>
                </a:r>
                <a:r>
                  <a:rPr lang="zh-CN" altLang="en-US" b="1" kern="0" dirty="0">
                    <a:latin typeface="+mn-ea"/>
                  </a:rPr>
                  <a:t>）确定命题中的量词类型和特性谓词，</a:t>
                </a:r>
              </a:p>
              <a:p>
                <a:pPr indent="333375" algn="just">
                  <a:lnSpc>
                    <a:spcPct val="150000"/>
                  </a:lnSpc>
                  <a:spcAft>
                    <a:spcPts val="0"/>
                  </a:spcAft>
                </a:pPr>
                <a:r>
                  <a:rPr lang="zh-CN" altLang="zh-CN" b="1" kern="0" dirty="0">
                    <a:solidFill>
                      <a:srgbClr val="3333FF"/>
                    </a:solidFill>
                    <a:effectLst/>
                    <a:latin typeface="+mn-ea"/>
                    <a:cs typeface="宋体" panose="02010600030101010101" pitchFamily="2" charset="-122"/>
                  </a:rPr>
                  <a:t>① </a:t>
                </a:r>
                <a:r>
                  <a:rPr lang="zh-CN" altLang="zh-CN" b="1" kern="100" dirty="0">
                    <a:solidFill>
                      <a:srgbClr val="3333FF"/>
                    </a:solidFill>
                    <a:effectLst/>
                    <a:latin typeface="+mn-ea"/>
                    <a:cs typeface="宋体" panose="02010600030101010101" pitchFamily="2" charset="-122"/>
                  </a:rPr>
                  <a:t>对全称量词刻划的特性谓词，将作为蕴涵式的前件加入</a:t>
                </a:r>
                <a:r>
                  <a:rPr lang="zh-CN" altLang="zh-CN" b="1" kern="0" dirty="0">
                    <a:solidFill>
                      <a:srgbClr val="3333FF"/>
                    </a:solidFill>
                    <a:effectLst/>
                    <a:latin typeface="+mn-ea"/>
                    <a:cs typeface="宋体" panose="02010600030101010101" pitchFamily="2" charset="-122"/>
                  </a:rPr>
                  <a:t>；</a:t>
                </a:r>
                <a:endParaRPr lang="zh-CN" altLang="zh-CN" b="1" kern="100" dirty="0">
                  <a:solidFill>
                    <a:srgbClr val="3333FF"/>
                  </a:solidFill>
                  <a:effectLst/>
                  <a:latin typeface="+mn-ea"/>
                  <a:cs typeface="宋体" panose="02010600030101010101" pitchFamily="2" charset="-122"/>
                </a:endParaRPr>
              </a:p>
              <a:p>
                <a:pPr indent="333375" algn="just">
                  <a:lnSpc>
                    <a:spcPct val="150000"/>
                  </a:lnSpc>
                  <a:spcAft>
                    <a:spcPts val="0"/>
                  </a:spcAft>
                </a:pPr>
                <a:r>
                  <a:rPr lang="zh-CN" altLang="zh-CN" b="1" kern="0" dirty="0">
                    <a:solidFill>
                      <a:srgbClr val="3333FF"/>
                    </a:solidFill>
                    <a:effectLst/>
                    <a:latin typeface="+mn-ea"/>
                    <a:cs typeface="宋体" panose="02010600030101010101" pitchFamily="2" charset="-122"/>
                  </a:rPr>
                  <a:t>② </a:t>
                </a:r>
                <a:r>
                  <a:rPr lang="zh-CN" altLang="zh-CN" b="1" kern="100" dirty="0">
                    <a:solidFill>
                      <a:srgbClr val="3333FF"/>
                    </a:solidFill>
                    <a:effectLst/>
                    <a:latin typeface="+mn-ea"/>
                    <a:cs typeface="宋体" panose="02010600030101010101" pitchFamily="2" charset="-122"/>
                  </a:rPr>
                  <a:t>对存在量词刻划的特性谓词，将作为合取式的合取项加入。</a:t>
                </a:r>
              </a:p>
              <a:p>
                <a:pPr algn="just">
                  <a:lnSpc>
                    <a:spcPct val="150000"/>
                  </a:lnSpc>
                  <a:spcAft>
                    <a:spcPts val="0"/>
                  </a:spcAft>
                </a:pPr>
                <a:r>
                  <a:rPr lang="zh-CN" altLang="zh-CN" b="1" kern="100" dirty="0">
                    <a:effectLst/>
                    <a:latin typeface="+mn-ea"/>
                    <a:cs typeface="宋体" panose="02010600030101010101" pitchFamily="2" charset="-122"/>
                  </a:rPr>
                  <a:t>（</a:t>
                </a:r>
                <a:r>
                  <a:rPr lang="en-US" altLang="zh-CN" b="1" kern="100" dirty="0">
                    <a:effectLst/>
                    <a:latin typeface="+mn-ea"/>
                    <a:cs typeface="宋体" panose="02010600030101010101" pitchFamily="2" charset="-122"/>
                  </a:rPr>
                  <a:t>2</a:t>
                </a:r>
                <a:r>
                  <a:rPr lang="zh-CN" altLang="zh-CN" b="1" kern="100" dirty="0">
                    <a:effectLst/>
                    <a:latin typeface="+mn-ea"/>
                    <a:cs typeface="宋体" panose="02010600030101010101" pitchFamily="2" charset="-122"/>
                  </a:rPr>
                  <a:t>）确定命题中的个体词、名词短语或者谓语部分，并用</a:t>
                </a:r>
                <a:r>
                  <a:rPr lang="en-US" altLang="zh-CN" b="1" kern="100" dirty="0">
                    <a:effectLst/>
                    <a:latin typeface="+mn-ea"/>
                    <a:cs typeface="宋体" panose="02010600030101010101" pitchFamily="2" charset="-122"/>
                  </a:rPr>
                  <a:t>n</a:t>
                </a:r>
                <a:r>
                  <a:rPr lang="zh-CN" altLang="zh-CN" b="1" kern="100" dirty="0">
                    <a:effectLst/>
                    <a:latin typeface="+mn-ea"/>
                    <a:cs typeface="宋体" panose="02010600030101010101" pitchFamily="2" charset="-122"/>
                  </a:rPr>
                  <a:t>元谓词分别表示它们。</a:t>
                </a:r>
              </a:p>
              <a:p>
                <a:pPr algn="just">
                  <a:lnSpc>
                    <a:spcPct val="150000"/>
                  </a:lnSpc>
                  <a:spcAft>
                    <a:spcPts val="0"/>
                  </a:spcAft>
                </a:pPr>
                <a:r>
                  <a:rPr lang="zh-CN" altLang="zh-CN" b="1" kern="100" dirty="0">
                    <a:effectLst/>
                    <a:latin typeface="+mn-ea"/>
                    <a:cs typeface="宋体" panose="02010600030101010101" pitchFamily="2" charset="-122"/>
                  </a:rPr>
                  <a:t>（</a:t>
                </a:r>
                <a:r>
                  <a:rPr lang="en-US" altLang="zh-CN" b="1" kern="100" dirty="0">
                    <a:effectLst/>
                    <a:latin typeface="+mn-ea"/>
                    <a:cs typeface="宋体" panose="02010600030101010101" pitchFamily="2" charset="-122"/>
                  </a:rPr>
                  <a:t>3</a:t>
                </a:r>
                <a:r>
                  <a:rPr lang="zh-CN" altLang="zh-CN" b="1" kern="100" dirty="0">
                    <a:effectLst/>
                    <a:latin typeface="+mn-ea"/>
                    <a:cs typeface="宋体" panose="02010600030101010101" pitchFamily="2" charset="-122"/>
                  </a:rPr>
                  <a:t>）按照命题语义进行正确表示。</a:t>
                </a:r>
              </a:p>
              <a:p>
                <a:pPr algn="just">
                  <a:lnSpc>
                    <a:spcPct val="150000"/>
                  </a:lnSpc>
                  <a:spcAft>
                    <a:spcPts val="0"/>
                  </a:spcAft>
                </a:pPr>
                <a:r>
                  <a:rPr lang="zh-CN" altLang="zh-CN" b="1" kern="100" dirty="0">
                    <a:effectLst/>
                    <a:latin typeface="+mn-ea"/>
                    <a:cs typeface="宋体" panose="02010600030101010101" pitchFamily="2" charset="-122"/>
                  </a:rPr>
                  <a:t>（</a:t>
                </a:r>
                <a:r>
                  <a:rPr lang="en-US" altLang="zh-CN" b="1" kern="100" dirty="0">
                    <a:effectLst/>
                    <a:latin typeface="+mn-ea"/>
                    <a:cs typeface="宋体" panose="02010600030101010101" pitchFamily="2" charset="-122"/>
                  </a:rPr>
                  <a:t>4</a:t>
                </a:r>
                <a:r>
                  <a:rPr lang="zh-CN" altLang="zh-CN" b="1" kern="100" dirty="0">
                    <a:effectLst/>
                    <a:latin typeface="+mn-ea"/>
                    <a:cs typeface="宋体" panose="02010600030101010101" pitchFamily="2" charset="-122"/>
                  </a:rPr>
                  <a:t>）对量词前含</a:t>
                </a:r>
                <a:r>
                  <a:rPr lang="en-US" altLang="zh-CN" b="1" kern="100" dirty="0">
                    <a:effectLst/>
                    <a:latin typeface="+mn-ea"/>
                    <a:cs typeface="宋体" panose="02010600030101010101" pitchFamily="2" charset="-122"/>
                  </a:rPr>
                  <a:t>“</a:t>
                </a:r>
                <a:r>
                  <a:rPr lang="zh-CN" altLang="zh-CN" b="1" kern="100" dirty="0">
                    <a:effectLst/>
                    <a:latin typeface="+mn-ea"/>
                    <a:cs typeface="宋体" panose="02010600030101010101" pitchFamily="2" charset="-122"/>
                  </a:rPr>
                  <a:t>不”</a:t>
                </a:r>
                <a:r>
                  <a:rPr lang="en-US" altLang="zh-CN" b="1" kern="100" dirty="0">
                    <a:effectLst/>
                    <a:latin typeface="+mn-ea"/>
                    <a:cs typeface="宋体" panose="02010600030101010101" pitchFamily="2" charset="-122"/>
                  </a:rPr>
                  <a:t>“</a:t>
                </a:r>
                <a:r>
                  <a:rPr lang="zh-CN" altLang="zh-CN" b="1" kern="100" dirty="0">
                    <a:effectLst/>
                    <a:latin typeface="+mn-ea"/>
                    <a:cs typeface="宋体" panose="02010600030101010101" pitchFamily="2" charset="-122"/>
                  </a:rPr>
                  <a:t>没有”等否定词的命题，先忽略掉这些否定词进行符号化，最后在符号化结果前直接添加“</a:t>
                </a:r>
                <a:r>
                  <a:rPr lang="en-US" altLang="zh-CN" b="1" i="0" kern="0">
                    <a:effectLst/>
                    <a:latin typeface="Cambria Math" panose="02040503050406030204" pitchFamily="18" charset="0"/>
                    <a:cs typeface="宋体" panose="02010600030101010101" pitchFamily="2" charset="-122"/>
                  </a:rPr>
                  <a:t>¬</a:t>
                </a:r>
                <a:r>
                  <a:rPr lang="zh-CN" altLang="zh-CN" b="1" kern="0" dirty="0">
                    <a:effectLst/>
                    <a:latin typeface="+mn-ea"/>
                    <a:cs typeface="宋体" panose="02010600030101010101" pitchFamily="2" charset="-122"/>
                  </a:rPr>
                  <a:t>”联结词。</a:t>
                </a:r>
                <a:endParaRPr lang="en-US" altLang="zh-CN" b="1" kern="0" dirty="0">
                  <a:effectLst/>
                  <a:latin typeface="+mn-ea"/>
                  <a:cs typeface="宋体" panose="02010600030101010101" pitchFamily="2" charset="-122"/>
                </a:endParaRPr>
              </a:p>
              <a:p>
                <a:pPr algn="just">
                  <a:lnSpc>
                    <a:spcPct val="150000"/>
                  </a:lnSpc>
                  <a:spcAft>
                    <a:spcPts val="0"/>
                  </a:spcAft>
                </a:pPr>
                <a:r>
                  <a:rPr lang="zh-CN" altLang="en-US" b="1" kern="0" dirty="0">
                    <a:effectLst/>
                    <a:latin typeface="+mn-ea"/>
                    <a:cs typeface="宋体" panose="02010600030101010101" pitchFamily="2" charset="-122"/>
                  </a:rPr>
                  <a:t>下面给出具体例子</a:t>
                </a:r>
                <a:endParaRPr lang="zh-CN" altLang="zh-CN" b="1" kern="100" dirty="0">
                  <a:effectLst/>
                  <a:latin typeface="+mn-ea"/>
                  <a:cs typeface="宋体" panose="02010600030101010101" pitchFamily="2" charset="-122"/>
                </a:endParaRPr>
              </a:p>
              <a:p>
                <a:endParaRPr lang="zh-CN" altLang="en-US" dirty="0"/>
              </a:p>
            </p:txBody>
          </p:sp>
        </mc:Fallback>
      </mc:AlternateContent>
      <p:sp>
        <p:nvSpPr>
          <p:cNvPr id="4" name="灯片编号占位符 3"/>
          <p:cNvSpPr>
            <a:spLocks noGrp="1"/>
          </p:cNvSpPr>
          <p:nvPr>
            <p:ph type="sldNum" sz="quarter" idx="5"/>
          </p:nvPr>
        </p:nvSpPr>
        <p:spPr/>
        <p:txBody>
          <a:bodyPr/>
          <a:lstStyle/>
          <a:p>
            <a:fld id="{2239A62E-562E-489C-A724-CD843F364A0E}" type="slidenum">
              <a:rPr lang="zh-CN" altLang="en-US" smtClean="0"/>
              <a:t>20</a:t>
            </a:fld>
            <a:endParaRPr lang="zh-CN" altLang="en-US"/>
          </a:p>
        </p:txBody>
      </p:sp>
    </p:spTree>
    <p:extLst>
      <p:ext uri="{BB962C8B-B14F-4D97-AF65-F5344CB8AC3E}">
        <p14:creationId xmlns:p14="http://schemas.microsoft.com/office/powerpoint/2010/main" val="25418998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p:sp>
      <p:sp>
        <p:nvSpPr>
          <p:cNvPr id="194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94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84E0A148-5276-44BB-8422-C7F77348A13C}" type="slidenum">
              <a:rPr lang="zh-CN" altLang="en-US" sz="1200" smtClean="0">
                <a:solidFill>
                  <a:schemeClr val="tx1"/>
                </a:solidFill>
                <a:latin typeface="Arial" panose="020B0604020202020204" pitchFamily="34" charset="0"/>
                <a:ea typeface="宋体" panose="02010600030101010101" pitchFamily="2" charset="-122"/>
              </a:rPr>
              <a:pPr/>
              <a:t>21</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232688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E8902D6-2972-4533-BC50-7AE7A63B5764}" type="slidenum">
              <a:rPr lang="zh-CN" altLang="en-US" smtClean="0"/>
              <a:t>3</a:t>
            </a:fld>
            <a:endParaRPr lang="zh-CN" altLang="en-US"/>
          </a:p>
        </p:txBody>
      </p:sp>
    </p:spTree>
    <p:extLst>
      <p:ext uri="{BB962C8B-B14F-4D97-AF65-F5344CB8AC3E}">
        <p14:creationId xmlns:p14="http://schemas.microsoft.com/office/powerpoint/2010/main" val="14588666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22</a:t>
            </a:fld>
            <a:endParaRPr lang="zh-CN" altLang="en-US"/>
          </a:p>
        </p:txBody>
      </p:sp>
    </p:spTree>
    <p:extLst>
      <p:ext uri="{BB962C8B-B14F-4D97-AF65-F5344CB8AC3E}">
        <p14:creationId xmlns:p14="http://schemas.microsoft.com/office/powerpoint/2010/main" val="9923407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23</a:t>
            </a:fld>
            <a:endParaRPr lang="zh-CN" altLang="en-US"/>
          </a:p>
        </p:txBody>
      </p:sp>
    </p:spTree>
    <p:extLst>
      <p:ext uri="{BB962C8B-B14F-4D97-AF65-F5344CB8AC3E}">
        <p14:creationId xmlns:p14="http://schemas.microsoft.com/office/powerpoint/2010/main" val="8630968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24</a:t>
            </a:fld>
            <a:endParaRPr lang="zh-CN" altLang="en-US"/>
          </a:p>
        </p:txBody>
      </p:sp>
    </p:spTree>
    <p:extLst>
      <p:ext uri="{BB962C8B-B14F-4D97-AF65-F5344CB8AC3E}">
        <p14:creationId xmlns:p14="http://schemas.microsoft.com/office/powerpoint/2010/main" val="12586999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25</a:t>
            </a:fld>
            <a:endParaRPr lang="zh-CN" altLang="en-US"/>
          </a:p>
        </p:txBody>
      </p:sp>
    </p:spTree>
    <p:extLst>
      <p:ext uri="{BB962C8B-B14F-4D97-AF65-F5344CB8AC3E}">
        <p14:creationId xmlns:p14="http://schemas.microsoft.com/office/powerpoint/2010/main" val="37322456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26</a:t>
            </a:fld>
            <a:endParaRPr lang="zh-CN" altLang="en-US"/>
          </a:p>
        </p:txBody>
      </p:sp>
    </p:spTree>
    <p:extLst>
      <p:ext uri="{BB962C8B-B14F-4D97-AF65-F5344CB8AC3E}">
        <p14:creationId xmlns:p14="http://schemas.microsoft.com/office/powerpoint/2010/main" val="7288847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27</a:t>
            </a:fld>
            <a:endParaRPr lang="zh-CN" altLang="en-US"/>
          </a:p>
        </p:txBody>
      </p:sp>
    </p:spTree>
    <p:extLst>
      <p:ext uri="{BB962C8B-B14F-4D97-AF65-F5344CB8AC3E}">
        <p14:creationId xmlns:p14="http://schemas.microsoft.com/office/powerpoint/2010/main" val="28336267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28</a:t>
            </a:fld>
            <a:endParaRPr lang="zh-CN" altLang="en-US"/>
          </a:p>
        </p:txBody>
      </p:sp>
    </p:spTree>
    <p:extLst>
      <p:ext uri="{BB962C8B-B14F-4D97-AF65-F5344CB8AC3E}">
        <p14:creationId xmlns:p14="http://schemas.microsoft.com/office/powerpoint/2010/main" val="5771870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29</a:t>
            </a:fld>
            <a:endParaRPr lang="zh-CN" altLang="en-US"/>
          </a:p>
        </p:txBody>
      </p:sp>
    </p:spTree>
    <p:extLst>
      <p:ext uri="{BB962C8B-B14F-4D97-AF65-F5344CB8AC3E}">
        <p14:creationId xmlns:p14="http://schemas.microsoft.com/office/powerpoint/2010/main" val="3955546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239A62E-562E-489C-A724-CD843F364A0E}" type="slidenum">
              <a:rPr lang="zh-CN" altLang="en-US" smtClean="0"/>
              <a:t>30</a:t>
            </a:fld>
            <a:endParaRPr lang="zh-CN" altLang="en-US"/>
          </a:p>
        </p:txBody>
      </p:sp>
    </p:spTree>
    <p:extLst>
      <p:ext uri="{BB962C8B-B14F-4D97-AF65-F5344CB8AC3E}">
        <p14:creationId xmlns:p14="http://schemas.microsoft.com/office/powerpoint/2010/main" val="1083459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31</a:t>
            </a:fld>
            <a:endParaRPr lang="zh-CN" altLang="en-US"/>
          </a:p>
        </p:txBody>
      </p:sp>
    </p:spTree>
    <p:extLst>
      <p:ext uri="{BB962C8B-B14F-4D97-AF65-F5344CB8AC3E}">
        <p14:creationId xmlns:p14="http://schemas.microsoft.com/office/powerpoint/2010/main" val="3346110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E8902D6-2972-4533-BC50-7AE7A63B5764}" type="slidenum">
              <a:rPr lang="zh-CN" altLang="en-US" smtClean="0"/>
              <a:t>4</a:t>
            </a:fld>
            <a:endParaRPr lang="zh-CN" altLang="en-US"/>
          </a:p>
        </p:txBody>
      </p:sp>
    </p:spTree>
    <p:extLst>
      <p:ext uri="{BB962C8B-B14F-4D97-AF65-F5344CB8AC3E}">
        <p14:creationId xmlns:p14="http://schemas.microsoft.com/office/powerpoint/2010/main" val="7600294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p:sp>
      <p:sp>
        <p:nvSpPr>
          <p:cNvPr id="337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337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4B332C38-3C95-4120-9E4E-EB1243DEB81D}" type="slidenum">
              <a:rPr lang="zh-CN" altLang="en-US" sz="1200" smtClean="0">
                <a:solidFill>
                  <a:schemeClr val="tx1"/>
                </a:solidFill>
                <a:latin typeface="Arial" panose="020B0604020202020204" pitchFamily="34" charset="0"/>
                <a:ea typeface="宋体" panose="02010600030101010101" pitchFamily="2" charset="-122"/>
              </a:rPr>
              <a:pPr/>
              <a:t>32</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2074100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434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D51EFD0C-51C7-4A55-BEA1-90AAF6817BC1}" type="slidenum">
              <a:rPr lang="zh-CN" altLang="en-US" sz="1200" smtClean="0">
                <a:solidFill>
                  <a:schemeClr val="tx1"/>
                </a:solidFill>
                <a:latin typeface="Arial" panose="020B0604020202020204" pitchFamily="34" charset="0"/>
                <a:ea typeface="宋体" panose="02010600030101010101" pitchFamily="2" charset="-122"/>
              </a:rPr>
              <a:pPr/>
              <a:t>33</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8936553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34</a:t>
            </a:fld>
            <a:endParaRPr lang="zh-CN" altLang="en-US"/>
          </a:p>
        </p:txBody>
      </p:sp>
    </p:spTree>
    <p:extLst>
      <p:ext uri="{BB962C8B-B14F-4D97-AF65-F5344CB8AC3E}">
        <p14:creationId xmlns:p14="http://schemas.microsoft.com/office/powerpoint/2010/main" val="32332318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35</a:t>
            </a:fld>
            <a:endParaRPr lang="zh-CN" altLang="en-US"/>
          </a:p>
        </p:txBody>
      </p:sp>
    </p:spTree>
    <p:extLst>
      <p:ext uri="{BB962C8B-B14F-4D97-AF65-F5344CB8AC3E}">
        <p14:creationId xmlns:p14="http://schemas.microsoft.com/office/powerpoint/2010/main" val="12309266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36</a:t>
            </a:fld>
            <a:endParaRPr lang="zh-CN" altLang="en-US"/>
          </a:p>
        </p:txBody>
      </p:sp>
    </p:spTree>
    <p:extLst>
      <p:ext uri="{BB962C8B-B14F-4D97-AF65-F5344CB8AC3E}">
        <p14:creationId xmlns:p14="http://schemas.microsoft.com/office/powerpoint/2010/main" val="7228752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37</a:t>
            </a:fld>
            <a:endParaRPr lang="zh-CN" altLang="en-US"/>
          </a:p>
        </p:txBody>
      </p:sp>
    </p:spTree>
    <p:extLst>
      <p:ext uri="{BB962C8B-B14F-4D97-AF65-F5344CB8AC3E}">
        <p14:creationId xmlns:p14="http://schemas.microsoft.com/office/powerpoint/2010/main" val="10221224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p:sp>
      <p:sp>
        <p:nvSpPr>
          <p:cNvPr id="337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337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4B332C38-3C95-4120-9E4E-EB1243DEB81D}" type="slidenum">
              <a:rPr lang="zh-CN" altLang="en-US" sz="1200" smtClean="0">
                <a:solidFill>
                  <a:schemeClr val="tx1"/>
                </a:solidFill>
                <a:latin typeface="Arial" panose="020B0604020202020204" pitchFamily="34" charset="0"/>
                <a:ea typeface="宋体" panose="02010600030101010101" pitchFamily="2" charset="-122"/>
              </a:rPr>
              <a:pPr/>
              <a:t>38</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9258335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434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D51EFD0C-51C7-4A55-BEA1-90AAF6817BC1}" type="slidenum">
              <a:rPr lang="zh-CN" altLang="en-US" sz="1200" smtClean="0">
                <a:solidFill>
                  <a:schemeClr val="tx1"/>
                </a:solidFill>
                <a:latin typeface="Arial" panose="020B0604020202020204" pitchFamily="34" charset="0"/>
                <a:ea typeface="宋体" panose="02010600030101010101" pitchFamily="2" charset="-122"/>
              </a:rPr>
              <a:pPr/>
              <a:t>39</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8445580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p:sp>
      <p:sp>
        <p:nvSpPr>
          <p:cNvPr id="358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358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AD029098-5D24-468B-BCD5-23AD97FD6DD0}" type="slidenum">
              <a:rPr lang="zh-CN" altLang="en-US" sz="1200" smtClean="0">
                <a:solidFill>
                  <a:schemeClr val="tx1"/>
                </a:solidFill>
                <a:latin typeface="Arial" panose="020B0604020202020204" pitchFamily="34" charset="0"/>
                <a:ea typeface="宋体" panose="02010600030101010101" pitchFamily="2" charset="-122"/>
              </a:rPr>
              <a:pPr/>
              <a:t>40</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2045543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p:sp>
      <p:sp>
        <p:nvSpPr>
          <p:cNvPr id="358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358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AD029098-5D24-468B-BCD5-23AD97FD6DD0}" type="slidenum">
              <a:rPr lang="zh-CN" altLang="en-US" sz="1200" smtClean="0">
                <a:solidFill>
                  <a:schemeClr val="tx1"/>
                </a:solidFill>
                <a:latin typeface="Arial" panose="020B0604020202020204" pitchFamily="34" charset="0"/>
                <a:ea typeface="宋体" panose="02010600030101010101" pitchFamily="2" charset="-122"/>
              </a:rPr>
              <a:pPr/>
              <a:t>41</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638138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5</a:t>
            </a:fld>
            <a:endParaRPr lang="zh-CN" altLang="en-US"/>
          </a:p>
        </p:txBody>
      </p:sp>
    </p:spTree>
    <p:extLst>
      <p:ext uri="{BB962C8B-B14F-4D97-AF65-F5344CB8AC3E}">
        <p14:creationId xmlns:p14="http://schemas.microsoft.com/office/powerpoint/2010/main" val="38345069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p:sp>
      <p:sp>
        <p:nvSpPr>
          <p:cNvPr id="358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358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AD029098-5D24-468B-BCD5-23AD97FD6DD0}" type="slidenum">
              <a:rPr lang="zh-CN" altLang="en-US" sz="1200" smtClean="0">
                <a:solidFill>
                  <a:schemeClr val="tx1"/>
                </a:solidFill>
                <a:latin typeface="Arial" panose="020B0604020202020204" pitchFamily="34" charset="0"/>
                <a:ea typeface="宋体" panose="02010600030101010101" pitchFamily="2" charset="-122"/>
              </a:rPr>
              <a:pPr/>
              <a:t>42</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2993211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p:sp>
      <p:sp>
        <p:nvSpPr>
          <p:cNvPr id="358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358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AD029098-5D24-468B-BCD5-23AD97FD6DD0}" type="slidenum">
              <a:rPr lang="zh-CN" altLang="en-US" sz="1200" smtClean="0">
                <a:solidFill>
                  <a:schemeClr val="tx1"/>
                </a:solidFill>
                <a:latin typeface="Arial" panose="020B0604020202020204" pitchFamily="34" charset="0"/>
                <a:ea typeface="宋体" panose="02010600030101010101" pitchFamily="2" charset="-122"/>
              </a:rPr>
              <a:pPr/>
              <a:t>43</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4985434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p:sp>
      <p:sp>
        <p:nvSpPr>
          <p:cNvPr id="358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358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AD029098-5D24-468B-BCD5-23AD97FD6DD0}" type="slidenum">
              <a:rPr lang="zh-CN" altLang="en-US" sz="1200" smtClean="0">
                <a:solidFill>
                  <a:schemeClr val="tx1"/>
                </a:solidFill>
                <a:latin typeface="Arial" panose="020B0604020202020204" pitchFamily="34" charset="0"/>
                <a:ea typeface="宋体" panose="02010600030101010101" pitchFamily="2" charset="-122"/>
              </a:rPr>
              <a:pPr/>
              <a:t>44</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4602233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p:sp>
      <p:sp>
        <p:nvSpPr>
          <p:cNvPr id="358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358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AD029098-5D24-468B-BCD5-23AD97FD6DD0}" type="slidenum">
              <a:rPr lang="zh-CN" altLang="en-US" sz="1200" smtClean="0">
                <a:solidFill>
                  <a:schemeClr val="tx1"/>
                </a:solidFill>
                <a:latin typeface="Arial" panose="020B0604020202020204" pitchFamily="34" charset="0"/>
                <a:ea typeface="宋体" panose="02010600030101010101" pitchFamily="2" charset="-122"/>
              </a:rPr>
              <a:pPr/>
              <a:t>45</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2956151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p:sp>
      <p:sp>
        <p:nvSpPr>
          <p:cNvPr id="358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358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AD029098-5D24-468B-BCD5-23AD97FD6DD0}" type="slidenum">
              <a:rPr lang="zh-CN" altLang="en-US" sz="1200" smtClean="0">
                <a:solidFill>
                  <a:schemeClr val="tx1"/>
                </a:solidFill>
                <a:latin typeface="Arial" panose="020B0604020202020204" pitchFamily="34" charset="0"/>
                <a:ea typeface="宋体" panose="02010600030101010101" pitchFamily="2" charset="-122"/>
              </a:rPr>
              <a:pPr/>
              <a:t>46</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5076034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47</a:t>
            </a:fld>
            <a:endParaRPr lang="zh-CN" altLang="en-US"/>
          </a:p>
        </p:txBody>
      </p:sp>
    </p:spTree>
    <p:extLst>
      <p:ext uri="{BB962C8B-B14F-4D97-AF65-F5344CB8AC3E}">
        <p14:creationId xmlns:p14="http://schemas.microsoft.com/office/powerpoint/2010/main" val="30834942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C00000"/>
                    </a:solidFill>
                  </a:rPr>
                  <a:t>定义</a:t>
                </a:r>
                <a:r>
                  <a:rPr lang="en-US" altLang="zh-CN" dirty="0">
                    <a:solidFill>
                      <a:srgbClr val="C00000"/>
                    </a:solidFill>
                  </a:rPr>
                  <a:t>3.11  </a:t>
                </a:r>
                <a:r>
                  <a:rPr lang="zh-CN" altLang="en-US" dirty="0"/>
                  <a:t>设</a:t>
                </a:r>
                <a:r>
                  <a:rPr lang="en-US" altLang="zh-CN" dirty="0"/>
                  <a:t>G</a:t>
                </a:r>
                <a:r>
                  <a:rPr lang="zh-CN" altLang="en-US" dirty="0"/>
                  <a:t>，</a:t>
                </a:r>
                <a:r>
                  <a:rPr lang="en-US" altLang="zh-CN" dirty="0"/>
                  <a:t>H</a:t>
                </a:r>
                <a:r>
                  <a:rPr lang="zh-CN" altLang="en-US" dirty="0"/>
                  <a:t>是谓词公式，</a:t>
                </a:r>
                <a:r>
                  <a:rPr lang="zh-CN" altLang="en-US" dirty="0">
                    <a:solidFill>
                      <a:srgbClr val="3333FF"/>
                    </a:solidFill>
                  </a:rPr>
                  <a:t>如果谓词公式</a:t>
                </a:r>
                <a:r>
                  <a:rPr lang="en-US" altLang="zh-CN" dirty="0">
                    <a:solidFill>
                      <a:srgbClr val="3333FF"/>
                    </a:solidFill>
                  </a:rPr>
                  <a:t>G</a:t>
                </a:r>
                <a:r>
                  <a:rPr lang="en-US" altLang="zh-CN" i="0">
                    <a:solidFill>
                      <a:srgbClr val="3333FF"/>
                    </a:solidFill>
                    <a:latin typeface="Cambria Math" panose="02040503050406030204" pitchFamily="18" charset="0"/>
                  </a:rPr>
                  <a:t>↔</a:t>
                </a:r>
                <a:r>
                  <a:rPr lang="en-US" altLang="zh-CN" dirty="0">
                    <a:solidFill>
                      <a:srgbClr val="3333FF"/>
                    </a:solidFill>
                  </a:rPr>
                  <a:t>H</a:t>
                </a:r>
                <a:r>
                  <a:rPr lang="zh-CN" altLang="en-US" dirty="0">
                    <a:solidFill>
                      <a:srgbClr val="3333FF"/>
                    </a:solidFill>
                  </a:rPr>
                  <a:t>是永真公式，那么称</a:t>
                </a:r>
                <a:r>
                  <a:rPr lang="en-US" altLang="zh-CN" dirty="0">
                    <a:solidFill>
                      <a:srgbClr val="3333FF"/>
                    </a:solidFill>
                  </a:rPr>
                  <a:t>G</a:t>
                </a:r>
                <a:r>
                  <a:rPr lang="zh-CN" altLang="en-US" dirty="0">
                    <a:solidFill>
                      <a:srgbClr val="3333FF"/>
                    </a:solidFill>
                  </a:rPr>
                  <a:t>，</a:t>
                </a:r>
                <a:r>
                  <a:rPr lang="en-US" altLang="zh-CN" dirty="0">
                    <a:solidFill>
                      <a:srgbClr val="3333FF"/>
                    </a:solidFill>
                  </a:rPr>
                  <a:t>H</a:t>
                </a:r>
                <a:r>
                  <a:rPr lang="zh-CN" altLang="en-US" dirty="0">
                    <a:solidFill>
                      <a:srgbClr val="3333FF"/>
                    </a:solidFill>
                  </a:rPr>
                  <a:t>是等价的</a:t>
                </a:r>
                <a:r>
                  <a:rPr lang="en-US" altLang="zh-CN" dirty="0"/>
                  <a:t>(Equivalent)</a:t>
                </a:r>
                <a:r>
                  <a:rPr lang="zh-CN" altLang="en-US" dirty="0"/>
                  <a:t>，</a:t>
                </a:r>
                <a:r>
                  <a:rPr lang="zh-CN" altLang="en-US" dirty="0">
                    <a:solidFill>
                      <a:srgbClr val="7030A0"/>
                    </a:solidFill>
                  </a:rPr>
                  <a:t>记为</a:t>
                </a:r>
                <a:r>
                  <a:rPr lang="en-US" altLang="zh-CN" dirty="0">
                    <a:solidFill>
                      <a:srgbClr val="7030A0"/>
                    </a:solidFill>
                  </a:rPr>
                  <a:t>G=H</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在第二章我们也有类似的结论，</a:t>
                </a:r>
                <a:r>
                  <a:rPr lang="en-US" altLang="zh-CN" dirty="0"/>
                  <a:t>%%</a:t>
                </a:r>
                <a:r>
                  <a:rPr lang="zh-CN" altLang="en-US" dirty="0"/>
                  <a:t>即定理</a:t>
                </a:r>
                <a:r>
                  <a:rPr lang="en-US" altLang="zh-CN" dirty="0"/>
                  <a:t>2.1. </a:t>
                </a:r>
                <a:r>
                  <a:rPr lang="zh-CN" altLang="en-US" dirty="0"/>
                  <a:t>命题公式</a:t>
                </a:r>
                <a:r>
                  <a:rPr lang="en-US" altLang="zh-CN" dirty="0"/>
                  <a:t>G</a:t>
                </a:r>
                <a:r>
                  <a:rPr lang="zh-CN" altLang="en-US" dirty="0"/>
                  <a:t>与</a:t>
                </a:r>
                <a:r>
                  <a:rPr lang="en-US" altLang="zh-CN" dirty="0"/>
                  <a:t>H</a:t>
                </a:r>
                <a:r>
                  <a:rPr lang="zh-CN" altLang="en-US" dirty="0"/>
                  <a:t>等价的</a:t>
                </a:r>
                <a:r>
                  <a:rPr lang="zh-CN" altLang="en-US" sz="1200" noProof="1">
                    <a:solidFill>
                      <a:schemeClr val="bg1"/>
                    </a:solidFill>
                    <a:latin typeface="+mn-ea"/>
                    <a:ea typeface="+mn-ea"/>
                  </a:rPr>
                  <a:t>充分必要条件是公式</a:t>
                </a:r>
                <a:r>
                  <a:rPr lang="en-US" altLang="en-US" sz="1200" noProof="1">
                    <a:solidFill>
                      <a:schemeClr val="bg1"/>
                    </a:solidFill>
                    <a:latin typeface="+mn-ea"/>
                    <a:ea typeface="+mn-ea"/>
                  </a:rPr>
                  <a:t>G</a:t>
                </a:r>
                <a:r>
                  <a:rPr lang="en-US" altLang="en-US" sz="1200" noProof="1">
                    <a:solidFill>
                      <a:schemeClr val="bg1"/>
                    </a:solidFill>
                    <a:latin typeface="+mn-ea"/>
                    <a:ea typeface="+mn-ea"/>
                    <a:sym typeface="Symbol" panose="05050102010706020507" pitchFamily="18" charset="2"/>
                  </a:rPr>
                  <a:t></a:t>
                </a:r>
                <a:r>
                  <a:rPr lang="en-US" altLang="en-US" sz="1200" noProof="1">
                    <a:solidFill>
                      <a:schemeClr val="bg1"/>
                    </a:solidFill>
                    <a:latin typeface="+mn-ea"/>
                    <a:ea typeface="+mn-ea"/>
                  </a:rPr>
                  <a:t>H</a:t>
                </a:r>
                <a:r>
                  <a:rPr lang="zh-CN" altLang="en-US" sz="1200" noProof="1">
                    <a:solidFill>
                      <a:schemeClr val="bg1"/>
                    </a:solidFill>
                    <a:latin typeface="+mn-ea"/>
                    <a:ea typeface="+mn-ea"/>
                  </a:rPr>
                  <a:t>是永真公式。二者的区别在于一个是针对谓词公式，一个是针对命题公式。如果把命题公式中的命题变元换为谓词公式，会有同样的结论吗？</a:t>
                </a:r>
                <a:endParaRPr lang="en-US" altLang="zh-CN" sz="1200" noProof="1">
                  <a:solidFill>
                    <a:schemeClr val="bg1"/>
                  </a:solidFill>
                  <a:latin typeface="+mn-ea"/>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rgbClr val="3333FF"/>
                    </a:solidFill>
                    <a:latin typeface="+mj-ea"/>
                    <a:ea typeface="+mn-ea"/>
                    <a:cs typeface="+mn-cs"/>
                  </a:rPr>
                  <a:t>我们知道</a:t>
                </a:r>
                <a:r>
                  <a:rPr lang="en-US" altLang="zh-CN" sz="1200" kern="1200" dirty="0">
                    <a:solidFill>
                      <a:srgbClr val="3333FF"/>
                    </a:solidFill>
                    <a:latin typeface="+mj-ea"/>
                    <a:ea typeface="+mn-ea"/>
                    <a:cs typeface="+mn-cs"/>
                  </a:rPr>
                  <a:t>%% P     →    </a:t>
                </a:r>
                <a:r>
                  <a:rPr lang="en-US" altLang="zh-CN" sz="1200" kern="1200" dirty="0">
                    <a:solidFill>
                      <a:srgbClr val="C00000"/>
                    </a:solidFill>
                    <a:latin typeface="+mj-ea"/>
                    <a:ea typeface="+mn-ea"/>
                    <a:cs typeface="+mn-cs"/>
                  </a:rPr>
                  <a:t>Q</a:t>
                </a:r>
                <a:r>
                  <a:rPr lang="en-US" altLang="zh-CN" sz="1200" kern="1200" dirty="0">
                    <a:solidFill>
                      <a:srgbClr val="3333FF"/>
                    </a:solidFill>
                    <a:latin typeface="+mj-ea"/>
                    <a:ea typeface="+mn-ea"/>
                    <a:cs typeface="+mn-cs"/>
                  </a:rPr>
                  <a:t>    </a:t>
                </a:r>
                <a:r>
                  <a:rPr lang="en-US" altLang="zh-CN" sz="1200" kern="1200" dirty="0">
                    <a:solidFill>
                      <a:schemeClr val="tx1"/>
                    </a:solidFill>
                    <a:latin typeface="+mj-ea"/>
                    <a:ea typeface="+mn-ea"/>
                    <a:cs typeface="+mn-cs"/>
                  </a:rPr>
                  <a:t>=</a:t>
                </a:r>
                <a:r>
                  <a:rPr lang="en-US" altLang="zh-CN" sz="1200" b="1" i="0" kern="1200">
                    <a:solidFill>
                      <a:schemeClr val="tx1"/>
                    </a:solidFill>
                    <a:latin typeface="Cambria Math" panose="02040503050406030204" pitchFamily="18" charset="0"/>
                    <a:ea typeface="+mn-ea"/>
                    <a:cs typeface="+mn-cs"/>
                  </a:rPr>
                  <a:t>     </a:t>
                </a:r>
                <a:r>
                  <a:rPr lang="fr-FR" altLang="zh-CN" sz="1200" i="0" kern="1200">
                    <a:solidFill>
                      <a:schemeClr val="tx1"/>
                    </a:solidFill>
                    <a:latin typeface="Cambria Math" panose="02040503050406030204" pitchFamily="18" charset="0"/>
                    <a:ea typeface="+mn-ea"/>
                    <a:cs typeface="+mn-cs"/>
                  </a:rPr>
                  <a:t>¬</a:t>
                </a:r>
                <a:r>
                  <a:rPr lang="en-US" altLang="zh-CN" sz="1200" kern="1200" dirty="0">
                    <a:solidFill>
                      <a:schemeClr val="tx1"/>
                    </a:solidFill>
                    <a:latin typeface="+mj-ea"/>
                    <a:ea typeface="+mn-ea"/>
                    <a:cs typeface="+mn-cs"/>
                  </a:rPr>
                  <a:t>P     </a:t>
                </a:r>
                <a:r>
                  <a:rPr lang="de-DE" altLang="en-US" sz="1200" dirty="0"/>
                  <a:t>∨   </a:t>
                </a:r>
                <a:r>
                  <a:rPr lang="en-US" altLang="zh-CN" sz="1200" kern="1200" dirty="0">
                    <a:solidFill>
                      <a:schemeClr val="tx1"/>
                    </a:solidFill>
                    <a:latin typeface="+mj-ea"/>
                    <a:ea typeface="+mn-ea"/>
                    <a:cs typeface="+mn-cs"/>
                  </a:rPr>
                  <a:t>Q</a:t>
                </a:r>
                <a:r>
                  <a:rPr lang="zh-CN" altLang="en-US" sz="1200" kern="1200" dirty="0">
                    <a:solidFill>
                      <a:schemeClr val="tx1"/>
                    </a:solidFill>
                    <a:latin typeface="+mj-ea"/>
                    <a:ea typeface="+mn-ea"/>
                    <a:cs typeface="+mn-cs"/>
                  </a:rPr>
                  <a:t>，即有</a:t>
                </a:r>
                <a:r>
                  <a:rPr lang="en-US" altLang="zh-CN" sz="1200" kern="1200" dirty="0">
                    <a:solidFill>
                      <a:schemeClr val="tx1"/>
                    </a:solidFill>
                    <a:latin typeface="+mj-ea"/>
                    <a:ea typeface="+mn-ea"/>
                    <a:cs typeface="+mn-cs"/>
                  </a:rPr>
                  <a:t>%%</a:t>
                </a:r>
                <a:r>
                  <a:rPr lang="zh-CN" altLang="en-US" sz="1200" kern="1200" dirty="0">
                    <a:solidFill>
                      <a:schemeClr val="tx1"/>
                    </a:solidFill>
                    <a:latin typeface="+mj-ea"/>
                    <a:ea typeface="+mn-ea"/>
                    <a:cs typeface="+mn-cs"/>
                  </a:rPr>
                  <a:t>（</a:t>
                </a:r>
                <a:r>
                  <a:rPr lang="en-US" altLang="zh-CN" sz="1200" kern="1200" dirty="0">
                    <a:solidFill>
                      <a:schemeClr val="tx1"/>
                    </a:solidFill>
                    <a:latin typeface="+mj-ea"/>
                    <a:ea typeface="+mn-ea"/>
                    <a:cs typeface="+mn-cs"/>
                  </a:rPr>
                  <a:t>P    →   Q</a:t>
                </a:r>
                <a:r>
                  <a:rPr lang="zh-CN" altLang="en-US" sz="1200" kern="1200" dirty="0">
                    <a:solidFill>
                      <a:schemeClr val="tx1"/>
                    </a:solidFill>
                    <a:latin typeface="+mj-ea"/>
                    <a:ea typeface="+mn-ea"/>
                    <a:cs typeface="+mn-cs"/>
                  </a:rPr>
                  <a:t>）  </a:t>
                </a:r>
                <a:r>
                  <a:rPr lang="en-US" altLang="zh-CN" sz="1200" kern="1200" dirty="0">
                    <a:solidFill>
                      <a:schemeClr val="tx1"/>
                    </a:solidFill>
                    <a:latin typeface="+mj-ea"/>
                    <a:ea typeface="+mn-ea"/>
                    <a:cs typeface="+mn-cs"/>
                  </a:rPr>
                  <a:t> </a:t>
                </a:r>
                <a:r>
                  <a:rPr lang="en-US" altLang="en-US" sz="1200" noProof="1">
                    <a:solidFill>
                      <a:schemeClr val="tx1"/>
                    </a:solidFill>
                    <a:latin typeface="+mn-ea"/>
                    <a:sym typeface="Symbol" panose="05050102010706020507" pitchFamily="18" charset="2"/>
                  </a:rPr>
                  <a:t></a:t>
                </a:r>
                <a:r>
                  <a:rPr lang="en-US" altLang="zh-CN" sz="1200" kern="1200" dirty="0">
                    <a:solidFill>
                      <a:schemeClr val="tx1"/>
                    </a:solidFill>
                    <a:latin typeface="+mj-ea"/>
                    <a:ea typeface="+mn-ea"/>
                    <a:cs typeface="+mn-cs"/>
                  </a:rPr>
                  <a:t>  </a:t>
                </a:r>
                <a:r>
                  <a:rPr lang="zh-CN" altLang="en-US" sz="1200" kern="1200" dirty="0">
                    <a:solidFill>
                      <a:schemeClr val="tx1"/>
                    </a:solidFill>
                    <a:latin typeface="+mj-ea"/>
                    <a:ea typeface="+mn-ea"/>
                    <a:cs typeface="+mn-cs"/>
                  </a:rPr>
                  <a:t>（</a:t>
                </a:r>
                <a:r>
                  <a:rPr lang="fr-FR" altLang="zh-CN" sz="1200" i="0" kern="1200">
                    <a:solidFill>
                      <a:schemeClr val="tx1"/>
                    </a:solidFill>
                    <a:latin typeface="Cambria Math" panose="02040503050406030204" pitchFamily="18" charset="0"/>
                    <a:ea typeface="+mn-ea"/>
                    <a:cs typeface="+mn-cs"/>
                  </a:rPr>
                  <a:t>¬</a:t>
                </a:r>
                <a:r>
                  <a:rPr lang="en-US" altLang="zh-CN" sz="1200" kern="1200" dirty="0">
                    <a:solidFill>
                      <a:schemeClr val="tx1"/>
                    </a:solidFill>
                    <a:latin typeface="+mj-ea"/>
                    <a:ea typeface="+mn-ea"/>
                    <a:cs typeface="+mn-cs"/>
                  </a:rPr>
                  <a:t>P   </a:t>
                </a:r>
                <a:r>
                  <a:rPr lang="de-DE" altLang="en-US" sz="1200" dirty="0"/>
                  <a:t>∨  </a:t>
                </a:r>
                <a:r>
                  <a:rPr lang="en-US" altLang="zh-CN" sz="1200" kern="1200" dirty="0">
                    <a:solidFill>
                      <a:schemeClr val="tx1"/>
                    </a:solidFill>
                    <a:latin typeface="+mj-ea"/>
                    <a:ea typeface="+mn-ea"/>
                    <a:cs typeface="+mn-cs"/>
                  </a:rPr>
                  <a:t>Q</a:t>
                </a:r>
                <a:r>
                  <a:rPr lang="zh-CN" altLang="en-US" sz="1200" kern="1200" dirty="0">
                    <a:solidFill>
                      <a:schemeClr val="tx1"/>
                    </a:solidFill>
                    <a:latin typeface="+mj-ea"/>
                    <a:ea typeface="+mn-ea"/>
                    <a:cs typeface="+mn-cs"/>
                  </a:rPr>
                  <a:t>）是永真公式，用</a:t>
                </a:r>
                <a:r>
                  <a:rPr lang="zh-CN" altLang="zh-CN" sz="1200" kern="1200" dirty="0">
                    <a:solidFill>
                      <a:schemeClr val="tx1"/>
                    </a:solidFill>
                    <a:latin typeface="+mj-ea"/>
                    <a:ea typeface="+mn-ea"/>
                    <a:cs typeface="+mn-cs"/>
                  </a:rPr>
                  <a:t>谓词公式</a:t>
                </a:r>
                <a:r>
                  <a:rPr lang="en-US" altLang="zh-CN" sz="1200" kern="1200" dirty="0">
                    <a:solidFill>
                      <a:schemeClr val="tx1"/>
                    </a:solidFill>
                    <a:latin typeface="+mj-ea"/>
                    <a:ea typeface="+mn-ea"/>
                    <a:cs typeface="+mn-cs"/>
                    <a:sym typeface="Symbol" panose="05050102010706020507" pitchFamily="18" charset="2"/>
                  </a:rPr>
                  <a:t></a:t>
                </a:r>
                <a:r>
                  <a:rPr lang="en-US" altLang="zh-CN" sz="1200" kern="1200" dirty="0" err="1">
                    <a:solidFill>
                      <a:schemeClr val="tx1"/>
                    </a:solidFill>
                    <a:latin typeface="+mj-ea"/>
                    <a:ea typeface="+mn-ea"/>
                    <a:cs typeface="+mn-cs"/>
                  </a:rPr>
                  <a:t>xP</a:t>
                </a:r>
                <a:r>
                  <a:rPr lang="en-US" altLang="zh-CN" sz="1200" kern="1200" dirty="0">
                    <a:solidFill>
                      <a:schemeClr val="tx1"/>
                    </a:solidFill>
                    <a:latin typeface="+mj-ea"/>
                    <a:ea typeface="+mn-ea"/>
                    <a:cs typeface="+mn-cs"/>
                  </a:rPr>
                  <a:t>(x)</a:t>
                </a:r>
                <a:r>
                  <a:rPr lang="zh-CN" altLang="zh-CN" sz="1200" kern="1200" dirty="0">
                    <a:solidFill>
                      <a:schemeClr val="tx1"/>
                    </a:solidFill>
                    <a:latin typeface="+mj-ea"/>
                    <a:ea typeface="+mn-ea"/>
                    <a:cs typeface="+mn-cs"/>
                  </a:rPr>
                  <a:t>和</a:t>
                </a:r>
                <a:r>
                  <a:rPr lang="en-US" altLang="zh-CN" sz="1200" kern="1200" dirty="0">
                    <a:solidFill>
                      <a:schemeClr val="tx1"/>
                    </a:solidFill>
                    <a:latin typeface="+mj-ea"/>
                    <a:ea typeface="+mn-ea"/>
                    <a:cs typeface="+mn-cs"/>
                    <a:sym typeface="Symbol" panose="05050102010706020507" pitchFamily="18" charset="2"/>
                  </a:rPr>
                  <a:t></a:t>
                </a:r>
                <a:r>
                  <a:rPr lang="en-US" altLang="zh-CN" sz="1200" kern="1200" dirty="0" err="1">
                    <a:solidFill>
                      <a:schemeClr val="tx1"/>
                    </a:solidFill>
                    <a:latin typeface="+mj-ea"/>
                    <a:ea typeface="+mn-ea"/>
                    <a:cs typeface="+mn-cs"/>
                  </a:rPr>
                  <a:t>xQ</a:t>
                </a:r>
                <a:r>
                  <a:rPr lang="en-US" altLang="zh-CN" sz="1200" kern="1200" dirty="0">
                    <a:solidFill>
                      <a:schemeClr val="tx1"/>
                    </a:solidFill>
                    <a:latin typeface="+mj-ea"/>
                    <a:ea typeface="+mn-ea"/>
                    <a:cs typeface="+mn-cs"/>
                  </a:rPr>
                  <a:t>(x)</a:t>
                </a:r>
                <a:r>
                  <a:rPr lang="zh-CN" altLang="zh-CN" sz="1200" kern="1200" dirty="0">
                    <a:solidFill>
                      <a:schemeClr val="tx1"/>
                    </a:solidFill>
                    <a:latin typeface="+mj-ea"/>
                    <a:ea typeface="+mn-ea"/>
                    <a:cs typeface="+mn-cs"/>
                  </a:rPr>
                  <a:t>分别取代</a:t>
                </a:r>
                <a:r>
                  <a:rPr lang="en-US" altLang="zh-CN" sz="1200" kern="1200" dirty="0">
                    <a:solidFill>
                      <a:schemeClr val="tx1"/>
                    </a:solidFill>
                    <a:latin typeface="+mj-ea"/>
                    <a:ea typeface="+mn-ea"/>
                    <a:cs typeface="+mn-cs"/>
                  </a:rPr>
                  <a:t>P</a:t>
                </a:r>
                <a:r>
                  <a:rPr lang="zh-CN" altLang="zh-CN" sz="1200" kern="1200" dirty="0">
                    <a:solidFill>
                      <a:schemeClr val="tx1"/>
                    </a:solidFill>
                    <a:latin typeface="+mj-ea"/>
                    <a:ea typeface="+mn-ea"/>
                    <a:cs typeface="+mn-cs"/>
                  </a:rPr>
                  <a:t>和</a:t>
                </a:r>
                <a:r>
                  <a:rPr lang="en-US" altLang="zh-CN" sz="1200" kern="1200" dirty="0">
                    <a:solidFill>
                      <a:schemeClr val="tx1"/>
                    </a:solidFill>
                    <a:latin typeface="+mj-ea"/>
                    <a:ea typeface="+mn-ea"/>
                    <a:cs typeface="+mn-cs"/>
                  </a:rPr>
                  <a:t>Q</a:t>
                </a:r>
                <a:r>
                  <a:rPr lang="zh-CN" altLang="en-US" sz="1200" kern="1200" dirty="0">
                    <a:solidFill>
                      <a:schemeClr val="tx1"/>
                    </a:solidFill>
                    <a:latin typeface="+mj-ea"/>
                    <a:ea typeface="+mn-ea"/>
                    <a:cs typeface="+mn-cs"/>
                  </a:rPr>
                  <a:t>，有</a:t>
                </a:r>
                <a:r>
                  <a:rPr lang="en-US" altLang="zh-CN" sz="1200" kern="1200" dirty="0">
                    <a:solidFill>
                      <a:schemeClr val="tx1"/>
                    </a:solidFill>
                    <a:latin typeface="+mj-ea"/>
                    <a:ea typeface="+mn-ea"/>
                    <a:cs typeface="+mn-cs"/>
                  </a:rPr>
                  <a:t>%%</a:t>
                </a:r>
                <a:r>
                  <a:rPr lang="en-US" altLang="zh-CN" sz="1200" dirty="0">
                    <a:solidFill>
                      <a:srgbClr val="3333FF"/>
                    </a:solidFill>
                    <a:latin typeface="+mj-ea"/>
                    <a:sym typeface="Symbol" panose="05050102010706020507" pitchFamily="18" charset="2"/>
                  </a:rPr>
                  <a:t></a:t>
                </a:r>
                <a:r>
                  <a:rPr lang="en-US" altLang="zh-CN" sz="1200" dirty="0" err="1">
                    <a:solidFill>
                      <a:srgbClr val="3333FF"/>
                    </a:solidFill>
                    <a:latin typeface="+mj-ea"/>
                  </a:rPr>
                  <a:t>xP</a:t>
                </a:r>
                <a:r>
                  <a:rPr lang="en-US" altLang="zh-CN" sz="1200" dirty="0">
                    <a:solidFill>
                      <a:srgbClr val="3333FF"/>
                    </a:solidFill>
                    <a:latin typeface="+mj-ea"/>
                  </a:rPr>
                  <a:t>(x)</a:t>
                </a:r>
                <a:r>
                  <a:rPr lang="en-US" altLang="zh-CN" sz="1200" dirty="0">
                    <a:solidFill>
                      <a:schemeClr val="tx1"/>
                    </a:solidFill>
                    <a:latin typeface="+mj-ea"/>
                  </a:rPr>
                  <a:t>→</a:t>
                </a:r>
                <a:r>
                  <a:rPr lang="en-US" altLang="zh-CN" sz="1200" dirty="0">
                    <a:solidFill>
                      <a:srgbClr val="C00000"/>
                    </a:solidFill>
                    <a:latin typeface="+mj-ea"/>
                    <a:sym typeface="Symbol" panose="05050102010706020507" pitchFamily="18" charset="2"/>
                  </a:rPr>
                  <a:t></a:t>
                </a:r>
                <a:r>
                  <a:rPr lang="en-US" altLang="zh-CN" sz="1200" dirty="0" err="1">
                    <a:solidFill>
                      <a:srgbClr val="C00000"/>
                    </a:solidFill>
                    <a:latin typeface="+mj-ea"/>
                  </a:rPr>
                  <a:t>xQ</a:t>
                </a:r>
                <a:r>
                  <a:rPr lang="en-US" altLang="zh-CN" sz="1200" dirty="0">
                    <a:solidFill>
                      <a:srgbClr val="C00000"/>
                    </a:solidFill>
                    <a:latin typeface="+mj-ea"/>
                  </a:rPr>
                  <a:t>(x)</a:t>
                </a:r>
                <a:r>
                  <a:rPr lang="en-US" altLang="zh-CN" sz="1200" dirty="0">
                    <a:solidFill>
                      <a:schemeClr val="tx1"/>
                    </a:solidFill>
                    <a:latin typeface="+mj-ea"/>
                  </a:rPr>
                  <a:t>=</a:t>
                </a:r>
                <a:r>
                  <a:rPr lang="fr-FR" altLang="zh-CN" sz="1200" i="0">
                    <a:latin typeface="Cambria Math" panose="02040503050406030204" pitchFamily="18" charset="0"/>
                  </a:rPr>
                  <a:t>¬</a:t>
                </a:r>
                <a:r>
                  <a:rPr lang="en-US" altLang="zh-CN" sz="1200" dirty="0">
                    <a:latin typeface="+mj-ea"/>
                    <a:sym typeface="Symbol" panose="05050102010706020507" pitchFamily="18" charset="2"/>
                  </a:rPr>
                  <a:t></a:t>
                </a:r>
                <a:r>
                  <a:rPr lang="en-US" altLang="zh-CN" sz="1200" dirty="0" err="1">
                    <a:latin typeface="+mj-ea"/>
                  </a:rPr>
                  <a:t>xP</a:t>
                </a:r>
                <a:r>
                  <a:rPr lang="en-US" altLang="zh-CN" sz="1200" dirty="0">
                    <a:latin typeface="+mj-ea"/>
                  </a:rPr>
                  <a:t>(x)</a:t>
                </a:r>
                <a:r>
                  <a:rPr lang="de-DE" altLang="en-US" sz="1200" dirty="0"/>
                  <a:t>∨</a:t>
                </a:r>
                <a:r>
                  <a:rPr lang="en-US" altLang="zh-CN" sz="1200" dirty="0">
                    <a:latin typeface="+mj-ea"/>
                    <a:sym typeface="Symbol" panose="05050102010706020507" pitchFamily="18" charset="2"/>
                  </a:rPr>
                  <a:t></a:t>
                </a:r>
                <a:r>
                  <a:rPr lang="en-US" altLang="zh-CN" sz="1200" dirty="0" err="1">
                    <a:latin typeface="+mj-ea"/>
                  </a:rPr>
                  <a:t>xQ</a:t>
                </a:r>
                <a:r>
                  <a:rPr lang="en-US" altLang="zh-CN" sz="1200" dirty="0">
                    <a:latin typeface="+mj-ea"/>
                  </a:rPr>
                  <a:t>(x)</a:t>
                </a:r>
                <a:r>
                  <a:rPr lang="zh-CN" altLang="en-US" sz="1200" dirty="0">
                    <a:latin typeface="+mj-ea"/>
                  </a:rPr>
                  <a:t>，那么</a:t>
                </a:r>
                <a:r>
                  <a:rPr lang="en-US" altLang="zh-CN" sz="1200" dirty="0">
                    <a:latin typeface="+mj-ea"/>
                  </a:rPr>
                  <a:t>%%</a:t>
                </a:r>
                <a:r>
                  <a:rPr lang="en-US" altLang="zh-CN" sz="1100" dirty="0">
                    <a:latin typeface="+mj-ea"/>
                    <a:sym typeface="Symbol" panose="05050102010706020507" pitchFamily="18" charset="2"/>
                  </a:rPr>
                  <a:t></a:t>
                </a:r>
                <a:r>
                  <a:rPr lang="en-US" altLang="zh-CN" sz="1100" dirty="0" err="1">
                    <a:latin typeface="+mj-ea"/>
                  </a:rPr>
                  <a:t>xP</a:t>
                </a:r>
                <a:r>
                  <a:rPr lang="en-US" altLang="zh-CN" sz="1100" dirty="0">
                    <a:latin typeface="+mj-ea"/>
                  </a:rPr>
                  <a:t>(x)→</a:t>
                </a:r>
                <a:r>
                  <a:rPr lang="en-US" altLang="zh-CN" sz="1100" dirty="0">
                    <a:latin typeface="+mj-ea"/>
                    <a:sym typeface="Symbol" panose="05050102010706020507" pitchFamily="18" charset="2"/>
                  </a:rPr>
                  <a:t></a:t>
                </a:r>
                <a:r>
                  <a:rPr lang="en-US" altLang="zh-CN" sz="1100" dirty="0" err="1">
                    <a:latin typeface="+mj-ea"/>
                  </a:rPr>
                  <a:t>xQ</a:t>
                </a:r>
                <a:r>
                  <a:rPr lang="en-US" altLang="zh-CN" sz="1100" dirty="0">
                    <a:latin typeface="+mj-ea"/>
                  </a:rPr>
                  <a:t>(x))</a:t>
                </a:r>
                <a:r>
                  <a:rPr lang="en-US" altLang="en-US" sz="1100" noProof="1">
                    <a:solidFill>
                      <a:schemeClr val="tx1"/>
                    </a:solidFill>
                    <a:latin typeface="+mn-ea"/>
                    <a:sym typeface="Symbol" panose="05050102010706020507" pitchFamily="18" charset="2"/>
                  </a:rPr>
                  <a:t></a:t>
                </a:r>
                <a:r>
                  <a:rPr lang="en-US" altLang="zh-CN" sz="1100" dirty="0">
                    <a:latin typeface="+mj-ea"/>
                  </a:rPr>
                  <a:t>(</a:t>
                </a:r>
                <a:r>
                  <a:rPr lang="fr-FR" altLang="zh-CN" sz="1100" i="0">
                    <a:latin typeface="Cambria Math" panose="02040503050406030204" pitchFamily="18" charset="0"/>
                  </a:rPr>
                  <a:t>¬</a:t>
                </a:r>
                <a:r>
                  <a:rPr lang="en-US" altLang="zh-CN" sz="1100" dirty="0">
                    <a:latin typeface="+mj-ea"/>
                    <a:sym typeface="Symbol" panose="05050102010706020507" pitchFamily="18" charset="2"/>
                  </a:rPr>
                  <a:t></a:t>
                </a:r>
                <a:r>
                  <a:rPr lang="en-US" altLang="zh-CN" sz="1100" dirty="0" err="1">
                    <a:latin typeface="+mj-ea"/>
                  </a:rPr>
                  <a:t>xP</a:t>
                </a:r>
                <a:r>
                  <a:rPr lang="en-US" altLang="zh-CN" sz="1100" dirty="0">
                    <a:latin typeface="+mj-ea"/>
                  </a:rPr>
                  <a:t>(x)</a:t>
                </a:r>
                <a:r>
                  <a:rPr lang="de-DE" altLang="en-US" sz="1100" dirty="0"/>
                  <a:t>∨</a:t>
                </a:r>
                <a:r>
                  <a:rPr lang="en-US" altLang="zh-CN" sz="1100" dirty="0">
                    <a:latin typeface="+mj-ea"/>
                    <a:sym typeface="Symbol" panose="05050102010706020507" pitchFamily="18" charset="2"/>
                  </a:rPr>
                  <a:t></a:t>
                </a:r>
                <a:r>
                  <a:rPr lang="en-US" altLang="zh-CN" sz="1100" dirty="0" err="1">
                    <a:latin typeface="+mj-ea"/>
                  </a:rPr>
                  <a:t>xQ</a:t>
                </a:r>
                <a:r>
                  <a:rPr lang="en-US" altLang="zh-CN" sz="1100" dirty="0">
                    <a:latin typeface="+mj-ea"/>
                  </a:rPr>
                  <a:t>(x))%%</a:t>
                </a:r>
                <a:r>
                  <a:rPr lang="zh-CN" altLang="en-US" sz="1100" dirty="0">
                    <a:latin typeface="+mj-ea"/>
                  </a:rPr>
                  <a:t>是永真公式吗？我们知道，命题变元</a:t>
                </a:r>
                <a:r>
                  <a:rPr lang="en-US" altLang="zh-CN" sz="1100" dirty="0">
                    <a:latin typeface="+mj-ea"/>
                  </a:rPr>
                  <a:t>P</a:t>
                </a:r>
                <a:r>
                  <a:rPr lang="zh-CN" altLang="en-US" sz="1100" dirty="0">
                    <a:latin typeface="+mj-ea"/>
                  </a:rPr>
                  <a:t>和</a:t>
                </a:r>
                <a:r>
                  <a:rPr lang="en-US" altLang="zh-CN" sz="1100" dirty="0">
                    <a:latin typeface="+mj-ea"/>
                  </a:rPr>
                  <a:t>Q</a:t>
                </a:r>
                <a:r>
                  <a:rPr lang="zh-CN" altLang="en-US" sz="1100" dirty="0">
                    <a:latin typeface="+mj-ea"/>
                  </a:rPr>
                  <a:t>的真值要么为</a:t>
                </a:r>
                <a:r>
                  <a:rPr lang="en-US" altLang="zh-CN" sz="1100" dirty="0">
                    <a:latin typeface="+mj-ea"/>
                  </a:rPr>
                  <a:t>0</a:t>
                </a:r>
                <a:r>
                  <a:rPr lang="zh-CN" altLang="en-US" sz="1100" dirty="0">
                    <a:latin typeface="+mj-ea"/>
                  </a:rPr>
                  <a:t>，要么为</a:t>
                </a:r>
                <a:r>
                  <a:rPr lang="en-US" altLang="zh-CN" sz="1100" dirty="0">
                    <a:latin typeface="+mj-ea"/>
                  </a:rPr>
                  <a:t>1</a:t>
                </a:r>
                <a:r>
                  <a:rPr lang="zh-CN" altLang="en-US" sz="1100" dirty="0">
                    <a:latin typeface="+mj-ea"/>
                  </a:rPr>
                  <a:t>，而在任给解释下，</a:t>
                </a:r>
                <a:r>
                  <a:rPr lang="en-US" altLang="zh-CN" sz="1100" kern="1200" dirty="0">
                    <a:solidFill>
                      <a:schemeClr val="tx1"/>
                    </a:solidFill>
                    <a:latin typeface="+mj-ea"/>
                    <a:ea typeface="+mn-ea"/>
                    <a:cs typeface="+mn-cs"/>
                    <a:sym typeface="Symbol" panose="05050102010706020507" pitchFamily="18" charset="2"/>
                  </a:rPr>
                  <a:t></a:t>
                </a:r>
                <a:r>
                  <a:rPr lang="en-US" altLang="zh-CN" sz="1100" kern="1200" dirty="0" err="1">
                    <a:solidFill>
                      <a:schemeClr val="tx1"/>
                    </a:solidFill>
                    <a:latin typeface="+mj-ea"/>
                    <a:ea typeface="+mn-ea"/>
                    <a:cs typeface="+mn-cs"/>
                  </a:rPr>
                  <a:t>xP</a:t>
                </a:r>
                <a:r>
                  <a:rPr lang="en-US" altLang="zh-CN" sz="1100" kern="1200" dirty="0">
                    <a:solidFill>
                      <a:schemeClr val="tx1"/>
                    </a:solidFill>
                    <a:latin typeface="+mj-ea"/>
                    <a:ea typeface="+mn-ea"/>
                    <a:cs typeface="+mn-cs"/>
                  </a:rPr>
                  <a:t>(x)</a:t>
                </a:r>
                <a:r>
                  <a:rPr lang="zh-CN" altLang="zh-CN" sz="1100" kern="1200" dirty="0">
                    <a:solidFill>
                      <a:schemeClr val="tx1"/>
                    </a:solidFill>
                    <a:latin typeface="+mj-ea"/>
                    <a:ea typeface="+mn-ea"/>
                    <a:cs typeface="+mn-cs"/>
                  </a:rPr>
                  <a:t>和</a:t>
                </a:r>
                <a:r>
                  <a:rPr lang="en-US" altLang="zh-CN" sz="1100" kern="1200" dirty="0">
                    <a:solidFill>
                      <a:schemeClr val="tx1"/>
                    </a:solidFill>
                    <a:latin typeface="+mj-ea"/>
                    <a:ea typeface="+mn-ea"/>
                    <a:cs typeface="+mn-cs"/>
                    <a:sym typeface="Symbol" panose="05050102010706020507" pitchFamily="18" charset="2"/>
                  </a:rPr>
                  <a:t></a:t>
                </a:r>
                <a:r>
                  <a:rPr lang="en-US" altLang="zh-CN" sz="1100" kern="1200" dirty="0" err="1">
                    <a:solidFill>
                      <a:schemeClr val="tx1"/>
                    </a:solidFill>
                    <a:latin typeface="+mj-ea"/>
                    <a:ea typeface="+mn-ea"/>
                    <a:cs typeface="+mn-cs"/>
                  </a:rPr>
                  <a:t>xQ</a:t>
                </a:r>
                <a:r>
                  <a:rPr lang="en-US" altLang="zh-CN" sz="1100" kern="1200" dirty="0">
                    <a:solidFill>
                      <a:schemeClr val="tx1"/>
                    </a:solidFill>
                    <a:latin typeface="+mj-ea"/>
                    <a:ea typeface="+mn-ea"/>
                    <a:cs typeface="+mn-cs"/>
                  </a:rPr>
                  <a:t>(x)</a:t>
                </a:r>
                <a:r>
                  <a:rPr lang="zh-CN" altLang="en-US" sz="1100" kern="1200" dirty="0">
                    <a:solidFill>
                      <a:schemeClr val="tx1"/>
                    </a:solidFill>
                    <a:latin typeface="+mj-ea"/>
                    <a:ea typeface="+mn-ea"/>
                    <a:cs typeface="+mn-cs"/>
                  </a:rPr>
                  <a:t>的真值也是要么为</a:t>
                </a:r>
                <a:r>
                  <a:rPr lang="en-US" altLang="zh-CN" sz="1100" kern="1200" dirty="0">
                    <a:solidFill>
                      <a:schemeClr val="tx1"/>
                    </a:solidFill>
                    <a:latin typeface="+mj-ea"/>
                    <a:ea typeface="+mn-ea"/>
                    <a:cs typeface="+mn-cs"/>
                  </a:rPr>
                  <a:t>0</a:t>
                </a:r>
                <a:r>
                  <a:rPr lang="zh-CN" altLang="en-US" sz="1100" kern="1200" dirty="0">
                    <a:solidFill>
                      <a:schemeClr val="tx1"/>
                    </a:solidFill>
                    <a:latin typeface="+mj-ea"/>
                    <a:ea typeface="+mn-ea"/>
                    <a:cs typeface="+mn-cs"/>
                  </a:rPr>
                  <a:t>，要么为</a:t>
                </a:r>
                <a:r>
                  <a:rPr lang="en-US" altLang="zh-CN" sz="1100" kern="1200" dirty="0">
                    <a:solidFill>
                      <a:schemeClr val="tx1"/>
                    </a:solidFill>
                    <a:latin typeface="+mj-ea"/>
                    <a:ea typeface="+mn-ea"/>
                    <a:cs typeface="+mn-cs"/>
                  </a:rPr>
                  <a:t>1</a:t>
                </a:r>
                <a:r>
                  <a:rPr lang="zh-CN" altLang="en-US" sz="1100" kern="1200" dirty="0">
                    <a:solidFill>
                      <a:schemeClr val="tx1"/>
                    </a:solidFill>
                    <a:latin typeface="+mj-ea"/>
                    <a:ea typeface="+mn-ea"/>
                    <a:cs typeface="+mn-cs"/>
                  </a:rPr>
                  <a:t>，从而替换后的公式仍然是</a:t>
                </a:r>
                <a:r>
                  <a:rPr lang="en-US" altLang="zh-CN" sz="1100" kern="1200" dirty="0">
                    <a:solidFill>
                      <a:schemeClr val="tx1"/>
                    </a:solidFill>
                    <a:latin typeface="+mj-ea"/>
                    <a:ea typeface="+mn-ea"/>
                    <a:cs typeface="+mn-cs"/>
                  </a:rPr>
                  <a:t>%%</a:t>
                </a:r>
                <a:r>
                  <a:rPr lang="zh-CN" altLang="en-US" sz="1100" kern="1200" dirty="0">
                    <a:solidFill>
                      <a:schemeClr val="tx1"/>
                    </a:solidFill>
                    <a:latin typeface="+mj-ea"/>
                    <a:ea typeface="+mn-ea"/>
                    <a:cs typeface="+mn-cs"/>
                  </a:rPr>
                  <a:t>永真公式。这里，我们分别用了</a:t>
                </a:r>
                <a:r>
                  <a:rPr lang="en-US" altLang="zh-CN" sz="1100" kern="1200" dirty="0">
                    <a:solidFill>
                      <a:schemeClr val="tx1"/>
                    </a:solidFill>
                    <a:latin typeface="+mj-ea"/>
                    <a:ea typeface="+mn-ea"/>
                    <a:cs typeface="+mn-cs"/>
                    <a:sym typeface="Symbol" panose="05050102010706020507" pitchFamily="18" charset="2"/>
                  </a:rPr>
                  <a:t></a:t>
                </a:r>
                <a:r>
                  <a:rPr lang="en-US" altLang="zh-CN" sz="1100" kern="1200" dirty="0" err="1">
                    <a:solidFill>
                      <a:schemeClr val="tx1"/>
                    </a:solidFill>
                    <a:latin typeface="+mj-ea"/>
                    <a:ea typeface="+mn-ea"/>
                    <a:cs typeface="+mn-cs"/>
                  </a:rPr>
                  <a:t>xP</a:t>
                </a:r>
                <a:r>
                  <a:rPr lang="en-US" altLang="zh-CN" sz="1100" kern="1200" dirty="0">
                    <a:solidFill>
                      <a:schemeClr val="tx1"/>
                    </a:solidFill>
                    <a:latin typeface="+mj-ea"/>
                    <a:ea typeface="+mn-ea"/>
                    <a:cs typeface="+mn-cs"/>
                  </a:rPr>
                  <a:t>(x)</a:t>
                </a:r>
                <a:r>
                  <a:rPr lang="zh-CN" altLang="zh-CN" sz="1100" kern="1200" dirty="0">
                    <a:solidFill>
                      <a:schemeClr val="tx1"/>
                    </a:solidFill>
                    <a:latin typeface="+mj-ea"/>
                    <a:ea typeface="+mn-ea"/>
                    <a:cs typeface="+mn-cs"/>
                  </a:rPr>
                  <a:t>和</a:t>
                </a:r>
                <a:r>
                  <a:rPr lang="en-US" altLang="zh-CN" sz="1100" kern="1200" dirty="0">
                    <a:solidFill>
                      <a:schemeClr val="tx1"/>
                    </a:solidFill>
                    <a:latin typeface="+mj-ea"/>
                    <a:ea typeface="+mn-ea"/>
                    <a:cs typeface="+mn-cs"/>
                    <a:sym typeface="Symbol" panose="05050102010706020507" pitchFamily="18" charset="2"/>
                  </a:rPr>
                  <a:t></a:t>
                </a:r>
                <a:r>
                  <a:rPr lang="en-US" altLang="zh-CN" sz="1100" kern="1200" dirty="0" err="1">
                    <a:solidFill>
                      <a:schemeClr val="tx1"/>
                    </a:solidFill>
                    <a:latin typeface="+mj-ea"/>
                    <a:ea typeface="+mn-ea"/>
                    <a:cs typeface="+mn-cs"/>
                  </a:rPr>
                  <a:t>xQ</a:t>
                </a:r>
                <a:r>
                  <a:rPr lang="en-US" altLang="zh-CN" sz="1100" kern="1200" dirty="0">
                    <a:solidFill>
                      <a:schemeClr val="tx1"/>
                    </a:solidFill>
                    <a:latin typeface="+mj-ea"/>
                    <a:ea typeface="+mn-ea"/>
                    <a:cs typeface="+mn-cs"/>
                  </a:rPr>
                  <a:t>(x)</a:t>
                </a:r>
                <a:r>
                  <a:rPr lang="zh-CN" altLang="en-US" sz="1100" kern="1200" dirty="0">
                    <a:solidFill>
                      <a:schemeClr val="tx1"/>
                    </a:solidFill>
                    <a:latin typeface="+mj-ea"/>
                    <a:ea typeface="+mn-ea"/>
                    <a:cs typeface="+mn-cs"/>
                  </a:rPr>
                  <a:t>去替换</a:t>
                </a:r>
                <a:r>
                  <a:rPr lang="en-US" altLang="zh-CN" sz="1100" kern="1200" dirty="0">
                    <a:solidFill>
                      <a:schemeClr val="tx1"/>
                    </a:solidFill>
                    <a:latin typeface="+mj-ea"/>
                    <a:ea typeface="+mn-ea"/>
                    <a:cs typeface="+mn-cs"/>
                  </a:rPr>
                  <a:t>P</a:t>
                </a:r>
                <a:r>
                  <a:rPr lang="zh-CN" altLang="en-US" sz="1100" kern="1200" dirty="0">
                    <a:solidFill>
                      <a:schemeClr val="tx1"/>
                    </a:solidFill>
                    <a:latin typeface="+mj-ea"/>
                    <a:ea typeface="+mn-ea"/>
                    <a:cs typeface="+mn-cs"/>
                  </a:rPr>
                  <a:t>和</a:t>
                </a:r>
                <a:r>
                  <a:rPr lang="en-US" altLang="zh-CN" sz="1100" kern="1200" dirty="0">
                    <a:solidFill>
                      <a:schemeClr val="tx1"/>
                    </a:solidFill>
                    <a:latin typeface="+mj-ea"/>
                    <a:ea typeface="+mn-ea"/>
                    <a:cs typeface="+mn-cs"/>
                  </a:rPr>
                  <a:t>Q</a:t>
                </a:r>
                <a:r>
                  <a:rPr lang="zh-CN" altLang="en-US" sz="1100" kern="1200" dirty="0">
                    <a:solidFill>
                      <a:schemeClr val="tx1"/>
                    </a:solidFill>
                    <a:latin typeface="+mj-ea"/>
                    <a:ea typeface="+mn-ea"/>
                    <a:cs typeface="+mn-cs"/>
                  </a:rPr>
                  <a:t>，事实上，也可以用其他谓词公式去替换它们，但不管做怎样的替换，得到的新公式一定是一个永真公式。我们称这样的替换为给定命题公式的一个代入实例。下面给出代入实例的具体定义</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mc:Fallback>
      </mc:AlternateContent>
      <p:sp>
        <p:nvSpPr>
          <p:cNvPr id="4" name="灯片编号占位符 3"/>
          <p:cNvSpPr>
            <a:spLocks noGrp="1"/>
          </p:cNvSpPr>
          <p:nvPr>
            <p:ph type="sldNum" sz="quarter" idx="5"/>
          </p:nvPr>
        </p:nvSpPr>
        <p:spPr/>
        <p:txBody>
          <a:bodyPr/>
          <a:lstStyle/>
          <a:p>
            <a:fld id="{2239A62E-562E-489C-A724-CD843F364A0E}" type="slidenum">
              <a:rPr lang="zh-CN" altLang="en-US" smtClean="0"/>
              <a:t>48</a:t>
            </a:fld>
            <a:endParaRPr lang="zh-CN" altLang="en-US"/>
          </a:p>
        </p:txBody>
      </p:sp>
    </p:spTree>
    <p:extLst>
      <p:ext uri="{BB962C8B-B14F-4D97-AF65-F5344CB8AC3E}">
        <p14:creationId xmlns:p14="http://schemas.microsoft.com/office/powerpoint/2010/main" val="25618722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49</a:t>
            </a:fld>
            <a:endParaRPr lang="zh-CN" altLang="en-US"/>
          </a:p>
        </p:txBody>
      </p:sp>
    </p:spTree>
    <p:extLst>
      <p:ext uri="{BB962C8B-B14F-4D97-AF65-F5344CB8AC3E}">
        <p14:creationId xmlns:p14="http://schemas.microsoft.com/office/powerpoint/2010/main" val="15383447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mc:AlternateContent xmlns:mc="http://schemas.openxmlformats.org/markup-compatibility/2006" xmlns:a14="http://schemas.microsoft.com/office/drawing/2010/main">
        <mc:Choice Requires="a14">
          <p:sp>
            <p:nvSpPr>
              <p:cNvPr id="14339" name="备注占位符 2"/>
              <p:cNvSpPr>
                <a:spLocks noGrp="1"/>
              </p:cNvSpPr>
              <p:nvPr>
                <p:ph type="body" idx="1"/>
              </p:nvPr>
            </p:nvSpPr>
            <p:spPr>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endParaRPr lang="zh-CN" altLang="en-US" dirty="0"/>
              </a:p>
            </p:txBody>
          </p:sp>
        </mc:Choice>
        <mc:Fallback xmlns="">
          <p:sp>
            <p:nvSpPr>
              <p:cNvPr id="143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rgbClr val="C00000"/>
                    </a:solidFill>
                    <a:latin typeface="+mj-ea"/>
                    <a:ea typeface="+mn-ea"/>
                    <a:cs typeface="+mn-cs"/>
                  </a:rPr>
                  <a:t>例</a:t>
                </a:r>
                <a:r>
                  <a:rPr lang="en-US" altLang="zh-CN" sz="1200" kern="1200" dirty="0">
                    <a:solidFill>
                      <a:srgbClr val="C00000"/>
                    </a:solidFill>
                    <a:latin typeface="+mj-ea"/>
                    <a:ea typeface="+mn-ea"/>
                    <a:cs typeface="+mn-cs"/>
                  </a:rPr>
                  <a:t>3.15  </a:t>
                </a:r>
                <a:r>
                  <a:rPr lang="zh-CN" altLang="zh-CN" sz="1200" kern="1200" dirty="0">
                    <a:solidFill>
                      <a:schemeClr val="tx1"/>
                    </a:solidFill>
                    <a:latin typeface="+mj-ea"/>
                    <a:ea typeface="+mn-ea"/>
                    <a:cs typeface="+mn-cs"/>
                  </a:rPr>
                  <a:t>设命题公式</a:t>
                </a:r>
                <a:r>
                  <a:rPr lang="en-US" altLang="zh-CN" sz="1200" kern="1200" dirty="0">
                    <a:solidFill>
                      <a:schemeClr val="tx1"/>
                    </a:solidFill>
                    <a:latin typeface="+mj-ea"/>
                    <a:ea typeface="+mn-ea"/>
                    <a:cs typeface="+mn-cs"/>
                  </a:rPr>
                  <a:t>G(P,Q)=(P→Q)</a:t>
                </a:r>
                <a:r>
                  <a:rPr lang="en-US" altLang="zh-CN" sz="1200" i="0" kern="1200">
                    <a:solidFill>
                      <a:schemeClr val="tx1"/>
                    </a:solidFill>
                    <a:latin typeface="Cambria Math" panose="02040503050406030204" pitchFamily="18" charset="0"/>
                    <a:ea typeface="+mn-ea"/>
                    <a:cs typeface="+mn-cs"/>
                  </a:rPr>
                  <a:t>↔(</a:t>
                </a:r>
                <a:r>
                  <a:rPr lang="fr-FR" altLang="zh-CN" sz="1200" i="0" kern="1200">
                    <a:solidFill>
                      <a:schemeClr val="tx1"/>
                    </a:solidFill>
                    <a:latin typeface="Cambria Math" panose="02040503050406030204" pitchFamily="18" charset="0"/>
                    <a:ea typeface="+mn-ea"/>
                    <a:cs typeface="+mn-cs"/>
                  </a:rPr>
                  <a:t>¬</a:t>
                </a:r>
                <a:r>
                  <a:rPr lang="en-US" altLang="zh-CN" sz="1200" kern="1200" dirty="0">
                    <a:solidFill>
                      <a:schemeClr val="tx1"/>
                    </a:solidFill>
                    <a:latin typeface="+mj-ea"/>
                    <a:ea typeface="+mn-ea"/>
                    <a:cs typeface="+mn-cs"/>
                  </a:rPr>
                  <a:t>Q→</a:t>
                </a:r>
                <a:r>
                  <a:rPr lang="fr-FR" altLang="zh-CN" sz="1200" i="0" kern="1200">
                    <a:solidFill>
                      <a:schemeClr val="tx1"/>
                    </a:solidFill>
                    <a:latin typeface="Cambria Math" panose="02040503050406030204" pitchFamily="18" charset="0"/>
                    <a:ea typeface="+mn-ea"/>
                    <a:cs typeface="+mn-cs"/>
                  </a:rPr>
                  <a:t>¬</a:t>
                </a:r>
                <a:r>
                  <a:rPr lang="en-US" altLang="zh-CN" sz="1200" kern="1200" dirty="0">
                    <a:solidFill>
                      <a:schemeClr val="tx1"/>
                    </a:solidFill>
                    <a:latin typeface="+mj-ea"/>
                    <a:ea typeface="+mn-ea"/>
                    <a:cs typeface="+mn-cs"/>
                  </a:rPr>
                  <a:t>P)</a:t>
                </a:r>
                <a:r>
                  <a:rPr lang="zh-CN" altLang="zh-CN" sz="1200" kern="1200" dirty="0">
                    <a:solidFill>
                      <a:schemeClr val="tx1"/>
                    </a:solidFill>
                    <a:latin typeface="+mj-ea"/>
                    <a:ea typeface="+mn-ea"/>
                    <a:cs typeface="+mn-cs"/>
                  </a:rPr>
                  <a:t>，用谓词公式</a:t>
                </a:r>
                <a:r>
                  <a:rPr lang="en-US" altLang="zh-CN" sz="1200" kern="1200" dirty="0">
                    <a:solidFill>
                      <a:schemeClr val="tx1"/>
                    </a:solidFill>
                    <a:latin typeface="+mj-ea"/>
                    <a:ea typeface="+mn-ea"/>
                    <a:cs typeface="+mn-cs"/>
                    <a:sym typeface="Symbol" panose="05050102010706020507" pitchFamily="18" charset="2"/>
                  </a:rPr>
                  <a:t></a:t>
                </a:r>
                <a:r>
                  <a:rPr lang="en-US" altLang="zh-CN" sz="1200" kern="1200" dirty="0" err="1">
                    <a:solidFill>
                      <a:schemeClr val="tx1"/>
                    </a:solidFill>
                    <a:latin typeface="+mj-ea"/>
                    <a:ea typeface="+mn-ea"/>
                    <a:cs typeface="+mn-cs"/>
                  </a:rPr>
                  <a:t>xP</a:t>
                </a:r>
                <a:r>
                  <a:rPr lang="en-US" altLang="zh-CN" sz="1200" kern="1200" dirty="0">
                    <a:solidFill>
                      <a:schemeClr val="tx1"/>
                    </a:solidFill>
                    <a:latin typeface="+mj-ea"/>
                    <a:ea typeface="+mn-ea"/>
                    <a:cs typeface="+mn-cs"/>
                  </a:rPr>
                  <a:t>(x)</a:t>
                </a:r>
                <a:r>
                  <a:rPr lang="zh-CN" altLang="zh-CN" sz="1200" kern="1200" dirty="0">
                    <a:solidFill>
                      <a:schemeClr val="tx1"/>
                    </a:solidFill>
                    <a:latin typeface="+mj-ea"/>
                    <a:ea typeface="+mn-ea"/>
                    <a:cs typeface="+mn-cs"/>
                  </a:rPr>
                  <a:t>和</a:t>
                </a:r>
                <a:r>
                  <a:rPr lang="en-US" altLang="zh-CN" sz="1200" kern="1200" dirty="0">
                    <a:solidFill>
                      <a:schemeClr val="tx1"/>
                    </a:solidFill>
                    <a:latin typeface="+mj-ea"/>
                    <a:ea typeface="+mn-ea"/>
                    <a:cs typeface="+mn-cs"/>
                    <a:sym typeface="Symbol" panose="05050102010706020507" pitchFamily="18" charset="2"/>
                  </a:rPr>
                  <a:t></a:t>
                </a:r>
                <a:r>
                  <a:rPr lang="en-US" altLang="zh-CN" sz="1200" kern="1200" dirty="0" err="1">
                    <a:solidFill>
                      <a:schemeClr val="tx1"/>
                    </a:solidFill>
                    <a:latin typeface="+mj-ea"/>
                    <a:ea typeface="+mn-ea"/>
                    <a:cs typeface="+mn-cs"/>
                  </a:rPr>
                  <a:t>xQ</a:t>
                </a:r>
                <a:r>
                  <a:rPr lang="en-US" altLang="zh-CN" sz="1200" kern="1200" dirty="0">
                    <a:solidFill>
                      <a:schemeClr val="tx1"/>
                    </a:solidFill>
                    <a:latin typeface="+mj-ea"/>
                    <a:ea typeface="+mn-ea"/>
                    <a:cs typeface="+mn-cs"/>
                  </a:rPr>
                  <a:t>(x)</a:t>
                </a:r>
                <a:r>
                  <a:rPr lang="zh-CN" altLang="zh-CN" sz="1200" kern="1200" dirty="0">
                    <a:solidFill>
                      <a:schemeClr val="tx1"/>
                    </a:solidFill>
                    <a:latin typeface="+mj-ea"/>
                    <a:ea typeface="+mn-ea"/>
                    <a:cs typeface="+mn-cs"/>
                  </a:rPr>
                  <a:t>分别取代</a:t>
                </a:r>
                <a:r>
                  <a:rPr lang="en-US" altLang="zh-CN" sz="1200" dirty="0">
                    <a:latin typeface="+mj-ea"/>
                  </a:rPr>
                  <a:t>G(P,Q)</a:t>
                </a:r>
                <a:r>
                  <a:rPr lang="zh-CN" altLang="zh-CN" sz="1200" kern="1200" dirty="0">
                    <a:solidFill>
                      <a:schemeClr val="tx1"/>
                    </a:solidFill>
                    <a:latin typeface="+mj-ea"/>
                    <a:ea typeface="+mn-ea"/>
                    <a:cs typeface="+mn-cs"/>
                  </a:rPr>
                  <a:t>中的</a:t>
                </a:r>
                <a:r>
                  <a:rPr lang="en-US" altLang="zh-CN" sz="1200" kern="1200" dirty="0">
                    <a:solidFill>
                      <a:schemeClr val="tx1"/>
                    </a:solidFill>
                    <a:latin typeface="+mj-ea"/>
                    <a:ea typeface="+mn-ea"/>
                    <a:cs typeface="+mn-cs"/>
                  </a:rPr>
                  <a:t>P</a:t>
                </a:r>
                <a:r>
                  <a:rPr lang="zh-CN" altLang="zh-CN" sz="1200" kern="1200" dirty="0">
                    <a:solidFill>
                      <a:schemeClr val="tx1"/>
                    </a:solidFill>
                    <a:latin typeface="+mj-ea"/>
                    <a:ea typeface="+mn-ea"/>
                    <a:cs typeface="+mn-cs"/>
                  </a:rPr>
                  <a:t>和</a:t>
                </a:r>
                <a:r>
                  <a:rPr lang="en-US" altLang="zh-CN" sz="1200" kern="1200" dirty="0">
                    <a:solidFill>
                      <a:schemeClr val="tx1"/>
                    </a:solidFill>
                    <a:latin typeface="+mj-ea"/>
                    <a:ea typeface="+mn-ea"/>
                    <a:cs typeface="+mn-cs"/>
                  </a:rPr>
                  <a:t>Q</a:t>
                </a:r>
                <a:r>
                  <a:rPr lang="zh-CN" altLang="zh-CN" sz="1200" kern="1200" dirty="0">
                    <a:solidFill>
                      <a:schemeClr val="tx1"/>
                    </a:solidFill>
                    <a:latin typeface="+mj-ea"/>
                    <a:ea typeface="+mn-ea"/>
                    <a:cs typeface="+mn-cs"/>
                  </a:rPr>
                  <a:t>，试写出取代后得到的新谓词公式</a:t>
                </a:r>
                <a:r>
                  <a:rPr lang="en-US" altLang="zh-CN" sz="1200" kern="1200" dirty="0">
                    <a:solidFill>
                      <a:schemeClr val="tx1"/>
                    </a:solidFill>
                    <a:latin typeface="+mj-ea"/>
                    <a:ea typeface="+mn-ea"/>
                    <a:cs typeface="+mn-cs"/>
                  </a:rPr>
                  <a:t>G′</a:t>
                </a:r>
                <a:r>
                  <a:rPr lang="zh-CN" altLang="zh-CN" sz="1200" kern="1200" dirty="0">
                    <a:solidFill>
                      <a:schemeClr val="tx1"/>
                    </a:solidFill>
                    <a:latin typeface="+mj-ea"/>
                    <a:ea typeface="+mn-ea"/>
                    <a:cs typeface="+mn-cs"/>
                  </a:rPr>
                  <a:t>，并证明</a:t>
                </a:r>
                <a:r>
                  <a:rPr lang="en-US" altLang="zh-CN" sz="1200" kern="1200" dirty="0">
                    <a:solidFill>
                      <a:schemeClr val="tx1"/>
                    </a:solidFill>
                    <a:latin typeface="+mj-ea"/>
                    <a:ea typeface="+mn-ea"/>
                    <a:cs typeface="+mn-cs"/>
                  </a:rPr>
                  <a:t>G′</a:t>
                </a:r>
                <a:r>
                  <a:rPr lang="zh-CN" altLang="zh-CN" sz="1200" kern="1200" dirty="0">
                    <a:solidFill>
                      <a:schemeClr val="tx1"/>
                    </a:solidFill>
                    <a:latin typeface="+mj-ea"/>
                    <a:ea typeface="+mn-ea"/>
                    <a:cs typeface="+mn-cs"/>
                  </a:rPr>
                  <a:t>是永真公式。</a:t>
                </a:r>
                <a:endParaRPr lang="en-US" altLang="zh-CN" sz="1200" kern="1200" dirty="0">
                  <a:solidFill>
                    <a:schemeClr val="tx1"/>
                  </a:solidFill>
                  <a:latin typeface="+mj-e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b="1" kern="100" dirty="0">
                    <a:solidFill>
                      <a:schemeClr val="bg1"/>
                    </a:solidFill>
                    <a:latin typeface="+mn-ea"/>
                  </a:rPr>
                  <a:t>由例</a:t>
                </a:r>
                <a:r>
                  <a:rPr lang="en-US" altLang="zh-CN" sz="1100" b="1" kern="100" dirty="0">
                    <a:solidFill>
                      <a:schemeClr val="bg1"/>
                    </a:solidFill>
                    <a:latin typeface="+mn-ea"/>
                  </a:rPr>
                  <a:t>3.15</a:t>
                </a:r>
                <a:r>
                  <a:rPr lang="zh-CN" altLang="en-US" sz="1100" b="1" kern="100" dirty="0">
                    <a:solidFill>
                      <a:schemeClr val="bg1"/>
                    </a:solidFill>
                    <a:latin typeface="+mn-ea"/>
                  </a:rPr>
                  <a:t>可以类推，</a:t>
                </a:r>
                <a:r>
                  <a:rPr lang="en-US" altLang="zh-CN" sz="1100" b="1" kern="100" dirty="0">
                    <a:solidFill>
                      <a:schemeClr val="bg1"/>
                    </a:solidFill>
                    <a:latin typeface="+mn-ea"/>
                  </a:rPr>
                  <a:t>%%</a:t>
                </a:r>
                <a:r>
                  <a:rPr lang="zh-CN" altLang="zh-CN" sz="1100" b="1" kern="100" dirty="0">
                    <a:solidFill>
                      <a:schemeClr val="bg1"/>
                    </a:solidFill>
                    <a:latin typeface="+mn-ea"/>
                  </a:rPr>
                  <a:t>命题逻辑中的</a:t>
                </a:r>
                <a:r>
                  <a:rPr lang="zh-CN" altLang="en-US" sz="1100" b="1" kern="100" dirty="0">
                    <a:solidFill>
                      <a:schemeClr val="bg1"/>
                    </a:solidFill>
                    <a:latin typeface="+mn-ea"/>
                  </a:rPr>
                  <a:t>其他</a:t>
                </a:r>
                <a:r>
                  <a:rPr lang="en-US" altLang="zh-CN" sz="1100" b="1" kern="100" dirty="0">
                    <a:solidFill>
                      <a:schemeClr val="bg1"/>
                    </a:solidFill>
                    <a:latin typeface="+mn-ea"/>
                  </a:rPr>
                  <a:t>23</a:t>
                </a:r>
                <a:r>
                  <a:rPr lang="zh-CN" altLang="zh-CN" sz="1100" b="1" kern="100" dirty="0">
                    <a:solidFill>
                      <a:schemeClr val="bg1"/>
                    </a:solidFill>
                    <a:latin typeface="+mn-ea"/>
                  </a:rPr>
                  <a:t>个基本等价公式在谓词逻辑中也是成立的。</a:t>
                </a:r>
              </a:p>
              <a:p>
                <a:r>
                  <a:rPr lang="zh-CN" altLang="zh-CN" sz="1200" kern="1200" dirty="0">
                    <a:solidFill>
                      <a:schemeClr val="tx1"/>
                    </a:solidFill>
                    <a:effectLst/>
                    <a:latin typeface="+mn-lt"/>
                    <a:ea typeface="+mn-ea"/>
                    <a:cs typeface="+mn-cs"/>
                  </a:rPr>
                  <a:t>另外，谓词公式因其自身的特殊性，还存在下面的</a:t>
                </a:r>
                <a:r>
                  <a:rPr lang="zh-CN" altLang="en-US" sz="1200" kern="1200" dirty="0">
                    <a:solidFill>
                      <a:schemeClr val="tx1"/>
                    </a:solidFill>
                    <a:effectLst/>
                    <a:latin typeface="+mn-lt"/>
                    <a:ea typeface="+mn-ea"/>
                    <a:cs typeface="+mn-cs"/>
                  </a:rPr>
                  <a:t>等价</a:t>
                </a:r>
                <a:r>
                  <a:rPr lang="zh-CN" altLang="zh-CN" sz="1200" kern="1200" dirty="0">
                    <a:solidFill>
                      <a:schemeClr val="tx1"/>
                    </a:solidFill>
                    <a:effectLst/>
                    <a:latin typeface="+mn-lt"/>
                    <a:ea typeface="+mn-ea"/>
                    <a:cs typeface="+mn-cs"/>
                  </a:rPr>
                  <a:t>定律。</a:t>
                </a:r>
              </a:p>
              <a:p>
                <a:endParaRPr lang="zh-CN" altLang="en-US" dirty="0"/>
              </a:p>
            </p:txBody>
          </p:sp>
        </mc:Fallback>
      </mc:AlternateContent>
      <p:sp>
        <p:nvSpPr>
          <p:cNvPr id="1434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D51EFD0C-51C7-4A55-BEA1-90AAF6817BC1}" type="slidenum">
              <a:rPr lang="zh-CN" altLang="en-US" sz="1200" smtClean="0">
                <a:solidFill>
                  <a:schemeClr val="tx1"/>
                </a:solidFill>
                <a:latin typeface="Arial" panose="020B0604020202020204" pitchFamily="34" charset="0"/>
                <a:ea typeface="宋体" panose="02010600030101010101" pitchFamily="2" charset="-122"/>
              </a:rPr>
              <a:pPr/>
              <a:t>50</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1540905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51</a:t>
            </a:fld>
            <a:endParaRPr lang="zh-CN" altLang="en-US"/>
          </a:p>
        </p:txBody>
      </p:sp>
    </p:spTree>
    <p:extLst>
      <p:ext uri="{BB962C8B-B14F-4D97-AF65-F5344CB8AC3E}">
        <p14:creationId xmlns:p14="http://schemas.microsoft.com/office/powerpoint/2010/main" val="3641252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6</a:t>
            </a:fld>
            <a:endParaRPr lang="zh-CN" altLang="en-US"/>
          </a:p>
        </p:txBody>
      </p:sp>
    </p:spTree>
    <p:extLst>
      <p:ext uri="{BB962C8B-B14F-4D97-AF65-F5344CB8AC3E}">
        <p14:creationId xmlns:p14="http://schemas.microsoft.com/office/powerpoint/2010/main" val="62763968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52</a:t>
            </a:fld>
            <a:endParaRPr lang="zh-CN" altLang="en-US"/>
          </a:p>
        </p:txBody>
      </p:sp>
    </p:spTree>
    <p:extLst>
      <p:ext uri="{BB962C8B-B14F-4D97-AF65-F5344CB8AC3E}">
        <p14:creationId xmlns:p14="http://schemas.microsoft.com/office/powerpoint/2010/main" val="286022982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baseline="0" dirty="0">
                    <a:solidFill>
                      <a:schemeClr val="tx1"/>
                    </a:solidFill>
                    <a:latin typeface="+mn-lt"/>
                    <a:ea typeface="+mn-ea"/>
                    <a:cs typeface="+mn-cs"/>
                  </a:rPr>
                  <a:t>事实上， 还可以根据定义３</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１１ 进行证明，即证明</a:t>
                </a:r>
                <a:r>
                  <a:rPr lang="zh-CN" altLang="en-US" b="1" dirty="0">
                    <a:solidFill>
                      <a:srgbClr val="0000CC"/>
                    </a:solidFill>
                    <a:latin typeface="+mn-ea"/>
                  </a:rPr>
                  <a:t>┐</a:t>
                </a:r>
                <a:r>
                  <a:rPr lang="zh-CN" altLang="en-US" b="1" dirty="0">
                    <a:solidFill>
                      <a:srgbClr val="0000CC"/>
                    </a:solidFill>
                    <a:latin typeface="+mn-ea"/>
                    <a:sym typeface="Symbol" panose="05050102010706020507" pitchFamily="18" charset="2"/>
                  </a:rPr>
                  <a:t>(</a:t>
                </a:r>
                <a:r>
                  <a:rPr lang="en-US" altLang="zh-CN" b="1" dirty="0">
                    <a:solidFill>
                      <a:srgbClr val="0000CC"/>
                    </a:solidFill>
                    <a:latin typeface="+mn-ea"/>
                    <a:sym typeface="Symbol" panose="05050102010706020507" pitchFamily="18" charset="2"/>
                  </a:rPr>
                  <a:t>x)</a:t>
                </a:r>
                <a:r>
                  <a:rPr lang="en-US" altLang="zh-CN" b="1" dirty="0">
                    <a:solidFill>
                      <a:srgbClr val="0000CC"/>
                    </a:solidFill>
                    <a:latin typeface="+mn-ea"/>
                  </a:rPr>
                  <a:t>G(x)</a:t>
                </a:r>
                <a:r>
                  <a:rPr lang="en-US" altLang="zh-CN" dirty="0"/>
                  <a:t> </a:t>
                </a:r>
                <a:r>
                  <a:rPr lang="en-US" altLang="zh-CN" i="0">
                    <a:latin typeface="Cambria Math" panose="02040503050406030204" pitchFamily="18" charset="0"/>
                  </a:rPr>
                  <a:t>↔</a:t>
                </a:r>
                <a:r>
                  <a:rPr lang="en-US" altLang="zh-CN" b="1" dirty="0">
                    <a:solidFill>
                      <a:srgbClr val="0000CC"/>
                    </a:solidFill>
                    <a:latin typeface="+mn-ea"/>
                  </a:rPr>
                  <a:t>(</a:t>
                </a:r>
                <a:r>
                  <a:rPr lang="en-US" altLang="zh-CN" b="1" dirty="0">
                    <a:solidFill>
                      <a:srgbClr val="0000CC"/>
                    </a:solidFill>
                    <a:latin typeface="+mn-ea"/>
                    <a:sym typeface="Symbol" panose="05050102010706020507" pitchFamily="18" charset="2"/>
                  </a:rPr>
                  <a:t>x)</a:t>
                </a:r>
                <a:r>
                  <a:rPr lang="en-US" altLang="zh-CN" b="1" dirty="0">
                    <a:solidFill>
                      <a:srgbClr val="0000CC"/>
                    </a:solidFill>
                    <a:latin typeface="+mn-ea"/>
                  </a:rPr>
                  <a:t>┐G(x)=1</a:t>
                </a:r>
                <a:endParaRPr lang="zh-CN" altLang="en-US" b="1" dirty="0">
                  <a:latin typeface="+mn-ea"/>
                </a:endParaRPr>
              </a:p>
              <a:p>
                <a:endParaRPr lang="zh-CN" altLang="en-US" dirty="0"/>
              </a:p>
            </p:txBody>
          </p:sp>
        </mc:Fallback>
      </mc:AlternateContent>
      <p:sp>
        <p:nvSpPr>
          <p:cNvPr id="4" name="灯片编号占位符 3"/>
          <p:cNvSpPr>
            <a:spLocks noGrp="1"/>
          </p:cNvSpPr>
          <p:nvPr>
            <p:ph type="sldNum" sz="quarter" idx="5"/>
          </p:nvPr>
        </p:nvSpPr>
        <p:spPr/>
        <p:txBody>
          <a:bodyPr/>
          <a:lstStyle/>
          <a:p>
            <a:fld id="{2239A62E-562E-489C-A724-CD843F364A0E}" type="slidenum">
              <a:rPr lang="zh-CN" altLang="en-US" smtClean="0"/>
              <a:t>53</a:t>
            </a:fld>
            <a:endParaRPr lang="zh-CN" altLang="en-US"/>
          </a:p>
        </p:txBody>
      </p:sp>
    </p:spTree>
    <p:extLst>
      <p:ext uri="{BB962C8B-B14F-4D97-AF65-F5344CB8AC3E}">
        <p14:creationId xmlns:p14="http://schemas.microsoft.com/office/powerpoint/2010/main" val="7784267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54</a:t>
            </a:fld>
            <a:endParaRPr lang="zh-CN" altLang="en-US"/>
          </a:p>
        </p:txBody>
      </p:sp>
    </p:spTree>
    <p:extLst>
      <p:ext uri="{BB962C8B-B14F-4D97-AF65-F5344CB8AC3E}">
        <p14:creationId xmlns:p14="http://schemas.microsoft.com/office/powerpoint/2010/main" val="22499065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55</a:t>
            </a:fld>
            <a:endParaRPr lang="zh-CN" altLang="en-US"/>
          </a:p>
        </p:txBody>
      </p:sp>
    </p:spTree>
    <p:extLst>
      <p:ext uri="{BB962C8B-B14F-4D97-AF65-F5344CB8AC3E}">
        <p14:creationId xmlns:p14="http://schemas.microsoft.com/office/powerpoint/2010/main" val="361193511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56</a:t>
            </a:fld>
            <a:endParaRPr lang="zh-CN" altLang="en-US"/>
          </a:p>
        </p:txBody>
      </p:sp>
    </p:spTree>
    <p:extLst>
      <p:ext uri="{BB962C8B-B14F-4D97-AF65-F5344CB8AC3E}">
        <p14:creationId xmlns:p14="http://schemas.microsoft.com/office/powerpoint/2010/main" val="298117360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58</a:t>
            </a:fld>
            <a:endParaRPr lang="zh-CN" altLang="en-US"/>
          </a:p>
        </p:txBody>
      </p:sp>
    </p:spTree>
    <p:extLst>
      <p:ext uri="{BB962C8B-B14F-4D97-AF65-F5344CB8AC3E}">
        <p14:creationId xmlns:p14="http://schemas.microsoft.com/office/powerpoint/2010/main" val="365843141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239A62E-562E-489C-A724-CD843F364A0E}" type="slidenum">
              <a:rPr lang="zh-CN" altLang="en-US" smtClean="0"/>
              <a:t>62</a:t>
            </a:fld>
            <a:endParaRPr lang="zh-CN" altLang="en-US"/>
          </a:p>
        </p:txBody>
      </p:sp>
    </p:spTree>
    <p:extLst>
      <p:ext uri="{BB962C8B-B14F-4D97-AF65-F5344CB8AC3E}">
        <p14:creationId xmlns:p14="http://schemas.microsoft.com/office/powerpoint/2010/main" val="183292496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63</a:t>
            </a:fld>
            <a:endParaRPr lang="zh-CN" altLang="en-US"/>
          </a:p>
        </p:txBody>
      </p:sp>
    </p:spTree>
    <p:extLst>
      <p:ext uri="{BB962C8B-B14F-4D97-AF65-F5344CB8AC3E}">
        <p14:creationId xmlns:p14="http://schemas.microsoft.com/office/powerpoint/2010/main" val="391102564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64</a:t>
            </a:fld>
            <a:endParaRPr lang="zh-CN" altLang="en-US"/>
          </a:p>
        </p:txBody>
      </p:sp>
    </p:spTree>
    <p:extLst>
      <p:ext uri="{BB962C8B-B14F-4D97-AF65-F5344CB8AC3E}">
        <p14:creationId xmlns:p14="http://schemas.microsoft.com/office/powerpoint/2010/main" val="61078751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65</a:t>
            </a:fld>
            <a:endParaRPr lang="zh-CN" altLang="en-US"/>
          </a:p>
        </p:txBody>
      </p:sp>
    </p:spTree>
    <p:extLst>
      <p:ext uri="{BB962C8B-B14F-4D97-AF65-F5344CB8AC3E}">
        <p14:creationId xmlns:p14="http://schemas.microsoft.com/office/powerpoint/2010/main" val="3297483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a:lstStyle/>
          <a:p>
            <a:pPr>
              <a:defRPr/>
            </a:pPr>
            <a:endParaRPr lang="zh-CN" altLang="en-US" dirty="0"/>
          </a:p>
        </p:txBody>
      </p:sp>
      <p:sp>
        <p:nvSpPr>
          <p:cNvPr id="81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B0E12841-2CDE-4203-A2F4-AE0FE6ECC206}" type="slidenum">
              <a:rPr lang="zh-CN" altLang="en-US" sz="1200" smtClean="0">
                <a:solidFill>
                  <a:schemeClr val="tx1"/>
                </a:solidFill>
                <a:latin typeface="Arial" panose="020B0604020202020204" pitchFamily="34" charset="0"/>
                <a:ea typeface="宋体" panose="02010600030101010101" pitchFamily="2" charset="-122"/>
              </a:rPr>
              <a:pPr/>
              <a:t>7</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5152955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66</a:t>
            </a:fld>
            <a:endParaRPr lang="zh-CN" altLang="en-US"/>
          </a:p>
        </p:txBody>
      </p:sp>
    </p:spTree>
    <p:extLst>
      <p:ext uri="{BB962C8B-B14F-4D97-AF65-F5344CB8AC3E}">
        <p14:creationId xmlns:p14="http://schemas.microsoft.com/office/powerpoint/2010/main" val="51272914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67</a:t>
            </a:fld>
            <a:endParaRPr lang="zh-CN" altLang="en-US"/>
          </a:p>
        </p:txBody>
      </p:sp>
    </p:spTree>
    <p:extLst>
      <p:ext uri="{BB962C8B-B14F-4D97-AF65-F5344CB8AC3E}">
        <p14:creationId xmlns:p14="http://schemas.microsoft.com/office/powerpoint/2010/main" val="193122223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68</a:t>
            </a:fld>
            <a:endParaRPr lang="zh-CN" altLang="en-US"/>
          </a:p>
        </p:txBody>
      </p:sp>
    </p:spTree>
    <p:extLst>
      <p:ext uri="{BB962C8B-B14F-4D97-AF65-F5344CB8AC3E}">
        <p14:creationId xmlns:p14="http://schemas.microsoft.com/office/powerpoint/2010/main" val="167116668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434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D51EFD0C-51C7-4A55-BEA1-90AAF6817BC1}" type="slidenum">
              <a:rPr lang="zh-CN" altLang="en-US" sz="1200" smtClean="0">
                <a:solidFill>
                  <a:schemeClr val="tx1"/>
                </a:solidFill>
                <a:latin typeface="Arial" panose="020B0604020202020204" pitchFamily="34" charset="0"/>
                <a:ea typeface="宋体" panose="02010600030101010101" pitchFamily="2" charset="-122"/>
              </a:rPr>
              <a:pPr/>
              <a:t>70</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40206872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434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D51EFD0C-51C7-4A55-BEA1-90AAF6817BC1}" type="slidenum">
              <a:rPr lang="zh-CN" altLang="en-US" sz="1200" smtClean="0">
                <a:solidFill>
                  <a:schemeClr val="tx1"/>
                </a:solidFill>
                <a:latin typeface="Arial" panose="020B0604020202020204" pitchFamily="34" charset="0"/>
                <a:ea typeface="宋体" panose="02010600030101010101" pitchFamily="2" charset="-122"/>
              </a:rPr>
              <a:pPr/>
              <a:t>71</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52488257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73</a:t>
            </a:fld>
            <a:endParaRPr lang="zh-CN" altLang="en-US"/>
          </a:p>
        </p:txBody>
      </p:sp>
    </p:spTree>
    <p:extLst>
      <p:ext uri="{BB962C8B-B14F-4D97-AF65-F5344CB8AC3E}">
        <p14:creationId xmlns:p14="http://schemas.microsoft.com/office/powerpoint/2010/main" val="184330603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74</a:t>
            </a:fld>
            <a:endParaRPr lang="zh-CN" altLang="en-US"/>
          </a:p>
        </p:txBody>
      </p:sp>
    </p:spTree>
    <p:extLst>
      <p:ext uri="{BB962C8B-B14F-4D97-AF65-F5344CB8AC3E}">
        <p14:creationId xmlns:p14="http://schemas.microsoft.com/office/powerpoint/2010/main" val="386741336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239A62E-562E-489C-A724-CD843F364A0E}" type="slidenum">
              <a:rPr lang="zh-CN" altLang="en-US" smtClean="0"/>
              <a:t>77</a:t>
            </a:fld>
            <a:endParaRPr lang="zh-CN" altLang="en-US"/>
          </a:p>
        </p:txBody>
      </p:sp>
    </p:spTree>
    <p:extLst>
      <p:ext uri="{BB962C8B-B14F-4D97-AF65-F5344CB8AC3E}">
        <p14:creationId xmlns:p14="http://schemas.microsoft.com/office/powerpoint/2010/main" val="363489047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78</a:t>
            </a:fld>
            <a:endParaRPr lang="zh-CN" altLang="en-US"/>
          </a:p>
        </p:txBody>
      </p:sp>
    </p:spTree>
    <p:extLst>
      <p:ext uri="{BB962C8B-B14F-4D97-AF65-F5344CB8AC3E}">
        <p14:creationId xmlns:p14="http://schemas.microsoft.com/office/powerpoint/2010/main" val="265379383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79</a:t>
            </a:fld>
            <a:endParaRPr lang="zh-CN" altLang="en-US"/>
          </a:p>
        </p:txBody>
      </p:sp>
    </p:spTree>
    <p:extLst>
      <p:ext uri="{BB962C8B-B14F-4D97-AF65-F5344CB8AC3E}">
        <p14:creationId xmlns:p14="http://schemas.microsoft.com/office/powerpoint/2010/main" val="747748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8</a:t>
            </a:fld>
            <a:endParaRPr lang="zh-CN" altLang="en-US"/>
          </a:p>
        </p:txBody>
      </p:sp>
    </p:spTree>
    <p:extLst>
      <p:ext uri="{BB962C8B-B14F-4D97-AF65-F5344CB8AC3E}">
        <p14:creationId xmlns:p14="http://schemas.microsoft.com/office/powerpoint/2010/main" val="62763968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83</a:t>
            </a:fld>
            <a:endParaRPr lang="zh-CN" altLang="en-US"/>
          </a:p>
        </p:txBody>
      </p:sp>
    </p:spTree>
    <p:extLst>
      <p:ext uri="{BB962C8B-B14F-4D97-AF65-F5344CB8AC3E}">
        <p14:creationId xmlns:p14="http://schemas.microsoft.com/office/powerpoint/2010/main" val="418077550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86</a:t>
            </a:fld>
            <a:endParaRPr lang="zh-CN" altLang="en-US"/>
          </a:p>
        </p:txBody>
      </p:sp>
    </p:spTree>
    <p:extLst>
      <p:ext uri="{BB962C8B-B14F-4D97-AF65-F5344CB8AC3E}">
        <p14:creationId xmlns:p14="http://schemas.microsoft.com/office/powerpoint/2010/main" val="38991796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87</a:t>
            </a:fld>
            <a:endParaRPr lang="zh-CN" altLang="en-US"/>
          </a:p>
        </p:txBody>
      </p:sp>
    </p:spTree>
    <p:extLst>
      <p:ext uri="{BB962C8B-B14F-4D97-AF65-F5344CB8AC3E}">
        <p14:creationId xmlns:p14="http://schemas.microsoft.com/office/powerpoint/2010/main" val="174692004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92</a:t>
            </a:fld>
            <a:endParaRPr lang="zh-CN" altLang="en-US"/>
          </a:p>
        </p:txBody>
      </p:sp>
    </p:spTree>
    <p:extLst>
      <p:ext uri="{BB962C8B-B14F-4D97-AF65-F5344CB8AC3E}">
        <p14:creationId xmlns:p14="http://schemas.microsoft.com/office/powerpoint/2010/main" val="401750793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93</a:t>
            </a:fld>
            <a:endParaRPr lang="zh-CN" altLang="en-US"/>
          </a:p>
        </p:txBody>
      </p:sp>
    </p:spTree>
    <p:extLst>
      <p:ext uri="{BB962C8B-B14F-4D97-AF65-F5344CB8AC3E}">
        <p14:creationId xmlns:p14="http://schemas.microsoft.com/office/powerpoint/2010/main" val="115325828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94</a:t>
            </a:fld>
            <a:endParaRPr lang="zh-CN" altLang="en-US"/>
          </a:p>
        </p:txBody>
      </p:sp>
    </p:spTree>
    <p:extLst>
      <p:ext uri="{BB962C8B-B14F-4D97-AF65-F5344CB8AC3E}">
        <p14:creationId xmlns:p14="http://schemas.microsoft.com/office/powerpoint/2010/main" val="329528744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97</a:t>
            </a:fld>
            <a:endParaRPr lang="zh-CN" altLang="en-US"/>
          </a:p>
        </p:txBody>
      </p:sp>
    </p:spTree>
    <p:extLst>
      <p:ext uri="{BB962C8B-B14F-4D97-AF65-F5344CB8AC3E}">
        <p14:creationId xmlns:p14="http://schemas.microsoft.com/office/powerpoint/2010/main" val="250980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a:lstStyle/>
          <a:p>
            <a:pPr>
              <a:defRPr/>
            </a:pPr>
            <a:endParaRPr lang="zh-CN" altLang="en-US" dirty="0"/>
          </a:p>
        </p:txBody>
      </p:sp>
      <p:sp>
        <p:nvSpPr>
          <p:cNvPr id="81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B0E12841-2CDE-4203-A2F4-AE0FE6ECC206}" type="slidenum">
              <a:rPr lang="zh-CN" altLang="en-US" sz="1200" smtClean="0">
                <a:solidFill>
                  <a:schemeClr val="tx1"/>
                </a:solidFill>
                <a:latin typeface="Arial" panose="020B0604020202020204" pitchFamily="34" charset="0"/>
                <a:ea typeface="宋体" panose="02010600030101010101" pitchFamily="2" charset="-122"/>
              </a:rPr>
              <a:pPr/>
              <a:t>9</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51529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11</a:t>
            </a:fld>
            <a:endParaRPr lang="zh-CN" altLang="en-US"/>
          </a:p>
        </p:txBody>
      </p:sp>
    </p:spTree>
    <p:extLst>
      <p:ext uri="{BB962C8B-B14F-4D97-AF65-F5344CB8AC3E}">
        <p14:creationId xmlns:p14="http://schemas.microsoft.com/office/powerpoint/2010/main" val="3114631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876" y="2841225"/>
            <a:ext cx="10368598" cy="1960487"/>
          </a:xfrm>
          <a:prstGeom prst="rect">
            <a:avLst/>
          </a:prstGeom>
        </p:spPr>
        <p:txBody>
          <a:bodyPr/>
          <a:lstStyle/>
          <a:p>
            <a:r>
              <a:rPr lang="en-US" dirty="0"/>
              <a:t>Click to edit Master title style</a:t>
            </a:r>
          </a:p>
        </p:txBody>
      </p:sp>
      <p:sp>
        <p:nvSpPr>
          <p:cNvPr id="3" name="Subtitle 2"/>
          <p:cNvSpPr>
            <a:spLocks noGrp="1"/>
          </p:cNvSpPr>
          <p:nvPr>
            <p:ph type="subTitle" idx="1"/>
          </p:nvPr>
        </p:nvSpPr>
        <p:spPr>
          <a:xfrm>
            <a:off x="1829753" y="5182800"/>
            <a:ext cx="8538845" cy="2337341"/>
          </a:xfrm>
          <a:prstGeom prst="rect">
            <a:avLst/>
          </a:prstGeom>
        </p:spPr>
        <p:txBody>
          <a:bodyPr/>
          <a:lstStyle>
            <a:lvl1pPr marL="0" indent="0" algn="ctr">
              <a:buNone/>
              <a:defRPr>
                <a:solidFill>
                  <a:schemeClr val="tx1">
                    <a:tint val="75000"/>
                  </a:schemeClr>
                </a:solidFill>
              </a:defRPr>
            </a:lvl1pPr>
            <a:lvl2pPr marL="609813" indent="0" algn="ctr">
              <a:buNone/>
              <a:defRPr>
                <a:solidFill>
                  <a:schemeClr val="tx1">
                    <a:tint val="75000"/>
                  </a:schemeClr>
                </a:solidFill>
              </a:defRPr>
            </a:lvl2pPr>
            <a:lvl3pPr marL="1219627" indent="0" algn="ctr">
              <a:buNone/>
              <a:defRPr>
                <a:solidFill>
                  <a:schemeClr val="tx1">
                    <a:tint val="75000"/>
                  </a:schemeClr>
                </a:solidFill>
              </a:defRPr>
            </a:lvl3pPr>
            <a:lvl4pPr marL="1829440" indent="0" algn="ctr">
              <a:buNone/>
              <a:defRPr>
                <a:solidFill>
                  <a:schemeClr val="tx1">
                    <a:tint val="75000"/>
                  </a:schemeClr>
                </a:solidFill>
              </a:defRPr>
            </a:lvl4pPr>
            <a:lvl5pPr marL="2439253" indent="0" algn="ctr">
              <a:buNone/>
              <a:defRPr>
                <a:solidFill>
                  <a:schemeClr val="tx1">
                    <a:tint val="75000"/>
                  </a:schemeClr>
                </a:solidFill>
              </a:defRPr>
            </a:lvl5pPr>
            <a:lvl6pPr marL="3049067" indent="0" algn="ctr">
              <a:buNone/>
              <a:defRPr>
                <a:solidFill>
                  <a:schemeClr val="tx1">
                    <a:tint val="75000"/>
                  </a:schemeClr>
                </a:solidFill>
              </a:defRPr>
            </a:lvl6pPr>
            <a:lvl7pPr marL="3658880" indent="0" algn="ctr">
              <a:buNone/>
              <a:defRPr>
                <a:solidFill>
                  <a:schemeClr val="tx1">
                    <a:tint val="75000"/>
                  </a:schemeClr>
                </a:solidFill>
              </a:defRPr>
            </a:lvl7pPr>
            <a:lvl8pPr marL="4268694" indent="0" algn="ctr">
              <a:buNone/>
              <a:defRPr>
                <a:solidFill>
                  <a:schemeClr val="tx1">
                    <a:tint val="75000"/>
                  </a:schemeClr>
                </a:solidFill>
              </a:defRPr>
            </a:lvl8pPr>
            <a:lvl9pPr marL="487850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9343051" y="8535194"/>
            <a:ext cx="2846282" cy="486946"/>
          </a:xfrm>
          <a:prstGeom prst="rect">
            <a:avLst/>
          </a:prstGeom>
        </p:spPr>
        <p:txBody>
          <a:bodyPr/>
          <a:lstStyle/>
          <a:p>
            <a:fld id="{1D8BD707-D9CF-40AE-B4C6-C98DA3205C09}" type="datetimeFigureOut">
              <a:rPr lang="en-US" smtClean="0"/>
              <a:pPr/>
              <a:t>3/18/2022</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918" y="2134095"/>
            <a:ext cx="10978515" cy="603601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917" y="8477096"/>
            <a:ext cx="2846282" cy="486946"/>
          </a:xfrm>
          <a:prstGeom prst="rect">
            <a:avLst/>
          </a:prstGeom>
        </p:spPr>
        <p:txBody>
          <a:bodyPr/>
          <a:lstStyle/>
          <a:p>
            <a:fld id="{1D8BD707-D9CF-40AE-B4C6-C98DA3205C09}" type="datetimeFigureOut">
              <a:rPr lang="en-US" smtClean="0"/>
              <a:pPr/>
              <a:t>3/18/2022</a:t>
            </a:fld>
            <a:endParaRPr lang="en-US" dirty="0"/>
          </a:p>
        </p:txBody>
      </p:sp>
      <p:sp>
        <p:nvSpPr>
          <p:cNvPr id="5" name="Footer Placeholder 4"/>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3804" y="366269"/>
            <a:ext cx="2744629" cy="7803840"/>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918" y="366269"/>
            <a:ext cx="8030580" cy="780384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917" y="8477096"/>
            <a:ext cx="2846282" cy="486946"/>
          </a:xfrm>
          <a:prstGeom prst="rect">
            <a:avLst/>
          </a:prstGeom>
        </p:spPr>
        <p:txBody>
          <a:bodyPr/>
          <a:lstStyle/>
          <a:p>
            <a:fld id="{1D8BD707-D9CF-40AE-B4C6-C98DA3205C09}" type="datetimeFigureOut">
              <a:rPr lang="en-US" smtClean="0"/>
              <a:pPr/>
              <a:t>3/18/2022</a:t>
            </a:fld>
            <a:endParaRPr lang="en-US" dirty="0"/>
          </a:p>
        </p:txBody>
      </p:sp>
      <p:sp>
        <p:nvSpPr>
          <p:cNvPr id="5" name="Footer Placeholder 4"/>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一级标题">
    <p:spTree>
      <p:nvGrpSpPr>
        <p:cNvPr id="1" name=""/>
        <p:cNvGrpSpPr/>
        <p:nvPr/>
      </p:nvGrpSpPr>
      <p:grpSpPr>
        <a:xfrm>
          <a:off x="0" y="0"/>
          <a:ext cx="0" cy="0"/>
          <a:chOff x="0" y="0"/>
          <a:chExt cx="0" cy="0"/>
        </a:xfrm>
      </p:grpSpPr>
      <p:sp>
        <p:nvSpPr>
          <p:cNvPr id="2" name="Title 1"/>
          <p:cNvSpPr>
            <a:spLocks noGrp="1"/>
          </p:cNvSpPr>
          <p:nvPr>
            <p:ph type="title"/>
          </p:nvPr>
        </p:nvSpPr>
        <p:spPr>
          <a:xfrm>
            <a:off x="774700" y="352424"/>
            <a:ext cx="5334000" cy="429419"/>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609918" y="1143795"/>
            <a:ext cx="10978515" cy="5029200"/>
          </a:xfrm>
          <a:prstGeom prst="rect">
            <a:avLst/>
          </a:prstGeom>
        </p:spPr>
        <p:txBody>
          <a:bodyPr/>
          <a:lstStyle>
            <a:lvl1pPr marL="457360" indent="-457360">
              <a:lnSpc>
                <a:spcPct val="120000"/>
              </a:lnSpc>
              <a:buSzPct val="80000"/>
              <a:buFont typeface="Wingdings" pitchFamily="2" charset="2"/>
              <a:buChar char="l"/>
              <a:defRPr>
                <a:solidFill>
                  <a:schemeClr val="tx1">
                    <a:lumMod val="75000"/>
                    <a:lumOff val="25000"/>
                  </a:schemeClr>
                </a:solidFill>
              </a:defRPr>
            </a:lvl1pPr>
            <a:lvl2pPr>
              <a:defRPr>
                <a:solidFill>
                  <a:schemeClr val="tx1">
                    <a:lumMod val="75000"/>
                    <a:lumOff val="25000"/>
                  </a:schemeClr>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两级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774700" y="362744"/>
            <a:ext cx="6581775" cy="400050"/>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609918" y="1600994"/>
            <a:ext cx="10978515" cy="4572000"/>
          </a:xfrm>
          <a:prstGeom prst="rect">
            <a:avLst/>
          </a:prstGeom>
        </p:spPr>
        <p:txBody>
          <a:bodyPr/>
          <a:lstStyle>
            <a:lvl1pPr marL="457360" indent="-457360">
              <a:lnSpc>
                <a:spcPct val="120000"/>
              </a:lnSpc>
              <a:buSzPct val="80000"/>
              <a:buFont typeface="Wingdings" pitchFamily="2" charset="2"/>
              <a:buChar char="l"/>
              <a:defRPr>
                <a:solidFill>
                  <a:schemeClr val="tx1">
                    <a:lumMod val="75000"/>
                    <a:lumOff val="25000"/>
                  </a:schemeClr>
                </a:solidFill>
              </a:defRPr>
            </a:lvl1pPr>
            <a:lvl2pPr>
              <a:defRPr>
                <a:solidFill>
                  <a:schemeClr val="tx1">
                    <a:lumMod val="75000"/>
                    <a:lumOff val="25000"/>
                  </a:schemeClr>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609917" y="8477096"/>
            <a:ext cx="2846282" cy="486946"/>
          </a:xfrm>
          <a:prstGeom prst="rect">
            <a:avLst/>
          </a:prstGeom>
        </p:spPr>
        <p:txBody>
          <a:bodyPr/>
          <a:lstStyle/>
          <a:p>
            <a:fld id="{1D8BD707-D9CF-40AE-B4C6-C98DA3205C09}" type="datetimeFigureOut">
              <a:rPr lang="en-US" smtClean="0"/>
              <a:pPr/>
              <a:t>3/18/2022</a:t>
            </a:fld>
            <a:endParaRPr lang="en-US" dirty="0"/>
          </a:p>
        </p:txBody>
      </p:sp>
      <p:sp>
        <p:nvSpPr>
          <p:cNvPr id="5" name="Footer Placeholder 4"/>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
        <p:nvSpPr>
          <p:cNvPr id="7" name="Content Placeholder 2"/>
          <p:cNvSpPr>
            <a:spLocks noGrp="1"/>
          </p:cNvSpPr>
          <p:nvPr>
            <p:ph idx="13" hasCustomPrompt="1"/>
          </p:nvPr>
        </p:nvSpPr>
        <p:spPr>
          <a:xfrm>
            <a:off x="841375" y="984137"/>
            <a:ext cx="10747058" cy="464458"/>
          </a:xfrm>
          <a:prstGeom prst="rect">
            <a:avLst/>
          </a:prstGeom>
        </p:spPr>
        <p:txBody>
          <a:bodyPr/>
          <a:lstStyle>
            <a:lvl1pPr marL="0" indent="0">
              <a:lnSpc>
                <a:spcPct val="120000"/>
              </a:lnSpc>
              <a:buSzPct val="80000"/>
              <a:buFont typeface="Wingdings" pitchFamily="2" charset="2"/>
              <a:buNone/>
              <a:defRPr b="0">
                <a:solidFill>
                  <a:schemeClr val="tx1">
                    <a:lumMod val="95000"/>
                    <a:lumOff val="5000"/>
                  </a:schemeClr>
                </a:solidFill>
              </a:defRPr>
            </a:lvl1pPr>
          </a:lstStyle>
          <a:p>
            <a:pPr lvl="0"/>
            <a:r>
              <a:rPr lang="en-US" dirty="0"/>
              <a:t>Click to edit Master text styles</a:t>
            </a:r>
          </a:p>
        </p:txBody>
      </p:sp>
    </p:spTree>
    <p:extLst>
      <p:ext uri="{BB962C8B-B14F-4D97-AF65-F5344CB8AC3E}">
        <p14:creationId xmlns:p14="http://schemas.microsoft.com/office/powerpoint/2010/main" val="3550800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7" name="Freeform 3"/>
          <p:cNvSpPr/>
          <p:nvPr userDrawn="1"/>
        </p:nvSpPr>
        <p:spPr>
          <a:xfrm>
            <a:off x="-73026" y="0"/>
            <a:ext cx="12271375" cy="6859588"/>
          </a:xfrm>
          <a:custGeom>
            <a:avLst/>
            <a:gdLst>
              <a:gd name="connsiteX0" fmla="*/ 0 w 9144000"/>
              <a:gd name="connsiteY0" fmla="*/ 5143500 h 5143500"/>
              <a:gd name="connsiteX1" fmla="*/ 9144000 w 9144000"/>
              <a:gd name="connsiteY1" fmla="*/ 5143500 h 5143500"/>
              <a:gd name="connsiteX2" fmla="*/ 9144000 w 9144000"/>
              <a:gd name="connsiteY2" fmla="*/ 0 h 5143500"/>
              <a:gd name="connsiteX3" fmla="*/ 0 w 9144000"/>
              <a:gd name="connsiteY3" fmla="*/ 0 h 5143500"/>
              <a:gd name="connsiteX4" fmla="*/ 0 w 9144000"/>
              <a:gd name="connsiteY4" fmla="*/ 5143500 h 51435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5143500">
                <a:moveTo>
                  <a:pt x="0" y="5143500"/>
                </a:moveTo>
                <a:lnTo>
                  <a:pt x="9144000" y="5143500"/>
                </a:lnTo>
                <a:lnTo>
                  <a:pt x="9144000" y="0"/>
                </a:lnTo>
                <a:lnTo>
                  <a:pt x="0" y="0"/>
                </a:lnTo>
                <a:lnTo>
                  <a:pt x="0" y="5143500"/>
                </a:lnTo>
              </a:path>
            </a:pathLst>
          </a:custGeom>
          <a:solidFill>
            <a:srgbClr val="ECECF2">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 name="Date Placeholder 3"/>
          <p:cNvSpPr>
            <a:spLocks noGrp="1"/>
          </p:cNvSpPr>
          <p:nvPr>
            <p:ph type="dt" sz="half" idx="10"/>
          </p:nvPr>
        </p:nvSpPr>
        <p:spPr>
          <a:xfrm>
            <a:off x="609917" y="8477096"/>
            <a:ext cx="2846282" cy="486946"/>
          </a:xfrm>
          <a:prstGeom prst="rect">
            <a:avLst/>
          </a:prstGeom>
        </p:spPr>
        <p:txBody>
          <a:bodyPr/>
          <a:lstStyle/>
          <a:p>
            <a:fld id="{1D8BD707-D9CF-40AE-B4C6-C98DA3205C09}" type="datetimeFigureOut">
              <a:rPr lang="en-US" smtClean="0"/>
              <a:pPr/>
              <a:t>3/18/2022</a:t>
            </a:fld>
            <a:endParaRPr lang="en-US" dirty="0"/>
          </a:p>
        </p:txBody>
      </p:sp>
      <p:sp>
        <p:nvSpPr>
          <p:cNvPr id="5" name="Footer Placeholder 4"/>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917" y="2134095"/>
            <a:ext cx="5387605" cy="6036015"/>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0828" y="2134095"/>
            <a:ext cx="5387605" cy="6036015"/>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917" y="8477096"/>
            <a:ext cx="2846282" cy="486946"/>
          </a:xfrm>
          <a:prstGeom prst="rect">
            <a:avLst/>
          </a:prstGeom>
        </p:spPr>
        <p:txBody>
          <a:bodyPr/>
          <a:lstStyle/>
          <a:p>
            <a:fld id="{1D8BD707-D9CF-40AE-B4C6-C98DA3205C09}" type="datetimeFigureOut">
              <a:rPr lang="en-US" smtClean="0"/>
              <a:pPr/>
              <a:t>3/18/2022</a:t>
            </a:fld>
            <a:endParaRPr lang="en-US" dirty="0"/>
          </a:p>
        </p:txBody>
      </p:sp>
      <p:sp>
        <p:nvSpPr>
          <p:cNvPr id="6" name="Footer Placeholder 5"/>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918" y="2047291"/>
            <a:ext cx="5389723" cy="853214"/>
          </a:xfrm>
          <a:prstGeom prst="rect">
            <a:avLst/>
          </a:prstGeom>
        </p:spPr>
        <p:txBody>
          <a:bodyPr anchor="b"/>
          <a:lstStyle>
            <a:lvl1pPr marL="0" indent="0">
              <a:buNone/>
              <a:defRPr sz="3200" b="1"/>
            </a:lvl1pPr>
            <a:lvl2pPr marL="609813" indent="0">
              <a:buNone/>
              <a:defRPr sz="2700" b="1"/>
            </a:lvl2pPr>
            <a:lvl3pPr marL="1219627" indent="0">
              <a:buNone/>
              <a:defRPr sz="2400" b="1"/>
            </a:lvl3pPr>
            <a:lvl4pPr marL="1829440" indent="0">
              <a:buNone/>
              <a:defRPr sz="2100" b="1"/>
            </a:lvl4pPr>
            <a:lvl5pPr marL="2439253" indent="0">
              <a:buNone/>
              <a:defRPr sz="2100" b="1"/>
            </a:lvl5pPr>
            <a:lvl6pPr marL="3049067" indent="0">
              <a:buNone/>
              <a:defRPr sz="2100" b="1"/>
            </a:lvl6pPr>
            <a:lvl7pPr marL="3658880" indent="0">
              <a:buNone/>
              <a:defRPr sz="2100" b="1"/>
            </a:lvl7pPr>
            <a:lvl8pPr marL="4268694" indent="0">
              <a:buNone/>
              <a:defRPr sz="2100" b="1"/>
            </a:lvl8pPr>
            <a:lvl9pPr marL="487850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918" y="2900505"/>
            <a:ext cx="5389723" cy="5269604"/>
          </a:xfrm>
          <a:prstGeom prst="rect">
            <a:avLst/>
          </a:prstGeo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6593" y="2047291"/>
            <a:ext cx="5391840" cy="853214"/>
          </a:xfrm>
          <a:prstGeom prst="rect">
            <a:avLst/>
          </a:prstGeom>
        </p:spPr>
        <p:txBody>
          <a:bodyPr anchor="b"/>
          <a:lstStyle>
            <a:lvl1pPr marL="0" indent="0">
              <a:buNone/>
              <a:defRPr sz="3200" b="1"/>
            </a:lvl1pPr>
            <a:lvl2pPr marL="609813" indent="0">
              <a:buNone/>
              <a:defRPr sz="2700" b="1"/>
            </a:lvl2pPr>
            <a:lvl3pPr marL="1219627" indent="0">
              <a:buNone/>
              <a:defRPr sz="2400" b="1"/>
            </a:lvl3pPr>
            <a:lvl4pPr marL="1829440" indent="0">
              <a:buNone/>
              <a:defRPr sz="2100" b="1"/>
            </a:lvl4pPr>
            <a:lvl5pPr marL="2439253" indent="0">
              <a:buNone/>
              <a:defRPr sz="2100" b="1"/>
            </a:lvl5pPr>
            <a:lvl6pPr marL="3049067" indent="0">
              <a:buNone/>
              <a:defRPr sz="2100" b="1"/>
            </a:lvl6pPr>
            <a:lvl7pPr marL="3658880" indent="0">
              <a:buNone/>
              <a:defRPr sz="2100" b="1"/>
            </a:lvl7pPr>
            <a:lvl8pPr marL="4268694" indent="0">
              <a:buNone/>
              <a:defRPr sz="2100" b="1"/>
            </a:lvl8pPr>
            <a:lvl9pPr marL="487850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6593" y="2900505"/>
            <a:ext cx="5391840" cy="5269604"/>
          </a:xfrm>
          <a:prstGeom prst="rect">
            <a:avLst/>
          </a:prstGeo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917" y="8477096"/>
            <a:ext cx="2846282" cy="486946"/>
          </a:xfrm>
          <a:prstGeom prst="rect">
            <a:avLst/>
          </a:prstGeom>
        </p:spPr>
        <p:txBody>
          <a:bodyPr/>
          <a:lstStyle/>
          <a:p>
            <a:fld id="{1D8BD707-D9CF-40AE-B4C6-C98DA3205C09}" type="datetimeFigureOut">
              <a:rPr lang="en-US" smtClean="0"/>
              <a:pPr/>
              <a:t>3/18/2022</a:t>
            </a:fld>
            <a:endParaRPr lang="en-US" dirty="0"/>
          </a:p>
        </p:txBody>
      </p:sp>
      <p:sp>
        <p:nvSpPr>
          <p:cNvPr id="8" name="Footer Placeholder 7"/>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9" name="Slide Number Placeholder 8"/>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917" y="8477096"/>
            <a:ext cx="2846282" cy="486946"/>
          </a:xfrm>
          <a:prstGeom prst="rect">
            <a:avLst/>
          </a:prstGeom>
        </p:spPr>
        <p:txBody>
          <a:bodyPr/>
          <a:lstStyle/>
          <a:p>
            <a:fld id="{1D8BD707-D9CF-40AE-B4C6-C98DA3205C09}" type="datetimeFigureOut">
              <a:rPr lang="en-US" smtClean="0"/>
              <a:pPr/>
              <a:t>3/18/2022</a:t>
            </a:fld>
            <a:endParaRPr lang="en-US" dirty="0"/>
          </a:p>
        </p:txBody>
      </p:sp>
      <p:sp>
        <p:nvSpPr>
          <p:cNvPr id="3" name="Footer Placeholder 2"/>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4" name="Slide Number Placeholder 3"/>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918" y="364151"/>
            <a:ext cx="4013173" cy="1549759"/>
          </a:xfrm>
          <a:prstGeom prst="rect">
            <a:avLst/>
          </a:prstGeo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9216" y="364152"/>
            <a:ext cx="6819216" cy="7805958"/>
          </a:xfrm>
          <a:prstGeom prst="rect">
            <a:avLst/>
          </a:prstGeo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918" y="1913910"/>
            <a:ext cx="4013173" cy="6256199"/>
          </a:xfrm>
          <a:prstGeom prst="rect">
            <a:avLst/>
          </a:prstGeom>
        </p:spPr>
        <p:txBody>
          <a:bodyPr/>
          <a:lstStyle>
            <a:lvl1pPr marL="0" indent="0">
              <a:buNone/>
              <a:defRPr sz="1900"/>
            </a:lvl1pPr>
            <a:lvl2pPr marL="609813" indent="0">
              <a:buNone/>
              <a:defRPr sz="1600"/>
            </a:lvl2pPr>
            <a:lvl3pPr marL="1219627" indent="0">
              <a:buNone/>
              <a:defRPr sz="1300"/>
            </a:lvl3pPr>
            <a:lvl4pPr marL="1829440" indent="0">
              <a:buNone/>
              <a:defRPr sz="1200"/>
            </a:lvl4pPr>
            <a:lvl5pPr marL="2439253" indent="0">
              <a:buNone/>
              <a:defRPr sz="1200"/>
            </a:lvl5pPr>
            <a:lvl6pPr marL="3049067" indent="0">
              <a:buNone/>
              <a:defRPr sz="1200"/>
            </a:lvl6pPr>
            <a:lvl7pPr marL="3658880" indent="0">
              <a:buNone/>
              <a:defRPr sz="1200"/>
            </a:lvl7pPr>
            <a:lvl8pPr marL="4268694" indent="0">
              <a:buNone/>
              <a:defRPr sz="1200"/>
            </a:lvl8pPr>
            <a:lvl9pPr marL="4878507" indent="0">
              <a:buNone/>
              <a:defRPr sz="1200"/>
            </a:lvl9pPr>
          </a:lstStyle>
          <a:p>
            <a:pPr lvl="0"/>
            <a:r>
              <a:rPr lang="en-US"/>
              <a:t>Click to edit Master text styles</a:t>
            </a:r>
          </a:p>
        </p:txBody>
      </p:sp>
      <p:sp>
        <p:nvSpPr>
          <p:cNvPr id="5" name="Date Placeholder 4"/>
          <p:cNvSpPr>
            <a:spLocks noGrp="1"/>
          </p:cNvSpPr>
          <p:nvPr>
            <p:ph type="dt" sz="half" idx="10"/>
          </p:nvPr>
        </p:nvSpPr>
        <p:spPr>
          <a:xfrm>
            <a:off x="609917" y="8477096"/>
            <a:ext cx="2846282" cy="486946"/>
          </a:xfrm>
          <a:prstGeom prst="rect">
            <a:avLst/>
          </a:prstGeom>
        </p:spPr>
        <p:txBody>
          <a:bodyPr/>
          <a:lstStyle/>
          <a:p>
            <a:fld id="{1D8BD707-D9CF-40AE-B4C6-C98DA3205C09}" type="datetimeFigureOut">
              <a:rPr lang="en-US" smtClean="0"/>
              <a:pPr/>
              <a:t>3/18/2022</a:t>
            </a:fld>
            <a:endParaRPr lang="en-US" dirty="0"/>
          </a:p>
        </p:txBody>
      </p:sp>
      <p:sp>
        <p:nvSpPr>
          <p:cNvPr id="6" name="Footer Placeholder 5"/>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962" y="6402282"/>
            <a:ext cx="7319010" cy="755826"/>
          </a:xfrm>
          <a:prstGeom prst="rect">
            <a:avLst/>
          </a:prstGeo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90962" y="817223"/>
            <a:ext cx="7319010" cy="5487670"/>
          </a:xfrm>
          <a:prstGeom prst="rect">
            <a:avLst/>
          </a:prstGeom>
        </p:spPr>
        <p:txBody>
          <a:bodyPr/>
          <a:lstStyle>
            <a:lvl1pPr marL="0" indent="0">
              <a:buNone/>
              <a:defRPr sz="4300"/>
            </a:lvl1pPr>
            <a:lvl2pPr marL="609813" indent="0">
              <a:buNone/>
              <a:defRPr sz="3700"/>
            </a:lvl2pPr>
            <a:lvl3pPr marL="1219627" indent="0">
              <a:buNone/>
              <a:defRPr sz="3200"/>
            </a:lvl3pPr>
            <a:lvl4pPr marL="1829440" indent="0">
              <a:buNone/>
              <a:defRPr sz="2700"/>
            </a:lvl4pPr>
            <a:lvl5pPr marL="2439253" indent="0">
              <a:buNone/>
              <a:defRPr sz="2700"/>
            </a:lvl5pPr>
            <a:lvl6pPr marL="3049067" indent="0">
              <a:buNone/>
              <a:defRPr sz="2700"/>
            </a:lvl6pPr>
            <a:lvl7pPr marL="3658880" indent="0">
              <a:buNone/>
              <a:defRPr sz="2700"/>
            </a:lvl7pPr>
            <a:lvl8pPr marL="4268694" indent="0">
              <a:buNone/>
              <a:defRPr sz="2700"/>
            </a:lvl8pPr>
            <a:lvl9pPr marL="4878507" indent="0">
              <a:buNone/>
              <a:defRPr sz="2700"/>
            </a:lvl9pPr>
          </a:lstStyle>
          <a:p>
            <a:endParaRPr lang="en-US" dirty="0"/>
          </a:p>
        </p:txBody>
      </p:sp>
      <p:sp>
        <p:nvSpPr>
          <p:cNvPr id="4" name="Text Placeholder 3"/>
          <p:cNvSpPr>
            <a:spLocks noGrp="1"/>
          </p:cNvSpPr>
          <p:nvPr>
            <p:ph type="body" sz="half" idx="2"/>
          </p:nvPr>
        </p:nvSpPr>
        <p:spPr>
          <a:xfrm>
            <a:off x="2390962" y="7158108"/>
            <a:ext cx="7319010" cy="1073398"/>
          </a:xfrm>
          <a:prstGeom prst="rect">
            <a:avLst/>
          </a:prstGeom>
        </p:spPr>
        <p:txBody>
          <a:bodyPr/>
          <a:lstStyle>
            <a:lvl1pPr marL="0" indent="0">
              <a:buNone/>
              <a:defRPr sz="1900"/>
            </a:lvl1pPr>
            <a:lvl2pPr marL="609813" indent="0">
              <a:buNone/>
              <a:defRPr sz="1600"/>
            </a:lvl2pPr>
            <a:lvl3pPr marL="1219627" indent="0">
              <a:buNone/>
              <a:defRPr sz="1300"/>
            </a:lvl3pPr>
            <a:lvl4pPr marL="1829440" indent="0">
              <a:buNone/>
              <a:defRPr sz="1200"/>
            </a:lvl4pPr>
            <a:lvl5pPr marL="2439253" indent="0">
              <a:buNone/>
              <a:defRPr sz="1200"/>
            </a:lvl5pPr>
            <a:lvl6pPr marL="3049067" indent="0">
              <a:buNone/>
              <a:defRPr sz="1200"/>
            </a:lvl6pPr>
            <a:lvl7pPr marL="3658880" indent="0">
              <a:buNone/>
              <a:defRPr sz="1200"/>
            </a:lvl7pPr>
            <a:lvl8pPr marL="4268694" indent="0">
              <a:buNone/>
              <a:defRPr sz="1200"/>
            </a:lvl8pPr>
            <a:lvl9pPr marL="4878507" indent="0">
              <a:buNone/>
              <a:defRPr sz="1200"/>
            </a:lvl9pPr>
          </a:lstStyle>
          <a:p>
            <a:pPr lvl="0"/>
            <a:r>
              <a:rPr lang="en-US"/>
              <a:t>Click to edit Master text styles</a:t>
            </a:r>
          </a:p>
        </p:txBody>
      </p:sp>
      <p:sp>
        <p:nvSpPr>
          <p:cNvPr id="5" name="Date Placeholder 4"/>
          <p:cNvSpPr>
            <a:spLocks noGrp="1"/>
          </p:cNvSpPr>
          <p:nvPr>
            <p:ph type="dt" sz="half" idx="10"/>
          </p:nvPr>
        </p:nvSpPr>
        <p:spPr>
          <a:xfrm>
            <a:off x="609917" y="8477096"/>
            <a:ext cx="2846282" cy="486946"/>
          </a:xfrm>
          <a:prstGeom prst="rect">
            <a:avLst/>
          </a:prstGeom>
        </p:spPr>
        <p:txBody>
          <a:bodyPr/>
          <a:lstStyle/>
          <a:p>
            <a:fld id="{1D8BD707-D9CF-40AE-B4C6-C98DA3205C09}" type="datetimeFigureOut">
              <a:rPr lang="en-US" smtClean="0"/>
              <a:pPr/>
              <a:t>3/18/2022</a:t>
            </a:fld>
            <a:endParaRPr lang="en-US" dirty="0"/>
          </a:p>
        </p:txBody>
      </p:sp>
      <p:sp>
        <p:nvSpPr>
          <p:cNvPr id="6" name="Footer Placeholder 5"/>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 name="Text Placeholder 2"/>
          <p:cNvSpPr>
            <a:spLocks noGrp="1"/>
          </p:cNvSpPr>
          <p:nvPr>
            <p:ph type="body" idx="1"/>
          </p:nvPr>
        </p:nvSpPr>
        <p:spPr>
          <a:xfrm>
            <a:off x="609521" y="1143794"/>
            <a:ext cx="10971372" cy="5000369"/>
          </a:xfrm>
          <a:prstGeom prst="rect">
            <a:avLst/>
          </a:prstGeom>
        </p:spPr>
        <p:txBody>
          <a:bodyPr vert="horz" lIns="121917" tIns="60958" rIns="121917" bIns="6095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矩形 23"/>
          <p:cNvSpPr/>
          <p:nvPr userDrawn="1"/>
        </p:nvSpPr>
        <p:spPr>
          <a:xfrm>
            <a:off x="0" y="332656"/>
            <a:ext cx="12198350" cy="432048"/>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lvl="0" algn="ctr"/>
            <a:endParaRPr lang="zh-CN" altLang="en-US"/>
          </a:p>
        </p:txBody>
      </p:sp>
      <p:sp>
        <p:nvSpPr>
          <p:cNvPr id="25" name="矩形 24"/>
          <p:cNvSpPr/>
          <p:nvPr userDrawn="1"/>
        </p:nvSpPr>
        <p:spPr>
          <a:xfrm>
            <a:off x="0" y="764704"/>
            <a:ext cx="12198350" cy="7200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280775" y="330107"/>
            <a:ext cx="485233" cy="48523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latin typeface="微软雅黑" pitchFamily="34" charset="-122"/>
              <a:ea typeface="微软雅黑" pitchFamily="34" charset="-122"/>
            </a:endParaRPr>
          </a:p>
        </p:txBody>
      </p:sp>
      <p:sp>
        <p:nvSpPr>
          <p:cNvPr id="27" name="TextBox 15"/>
          <p:cNvSpPr txBox="1"/>
          <p:nvPr userDrawn="1"/>
        </p:nvSpPr>
        <p:spPr>
          <a:xfrm>
            <a:off x="11283362" y="442092"/>
            <a:ext cx="483393" cy="246221"/>
          </a:xfrm>
          <a:prstGeom prst="rect">
            <a:avLst/>
          </a:prstGeom>
          <a:noFill/>
        </p:spPr>
        <p:txBody>
          <a:bodyPr wrap="square" lIns="0" tIns="0" rIns="0" bIns="0" rtlCol="0">
            <a:spAutoFit/>
          </a:bodyPr>
          <a:lstStyle/>
          <a:p>
            <a:pPr algn="ctr"/>
            <a:fld id="{2EEF1883-7A0E-4F66-9932-E581691AD397}" type="slidenum">
              <a:rPr lang="zh-CN" altLang="en-US" sz="16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9" name="矩形 28"/>
          <p:cNvSpPr/>
          <p:nvPr userDrawn="1"/>
        </p:nvSpPr>
        <p:spPr>
          <a:xfrm>
            <a:off x="7927975" y="332656"/>
            <a:ext cx="2819400" cy="432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itchFamily="34" charset="-122"/>
                <a:ea typeface="微软雅黑" pitchFamily="34" charset="-122"/>
              </a:rPr>
              <a:t>第 </a:t>
            </a:r>
            <a:r>
              <a:rPr lang="en-US" altLang="zh-CN" sz="2000" b="1" dirty="0">
                <a:latin typeface="微软雅黑" pitchFamily="34" charset="-122"/>
                <a:ea typeface="微软雅黑" pitchFamily="34" charset="-122"/>
              </a:rPr>
              <a:t>3</a:t>
            </a:r>
            <a:r>
              <a:rPr lang="zh-CN" altLang="en-US" sz="2000" b="1" dirty="0">
                <a:latin typeface="微软雅黑" pitchFamily="34" charset="-122"/>
                <a:ea typeface="微软雅黑" pitchFamily="34" charset="-122"/>
              </a:rPr>
              <a:t>章   谓词逻辑</a:t>
            </a:r>
          </a:p>
        </p:txBody>
      </p:sp>
      <p:sp>
        <p:nvSpPr>
          <p:cNvPr id="20" name="Title Placeholder 1"/>
          <p:cNvSpPr>
            <a:spLocks noGrp="1"/>
          </p:cNvSpPr>
          <p:nvPr>
            <p:ph type="title"/>
          </p:nvPr>
        </p:nvSpPr>
        <p:spPr>
          <a:xfrm>
            <a:off x="772942" y="362834"/>
            <a:ext cx="5305686" cy="399960"/>
          </a:xfrm>
          <a:prstGeom prst="rect">
            <a:avLst/>
          </a:prstGeom>
        </p:spPr>
        <p:txBody>
          <a:bodyPr vert="horz" lIns="121917" tIns="60958" rIns="121917" bIns="60958" rtlCol="0" anchor="ctr">
            <a:noAutofit/>
          </a:bodyPr>
          <a:lstStyle/>
          <a:p>
            <a:r>
              <a:rPr lang="en-US" dirty="0"/>
              <a:t>Click to edit Master title style</a:t>
            </a:r>
          </a:p>
        </p:txBody>
      </p:sp>
      <p:sp>
        <p:nvSpPr>
          <p:cNvPr id="40" name="等腰三角形 39">
            <a:hlinkClick r:id="" action="ppaction://hlinkshowjump?jump=previousslide"/>
          </p:cNvPr>
          <p:cNvSpPr/>
          <p:nvPr userDrawn="1"/>
        </p:nvSpPr>
        <p:spPr>
          <a:xfrm rot="5400000" flipH="1">
            <a:off x="38541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41" name="等腰三角形 40">
            <a:hlinkClick r:id="" action="ppaction://hlinkshowjump?jump=previousslide"/>
          </p:cNvPr>
          <p:cNvSpPr/>
          <p:nvPr userDrawn="1"/>
        </p:nvSpPr>
        <p:spPr>
          <a:xfrm rot="5400000" flipH="1">
            <a:off x="52511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42" name="等腰三角形 41">
            <a:hlinkClick r:id="" action="ppaction://hlinkshowjump?jump=previousslide"/>
          </p:cNvPr>
          <p:cNvSpPr/>
          <p:nvPr userDrawn="1"/>
        </p:nvSpPr>
        <p:spPr>
          <a:xfrm rot="5400000" flipH="1">
            <a:off x="65846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Lst>
  <p:txStyles>
    <p:titleStyle>
      <a:lvl1pPr algn="l" defTabSz="1219627" rtl="0" eaLnBrk="1" latinLnBrk="0" hangingPunct="1">
        <a:spcBef>
          <a:spcPct val="0"/>
        </a:spcBef>
        <a:buNone/>
        <a:defRPr sz="2200" b="1" kern="1200">
          <a:solidFill>
            <a:schemeClr val="bg1"/>
          </a:solidFill>
          <a:latin typeface="+mn-ea"/>
          <a:ea typeface="+mn-ea"/>
          <a:cs typeface="+mj-cs"/>
        </a:defRPr>
      </a:lvl1pPr>
    </p:titleStyle>
    <p:body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9627" rtl="0" eaLnBrk="1" latinLnBrk="0" hangingPunct="1">
        <a:defRPr sz="2400" kern="1200">
          <a:solidFill>
            <a:schemeClr val="tx1"/>
          </a:solidFill>
          <a:latin typeface="+mn-lt"/>
          <a:ea typeface="+mn-ea"/>
          <a:cs typeface="+mn-cs"/>
        </a:defRPr>
      </a:lvl1pPr>
      <a:lvl2pPr marL="609813" algn="l" defTabSz="1219627" rtl="0" eaLnBrk="1" latinLnBrk="0" hangingPunct="1">
        <a:defRPr sz="2400" kern="1200">
          <a:solidFill>
            <a:schemeClr val="tx1"/>
          </a:solidFill>
          <a:latin typeface="+mn-lt"/>
          <a:ea typeface="+mn-ea"/>
          <a:cs typeface="+mn-cs"/>
        </a:defRPr>
      </a:lvl2pPr>
      <a:lvl3pPr marL="1219627" algn="l" defTabSz="1219627" rtl="0" eaLnBrk="1" latinLnBrk="0" hangingPunct="1">
        <a:defRPr sz="2400" kern="1200">
          <a:solidFill>
            <a:schemeClr val="tx1"/>
          </a:solidFill>
          <a:latin typeface="+mn-lt"/>
          <a:ea typeface="+mn-ea"/>
          <a:cs typeface="+mn-cs"/>
        </a:defRPr>
      </a:lvl3pPr>
      <a:lvl4pPr marL="1829440" algn="l" defTabSz="1219627" rtl="0" eaLnBrk="1" latinLnBrk="0" hangingPunct="1">
        <a:defRPr sz="2400" kern="1200">
          <a:solidFill>
            <a:schemeClr val="tx1"/>
          </a:solidFill>
          <a:latin typeface="+mn-lt"/>
          <a:ea typeface="+mn-ea"/>
          <a:cs typeface="+mn-cs"/>
        </a:defRPr>
      </a:lvl4pPr>
      <a:lvl5pPr marL="2439253" algn="l" defTabSz="1219627" rtl="0" eaLnBrk="1" latinLnBrk="0" hangingPunct="1">
        <a:defRPr sz="2400" kern="1200">
          <a:solidFill>
            <a:schemeClr val="tx1"/>
          </a:solidFill>
          <a:latin typeface="+mn-lt"/>
          <a:ea typeface="+mn-ea"/>
          <a:cs typeface="+mn-cs"/>
        </a:defRPr>
      </a:lvl5pPr>
      <a:lvl6pPr marL="3049067" algn="l" defTabSz="1219627" rtl="0" eaLnBrk="1" latinLnBrk="0" hangingPunct="1">
        <a:defRPr sz="2400" kern="1200">
          <a:solidFill>
            <a:schemeClr val="tx1"/>
          </a:solidFill>
          <a:latin typeface="+mn-lt"/>
          <a:ea typeface="+mn-ea"/>
          <a:cs typeface="+mn-cs"/>
        </a:defRPr>
      </a:lvl6pPr>
      <a:lvl7pPr marL="3658880" algn="l" defTabSz="1219627" rtl="0" eaLnBrk="1" latinLnBrk="0" hangingPunct="1">
        <a:defRPr sz="2400" kern="1200">
          <a:solidFill>
            <a:schemeClr val="tx1"/>
          </a:solidFill>
          <a:latin typeface="+mn-lt"/>
          <a:ea typeface="+mn-ea"/>
          <a:cs typeface="+mn-cs"/>
        </a:defRPr>
      </a:lvl7pPr>
      <a:lvl8pPr marL="4268694" algn="l" defTabSz="1219627" rtl="0" eaLnBrk="1" latinLnBrk="0" hangingPunct="1">
        <a:defRPr sz="2400" kern="1200">
          <a:solidFill>
            <a:schemeClr val="tx1"/>
          </a:solidFill>
          <a:latin typeface="+mn-lt"/>
          <a:ea typeface="+mn-ea"/>
          <a:cs typeface="+mn-cs"/>
        </a:defRPr>
      </a:lvl8pPr>
      <a:lvl9pPr marL="4878507" algn="l" defTabSz="121962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1.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5.xml"/><Relationship Id="rId4" Type="http://schemas.openxmlformats.org/officeDocument/2006/relationships/image" Target="../media/image9.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16.xml"/><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25.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notesSlide" Target="../notesSlides/notesSlide23.xml"/><Relationship Id="rId7" Type="http://schemas.openxmlformats.org/officeDocument/2006/relationships/image" Target="../media/image15.png"/><Relationship Id="rId2" Type="http://schemas.openxmlformats.org/officeDocument/2006/relationships/slideLayout" Target="../slideLayouts/slideLayout7.xml"/><Relationship Id="rId1" Type="http://schemas.openxmlformats.org/officeDocument/2006/relationships/tags" Target="../tags/tag19.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audio" Target="../media/audio1.wav"/></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tags" Target="../tags/tag3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slideLayout" Target="../slideLayouts/slideLayout7.xml"/><Relationship Id="rId7" Type="http://schemas.openxmlformats.org/officeDocument/2006/relationships/oleObject" Target="../embeddings/oleObject2.bin"/><Relationship Id="rId2" Type="http://schemas.openxmlformats.org/officeDocument/2006/relationships/tags" Target="../tags/tag33.xml"/><Relationship Id="rId1" Type="http://schemas.openxmlformats.org/officeDocument/2006/relationships/vmlDrawing" Target="../drawings/vmlDrawing1.vml"/><Relationship Id="rId6" Type="http://schemas.openxmlformats.org/officeDocument/2006/relationships/image" Target="../media/image17.wmf"/><Relationship Id="rId5" Type="http://schemas.openxmlformats.org/officeDocument/2006/relationships/oleObject" Target="../embeddings/oleObject1.bin"/><Relationship Id="rId4"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tags" Target="../tags/tag34.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tags" Target="../tags/tag35.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tags" Target="../tags/tag38.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7" Type="http://schemas.openxmlformats.org/officeDocument/2006/relationships/image" Target="../media/image241.png"/><Relationship Id="rId2" Type="http://schemas.openxmlformats.org/officeDocument/2006/relationships/slideLayout" Target="../slideLayouts/slideLayout7.xml"/><Relationship Id="rId1" Type="http://schemas.openxmlformats.org/officeDocument/2006/relationships/tags" Target="../tags/tag39.xml"/><Relationship Id="rId6" Type="http://schemas.openxmlformats.org/officeDocument/2006/relationships/image" Target="../media/image231.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image" Target="../media/image45.png"/></Relationships>
</file>

<file path=ppt/slides/_rels/slide48.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notesSlide" Target="../notesSlides/notesSlide46.xml"/><Relationship Id="rId7" Type="http://schemas.openxmlformats.org/officeDocument/2006/relationships/image" Target="../media/image37.png"/><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image" Target="../media/image36.png"/><Relationship Id="rId10" Type="http://schemas.openxmlformats.org/officeDocument/2006/relationships/image" Target="../media/image49.png"/><Relationship Id="rId9" Type="http://schemas.openxmlformats.org/officeDocument/2006/relationships/image" Target="../media/image48.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tags" Target="../tags/tag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7" Type="http://schemas.openxmlformats.org/officeDocument/2006/relationships/image" Target="../media/image510.png"/><Relationship Id="rId2" Type="http://schemas.openxmlformats.org/officeDocument/2006/relationships/slideLayout" Target="../slideLayouts/slideLayout7.xml"/><Relationship Id="rId1" Type="http://schemas.openxmlformats.org/officeDocument/2006/relationships/tags" Target="../tags/tag43.xml"/><Relationship Id="rId6" Type="http://schemas.openxmlformats.org/officeDocument/2006/relationships/image" Target="../media/image500.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7.xml"/><Relationship Id="rId1" Type="http://schemas.openxmlformats.org/officeDocument/2006/relationships/tags" Target="../tags/tag44.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7.xml"/><Relationship Id="rId1" Type="http://schemas.openxmlformats.org/officeDocument/2006/relationships/tags" Target="../tags/tag45.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7.xml"/><Relationship Id="rId1" Type="http://schemas.openxmlformats.org/officeDocument/2006/relationships/tags" Target="../tags/tag46.xml"/></Relationships>
</file>

<file path=ppt/slides/_rels/slide54.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notesSlide" Target="../notesSlides/notesSlide52.xml"/><Relationship Id="rId7" Type="http://schemas.openxmlformats.org/officeDocument/2006/relationships/image" Target="../media/image56.png"/><Relationship Id="rId2" Type="http://schemas.openxmlformats.org/officeDocument/2006/relationships/slideLayout" Target="../slideLayouts/slideLayout7.xml"/><Relationship Id="rId1" Type="http://schemas.openxmlformats.org/officeDocument/2006/relationships/tags" Target="../tags/tag47.xml"/><Relationship Id="rId6" Type="http://schemas.openxmlformats.org/officeDocument/2006/relationships/image" Target="../media/image520.png"/><Relationship Id="rId9" Type="http://schemas.openxmlformats.org/officeDocument/2006/relationships/image" Target="../media/image58.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7.xml"/><Relationship Id="rId1" Type="http://schemas.openxmlformats.org/officeDocument/2006/relationships/tags" Target="../tags/tag48.xml"/><Relationship Id="rId6" Type="http://schemas.openxmlformats.org/officeDocument/2006/relationships/image" Target="../media/image560.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7.xml"/><Relationship Id="rId1" Type="http://schemas.openxmlformats.org/officeDocument/2006/relationships/tags" Target="../tags/tag49.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0.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7.xml"/><Relationship Id="rId1" Type="http://schemas.openxmlformats.org/officeDocument/2006/relationships/tags" Target="../tags/tag51.xml"/><Relationship Id="rId6" Type="http://schemas.openxmlformats.org/officeDocument/2006/relationships/image" Target="../media/image63.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3.xml"/><Relationship Id="rId5" Type="http://schemas.openxmlformats.org/officeDocument/2006/relationships/image" Target="../media/image4.jpeg"/><Relationship Id="rId4" Type="http://schemas.openxmlformats.org/officeDocument/2006/relationships/image" Target="../media/image3.jpe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7.xml"/><Relationship Id="rId1" Type="http://schemas.openxmlformats.org/officeDocument/2006/relationships/tags" Target="../tags/tag54.xml"/></Relationships>
</file>

<file path=ppt/slides/_rels/slide63.xml.rels><?xml version="1.0" encoding="UTF-8" standalone="yes"?>
<Relationships xmlns="http://schemas.openxmlformats.org/package/2006/relationships"><Relationship Id="rId8" Type="http://schemas.openxmlformats.org/officeDocument/2006/relationships/image" Target="../media/image590.png"/><Relationship Id="rId3" Type="http://schemas.openxmlformats.org/officeDocument/2006/relationships/notesSlide" Target="../notesSlides/notesSlide57.xml"/><Relationship Id="rId7" Type="http://schemas.openxmlformats.org/officeDocument/2006/relationships/image" Target="../media/image580.png"/><Relationship Id="rId2" Type="http://schemas.openxmlformats.org/officeDocument/2006/relationships/slideLayout" Target="../slideLayouts/slideLayout7.xml"/><Relationship Id="rId1" Type="http://schemas.openxmlformats.org/officeDocument/2006/relationships/tags" Target="../tags/tag55.xml"/><Relationship Id="rId6" Type="http://schemas.openxmlformats.org/officeDocument/2006/relationships/image" Target="../media/image570.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8.xml"/><Relationship Id="rId7" Type="http://schemas.openxmlformats.org/officeDocument/2006/relationships/image" Target="../media/image69.png"/><Relationship Id="rId2" Type="http://schemas.openxmlformats.org/officeDocument/2006/relationships/slideLayout" Target="../slideLayouts/slideLayout7.xml"/><Relationship Id="rId1" Type="http://schemas.openxmlformats.org/officeDocument/2006/relationships/tags" Target="../tags/tag56.xml"/><Relationship Id="rId6" Type="http://schemas.openxmlformats.org/officeDocument/2006/relationships/image" Target="../media/image600.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7.xml"/><Relationship Id="rId1" Type="http://schemas.openxmlformats.org/officeDocument/2006/relationships/tags" Target="../tags/tag57.xml"/></Relationships>
</file>

<file path=ppt/slides/_rels/slide66.xml.rels><?xml version="1.0" encoding="UTF-8" standalone="yes"?>
<Relationships xmlns="http://schemas.openxmlformats.org/package/2006/relationships"><Relationship Id="rId8" Type="http://schemas.openxmlformats.org/officeDocument/2006/relationships/image" Target="../media/image640.png"/><Relationship Id="rId3" Type="http://schemas.openxmlformats.org/officeDocument/2006/relationships/notesSlide" Target="../notesSlides/notesSlide60.xml"/><Relationship Id="rId7" Type="http://schemas.openxmlformats.org/officeDocument/2006/relationships/image" Target="../media/image630.png"/><Relationship Id="rId2" Type="http://schemas.openxmlformats.org/officeDocument/2006/relationships/slideLayout" Target="../slideLayouts/slideLayout7.xml"/><Relationship Id="rId1" Type="http://schemas.openxmlformats.org/officeDocument/2006/relationships/tags" Target="../tags/tag58.xml"/><Relationship Id="rId6" Type="http://schemas.openxmlformats.org/officeDocument/2006/relationships/image" Target="../media/image620.png"/><Relationship Id="rId9" Type="http://schemas.openxmlformats.org/officeDocument/2006/relationships/image" Target="../media/image650.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7.xml"/><Relationship Id="rId1" Type="http://schemas.openxmlformats.org/officeDocument/2006/relationships/tags" Target="../tags/tag59.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5.gif"/></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7.xml"/><Relationship Id="rId1" Type="http://schemas.openxmlformats.org/officeDocument/2006/relationships/tags" Target="../tags/tag61.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7.xml"/><Relationship Id="rId1" Type="http://schemas.openxmlformats.org/officeDocument/2006/relationships/tags" Target="../tags/tag6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3.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7.xml"/><Relationship Id="rId1" Type="http://schemas.openxmlformats.org/officeDocument/2006/relationships/tags" Target="../tags/tag64.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7.xml"/><Relationship Id="rId1" Type="http://schemas.openxmlformats.org/officeDocument/2006/relationships/tags" Target="../tags/tag65.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7.xml"/><Relationship Id="rId1" Type="http://schemas.openxmlformats.org/officeDocument/2006/relationships/tags" Target="../tags/tag67.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8.xml"/><Relationship Id="rId1" Type="http://schemas.openxmlformats.org/officeDocument/2006/relationships/vmlDrawing" Target="../drawings/vmlDrawing2.vml"/><Relationship Id="rId6" Type="http://schemas.openxmlformats.org/officeDocument/2006/relationships/image" Target="../media/image19.emf"/><Relationship Id="rId5" Type="http://schemas.openxmlformats.org/officeDocument/2006/relationships/oleObject" Target="../embeddings/oleObject3.bin"/><Relationship Id="rId4" Type="http://schemas.openxmlformats.org/officeDocument/2006/relationships/notesSlide" Target="../notesSlides/notesSlide68.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7.xml"/><Relationship Id="rId1" Type="http://schemas.openxmlformats.org/officeDocument/2006/relationships/tags" Target="../tags/tag6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6.pn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0.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1.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2.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7.xml"/><Relationship Id="rId1" Type="http://schemas.openxmlformats.org/officeDocument/2006/relationships/tags" Target="../tags/tag73.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4.xml"/><Relationship Id="rId1" Type="http://schemas.openxmlformats.org/officeDocument/2006/relationships/vmlDrawing" Target="../drawings/vmlDrawing3.vml"/><Relationship Id="rId5" Type="http://schemas.openxmlformats.org/officeDocument/2006/relationships/image" Target="../media/image20.wmf"/><Relationship Id="rId4" Type="http://schemas.openxmlformats.org/officeDocument/2006/relationships/oleObject" Target="../embeddings/oleObject4.bin"/></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5.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7.xml"/><Relationship Id="rId1" Type="http://schemas.openxmlformats.org/officeDocument/2006/relationships/tags" Target="../tags/tag76.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7.xml"/><Relationship Id="rId1" Type="http://schemas.openxmlformats.org/officeDocument/2006/relationships/tags" Target="../tags/tag7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7.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9.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7.xml"/><Relationship Id="rId1" Type="http://schemas.openxmlformats.org/officeDocument/2006/relationships/tags" Target="../tags/tag80.xml"/><Relationship Id="rId6" Type="http://schemas.openxmlformats.org/officeDocument/2006/relationships/image" Target="../media/image101.png"/></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7.xml"/><Relationship Id="rId1" Type="http://schemas.openxmlformats.org/officeDocument/2006/relationships/tags" Target="../tags/tag81.xml"/><Relationship Id="rId6" Type="http://schemas.openxmlformats.org/officeDocument/2006/relationships/image" Target="../media/image103.png"/></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7.xml"/><Relationship Id="rId1" Type="http://schemas.openxmlformats.org/officeDocument/2006/relationships/tags" Target="../tags/tag82.xml"/><Relationship Id="rId6" Type="http://schemas.openxmlformats.org/officeDocument/2006/relationships/image" Target="../media/image105.png"/></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3.xml"/><Relationship Id="rId5" Type="http://schemas.openxmlformats.org/officeDocument/2006/relationships/image" Target="../media/image107.png"/></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4.xml"/><Relationship Id="rId5" Type="http://schemas.openxmlformats.org/officeDocument/2006/relationships/image" Target="../media/image109.png"/></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8350" cy="6859588"/>
          </a:xfrm>
          <a:prstGeom prst="rect">
            <a:avLst/>
          </a:prstGeom>
        </p:spPr>
      </p:pic>
      <p:sp>
        <p:nvSpPr>
          <p:cNvPr id="17" name="TextBox 16"/>
          <p:cNvSpPr txBox="1"/>
          <p:nvPr/>
        </p:nvSpPr>
        <p:spPr>
          <a:xfrm>
            <a:off x="3901096" y="2310557"/>
            <a:ext cx="4560279" cy="492485"/>
          </a:xfrm>
          <a:prstGeom prst="rect">
            <a:avLst/>
          </a:prstGeom>
          <a:noFill/>
        </p:spPr>
        <p:txBody>
          <a:bodyPr wrap="square" lIns="121963" tIns="60981" rIns="121963" bIns="60981" rtlCol="0">
            <a:spAutoFit/>
          </a:bodyPr>
          <a:lstStyle/>
          <a:p>
            <a:r>
              <a:rPr lang="en-US" altLang="zh-CN" dirty="0">
                <a:solidFill>
                  <a:schemeClr val="bg1"/>
                </a:solidFill>
                <a:latin typeface="+mn-ea"/>
              </a:rPr>
              <a:t>《</a:t>
            </a:r>
            <a:r>
              <a:rPr lang="zh-CN" altLang="en-US" dirty="0">
                <a:solidFill>
                  <a:schemeClr val="bg1"/>
                </a:solidFill>
                <a:latin typeface="+mn-ea"/>
              </a:rPr>
              <a:t>离散数学</a:t>
            </a:r>
            <a:r>
              <a:rPr lang="en-US" altLang="zh-CN" dirty="0">
                <a:solidFill>
                  <a:schemeClr val="bg1"/>
                </a:solidFill>
                <a:latin typeface="+mn-ea"/>
              </a:rPr>
              <a:t>》</a:t>
            </a:r>
            <a:endParaRPr lang="zh-CN" altLang="en-US" dirty="0">
              <a:solidFill>
                <a:schemeClr val="bg1"/>
              </a:solidFill>
              <a:latin typeface="+mn-ea"/>
            </a:endParaRPr>
          </a:p>
        </p:txBody>
      </p:sp>
      <p:sp>
        <p:nvSpPr>
          <p:cNvPr id="18" name="TextBox 17"/>
          <p:cNvSpPr txBox="1"/>
          <p:nvPr/>
        </p:nvSpPr>
        <p:spPr>
          <a:xfrm>
            <a:off x="4117975" y="1116654"/>
            <a:ext cx="2076056" cy="861817"/>
          </a:xfrm>
          <a:prstGeom prst="rect">
            <a:avLst/>
          </a:prstGeom>
          <a:solidFill>
            <a:srgbClr val="28A7E1"/>
          </a:solidFill>
        </p:spPr>
        <p:txBody>
          <a:bodyPr wrap="square" lIns="121963" tIns="60981" rIns="121963" bIns="60981" rtlCol="0">
            <a:spAutoFit/>
          </a:bodyPr>
          <a:lstStyle/>
          <a:p>
            <a:r>
              <a:rPr lang="zh-CN" altLang="en-US" sz="4800" dirty="0">
                <a:solidFill>
                  <a:schemeClr val="bg1"/>
                </a:solidFill>
                <a:latin typeface="+mn-ea"/>
              </a:rPr>
              <a:t>第三章 </a:t>
            </a:r>
          </a:p>
        </p:txBody>
      </p:sp>
      <p:sp>
        <p:nvSpPr>
          <p:cNvPr id="19" name="TextBox 18"/>
          <p:cNvSpPr txBox="1"/>
          <p:nvPr/>
        </p:nvSpPr>
        <p:spPr>
          <a:xfrm>
            <a:off x="6254537" y="1368889"/>
            <a:ext cx="1946669" cy="615596"/>
          </a:xfrm>
          <a:prstGeom prst="rect">
            <a:avLst/>
          </a:prstGeom>
          <a:noFill/>
        </p:spPr>
        <p:txBody>
          <a:bodyPr wrap="square" lIns="121963" tIns="60981" rIns="121963" bIns="60981" rtlCol="0">
            <a:spAutoFit/>
          </a:bodyPr>
          <a:lstStyle/>
          <a:p>
            <a:r>
              <a:rPr lang="zh-CN" altLang="en-US" sz="3200" dirty="0">
                <a:solidFill>
                  <a:schemeClr val="bg1"/>
                </a:solidFill>
                <a:latin typeface="+mn-ea"/>
              </a:rPr>
              <a:t>谓词逻辑</a:t>
            </a:r>
          </a:p>
        </p:txBody>
      </p:sp>
      <p:sp>
        <p:nvSpPr>
          <p:cNvPr id="20" name="TextBox 19"/>
          <p:cNvSpPr txBox="1"/>
          <p:nvPr/>
        </p:nvSpPr>
        <p:spPr>
          <a:xfrm>
            <a:off x="4521135" y="3519164"/>
            <a:ext cx="3548170" cy="492557"/>
          </a:xfrm>
          <a:prstGeom prst="rect">
            <a:avLst/>
          </a:prstGeom>
          <a:noFill/>
        </p:spPr>
        <p:txBody>
          <a:bodyPr wrap="square" lIns="121963" tIns="60981" rIns="121963" bIns="60981" rtlCol="0">
            <a:spAutoFit/>
          </a:bodyPr>
          <a:lstStyle/>
          <a:p>
            <a:r>
              <a:rPr lang="zh-CN" altLang="en-US" dirty="0">
                <a:solidFill>
                  <a:srgbClr val="00B0F0"/>
                </a:solidFill>
                <a:latin typeface="+mn-ea"/>
              </a:rPr>
              <a:t>人民邮电出版社</a:t>
            </a:r>
          </a:p>
        </p:txBody>
      </p:sp>
      <p:sp>
        <p:nvSpPr>
          <p:cNvPr id="22" name="矩形 21"/>
          <p:cNvSpPr/>
          <p:nvPr/>
        </p:nvSpPr>
        <p:spPr>
          <a:xfrm>
            <a:off x="2258147" y="2210312"/>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26" name="矩形 25"/>
          <p:cNvSpPr/>
          <p:nvPr/>
        </p:nvSpPr>
        <p:spPr>
          <a:xfrm>
            <a:off x="2258147" y="4025019"/>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10" name="TextBox 9"/>
          <p:cNvSpPr txBox="1"/>
          <p:nvPr/>
        </p:nvSpPr>
        <p:spPr>
          <a:xfrm>
            <a:off x="5794375" y="2861109"/>
            <a:ext cx="3200400" cy="492485"/>
          </a:xfrm>
          <a:prstGeom prst="rect">
            <a:avLst/>
          </a:prstGeom>
          <a:noFill/>
        </p:spPr>
        <p:txBody>
          <a:bodyPr wrap="square" lIns="121963" tIns="60981" rIns="121963" bIns="60981" rtlCol="0">
            <a:spAutoFit/>
          </a:bodyPr>
          <a:lstStyle/>
          <a:p>
            <a:r>
              <a:rPr lang="en-US" altLang="zh-CN" dirty="0">
                <a:solidFill>
                  <a:schemeClr val="bg1"/>
                </a:solidFill>
                <a:latin typeface="+mn-ea"/>
              </a:rPr>
              <a:t> </a:t>
            </a:r>
            <a:r>
              <a:rPr lang="en-US" altLang="zh-CN" sz="1800" dirty="0">
                <a:solidFill>
                  <a:schemeClr val="bg1">
                    <a:lumMod val="85000"/>
                  </a:schemeClr>
                </a:solidFill>
                <a:latin typeface="+mn-ea"/>
              </a:rPr>
              <a:t>Discrete Mathematics</a:t>
            </a:r>
            <a:endParaRPr lang="zh-CN" altLang="en-US" sz="1800" dirty="0">
              <a:solidFill>
                <a:schemeClr val="bg1">
                  <a:lumMod val="85000"/>
                </a:schemeClr>
              </a:solidFill>
              <a:latin typeface="+mn-ea"/>
            </a:endParaRPr>
          </a:p>
        </p:txBody>
      </p:sp>
      <p:sp>
        <p:nvSpPr>
          <p:cNvPr id="11" name="TextBox 10"/>
          <p:cNvSpPr txBox="1"/>
          <p:nvPr/>
        </p:nvSpPr>
        <p:spPr>
          <a:xfrm>
            <a:off x="2060575" y="2884848"/>
            <a:ext cx="3885061" cy="461707"/>
          </a:xfrm>
          <a:prstGeom prst="rect">
            <a:avLst/>
          </a:prstGeom>
          <a:noFill/>
        </p:spPr>
        <p:txBody>
          <a:bodyPr wrap="square" lIns="121963" tIns="60981" rIns="121963" bIns="60981" rtlCol="0">
            <a:spAutoFit/>
          </a:bodyPr>
          <a:lstStyle/>
          <a:p>
            <a:r>
              <a:rPr lang="zh-CN" altLang="en-US" sz="2200" dirty="0">
                <a:solidFill>
                  <a:schemeClr val="bg1">
                    <a:lumMod val="85000"/>
                  </a:schemeClr>
                </a:solidFill>
                <a:latin typeface="+mn-ea"/>
              </a:rPr>
              <a:t>王庆先 顾小丰 王丽杰  编著</a:t>
            </a:r>
          </a:p>
        </p:txBody>
      </p:sp>
      <p:sp>
        <p:nvSpPr>
          <p:cNvPr id="2" name="矩形 1"/>
          <p:cNvSpPr/>
          <p:nvPr/>
        </p:nvSpPr>
        <p:spPr>
          <a:xfrm>
            <a:off x="5748656" y="2975515"/>
            <a:ext cx="45719" cy="3217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5" y="918578"/>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5337175" y="2667794"/>
            <a:ext cx="4913633" cy="48292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
          <p:cNvSpPr txBox="1"/>
          <p:nvPr/>
        </p:nvSpPr>
        <p:spPr>
          <a:xfrm>
            <a:off x="6593209" y="2157134"/>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历史人物</a:t>
            </a:r>
          </a:p>
        </p:txBody>
      </p:sp>
      <p:sp>
        <p:nvSpPr>
          <p:cNvPr id="18" name="TextBox 1"/>
          <p:cNvSpPr txBox="1"/>
          <p:nvPr/>
        </p:nvSpPr>
        <p:spPr>
          <a:xfrm>
            <a:off x="6593209" y="1511365"/>
            <a:ext cx="276998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本章导读及学习要求</a:t>
            </a:r>
          </a:p>
        </p:txBody>
      </p:sp>
      <p:sp>
        <p:nvSpPr>
          <p:cNvPr id="47" name="TextBox 1"/>
          <p:cNvSpPr txBox="1"/>
          <p:nvPr/>
        </p:nvSpPr>
        <p:spPr>
          <a:xfrm>
            <a:off x="6593209" y="2749777"/>
            <a:ext cx="3077766"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自然语言的谓词符号化</a:t>
            </a:r>
          </a:p>
        </p:txBody>
      </p:sp>
      <p:sp>
        <p:nvSpPr>
          <p:cNvPr id="48" name="TextBox 1"/>
          <p:cNvSpPr txBox="1"/>
          <p:nvPr/>
        </p:nvSpPr>
        <p:spPr>
          <a:xfrm>
            <a:off x="6593209" y="3321277"/>
            <a:ext cx="215443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谓词公式与解释</a:t>
            </a:r>
          </a:p>
        </p:txBody>
      </p:sp>
      <p:sp>
        <p:nvSpPr>
          <p:cNvPr id="51" name="Freeform 3"/>
          <p:cNvSpPr/>
          <p:nvPr/>
        </p:nvSpPr>
        <p:spPr>
          <a:xfrm>
            <a:off x="6274895" y="1139593"/>
            <a:ext cx="45719" cy="488100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212209" y="155241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212209" y="220793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64C448">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212209" y="279893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FFFFF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212209" y="3380565"/>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5627742" y="1516771"/>
            <a:ext cx="426399"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1</a:t>
            </a:r>
            <a:endParaRPr lang="zh-CN" altLang="en-US" b="1" dirty="0">
              <a:solidFill>
                <a:schemeClr val="bg1"/>
              </a:solidFill>
              <a:latin typeface="+mj-lt"/>
              <a:cs typeface="Microsoft YaHei UI" pitchFamily="18" charset="0"/>
            </a:endParaRPr>
          </a:p>
        </p:txBody>
      </p:sp>
      <p:sp>
        <p:nvSpPr>
          <p:cNvPr id="46" name="TextBox 1"/>
          <p:cNvSpPr txBox="1"/>
          <p:nvPr/>
        </p:nvSpPr>
        <p:spPr>
          <a:xfrm>
            <a:off x="545294" y="2704702"/>
            <a:ext cx="1846659" cy="835956"/>
          </a:xfrm>
          <a:prstGeom prst="rect">
            <a:avLst/>
          </a:prstGeom>
          <a:noFill/>
        </p:spPr>
        <p:txBody>
          <a:bodyPr wrap="none" lIns="0" tIns="0" rIns="0" bIns="60981" rtlCol="0">
            <a:spAutoFit/>
          </a:bodyPr>
          <a:lstStyle/>
          <a:p>
            <a:pPr>
              <a:lnSpc>
                <a:spcPts val="6936"/>
              </a:lnSpc>
            </a:pPr>
            <a:r>
              <a:rPr lang="zh-CN" altLang="en-US" sz="3600" b="1" dirty="0">
                <a:solidFill>
                  <a:srgbClr val="4197DF"/>
                </a:solidFill>
                <a:latin typeface="Microsoft YaHei UI" pitchFamily="18" charset="0"/>
                <a:cs typeface="Microsoft YaHei UI" pitchFamily="18" charset="0"/>
              </a:rPr>
              <a:t>内容导航</a:t>
            </a:r>
            <a:endParaRPr lang="en-US" altLang="zh-CN" sz="3600" b="1"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b="1"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6593209" y="3930877"/>
            <a:ext cx="4356962"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谓词公式的标准型</a:t>
            </a:r>
            <a:r>
              <a:rPr lang="en-US" altLang="zh-CN" b="1" dirty="0">
                <a:latin typeface="Microsoft YaHei UI" pitchFamily="18" charset="0"/>
                <a:cs typeface="Microsoft YaHei UI" pitchFamily="18" charset="0"/>
              </a:rPr>
              <a:t>——</a:t>
            </a:r>
            <a:r>
              <a:rPr lang="zh-CN" altLang="en-US" b="1" dirty="0">
                <a:latin typeface="Microsoft YaHei UI" pitchFamily="18" charset="0"/>
                <a:cs typeface="Microsoft YaHei UI" pitchFamily="18" charset="0"/>
              </a:rPr>
              <a:t>前束范式</a:t>
            </a:r>
          </a:p>
        </p:txBody>
      </p:sp>
      <p:sp>
        <p:nvSpPr>
          <p:cNvPr id="39" name="TextBox 1"/>
          <p:cNvSpPr txBox="1"/>
          <p:nvPr/>
        </p:nvSpPr>
        <p:spPr>
          <a:xfrm>
            <a:off x="6580509" y="4564237"/>
            <a:ext cx="276998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谓词逻辑的推理理论</a:t>
            </a:r>
          </a:p>
        </p:txBody>
      </p:sp>
      <p:sp>
        <p:nvSpPr>
          <p:cNvPr id="40" name="Freeform 3"/>
          <p:cNvSpPr/>
          <p:nvPr/>
        </p:nvSpPr>
        <p:spPr>
          <a:xfrm>
            <a:off x="6212209" y="402482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212209" y="460738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5627742" y="2760837"/>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solidFill>
                  <a:schemeClr val="bg1"/>
                </a:solidFill>
                <a:latin typeface="Microsoft YaHei UI" pitchFamily="18" charset="0"/>
                <a:cs typeface="Microsoft YaHei UI" pitchFamily="18" charset="0"/>
              </a:rPr>
              <a:t>3.1</a:t>
            </a:r>
          </a:p>
        </p:txBody>
      </p:sp>
      <p:sp>
        <p:nvSpPr>
          <p:cNvPr id="43" name="TextBox 1"/>
          <p:cNvSpPr txBox="1"/>
          <p:nvPr/>
        </p:nvSpPr>
        <p:spPr>
          <a:xfrm>
            <a:off x="5627742" y="3319637"/>
            <a:ext cx="533800"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3</a:t>
            </a:r>
            <a:r>
              <a:rPr lang="en-US" altLang="zh-CN" b="1" dirty="0">
                <a:latin typeface="Microsoft YaHei UI" pitchFamily="18" charset="0"/>
                <a:cs typeface="Microsoft YaHei UI" pitchFamily="18" charset="0"/>
              </a:rPr>
              <a:t>.2</a:t>
            </a:r>
          </a:p>
        </p:txBody>
      </p:sp>
      <p:sp>
        <p:nvSpPr>
          <p:cNvPr id="44" name="TextBox 1"/>
          <p:cNvSpPr txBox="1"/>
          <p:nvPr/>
        </p:nvSpPr>
        <p:spPr>
          <a:xfrm>
            <a:off x="5627742" y="3974021"/>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3.3</a:t>
            </a:r>
          </a:p>
        </p:txBody>
      </p:sp>
      <p:sp>
        <p:nvSpPr>
          <p:cNvPr id="45" name="TextBox 1"/>
          <p:cNvSpPr txBox="1"/>
          <p:nvPr/>
        </p:nvSpPr>
        <p:spPr>
          <a:xfrm>
            <a:off x="5627742" y="457760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3.4</a:t>
            </a:r>
          </a:p>
        </p:txBody>
      </p:sp>
      <p:sp>
        <p:nvSpPr>
          <p:cNvPr id="77" name="等腰三角形 76"/>
          <p:cNvSpPr/>
          <p:nvPr/>
        </p:nvSpPr>
        <p:spPr>
          <a:xfrm>
            <a:off x="5770064" y="1474713"/>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等腰三角形 77"/>
          <p:cNvSpPr/>
          <p:nvPr/>
        </p:nvSpPr>
        <p:spPr>
          <a:xfrm>
            <a:off x="5749341" y="2139071"/>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TextBox 1"/>
          <p:cNvSpPr txBox="1"/>
          <p:nvPr/>
        </p:nvSpPr>
        <p:spPr>
          <a:xfrm>
            <a:off x="6598153" y="5140151"/>
            <a:ext cx="215443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谓词逻辑的应用</a:t>
            </a:r>
          </a:p>
        </p:txBody>
      </p:sp>
      <p:sp>
        <p:nvSpPr>
          <p:cNvPr id="81" name="Freeform 3"/>
          <p:cNvSpPr/>
          <p:nvPr/>
        </p:nvSpPr>
        <p:spPr>
          <a:xfrm>
            <a:off x="6212209" y="518329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82" name="TextBox 1"/>
          <p:cNvSpPr txBox="1"/>
          <p:nvPr/>
        </p:nvSpPr>
        <p:spPr>
          <a:xfrm>
            <a:off x="5645386" y="5153519"/>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3.5</a:t>
            </a:r>
          </a:p>
        </p:txBody>
      </p:sp>
      <p:sp>
        <p:nvSpPr>
          <p:cNvPr id="49" name="Freeform 3">
            <a:extLst>
              <a:ext uri="{FF2B5EF4-FFF2-40B4-BE49-F238E27FC236}">
                <a16:creationId xmlns:a16="http://schemas.microsoft.com/office/drawing/2014/main" id="{3C54E87D-6CAE-485E-AAA4-0C102D0BF66D}"/>
              </a:ext>
            </a:extLst>
          </p:cNvPr>
          <p:cNvSpPr/>
          <p:nvPr/>
        </p:nvSpPr>
        <p:spPr>
          <a:xfrm>
            <a:off x="6212209" y="575921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0" name="TextBox 1">
            <a:extLst>
              <a:ext uri="{FF2B5EF4-FFF2-40B4-BE49-F238E27FC236}">
                <a16:creationId xmlns:a16="http://schemas.microsoft.com/office/drawing/2014/main" id="{6574AE27-BFA3-495A-B514-7C2A6BEDB1B0}"/>
              </a:ext>
            </a:extLst>
          </p:cNvPr>
          <p:cNvSpPr txBox="1"/>
          <p:nvPr/>
        </p:nvSpPr>
        <p:spPr>
          <a:xfrm>
            <a:off x="6598153" y="5712178"/>
            <a:ext cx="61555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作业</a:t>
            </a:r>
          </a:p>
        </p:txBody>
      </p:sp>
      <p:sp>
        <p:nvSpPr>
          <p:cNvPr id="56" name="TextBox 1">
            <a:extLst>
              <a:ext uri="{FF2B5EF4-FFF2-40B4-BE49-F238E27FC236}">
                <a16:creationId xmlns:a16="http://schemas.microsoft.com/office/drawing/2014/main" id="{CC4EB79E-6CF5-4540-8F8D-A5344F7296C1}"/>
              </a:ext>
            </a:extLst>
          </p:cNvPr>
          <p:cNvSpPr txBox="1"/>
          <p:nvPr/>
        </p:nvSpPr>
        <p:spPr>
          <a:xfrm>
            <a:off x="5645386" y="5725546"/>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3.6</a:t>
            </a:r>
          </a:p>
        </p:txBody>
      </p:sp>
    </p:spTree>
    <p:extLst>
      <p:ext uri="{BB962C8B-B14F-4D97-AF65-F5344CB8AC3E}">
        <p14:creationId xmlns:p14="http://schemas.microsoft.com/office/powerpoint/2010/main" val="171378846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1A101F38-57EC-48B8-94FD-A522B744517F}"/>
              </a:ext>
            </a:extLst>
          </p:cNvPr>
          <p:cNvSpPr>
            <a:spLocks noGrp="1" noChangeArrowheads="1"/>
          </p:cNvSpPr>
          <p:nvPr>
            <p:ph type="body" idx="4294967295"/>
          </p:nvPr>
        </p:nvSpPr>
        <p:spPr>
          <a:xfrm>
            <a:off x="384175" y="1772249"/>
            <a:ext cx="11582399" cy="779438"/>
          </a:xfrm>
        </p:spPr>
        <p:txBody>
          <a:bodyPr>
            <a:normAutofit/>
          </a:bodyPr>
          <a:lstStyle/>
          <a:p>
            <a:pPr marL="0" indent="0">
              <a:buNone/>
            </a:pPr>
            <a:r>
              <a:rPr lang="zh-CN" altLang="en-US" dirty="0"/>
              <a:t>命题是具有真假意义的陈述句，从语法上分析，一个陈述句由</a:t>
            </a:r>
            <a:r>
              <a:rPr lang="zh-CN" altLang="en-US" dirty="0">
                <a:solidFill>
                  <a:srgbClr val="FF0000"/>
                </a:solidFill>
              </a:rPr>
              <a:t>主语和谓语</a:t>
            </a:r>
            <a:r>
              <a:rPr lang="zh-CN" altLang="en-US" dirty="0"/>
              <a:t>两部分组成。 </a:t>
            </a:r>
          </a:p>
        </p:txBody>
      </p:sp>
      <p:sp>
        <p:nvSpPr>
          <p:cNvPr id="9222" name="Rectangle 5">
            <a:extLst>
              <a:ext uri="{FF2B5EF4-FFF2-40B4-BE49-F238E27FC236}">
                <a16:creationId xmlns:a16="http://schemas.microsoft.com/office/drawing/2014/main" id="{04EB7729-F032-4E8E-BA81-AEB40B45813B}"/>
              </a:ext>
            </a:extLst>
          </p:cNvPr>
          <p:cNvSpPr>
            <a:spLocks noChangeArrowheads="1"/>
          </p:cNvSpPr>
          <p:nvPr/>
        </p:nvSpPr>
        <p:spPr bwMode="auto">
          <a:xfrm>
            <a:off x="2095607" y="2853342"/>
            <a:ext cx="7561425" cy="2325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8" tIns="36008" rIns="36008" bIns="36008">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200000"/>
              </a:lnSpc>
              <a:buFont typeface="Wingdings" panose="05000000000000000000" pitchFamily="2" charset="2"/>
              <a:buNone/>
            </a:pPr>
            <a:r>
              <a:rPr lang="zh-CN" altLang="en-US" sz="2400" dirty="0">
                <a:latin typeface="+mn-ea"/>
                <a:ea typeface="+mn-ea"/>
              </a:rPr>
              <a:t>例如</a:t>
            </a:r>
          </a:p>
          <a:p>
            <a:pPr eaLnBrk="1" hangingPunct="1">
              <a:lnSpc>
                <a:spcPct val="200000"/>
              </a:lnSpc>
              <a:buFont typeface="Wingdings" panose="05000000000000000000" pitchFamily="2" charset="2"/>
              <a:buNone/>
            </a:pPr>
            <a:r>
              <a:rPr lang="zh-CN" altLang="en-US" sz="2400" dirty="0">
                <a:latin typeface="+mn-ea"/>
                <a:ea typeface="+mn-ea"/>
              </a:rPr>
              <a:t>            </a:t>
            </a:r>
            <a:r>
              <a:rPr lang="en-US" altLang="zh-CN" sz="2400" dirty="0">
                <a:latin typeface="+mn-ea"/>
                <a:ea typeface="+mn-ea"/>
              </a:rPr>
              <a:t>Q:</a:t>
            </a:r>
            <a:r>
              <a:rPr lang="zh-CN" altLang="en-US" sz="2400" dirty="0">
                <a:latin typeface="+mn-ea"/>
                <a:ea typeface="+mn-ea"/>
              </a:rPr>
              <a:t> </a:t>
            </a:r>
            <a:r>
              <a:rPr lang="zh-CN" altLang="en-US" sz="2400" dirty="0">
                <a:solidFill>
                  <a:srgbClr val="FF0000"/>
                </a:solidFill>
                <a:latin typeface="+mn-ea"/>
                <a:ea typeface="+mn-ea"/>
              </a:rPr>
              <a:t>陈华</a:t>
            </a:r>
            <a:r>
              <a:rPr lang="zh-CN" altLang="en-US" sz="2400" dirty="0">
                <a:solidFill>
                  <a:srgbClr val="0000FF"/>
                </a:solidFill>
                <a:latin typeface="+mn-ea"/>
                <a:ea typeface="+mn-ea"/>
              </a:rPr>
              <a:t>是大学生</a:t>
            </a:r>
            <a:endParaRPr lang="zh-CN" altLang="en-US" sz="2400" dirty="0">
              <a:latin typeface="+mn-ea"/>
              <a:ea typeface="+mn-ea"/>
            </a:endParaRPr>
          </a:p>
          <a:p>
            <a:pPr eaLnBrk="1" hangingPunct="1">
              <a:lnSpc>
                <a:spcPct val="200000"/>
              </a:lnSpc>
              <a:buFont typeface="Wingdings" panose="05000000000000000000" pitchFamily="2" charset="2"/>
              <a:buNone/>
            </a:pPr>
            <a:r>
              <a:rPr lang="zh-CN" altLang="en-US" sz="2400" dirty="0">
                <a:latin typeface="+mn-ea"/>
                <a:ea typeface="+mn-ea"/>
              </a:rPr>
              <a:t>            </a:t>
            </a:r>
            <a:r>
              <a:rPr lang="en-US" altLang="zh-CN" sz="2400" dirty="0">
                <a:latin typeface="+mn-ea"/>
                <a:ea typeface="+mn-ea"/>
              </a:rPr>
              <a:t>R: </a:t>
            </a:r>
            <a:r>
              <a:rPr lang="zh-CN" altLang="en-US" sz="2400" dirty="0">
                <a:solidFill>
                  <a:srgbClr val="FF0000"/>
                </a:solidFill>
                <a:latin typeface="+mn-ea"/>
                <a:ea typeface="+mn-ea"/>
              </a:rPr>
              <a:t>张强</a:t>
            </a:r>
            <a:r>
              <a:rPr lang="zh-CN" altLang="en-US" sz="2400" dirty="0">
                <a:solidFill>
                  <a:srgbClr val="0000FF"/>
                </a:solidFill>
                <a:latin typeface="+mn-ea"/>
                <a:ea typeface="+mn-ea"/>
              </a:rPr>
              <a:t>是大学生</a:t>
            </a:r>
            <a:r>
              <a:rPr lang="zh-CN" altLang="en-US" sz="2400" dirty="0">
                <a:latin typeface="+mn-ea"/>
                <a:ea typeface="+mn-ea"/>
              </a:rPr>
              <a:t> </a:t>
            </a:r>
          </a:p>
        </p:txBody>
      </p:sp>
      <p:sp>
        <p:nvSpPr>
          <p:cNvPr id="9223" name="Rectangle 7">
            <a:extLst>
              <a:ext uri="{FF2B5EF4-FFF2-40B4-BE49-F238E27FC236}">
                <a16:creationId xmlns:a16="http://schemas.microsoft.com/office/drawing/2014/main" id="{CD6F36C5-8447-4965-A6D6-F5D0576845E5}"/>
              </a:ext>
            </a:extLst>
          </p:cNvPr>
          <p:cNvSpPr>
            <a:spLocks noChangeArrowheads="1"/>
          </p:cNvSpPr>
          <p:nvPr/>
        </p:nvSpPr>
        <p:spPr bwMode="auto">
          <a:xfrm>
            <a:off x="2095607" y="3024611"/>
            <a:ext cx="2515241" cy="478343"/>
          </a:xfrm>
          <a:prstGeom prst="rect">
            <a:avLst/>
          </a:prstGeom>
          <a:solidFill>
            <a:srgbClr val="FFC000"/>
          </a:solidFill>
          <a:ln>
            <a:noFill/>
          </a:ln>
        </p:spPr>
        <p:txBody>
          <a:bodyPr wrap="square" lIns="36008" tIns="36008" rIns="36008" bIns="36008">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sz="2400" dirty="0">
                <a:solidFill>
                  <a:schemeClr val="tx2"/>
                </a:solidFill>
                <a:latin typeface="+mn-ea"/>
                <a:ea typeface="+mn-ea"/>
              </a:rPr>
              <a:t>若Ｐ：是大学生</a:t>
            </a:r>
          </a:p>
        </p:txBody>
      </p:sp>
      <p:sp>
        <p:nvSpPr>
          <p:cNvPr id="9224" name="Rectangle 8">
            <a:extLst>
              <a:ext uri="{FF2B5EF4-FFF2-40B4-BE49-F238E27FC236}">
                <a16:creationId xmlns:a16="http://schemas.microsoft.com/office/drawing/2014/main" id="{973E9FE9-E5F2-4384-A73C-FC314737B5AE}"/>
              </a:ext>
            </a:extLst>
          </p:cNvPr>
          <p:cNvSpPr>
            <a:spLocks noChangeArrowheads="1"/>
          </p:cNvSpPr>
          <p:nvPr/>
        </p:nvSpPr>
        <p:spPr bwMode="auto">
          <a:xfrm>
            <a:off x="5617269" y="3916005"/>
            <a:ext cx="1800642" cy="478343"/>
          </a:xfrm>
          <a:prstGeom prst="rect">
            <a:avLst/>
          </a:prstGeom>
          <a:solidFill>
            <a:srgbClr val="1157AB"/>
          </a:solidFill>
          <a:ln>
            <a:noFill/>
          </a:ln>
        </p:spPr>
        <p:txBody>
          <a:bodyPr lIns="36008" tIns="36008" rIns="36008" bIns="36008">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en-US" altLang="zh-CN" sz="2400">
                <a:solidFill>
                  <a:schemeClr val="bg1"/>
                </a:solidFill>
                <a:latin typeface="+mn-ea"/>
                <a:ea typeface="+mn-ea"/>
              </a:rPr>
              <a:t>--P(</a:t>
            </a:r>
            <a:r>
              <a:rPr lang="zh-CN" altLang="en-US" sz="2400">
                <a:solidFill>
                  <a:schemeClr val="bg1"/>
                </a:solidFill>
                <a:latin typeface="+mn-ea"/>
                <a:ea typeface="+mn-ea"/>
              </a:rPr>
              <a:t>陈华</a:t>
            </a:r>
            <a:r>
              <a:rPr lang="en-US" altLang="zh-CN" sz="2400">
                <a:solidFill>
                  <a:schemeClr val="bg1"/>
                </a:solidFill>
                <a:latin typeface="+mn-ea"/>
                <a:ea typeface="+mn-ea"/>
              </a:rPr>
              <a:t>)</a:t>
            </a:r>
            <a:r>
              <a:rPr lang="zh-CN" altLang="en-US" sz="2400">
                <a:solidFill>
                  <a:schemeClr val="bg1"/>
                </a:solidFill>
                <a:latin typeface="+mn-ea"/>
                <a:ea typeface="+mn-ea"/>
              </a:rPr>
              <a:t> </a:t>
            </a:r>
          </a:p>
        </p:txBody>
      </p:sp>
      <p:sp>
        <p:nvSpPr>
          <p:cNvPr id="9" name="Rectangle 8">
            <a:extLst>
              <a:ext uri="{FF2B5EF4-FFF2-40B4-BE49-F238E27FC236}">
                <a16:creationId xmlns:a16="http://schemas.microsoft.com/office/drawing/2014/main" id="{DFE6B1CE-E579-44B2-B00F-4EAE760FCC92}"/>
              </a:ext>
            </a:extLst>
          </p:cNvPr>
          <p:cNvSpPr>
            <a:spLocks noChangeArrowheads="1"/>
          </p:cNvSpPr>
          <p:nvPr/>
        </p:nvSpPr>
        <p:spPr bwMode="auto">
          <a:xfrm>
            <a:off x="5617269" y="4696004"/>
            <a:ext cx="1800642" cy="478343"/>
          </a:xfrm>
          <a:prstGeom prst="rect">
            <a:avLst/>
          </a:prstGeom>
          <a:solidFill>
            <a:srgbClr val="1157AB"/>
          </a:solidFill>
          <a:ln>
            <a:noFill/>
          </a:ln>
        </p:spPr>
        <p:txBody>
          <a:bodyPr lIns="36008" tIns="36008" rIns="36008" bIns="36008">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en-US" altLang="zh-CN" sz="2400" dirty="0">
                <a:solidFill>
                  <a:schemeClr val="bg1"/>
                </a:solidFill>
                <a:latin typeface="+mn-ea"/>
                <a:ea typeface="+mn-ea"/>
              </a:rPr>
              <a:t>--P(</a:t>
            </a:r>
            <a:r>
              <a:rPr lang="zh-CN" altLang="en-US" sz="2400" dirty="0">
                <a:solidFill>
                  <a:schemeClr val="bg1"/>
                </a:solidFill>
                <a:latin typeface="+mn-ea"/>
                <a:ea typeface="+mn-ea"/>
              </a:rPr>
              <a:t>张强</a:t>
            </a:r>
            <a:r>
              <a:rPr lang="en-US" altLang="zh-CN" sz="2400" dirty="0">
                <a:solidFill>
                  <a:schemeClr val="bg1"/>
                </a:solidFill>
                <a:latin typeface="+mn-ea"/>
                <a:ea typeface="+mn-ea"/>
              </a:rPr>
              <a:t>)</a:t>
            </a:r>
            <a:r>
              <a:rPr lang="zh-CN" altLang="en-US" sz="2400" dirty="0">
                <a:solidFill>
                  <a:schemeClr val="bg1"/>
                </a:solidFill>
                <a:latin typeface="+mn-ea"/>
                <a:ea typeface="+mn-ea"/>
              </a:rPr>
              <a:t> </a:t>
            </a:r>
          </a:p>
        </p:txBody>
      </p:sp>
      <p:sp>
        <p:nvSpPr>
          <p:cNvPr id="12" name="Rectangle 7">
            <a:extLst>
              <a:ext uri="{FF2B5EF4-FFF2-40B4-BE49-F238E27FC236}">
                <a16:creationId xmlns:a16="http://schemas.microsoft.com/office/drawing/2014/main" id="{E498FABB-4CB2-492E-B68E-A82CD7389CE8}"/>
              </a:ext>
            </a:extLst>
          </p:cNvPr>
          <p:cNvSpPr>
            <a:spLocks noChangeArrowheads="1"/>
          </p:cNvSpPr>
          <p:nvPr/>
        </p:nvSpPr>
        <p:spPr bwMode="auto">
          <a:xfrm>
            <a:off x="2103910" y="3040935"/>
            <a:ext cx="3801698" cy="478343"/>
          </a:xfrm>
          <a:prstGeom prst="rect">
            <a:avLst/>
          </a:prstGeom>
          <a:solidFill>
            <a:schemeClr val="accent1"/>
          </a:solidFill>
          <a:ln>
            <a:noFill/>
          </a:ln>
        </p:spPr>
        <p:txBody>
          <a:bodyPr wrap="square" lIns="36008" tIns="36008" rIns="36008" bIns="36008">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sz="2400" dirty="0">
                <a:solidFill>
                  <a:schemeClr val="bg1"/>
                </a:solidFill>
                <a:latin typeface="+mn-ea"/>
                <a:ea typeface="+mn-ea"/>
              </a:rPr>
              <a:t>若Ｐ</a:t>
            </a:r>
            <a:r>
              <a:rPr lang="en-US" altLang="zh-CN" sz="2400" dirty="0">
                <a:solidFill>
                  <a:schemeClr val="bg1"/>
                </a:solidFill>
                <a:latin typeface="+mn-ea"/>
                <a:ea typeface="+mn-ea"/>
              </a:rPr>
              <a:t>(x)</a:t>
            </a:r>
            <a:r>
              <a:rPr lang="zh-CN" altLang="en-US" sz="2400" dirty="0">
                <a:solidFill>
                  <a:schemeClr val="bg1"/>
                </a:solidFill>
                <a:latin typeface="+mn-ea"/>
                <a:ea typeface="+mn-ea"/>
              </a:rPr>
              <a:t>：</a:t>
            </a:r>
            <a:r>
              <a:rPr lang="en-US" altLang="zh-CN" sz="2400" dirty="0">
                <a:solidFill>
                  <a:schemeClr val="bg1"/>
                </a:solidFill>
                <a:latin typeface="+mn-ea"/>
                <a:ea typeface="+mn-ea"/>
              </a:rPr>
              <a:t>x</a:t>
            </a:r>
            <a:r>
              <a:rPr lang="zh-CN" altLang="en-US" sz="2400" dirty="0">
                <a:solidFill>
                  <a:schemeClr val="bg1"/>
                </a:solidFill>
                <a:latin typeface="+mn-ea"/>
                <a:ea typeface="+mn-ea"/>
              </a:rPr>
              <a:t>是大学生</a:t>
            </a:r>
          </a:p>
        </p:txBody>
      </p:sp>
      <p:sp>
        <p:nvSpPr>
          <p:cNvPr id="17" name="Rectangle 2">
            <a:extLst>
              <a:ext uri="{FF2B5EF4-FFF2-40B4-BE49-F238E27FC236}">
                <a16:creationId xmlns:a16="http://schemas.microsoft.com/office/drawing/2014/main" id="{8D6A16BB-AD13-487C-BCE7-437CA329504B}"/>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en-US" altLang="zh-CN" sz="2400" dirty="0">
                <a:solidFill>
                  <a:prstClr val="white"/>
                </a:solidFill>
              </a:rPr>
              <a:t>3.1.1  </a:t>
            </a:r>
            <a:r>
              <a:rPr lang="zh-CN" altLang="en-US" sz="2400" dirty="0">
                <a:solidFill>
                  <a:prstClr val="white"/>
                </a:solidFill>
              </a:rPr>
              <a:t>谓词</a:t>
            </a:r>
            <a:endParaRPr lang="zh-CN" altLang="en-US" dirty="0"/>
          </a:p>
        </p:txBody>
      </p:sp>
      <p:sp>
        <p:nvSpPr>
          <p:cNvPr id="2" name="矩形 1">
            <a:extLst>
              <a:ext uri="{FF2B5EF4-FFF2-40B4-BE49-F238E27FC236}">
                <a16:creationId xmlns:a16="http://schemas.microsoft.com/office/drawing/2014/main" id="{5F647515-C88F-41B2-90BF-F2A05714C10B}"/>
              </a:ext>
            </a:extLst>
          </p:cNvPr>
          <p:cNvSpPr/>
          <p:nvPr/>
        </p:nvSpPr>
        <p:spPr>
          <a:xfrm>
            <a:off x="384175" y="1239761"/>
            <a:ext cx="1415772" cy="461665"/>
          </a:xfrm>
          <a:prstGeom prst="rect">
            <a:avLst/>
          </a:prstGeom>
        </p:spPr>
        <p:txBody>
          <a:bodyPr wrap="none">
            <a:spAutoFit/>
          </a:bodyPr>
          <a:lstStyle/>
          <a:p>
            <a:r>
              <a:rPr lang="zh-CN" altLang="en-US" b="1" dirty="0">
                <a:solidFill>
                  <a:srgbClr val="C00000"/>
                </a:solidFill>
                <a:latin typeface="+mn-ea"/>
              </a:rPr>
              <a:t>问题引入</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9222"/>
                                        </p:tgtEl>
                                        <p:attrNameLst>
                                          <p:attrName>style.visibility</p:attrName>
                                        </p:attrNameLst>
                                      </p:cBhvr>
                                      <p:to>
                                        <p:strVal val="visible"/>
                                      </p:to>
                                    </p:set>
                                    <p:anim calcmode="lin" valueType="num">
                                      <p:cBhvr>
                                        <p:cTn id="7" dur="1000" fill="hold"/>
                                        <p:tgtEl>
                                          <p:spTgt spid="9222"/>
                                        </p:tgtEl>
                                        <p:attrNameLst>
                                          <p:attrName>ppt_w</p:attrName>
                                        </p:attrNameLst>
                                      </p:cBhvr>
                                      <p:tavLst>
                                        <p:tav tm="0">
                                          <p:val>
                                            <p:strVal val="#ppt_w*0.70"/>
                                          </p:val>
                                        </p:tav>
                                        <p:tav tm="100000">
                                          <p:val>
                                            <p:strVal val="#ppt_w"/>
                                          </p:val>
                                        </p:tav>
                                      </p:tavLst>
                                    </p:anim>
                                    <p:anim calcmode="lin" valueType="num">
                                      <p:cBhvr>
                                        <p:cTn id="8" dur="1000" fill="hold"/>
                                        <p:tgtEl>
                                          <p:spTgt spid="9222"/>
                                        </p:tgtEl>
                                        <p:attrNameLst>
                                          <p:attrName>ppt_h</p:attrName>
                                        </p:attrNameLst>
                                      </p:cBhvr>
                                      <p:tavLst>
                                        <p:tav tm="0">
                                          <p:val>
                                            <p:strVal val="#ppt_h"/>
                                          </p:val>
                                        </p:tav>
                                        <p:tav tm="100000">
                                          <p:val>
                                            <p:strVal val="#ppt_h"/>
                                          </p:val>
                                        </p:tav>
                                      </p:tavLst>
                                    </p:anim>
                                    <p:animEffect transition="in" filter="fade">
                                      <p:cBhvr>
                                        <p:cTn id="9" dur="1000"/>
                                        <p:tgtEl>
                                          <p:spTgt spid="922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8" presetClass="entr" presetSubtype="3" fill="hold" grpId="0" nodeType="clickEffect">
                                  <p:stCondLst>
                                    <p:cond delay="0"/>
                                  </p:stCondLst>
                                  <p:childTnLst>
                                    <p:set>
                                      <p:cBhvr>
                                        <p:cTn id="13" dur="1" fill="hold">
                                          <p:stCondLst>
                                            <p:cond delay="0"/>
                                          </p:stCondLst>
                                        </p:cTn>
                                        <p:tgtEl>
                                          <p:spTgt spid="9223"/>
                                        </p:tgtEl>
                                        <p:attrNameLst>
                                          <p:attrName>style.visibility</p:attrName>
                                        </p:attrNameLst>
                                      </p:cBhvr>
                                      <p:to>
                                        <p:strVal val="visible"/>
                                      </p:to>
                                    </p:set>
                                    <p:animEffect transition="in" filter="strips(upRight)">
                                      <p:cBhvr>
                                        <p:cTn id="14" dur="500"/>
                                        <p:tgtEl>
                                          <p:spTgt spid="922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6" fill="hold" grpId="0" nodeType="clickEffect">
                                  <p:stCondLst>
                                    <p:cond delay="0"/>
                                  </p:stCondLst>
                                  <p:childTnLst>
                                    <p:set>
                                      <p:cBhvr>
                                        <p:cTn id="18" dur="1" fill="hold">
                                          <p:stCondLst>
                                            <p:cond delay="0"/>
                                          </p:stCondLst>
                                        </p:cTn>
                                        <p:tgtEl>
                                          <p:spTgt spid="9224"/>
                                        </p:tgtEl>
                                        <p:attrNameLst>
                                          <p:attrName>style.visibility</p:attrName>
                                        </p:attrNameLst>
                                      </p:cBhvr>
                                      <p:to>
                                        <p:strVal val="visible"/>
                                      </p:to>
                                    </p:set>
                                    <p:animEffect transition="in" filter="strips(downRight)">
                                      <p:cBhvr>
                                        <p:cTn id="19" dur="500"/>
                                        <p:tgtEl>
                                          <p:spTgt spid="922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6"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strips(downRight)">
                                      <p:cBhvr>
                                        <p:cTn id="24" dur="500"/>
                                        <p:tgtEl>
                                          <p:spTgt spid="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3"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strips(upRight)">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autoUpdateAnimBg="0"/>
      <p:bldP spid="9223" grpId="0" animBg="1" autoUpdateAnimBg="0"/>
      <p:bldP spid="9224" grpId="0" animBg="1" autoUpdateAnimBg="0"/>
      <p:bldP spid="9" grpId="0" animBg="1" autoUpdateAnimBg="0"/>
      <p:bldP spid="12"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p:txBody>
          <a:bodyPr/>
          <a:lstStyle/>
          <a:p>
            <a:r>
              <a:rPr lang="zh-CN" altLang="en-US" dirty="0"/>
              <a:t>个体词和谓词</a:t>
            </a:r>
          </a:p>
        </p:txBody>
      </p:sp>
      <p:sp>
        <p:nvSpPr>
          <p:cNvPr id="11269" name="Rectangle 4"/>
          <p:cNvSpPr>
            <a:spLocks noChangeArrowheads="1"/>
          </p:cNvSpPr>
          <p:nvPr/>
        </p:nvSpPr>
        <p:spPr bwMode="auto">
          <a:xfrm>
            <a:off x="231775" y="1027936"/>
            <a:ext cx="11811001" cy="941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spcBef>
                <a:spcPct val="0"/>
              </a:spcBef>
              <a:buClr>
                <a:srgbClr val="00FF00"/>
              </a:buClr>
              <a:buNone/>
            </a:pPr>
            <a:r>
              <a:rPr lang="zh-CN" altLang="en-US" sz="2400" dirty="0">
                <a:solidFill>
                  <a:srgbClr val="C00000"/>
                </a:solidFill>
                <a:latin typeface="+mn-ea"/>
                <a:ea typeface="+mn-ea"/>
              </a:rPr>
              <a:t>定义</a:t>
            </a:r>
            <a:r>
              <a:rPr lang="en-US" altLang="zh-CN" sz="2400" dirty="0">
                <a:solidFill>
                  <a:srgbClr val="C00000"/>
                </a:solidFill>
                <a:latin typeface="+mn-ea"/>
                <a:ea typeface="+mn-ea"/>
              </a:rPr>
              <a:t>3.1  </a:t>
            </a:r>
            <a:r>
              <a:rPr lang="zh-CN" altLang="en-US" sz="2400" dirty="0">
                <a:solidFill>
                  <a:schemeClr val="tx1"/>
                </a:solidFill>
                <a:latin typeface="+mn-ea"/>
                <a:ea typeface="+mn-ea"/>
              </a:rPr>
              <a:t>在</a:t>
            </a:r>
            <a:r>
              <a:rPr lang="zh-CN" altLang="en-US" sz="2400" dirty="0">
                <a:solidFill>
                  <a:srgbClr val="3333FF"/>
                </a:solidFill>
                <a:latin typeface="+mn-ea"/>
                <a:ea typeface="+mn-ea"/>
              </a:rPr>
              <a:t>原子命题</a:t>
            </a:r>
            <a:r>
              <a:rPr lang="zh-CN" altLang="en-US" sz="2400" dirty="0">
                <a:solidFill>
                  <a:schemeClr val="tx1"/>
                </a:solidFill>
                <a:latin typeface="+mn-ea"/>
                <a:ea typeface="+mn-ea"/>
              </a:rPr>
              <a:t>中，</a:t>
            </a:r>
            <a:r>
              <a:rPr lang="zh-CN" altLang="en-US" sz="2400" dirty="0">
                <a:solidFill>
                  <a:srgbClr val="3333FF"/>
                </a:solidFill>
                <a:latin typeface="+mn-ea"/>
                <a:ea typeface="+mn-ea"/>
              </a:rPr>
              <a:t>可以独立存在的客体</a:t>
            </a:r>
            <a:r>
              <a:rPr lang="zh-CN" altLang="en-US" sz="2400" dirty="0">
                <a:solidFill>
                  <a:schemeClr val="tx1"/>
                </a:solidFill>
                <a:latin typeface="+mn-ea"/>
                <a:ea typeface="+mn-ea"/>
              </a:rPr>
              <a:t>（句子中的主语、宾语等），称为</a:t>
            </a:r>
            <a:r>
              <a:rPr lang="zh-CN" altLang="en-US" sz="2400" dirty="0">
                <a:solidFill>
                  <a:srgbClr val="3333FF"/>
                </a:solidFill>
                <a:latin typeface="+mn-ea"/>
                <a:ea typeface="+mn-ea"/>
              </a:rPr>
              <a:t>个体词</a:t>
            </a:r>
            <a:r>
              <a:rPr lang="zh-CN" altLang="en-US" sz="2400" dirty="0">
                <a:solidFill>
                  <a:schemeClr val="tx1"/>
                </a:solidFill>
                <a:latin typeface="+mn-ea"/>
                <a:ea typeface="+mn-ea"/>
              </a:rPr>
              <a:t>（</a:t>
            </a:r>
            <a:r>
              <a:rPr lang="en-US" altLang="zh-CN" sz="2400" dirty="0">
                <a:solidFill>
                  <a:schemeClr val="tx1"/>
                </a:solidFill>
                <a:latin typeface="+mn-ea"/>
                <a:ea typeface="+mn-ea"/>
              </a:rPr>
              <a:t>Individual</a:t>
            </a:r>
            <a:r>
              <a:rPr lang="zh-CN" altLang="en-US" sz="2400" dirty="0">
                <a:solidFill>
                  <a:schemeClr val="tx1"/>
                </a:solidFill>
                <a:latin typeface="+mn-ea"/>
                <a:ea typeface="+mn-ea"/>
              </a:rPr>
              <a:t>），用以刻画客体</a:t>
            </a:r>
            <a:r>
              <a:rPr lang="zh-CN" altLang="en-US" sz="2400" dirty="0">
                <a:solidFill>
                  <a:srgbClr val="C00000"/>
                </a:solidFill>
                <a:latin typeface="+mn-ea"/>
                <a:ea typeface="+mn-ea"/>
              </a:rPr>
              <a:t>性质</a:t>
            </a:r>
            <a:r>
              <a:rPr lang="zh-CN" altLang="en-US" sz="2400" dirty="0">
                <a:solidFill>
                  <a:schemeClr val="tx1"/>
                </a:solidFill>
                <a:latin typeface="+mn-ea"/>
                <a:ea typeface="+mn-ea"/>
              </a:rPr>
              <a:t>或客体之间</a:t>
            </a:r>
            <a:r>
              <a:rPr lang="zh-CN" altLang="en-US" sz="2400" dirty="0">
                <a:solidFill>
                  <a:srgbClr val="FF0000"/>
                </a:solidFill>
                <a:latin typeface="+mn-ea"/>
                <a:ea typeface="+mn-ea"/>
              </a:rPr>
              <a:t>关系</a:t>
            </a:r>
            <a:r>
              <a:rPr lang="zh-CN" altLang="en-US" sz="2400" dirty="0">
                <a:solidFill>
                  <a:schemeClr val="tx1"/>
                </a:solidFill>
                <a:latin typeface="+mn-ea"/>
                <a:ea typeface="+mn-ea"/>
              </a:rPr>
              <a:t>的部分称为</a:t>
            </a:r>
            <a:r>
              <a:rPr lang="zh-CN" altLang="en-US" sz="2400" dirty="0">
                <a:solidFill>
                  <a:srgbClr val="3333FF"/>
                </a:solidFill>
                <a:latin typeface="+mn-ea"/>
                <a:ea typeface="+mn-ea"/>
              </a:rPr>
              <a:t>谓词</a:t>
            </a:r>
            <a:r>
              <a:rPr lang="zh-CN" altLang="en-US" sz="2400" dirty="0">
                <a:solidFill>
                  <a:schemeClr val="tx1"/>
                </a:solidFill>
                <a:latin typeface="+mn-ea"/>
                <a:ea typeface="+mn-ea"/>
              </a:rPr>
              <a:t>（</a:t>
            </a:r>
            <a:r>
              <a:rPr lang="en-US" altLang="zh-CN" sz="2400" dirty="0">
                <a:solidFill>
                  <a:schemeClr val="tx1"/>
                </a:solidFill>
                <a:latin typeface="+mn-ea"/>
                <a:ea typeface="+mn-ea"/>
              </a:rPr>
              <a:t>Predicate</a:t>
            </a:r>
            <a:r>
              <a:rPr lang="zh-CN" altLang="en-US" sz="2400" dirty="0">
                <a:solidFill>
                  <a:schemeClr val="tx1"/>
                </a:solidFill>
                <a:latin typeface="+mn-ea"/>
                <a:ea typeface="+mn-ea"/>
              </a:rPr>
              <a:t>）。</a:t>
            </a:r>
          </a:p>
        </p:txBody>
      </p:sp>
      <p:sp>
        <p:nvSpPr>
          <p:cNvPr id="4" name="矩形 3"/>
          <p:cNvSpPr>
            <a:spLocks noChangeArrowheads="1"/>
          </p:cNvSpPr>
          <p:nvPr/>
        </p:nvSpPr>
        <p:spPr bwMode="auto">
          <a:xfrm>
            <a:off x="265430" y="2052074"/>
            <a:ext cx="9137007" cy="2446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lnSpc>
                <a:spcPct val="130000"/>
              </a:lnSpc>
              <a:spcBef>
                <a:spcPct val="0"/>
              </a:spcBef>
              <a:buClrTx/>
              <a:buFontTx/>
              <a:buNone/>
            </a:pPr>
            <a:r>
              <a:rPr lang="zh-CN" altLang="en-US" sz="2400" dirty="0">
                <a:solidFill>
                  <a:srgbClr val="C00000"/>
                </a:solidFill>
                <a:latin typeface="+mn-ea"/>
                <a:ea typeface="+mn-ea"/>
              </a:rPr>
              <a:t>例</a:t>
            </a:r>
            <a:r>
              <a:rPr lang="en-US" altLang="zh-CN" sz="2400" dirty="0">
                <a:solidFill>
                  <a:srgbClr val="C00000"/>
                </a:solidFill>
                <a:latin typeface="+mn-ea"/>
                <a:ea typeface="+mn-ea"/>
              </a:rPr>
              <a:t>3.1  </a:t>
            </a:r>
            <a:r>
              <a:rPr lang="zh-CN" altLang="en-US" sz="2400" dirty="0">
                <a:latin typeface="+mn-ea"/>
                <a:ea typeface="+mn-ea"/>
              </a:rPr>
              <a:t>指出下列命题的个体词和谓词。</a:t>
            </a:r>
          </a:p>
          <a:p>
            <a:pPr algn="l">
              <a:lnSpc>
                <a:spcPct val="130000"/>
              </a:lnSpc>
              <a:spcBef>
                <a:spcPct val="0"/>
              </a:spcBef>
              <a:buClrTx/>
              <a:buFontTx/>
              <a:buNone/>
            </a:pPr>
            <a:r>
              <a:rPr lang="zh-CN" altLang="en-US" sz="2400" dirty="0">
                <a:latin typeface="+mn-ea"/>
                <a:ea typeface="+mn-ea"/>
              </a:rPr>
              <a:t>（</a:t>
            </a:r>
            <a:r>
              <a:rPr lang="en-US" altLang="zh-CN" sz="2400" dirty="0">
                <a:latin typeface="+mn-ea"/>
                <a:ea typeface="+mn-ea"/>
              </a:rPr>
              <a:t>1</a:t>
            </a:r>
            <a:r>
              <a:rPr lang="zh-CN" altLang="en-US" sz="2400" dirty="0">
                <a:latin typeface="+mn-ea"/>
                <a:ea typeface="+mn-ea"/>
              </a:rPr>
              <a:t>）中国人是勤劳善良的。</a:t>
            </a:r>
          </a:p>
          <a:p>
            <a:pPr algn="l">
              <a:lnSpc>
                <a:spcPct val="130000"/>
              </a:lnSpc>
              <a:spcBef>
                <a:spcPct val="0"/>
              </a:spcBef>
              <a:buClrTx/>
              <a:buFontTx/>
              <a:buNone/>
            </a:pPr>
            <a:r>
              <a:rPr lang="zh-CN" altLang="en-US" sz="2400" dirty="0">
                <a:latin typeface="+mn-ea"/>
                <a:ea typeface="+mn-ea"/>
              </a:rPr>
              <a:t>（</a:t>
            </a:r>
            <a:r>
              <a:rPr lang="en-US" altLang="zh-CN" sz="2400" dirty="0">
                <a:latin typeface="+mn-ea"/>
                <a:ea typeface="+mn-ea"/>
              </a:rPr>
              <a:t>2</a:t>
            </a:r>
            <a:r>
              <a:rPr lang="zh-CN" altLang="en-US" sz="2400" dirty="0">
                <a:latin typeface="+mn-ea"/>
                <a:ea typeface="+mn-ea"/>
              </a:rPr>
              <a:t>）离散数学是一门非常有趣的课程。</a:t>
            </a:r>
          </a:p>
          <a:p>
            <a:pPr algn="l">
              <a:lnSpc>
                <a:spcPct val="130000"/>
              </a:lnSpc>
              <a:spcBef>
                <a:spcPct val="0"/>
              </a:spcBef>
              <a:buClrTx/>
              <a:buFontTx/>
              <a:buNone/>
            </a:pPr>
            <a:r>
              <a:rPr lang="zh-CN" altLang="en-US" sz="2400" dirty="0">
                <a:latin typeface="+mn-ea"/>
                <a:ea typeface="+mn-ea"/>
              </a:rPr>
              <a:t>（</a:t>
            </a:r>
            <a:r>
              <a:rPr lang="en-US" altLang="zh-CN" sz="2400" dirty="0">
                <a:latin typeface="+mn-ea"/>
                <a:ea typeface="+mn-ea"/>
              </a:rPr>
              <a:t>3</a:t>
            </a:r>
            <a:r>
              <a:rPr lang="zh-CN" altLang="en-US" sz="2400" dirty="0">
                <a:latin typeface="+mn-ea"/>
                <a:ea typeface="+mn-ea"/>
              </a:rPr>
              <a:t>）人都喜欢游泳。</a:t>
            </a:r>
          </a:p>
          <a:p>
            <a:pPr algn="l">
              <a:lnSpc>
                <a:spcPct val="130000"/>
              </a:lnSpc>
              <a:spcBef>
                <a:spcPct val="0"/>
              </a:spcBef>
              <a:buClrTx/>
              <a:buFontTx/>
              <a:buNone/>
            </a:pPr>
            <a:r>
              <a:rPr lang="zh-CN" altLang="en-US" sz="2400" dirty="0">
                <a:latin typeface="+mn-ea"/>
                <a:ea typeface="+mn-ea"/>
              </a:rPr>
              <a:t>（</a:t>
            </a:r>
            <a:r>
              <a:rPr lang="en-US" altLang="zh-CN" sz="2400" dirty="0">
                <a:latin typeface="+mn-ea"/>
                <a:ea typeface="+mn-ea"/>
              </a:rPr>
              <a:t>4</a:t>
            </a:r>
            <a:r>
              <a:rPr lang="zh-CN" altLang="en-US" sz="2400" dirty="0">
                <a:latin typeface="+mn-ea"/>
                <a:ea typeface="+mn-ea"/>
              </a:rPr>
              <a:t>）九寨沟风景区位于四川省。</a:t>
            </a:r>
          </a:p>
        </p:txBody>
      </p:sp>
      <p:sp>
        <p:nvSpPr>
          <p:cNvPr id="15" name="矩形 14"/>
          <p:cNvSpPr/>
          <p:nvPr/>
        </p:nvSpPr>
        <p:spPr>
          <a:xfrm>
            <a:off x="460376" y="4588838"/>
            <a:ext cx="6629400" cy="2270750"/>
          </a:xfrm>
          <a:prstGeom prst="rect">
            <a:avLst/>
          </a:prstGeom>
          <a:solidFill>
            <a:schemeClr val="accent3">
              <a:lumMod val="90000"/>
            </a:schemeClr>
          </a:solidFill>
        </p:spPr>
        <p:txBody>
          <a:bodyPr wrap="square">
            <a:spAutoFit/>
          </a:bodyPr>
          <a:lstStyle/>
          <a:p>
            <a:pPr algn="just">
              <a:lnSpc>
                <a:spcPct val="120000"/>
              </a:lnSpc>
              <a:defRPr/>
            </a:pPr>
            <a:r>
              <a:rPr lang="zh-CN" altLang="en-US" b="1" kern="100" dirty="0">
                <a:solidFill>
                  <a:srgbClr val="C00000"/>
                </a:solidFill>
                <a:latin typeface="+mn-ea"/>
              </a:rPr>
              <a:t>解：</a:t>
            </a:r>
            <a:endParaRPr lang="en-US" altLang="zh-CN" b="1" kern="100" dirty="0">
              <a:solidFill>
                <a:srgbClr val="C00000"/>
              </a:solidFill>
              <a:latin typeface="+mn-ea"/>
            </a:endParaRPr>
          </a:p>
          <a:p>
            <a:pPr algn="just">
              <a:lnSpc>
                <a:spcPct val="120000"/>
              </a:lnSpc>
              <a:defRPr/>
            </a:pPr>
            <a:endParaRPr lang="en-US" altLang="zh-CN" b="1" kern="100" dirty="0">
              <a:solidFill>
                <a:srgbClr val="000000"/>
              </a:solidFill>
              <a:latin typeface="+mn-ea"/>
            </a:endParaRPr>
          </a:p>
          <a:p>
            <a:pPr algn="just">
              <a:lnSpc>
                <a:spcPct val="120000"/>
              </a:lnSpc>
              <a:defRPr/>
            </a:pPr>
            <a:endParaRPr lang="en-US" altLang="zh-CN" b="1" kern="100" dirty="0">
              <a:solidFill>
                <a:srgbClr val="000000"/>
              </a:solidFill>
              <a:latin typeface="+mn-ea"/>
            </a:endParaRPr>
          </a:p>
          <a:p>
            <a:pPr algn="just">
              <a:lnSpc>
                <a:spcPct val="120000"/>
              </a:lnSpc>
              <a:defRPr/>
            </a:pPr>
            <a:endParaRPr lang="en-US" altLang="zh-CN" b="1" kern="100" dirty="0">
              <a:solidFill>
                <a:srgbClr val="000000"/>
              </a:solidFill>
              <a:latin typeface="+mn-ea"/>
            </a:endParaRPr>
          </a:p>
          <a:p>
            <a:pPr algn="just">
              <a:lnSpc>
                <a:spcPct val="120000"/>
              </a:lnSpc>
              <a:defRPr/>
            </a:pPr>
            <a:endParaRPr lang="zh-CN" altLang="zh-CN" b="1" kern="100" dirty="0">
              <a:solidFill>
                <a:srgbClr val="000000"/>
              </a:solidFill>
              <a:latin typeface="+mn-ea"/>
            </a:endParaRPr>
          </a:p>
        </p:txBody>
      </p:sp>
      <p:graphicFrame>
        <p:nvGraphicFramePr>
          <p:cNvPr id="6" name="表格 5">
            <a:extLst>
              <a:ext uri="{FF2B5EF4-FFF2-40B4-BE49-F238E27FC236}">
                <a16:creationId xmlns:a16="http://schemas.microsoft.com/office/drawing/2014/main" id="{5C61E2CC-A211-458C-B35B-0DFE1F2BA215}"/>
              </a:ext>
            </a:extLst>
          </p:cNvPr>
          <p:cNvGraphicFramePr>
            <a:graphicFrameLocks noGrp="1"/>
          </p:cNvGraphicFramePr>
          <p:nvPr>
            <p:extLst>
              <p:ext uri="{D42A27DB-BD31-4B8C-83A1-F6EECF244321}">
                <p14:modId xmlns:p14="http://schemas.microsoft.com/office/powerpoint/2010/main" val="3275660736"/>
              </p:ext>
            </p:extLst>
          </p:nvPr>
        </p:nvGraphicFramePr>
        <p:xfrm>
          <a:off x="1271874" y="4751219"/>
          <a:ext cx="5589301" cy="2168535"/>
        </p:xfrm>
        <a:graphic>
          <a:graphicData uri="http://schemas.openxmlformats.org/drawingml/2006/table">
            <a:tbl>
              <a:tblPr>
                <a:tableStyleId>{5C22544A-7EE6-4342-B048-85BDC9FD1C3A}</a:tableStyleId>
              </a:tblPr>
              <a:tblGrid>
                <a:gridCol w="712501">
                  <a:extLst>
                    <a:ext uri="{9D8B030D-6E8A-4147-A177-3AD203B41FA5}">
                      <a16:colId xmlns:a16="http://schemas.microsoft.com/office/drawing/2014/main" val="803846105"/>
                    </a:ext>
                  </a:extLst>
                </a:gridCol>
                <a:gridCol w="1752600">
                  <a:extLst>
                    <a:ext uri="{9D8B030D-6E8A-4147-A177-3AD203B41FA5}">
                      <a16:colId xmlns:a16="http://schemas.microsoft.com/office/drawing/2014/main" val="1335469955"/>
                    </a:ext>
                  </a:extLst>
                </a:gridCol>
                <a:gridCol w="3124200">
                  <a:extLst>
                    <a:ext uri="{9D8B030D-6E8A-4147-A177-3AD203B41FA5}">
                      <a16:colId xmlns:a16="http://schemas.microsoft.com/office/drawing/2014/main" val="2745430039"/>
                    </a:ext>
                  </a:extLst>
                </a:gridCol>
              </a:tblGrid>
              <a:tr h="383218">
                <a:tc>
                  <a:txBody>
                    <a:bodyPr/>
                    <a:lstStyle/>
                    <a:p>
                      <a:pPr algn="l">
                        <a:spcAft>
                          <a:spcPts val="0"/>
                        </a:spcAft>
                        <a:tabLst>
                          <a:tab pos="5220970" algn="l"/>
                          <a:tab pos="5581015" algn="l"/>
                        </a:tabLst>
                      </a:pPr>
                      <a:r>
                        <a:rPr lang="zh-CN" sz="2200" b="1" kern="100" dirty="0">
                          <a:effectLst/>
                          <a:latin typeface="+mn-ea"/>
                          <a:ea typeface="+mn-ea"/>
                        </a:rPr>
                        <a:t>题号</a:t>
                      </a: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tabLst>
                          <a:tab pos="5220970" algn="l"/>
                          <a:tab pos="5581015" algn="l"/>
                        </a:tabLst>
                      </a:pPr>
                      <a:r>
                        <a:rPr lang="zh-CN" sz="2200" b="1" kern="100" dirty="0">
                          <a:effectLst/>
                          <a:latin typeface="+mn-ea"/>
                          <a:ea typeface="+mn-ea"/>
                        </a:rPr>
                        <a:t>个体词</a:t>
                      </a: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tabLst>
                          <a:tab pos="5220970" algn="l"/>
                          <a:tab pos="5581015" algn="l"/>
                        </a:tabLst>
                      </a:pPr>
                      <a:r>
                        <a:rPr lang="zh-CN" sz="2200" b="1" kern="100" dirty="0">
                          <a:effectLst/>
                          <a:latin typeface="+mn-ea"/>
                          <a:ea typeface="+mn-ea"/>
                        </a:rPr>
                        <a:t>谓词</a:t>
                      </a: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0752674"/>
                  </a:ext>
                </a:extLst>
              </a:tr>
              <a:tr h="383218">
                <a:tc>
                  <a:txBody>
                    <a:bodyPr/>
                    <a:lstStyle/>
                    <a:p>
                      <a:pPr algn="l">
                        <a:spcAft>
                          <a:spcPts val="0"/>
                        </a:spcAft>
                        <a:tabLst>
                          <a:tab pos="5220970" algn="l"/>
                          <a:tab pos="5581015" algn="l"/>
                        </a:tabLst>
                      </a:pPr>
                      <a:r>
                        <a:rPr lang="zh-CN" sz="2200" b="1" kern="100">
                          <a:effectLst/>
                          <a:latin typeface="+mn-ea"/>
                          <a:ea typeface="+mn-ea"/>
                        </a:rPr>
                        <a:t>（</a:t>
                      </a:r>
                      <a:r>
                        <a:rPr lang="en-US" sz="2200" b="1" kern="100">
                          <a:effectLst/>
                          <a:latin typeface="+mn-ea"/>
                          <a:ea typeface="+mn-ea"/>
                        </a:rPr>
                        <a:t>1</a:t>
                      </a:r>
                      <a:r>
                        <a:rPr lang="zh-CN" sz="2200" b="1" kern="100">
                          <a:effectLst/>
                          <a:latin typeface="+mn-ea"/>
                          <a:ea typeface="+mn-ea"/>
                        </a:rPr>
                        <a:t>）</a:t>
                      </a: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627" rtl="0" eaLnBrk="1" fontAlgn="auto" latinLnBrk="0" hangingPunct="1">
                        <a:lnSpc>
                          <a:spcPct val="100000"/>
                        </a:lnSpc>
                        <a:spcBef>
                          <a:spcPts val="0"/>
                        </a:spcBef>
                        <a:spcAft>
                          <a:spcPts val="0"/>
                        </a:spcAft>
                        <a:buClrTx/>
                        <a:buSzTx/>
                        <a:buFontTx/>
                        <a:buNone/>
                        <a:tabLst>
                          <a:tab pos="5220970" algn="l"/>
                          <a:tab pos="5581015" algn="l"/>
                        </a:tabLst>
                        <a:defRPr/>
                      </a:pPr>
                      <a:r>
                        <a:rPr lang="zh-CN" altLang="en-US" sz="2200" b="1" kern="100" dirty="0">
                          <a:effectLst/>
                          <a:latin typeface="+mn-ea"/>
                          <a:ea typeface="+mn-ea"/>
                        </a:rPr>
                        <a:t>中国人</a:t>
                      </a:r>
                      <a:endParaRPr lang="zh-CN" altLang="zh-CN" sz="22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tabLst>
                          <a:tab pos="5220970" algn="l"/>
                          <a:tab pos="5581015" algn="l"/>
                        </a:tabLst>
                      </a:pPr>
                      <a:r>
                        <a:rPr lang="zh-CN" altLang="zh-CN" sz="2200" b="1" kern="100" dirty="0">
                          <a:effectLst/>
                          <a:latin typeface="+mn-ea"/>
                          <a:ea typeface="+mn-ea"/>
                        </a:rPr>
                        <a:t>是勤劳善良的</a:t>
                      </a:r>
                      <a:endParaRPr lang="zh-CN" sz="22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0208967"/>
                  </a:ext>
                </a:extLst>
              </a:tr>
              <a:tr h="383218">
                <a:tc>
                  <a:txBody>
                    <a:bodyPr/>
                    <a:lstStyle/>
                    <a:p>
                      <a:pPr algn="l">
                        <a:spcAft>
                          <a:spcPts val="0"/>
                        </a:spcAft>
                        <a:tabLst>
                          <a:tab pos="5220970" algn="l"/>
                          <a:tab pos="5581015" algn="l"/>
                        </a:tabLst>
                      </a:pPr>
                      <a:r>
                        <a:rPr lang="zh-CN" sz="2200" b="1" kern="100">
                          <a:effectLst/>
                          <a:latin typeface="+mn-ea"/>
                          <a:ea typeface="+mn-ea"/>
                        </a:rPr>
                        <a:t>（</a:t>
                      </a:r>
                      <a:r>
                        <a:rPr lang="en-US" sz="2200" b="1" kern="100">
                          <a:effectLst/>
                          <a:latin typeface="+mn-ea"/>
                          <a:ea typeface="+mn-ea"/>
                        </a:rPr>
                        <a:t>2</a:t>
                      </a:r>
                      <a:r>
                        <a:rPr lang="zh-CN" sz="2200" b="1" kern="100">
                          <a:effectLst/>
                          <a:latin typeface="+mn-ea"/>
                          <a:ea typeface="+mn-ea"/>
                        </a:rPr>
                        <a:t>）</a:t>
                      </a: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tabLst>
                          <a:tab pos="5220970" algn="l"/>
                          <a:tab pos="5581015" algn="l"/>
                        </a:tabLst>
                      </a:pPr>
                      <a:r>
                        <a:rPr lang="zh-CN" sz="2200" b="1" kern="100" dirty="0">
                          <a:effectLst/>
                          <a:latin typeface="+mn-ea"/>
                          <a:ea typeface="+mn-ea"/>
                        </a:rPr>
                        <a:t>离散数学</a:t>
                      </a: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tabLst>
                          <a:tab pos="5220970" algn="l"/>
                          <a:tab pos="5581015" algn="l"/>
                        </a:tabLst>
                      </a:pPr>
                      <a:r>
                        <a:rPr lang="zh-CN" sz="2200" b="1" kern="100" dirty="0">
                          <a:effectLst/>
                          <a:latin typeface="+mn-ea"/>
                          <a:ea typeface="+mn-ea"/>
                        </a:rPr>
                        <a:t>是一门非常有趣的课程</a:t>
                      </a: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9313420"/>
                  </a:ext>
                </a:extLst>
              </a:tr>
              <a:tr h="348321">
                <a:tc>
                  <a:txBody>
                    <a:bodyPr/>
                    <a:lstStyle/>
                    <a:p>
                      <a:pPr algn="l">
                        <a:spcAft>
                          <a:spcPts val="0"/>
                        </a:spcAft>
                        <a:tabLst>
                          <a:tab pos="5220970" algn="l"/>
                          <a:tab pos="5581015" algn="l"/>
                        </a:tabLst>
                      </a:pPr>
                      <a:r>
                        <a:rPr lang="zh-CN" sz="2200" b="1" kern="100">
                          <a:effectLst/>
                          <a:latin typeface="+mn-ea"/>
                          <a:ea typeface="+mn-ea"/>
                        </a:rPr>
                        <a:t>（</a:t>
                      </a:r>
                      <a:r>
                        <a:rPr lang="en-US" sz="2200" b="1" kern="100">
                          <a:effectLst/>
                          <a:latin typeface="+mn-ea"/>
                          <a:ea typeface="+mn-ea"/>
                        </a:rPr>
                        <a:t>3</a:t>
                      </a:r>
                      <a:r>
                        <a:rPr lang="zh-CN" sz="2200" b="1" kern="100">
                          <a:effectLst/>
                          <a:latin typeface="+mn-ea"/>
                          <a:ea typeface="+mn-ea"/>
                        </a:rPr>
                        <a:t>）</a:t>
                      </a: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tabLst>
                          <a:tab pos="5220970" algn="l"/>
                          <a:tab pos="5581015" algn="l"/>
                        </a:tabLst>
                      </a:pPr>
                      <a:r>
                        <a:rPr lang="zh-CN" altLang="en-US" sz="2200" b="1" kern="100" dirty="0">
                          <a:effectLst/>
                          <a:latin typeface="+mn-ea"/>
                          <a:ea typeface="+mn-ea"/>
                        </a:rPr>
                        <a:t>人</a:t>
                      </a:r>
                      <a:r>
                        <a:rPr lang="en-US" altLang="zh-CN" sz="2200" b="1" kern="100" dirty="0">
                          <a:effectLst/>
                          <a:latin typeface="+mn-ea"/>
                          <a:ea typeface="+mn-ea"/>
                        </a:rPr>
                        <a:t>, </a:t>
                      </a:r>
                      <a:r>
                        <a:rPr lang="zh-CN" altLang="zh-CN" sz="2200" b="1" kern="100" dirty="0">
                          <a:effectLst/>
                          <a:latin typeface="+mn-ea"/>
                          <a:ea typeface="+mn-ea"/>
                        </a:rPr>
                        <a:t>游泳</a:t>
                      </a:r>
                      <a:endParaRPr lang="zh-CN" sz="22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tabLst>
                          <a:tab pos="5220970" algn="l"/>
                          <a:tab pos="5581015" algn="l"/>
                        </a:tabLst>
                      </a:pPr>
                      <a:r>
                        <a:rPr lang="zh-CN" sz="2200" b="1" kern="100" dirty="0">
                          <a:effectLst/>
                          <a:latin typeface="+mn-ea"/>
                          <a:ea typeface="+mn-ea"/>
                        </a:rPr>
                        <a:t>喜欢</a:t>
                      </a: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280292"/>
                  </a:ext>
                </a:extLst>
              </a:tr>
              <a:tr h="398167">
                <a:tc>
                  <a:txBody>
                    <a:bodyPr/>
                    <a:lstStyle/>
                    <a:p>
                      <a:pPr algn="l">
                        <a:spcAft>
                          <a:spcPts val="0"/>
                        </a:spcAft>
                        <a:tabLst>
                          <a:tab pos="5220970" algn="l"/>
                          <a:tab pos="5581015" algn="l"/>
                        </a:tabLst>
                      </a:pPr>
                      <a:r>
                        <a:rPr lang="zh-CN" sz="2200" b="1" kern="100">
                          <a:effectLst/>
                          <a:latin typeface="+mn-ea"/>
                          <a:ea typeface="+mn-ea"/>
                        </a:rPr>
                        <a:t>（</a:t>
                      </a:r>
                      <a:r>
                        <a:rPr lang="en-US" sz="2200" b="1" kern="100">
                          <a:effectLst/>
                          <a:latin typeface="+mn-ea"/>
                          <a:ea typeface="+mn-ea"/>
                        </a:rPr>
                        <a:t>4</a:t>
                      </a:r>
                      <a:r>
                        <a:rPr lang="zh-CN" sz="2200" b="1" kern="100">
                          <a:effectLst/>
                          <a:latin typeface="+mn-ea"/>
                          <a:ea typeface="+mn-ea"/>
                        </a:rPr>
                        <a:t>）</a:t>
                      </a: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627" rtl="0" eaLnBrk="1" fontAlgn="auto" latinLnBrk="0" hangingPunct="1">
                        <a:lnSpc>
                          <a:spcPct val="100000"/>
                        </a:lnSpc>
                        <a:spcBef>
                          <a:spcPts val="0"/>
                        </a:spcBef>
                        <a:spcAft>
                          <a:spcPts val="0"/>
                        </a:spcAft>
                        <a:buClrTx/>
                        <a:buSzTx/>
                        <a:buFontTx/>
                        <a:buNone/>
                        <a:tabLst>
                          <a:tab pos="5220970" algn="l"/>
                          <a:tab pos="5581015" algn="l"/>
                        </a:tabLst>
                        <a:defRPr/>
                      </a:pPr>
                      <a:r>
                        <a:rPr lang="zh-CN" altLang="zh-CN" sz="2200" b="1" kern="100" dirty="0">
                          <a:effectLst/>
                          <a:latin typeface="+mn-ea"/>
                          <a:ea typeface="+mn-ea"/>
                        </a:rPr>
                        <a:t>九寨沟风景区</a:t>
                      </a:r>
                      <a:r>
                        <a:rPr lang="en-US" altLang="zh-CN" sz="2200" b="1" kern="100" dirty="0">
                          <a:effectLst/>
                          <a:latin typeface="+mn-ea"/>
                          <a:ea typeface="+mn-ea"/>
                        </a:rPr>
                        <a:t>,</a:t>
                      </a:r>
                      <a:r>
                        <a:rPr lang="zh-CN" altLang="zh-CN" sz="2200" b="1" kern="100" dirty="0">
                          <a:effectLst/>
                          <a:latin typeface="+mn-ea"/>
                          <a:ea typeface="+mn-ea"/>
                        </a:rPr>
                        <a:t>四川</a:t>
                      </a:r>
                      <a:r>
                        <a:rPr lang="zh-CN" altLang="en-US" sz="2200" b="1" kern="100" dirty="0">
                          <a:effectLst/>
                          <a:latin typeface="+mn-ea"/>
                          <a:ea typeface="+mn-ea"/>
                        </a:rPr>
                        <a:t>省</a:t>
                      </a:r>
                      <a:endParaRPr lang="zh-CN" altLang="zh-CN" sz="22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627" rtl="0" eaLnBrk="1" fontAlgn="auto" latinLnBrk="0" hangingPunct="1">
                        <a:lnSpc>
                          <a:spcPct val="100000"/>
                        </a:lnSpc>
                        <a:spcBef>
                          <a:spcPts val="0"/>
                        </a:spcBef>
                        <a:spcAft>
                          <a:spcPts val="0"/>
                        </a:spcAft>
                        <a:buClrTx/>
                        <a:buSzTx/>
                        <a:buFontTx/>
                        <a:buNone/>
                        <a:tabLst>
                          <a:tab pos="5220970" algn="l"/>
                          <a:tab pos="5581015" algn="l"/>
                        </a:tabLst>
                        <a:defRPr/>
                      </a:pPr>
                      <a:r>
                        <a:rPr lang="zh-CN" altLang="zh-CN" sz="2200" b="1" kern="100" dirty="0">
                          <a:effectLst/>
                          <a:latin typeface="+mn-ea"/>
                          <a:ea typeface="+mn-ea"/>
                        </a:rPr>
                        <a:t>位于</a:t>
                      </a:r>
                    </a:p>
                    <a:p>
                      <a:pPr algn="l">
                        <a:spcAft>
                          <a:spcPts val="0"/>
                        </a:spcAft>
                        <a:tabLst>
                          <a:tab pos="5220970" algn="l"/>
                          <a:tab pos="5581015" algn="l"/>
                        </a:tabLst>
                      </a:pPr>
                      <a:endParaRPr lang="zh-CN" sz="22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1681957"/>
                  </a:ext>
                </a:extLst>
              </a:tr>
            </a:tbl>
          </a:graphicData>
        </a:graphic>
      </p:graphicFrame>
      <p:sp>
        <p:nvSpPr>
          <p:cNvPr id="16" name="矩形: 圆角 15">
            <a:extLst>
              <a:ext uri="{FF2B5EF4-FFF2-40B4-BE49-F238E27FC236}">
                <a16:creationId xmlns:a16="http://schemas.microsoft.com/office/drawing/2014/main" id="{763642A4-8646-41AF-96A5-69D22FF858A9}"/>
              </a:ext>
            </a:extLst>
          </p:cNvPr>
          <p:cNvSpPr/>
          <p:nvPr/>
        </p:nvSpPr>
        <p:spPr>
          <a:xfrm>
            <a:off x="1973652" y="5923310"/>
            <a:ext cx="391723" cy="34553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2E8762B4-E4E3-4047-B7F0-CB9D96DAA4CB}"/>
              </a:ext>
            </a:extLst>
          </p:cNvPr>
          <p:cNvSpPr/>
          <p:nvPr/>
        </p:nvSpPr>
        <p:spPr>
          <a:xfrm>
            <a:off x="1973652" y="5487194"/>
            <a:ext cx="1306123" cy="34445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标注: 线形(带边框和强调线) 11">
            <a:extLst>
              <a:ext uri="{FF2B5EF4-FFF2-40B4-BE49-F238E27FC236}">
                <a16:creationId xmlns:a16="http://schemas.microsoft.com/office/drawing/2014/main" id="{FBC30F37-248E-4129-A0A9-A044662993AC}"/>
              </a:ext>
            </a:extLst>
          </p:cNvPr>
          <p:cNvSpPr/>
          <p:nvPr/>
        </p:nvSpPr>
        <p:spPr>
          <a:xfrm>
            <a:off x="7174220" y="4650694"/>
            <a:ext cx="4868556" cy="456955"/>
          </a:xfrm>
          <a:prstGeom prst="accentBorderCallout1">
            <a:avLst>
              <a:gd name="adj1" fmla="val 18750"/>
              <a:gd name="adj2" fmla="val -8333"/>
              <a:gd name="adj3" fmla="val 194655"/>
              <a:gd name="adj4" fmla="val -1015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a:solidFill>
                  <a:srgbClr val="FFFF00"/>
                </a:solidFill>
                <a:latin typeface="+mn-ea"/>
              </a:rPr>
              <a:t>个体常量</a:t>
            </a:r>
            <a:r>
              <a:rPr lang="zh-CN" altLang="en-US" sz="2200" b="1" dirty="0">
                <a:latin typeface="+mn-ea"/>
              </a:rPr>
              <a:t>，用</a:t>
            </a:r>
            <a:r>
              <a:rPr lang="en-US" altLang="zh-CN" sz="2200" b="1" dirty="0" err="1">
                <a:latin typeface="+mn-ea"/>
              </a:rPr>
              <a:t>a,</a:t>
            </a:r>
            <a:r>
              <a:rPr lang="en-US" altLang="zh-CN" sz="2200" b="1" dirty="0" err="1">
                <a:solidFill>
                  <a:schemeClr val="bg1"/>
                </a:solidFill>
                <a:latin typeface="+mn-ea"/>
              </a:rPr>
              <a:t>b</a:t>
            </a:r>
            <a:r>
              <a:rPr lang="en-US" altLang="zh-CN" sz="2200" b="1" dirty="0">
                <a:solidFill>
                  <a:schemeClr val="bg1"/>
                </a:solidFill>
                <a:latin typeface="+mn-ea"/>
              </a:rPr>
              <a:t>…</a:t>
            </a:r>
            <a:r>
              <a:rPr lang="en-US" altLang="zh-CN" b="1" dirty="0">
                <a:solidFill>
                  <a:schemeClr val="bg1"/>
                </a:solidFill>
                <a:latin typeface="+mn-ea"/>
              </a:rPr>
              <a:t>a</a:t>
            </a:r>
            <a:r>
              <a:rPr lang="en-US" altLang="zh-CN" b="1" baseline="-25000" dirty="0">
                <a:solidFill>
                  <a:schemeClr val="bg1"/>
                </a:solidFill>
                <a:latin typeface="+mn-ea"/>
              </a:rPr>
              <a:t>1</a:t>
            </a:r>
            <a:r>
              <a:rPr lang="zh-CN" altLang="zh-CN" b="1" dirty="0">
                <a:solidFill>
                  <a:schemeClr val="bg1"/>
                </a:solidFill>
                <a:latin typeface="+mn-ea"/>
              </a:rPr>
              <a:t>，</a:t>
            </a:r>
            <a:r>
              <a:rPr lang="en-US" altLang="zh-CN" b="1" dirty="0">
                <a:solidFill>
                  <a:schemeClr val="bg1"/>
                </a:solidFill>
                <a:latin typeface="+mn-ea"/>
              </a:rPr>
              <a:t>b</a:t>
            </a:r>
            <a:r>
              <a:rPr lang="en-US" altLang="zh-CN" b="1" baseline="-25000" dirty="0">
                <a:solidFill>
                  <a:schemeClr val="bg1"/>
                </a:solidFill>
                <a:latin typeface="+mn-ea"/>
              </a:rPr>
              <a:t>1</a:t>
            </a:r>
            <a:r>
              <a:rPr lang="zh-CN" altLang="zh-CN" b="1" dirty="0">
                <a:solidFill>
                  <a:schemeClr val="bg1"/>
                </a:solidFill>
                <a:latin typeface="+mn-ea"/>
              </a:rPr>
              <a:t>，</a:t>
            </a:r>
            <a:r>
              <a:rPr lang="en-US" altLang="zh-CN" b="1" dirty="0">
                <a:solidFill>
                  <a:schemeClr val="bg1"/>
                </a:solidFill>
                <a:latin typeface="+mn-ea"/>
              </a:rPr>
              <a:t>…</a:t>
            </a:r>
            <a:r>
              <a:rPr lang="zh-CN" altLang="en-US" sz="2200" b="1" dirty="0">
                <a:solidFill>
                  <a:schemeClr val="bg1"/>
                </a:solidFill>
                <a:latin typeface="+mn-ea"/>
              </a:rPr>
              <a:t>表示</a:t>
            </a:r>
          </a:p>
        </p:txBody>
      </p:sp>
      <p:sp>
        <p:nvSpPr>
          <p:cNvPr id="18" name="标注: 线形(带边框和强调线) 17">
            <a:extLst>
              <a:ext uri="{FF2B5EF4-FFF2-40B4-BE49-F238E27FC236}">
                <a16:creationId xmlns:a16="http://schemas.microsoft.com/office/drawing/2014/main" id="{16449084-8C68-44CD-90B8-818873DC8F1A}"/>
              </a:ext>
            </a:extLst>
          </p:cNvPr>
          <p:cNvSpPr/>
          <p:nvPr/>
        </p:nvSpPr>
        <p:spPr>
          <a:xfrm>
            <a:off x="7141702" y="5214265"/>
            <a:ext cx="4868556" cy="809392"/>
          </a:xfrm>
          <a:prstGeom prst="accentBorderCallout1">
            <a:avLst>
              <a:gd name="adj1" fmla="val 18750"/>
              <a:gd name="adj2" fmla="val -8333"/>
              <a:gd name="adj3" fmla="val 100655"/>
              <a:gd name="adj4" fmla="val -1167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a:solidFill>
                  <a:srgbClr val="FFFF00"/>
                </a:solidFill>
                <a:latin typeface="+mn-ea"/>
              </a:rPr>
              <a:t>个体变量</a:t>
            </a:r>
            <a:r>
              <a:rPr lang="zh-CN" altLang="en-US" sz="2200" b="1" dirty="0">
                <a:solidFill>
                  <a:schemeClr val="bg1"/>
                </a:solidFill>
                <a:latin typeface="+mn-ea"/>
              </a:rPr>
              <a:t>，用</a:t>
            </a:r>
            <a:r>
              <a:rPr lang="en-US" altLang="zh-CN" sz="2200" b="1" dirty="0" err="1">
                <a:solidFill>
                  <a:schemeClr val="bg1"/>
                </a:solidFill>
                <a:latin typeface="+mn-ea"/>
              </a:rPr>
              <a:t>x,y</a:t>
            </a:r>
            <a:r>
              <a:rPr lang="en-US" altLang="zh-CN" sz="2200" b="1" dirty="0">
                <a:solidFill>
                  <a:schemeClr val="bg1"/>
                </a:solidFill>
                <a:latin typeface="+mn-ea"/>
              </a:rPr>
              <a:t>…</a:t>
            </a:r>
            <a:r>
              <a:rPr lang="en-US" altLang="zh-CN" b="1" dirty="0">
                <a:solidFill>
                  <a:schemeClr val="bg1"/>
                </a:solidFill>
                <a:latin typeface="+mn-ea"/>
              </a:rPr>
              <a:t>x</a:t>
            </a:r>
            <a:r>
              <a:rPr lang="en-US" altLang="zh-CN" b="1" baseline="-25000" dirty="0">
                <a:solidFill>
                  <a:schemeClr val="bg1"/>
                </a:solidFill>
                <a:latin typeface="+mn-ea"/>
              </a:rPr>
              <a:t>1</a:t>
            </a:r>
            <a:r>
              <a:rPr lang="zh-CN" altLang="zh-CN" b="1" dirty="0">
                <a:solidFill>
                  <a:schemeClr val="bg1"/>
                </a:solidFill>
                <a:latin typeface="+mn-ea"/>
              </a:rPr>
              <a:t>，</a:t>
            </a:r>
            <a:r>
              <a:rPr lang="en-US" altLang="zh-CN" b="1" dirty="0">
                <a:solidFill>
                  <a:schemeClr val="bg1"/>
                </a:solidFill>
                <a:latin typeface="+mn-ea"/>
              </a:rPr>
              <a:t>y</a:t>
            </a:r>
            <a:r>
              <a:rPr lang="en-US" altLang="zh-CN" b="1" baseline="-25000" dirty="0">
                <a:solidFill>
                  <a:schemeClr val="bg1"/>
                </a:solidFill>
                <a:latin typeface="+mn-ea"/>
              </a:rPr>
              <a:t>1</a:t>
            </a:r>
            <a:r>
              <a:rPr lang="en-US" altLang="zh-CN" b="1" dirty="0">
                <a:solidFill>
                  <a:schemeClr val="bg1"/>
                </a:solidFill>
                <a:latin typeface="+mn-ea"/>
              </a:rPr>
              <a:t>…</a:t>
            </a:r>
            <a:r>
              <a:rPr lang="zh-CN" altLang="en-US" sz="2200" b="1" dirty="0">
                <a:solidFill>
                  <a:schemeClr val="bg1"/>
                </a:solidFill>
                <a:latin typeface="+mn-ea"/>
              </a:rPr>
              <a:t>表示</a:t>
            </a:r>
            <a:r>
              <a:rPr lang="en-US" altLang="zh-CN" sz="2200" b="1" dirty="0">
                <a:solidFill>
                  <a:schemeClr val="bg1"/>
                </a:solidFill>
                <a:latin typeface="+mn-ea"/>
              </a:rPr>
              <a:t>,   </a:t>
            </a:r>
            <a:r>
              <a:rPr lang="zh-CN" altLang="en-US" sz="2200" b="1" dirty="0">
                <a:solidFill>
                  <a:schemeClr val="bg1"/>
                </a:solidFill>
                <a:latin typeface="+mn-ea"/>
              </a:rPr>
              <a:t>个体变量的取值范围称为</a:t>
            </a:r>
            <a:r>
              <a:rPr lang="zh-CN" altLang="en-US" sz="2200" b="1" dirty="0">
                <a:solidFill>
                  <a:srgbClr val="FFFF00"/>
                </a:solidFill>
                <a:latin typeface="+mn-ea"/>
              </a:rPr>
              <a:t>个体域</a:t>
            </a:r>
            <a:r>
              <a:rPr lang="en-US" altLang="zh-CN" sz="2200" b="1" dirty="0">
                <a:solidFill>
                  <a:srgbClr val="FFFF00"/>
                </a:solidFill>
                <a:latin typeface="+mn-ea"/>
              </a:rPr>
              <a:t>D</a:t>
            </a:r>
            <a:endParaRPr lang="zh-CN" altLang="en-US" sz="2200" b="1" dirty="0">
              <a:solidFill>
                <a:srgbClr val="FFFF00"/>
              </a:solidFill>
              <a:latin typeface="+mn-ea"/>
            </a:endParaRPr>
          </a:p>
        </p:txBody>
      </p:sp>
      <p:sp>
        <p:nvSpPr>
          <p:cNvPr id="14" name="矩形 13">
            <a:extLst>
              <a:ext uri="{FF2B5EF4-FFF2-40B4-BE49-F238E27FC236}">
                <a16:creationId xmlns:a16="http://schemas.microsoft.com/office/drawing/2014/main" id="{3468B711-038F-4C1B-AC3C-BAAFBECE8BF2}"/>
              </a:ext>
            </a:extLst>
          </p:cNvPr>
          <p:cNvSpPr/>
          <p:nvPr/>
        </p:nvSpPr>
        <p:spPr>
          <a:xfrm>
            <a:off x="7089776" y="6130273"/>
            <a:ext cx="4114799" cy="769441"/>
          </a:xfrm>
          <a:prstGeom prst="rect">
            <a:avLst/>
          </a:prstGeom>
          <a:solidFill>
            <a:srgbClr val="1157AB"/>
          </a:solidFill>
        </p:spPr>
        <p:txBody>
          <a:bodyPr wrap="square">
            <a:spAutoFit/>
          </a:bodyPr>
          <a:lstStyle/>
          <a:p>
            <a:r>
              <a:rPr lang="zh-CN" altLang="en-US" sz="2200" b="1" dirty="0">
                <a:solidFill>
                  <a:schemeClr val="bg1"/>
                </a:solidFill>
                <a:latin typeface="+mn-ea"/>
              </a:rPr>
              <a:t>宇宙间的所有个体聚集在一起所构成的个体域称为</a:t>
            </a:r>
            <a:r>
              <a:rPr lang="zh-CN" altLang="en-US" sz="2200" b="1" dirty="0">
                <a:solidFill>
                  <a:srgbClr val="FFFF00"/>
                </a:solidFill>
                <a:latin typeface="+mn-ea"/>
              </a:rPr>
              <a:t>全总个体域</a:t>
            </a:r>
            <a:endParaRPr lang="zh-CN" altLang="en-US" sz="2200" b="1" dirty="0">
              <a:solidFill>
                <a:srgbClr val="FFFF00"/>
              </a:solidFill>
            </a:endParaRPr>
          </a:p>
        </p:txBody>
      </p:sp>
      <p:sp>
        <p:nvSpPr>
          <p:cNvPr id="5" name="矩形 4">
            <a:extLst>
              <a:ext uri="{FF2B5EF4-FFF2-40B4-BE49-F238E27FC236}">
                <a16:creationId xmlns:a16="http://schemas.microsoft.com/office/drawing/2014/main" id="{FE07B5B1-BA94-468F-AF95-31B0D94AA1FB}"/>
              </a:ext>
            </a:extLst>
          </p:cNvPr>
          <p:cNvSpPr/>
          <p:nvPr/>
        </p:nvSpPr>
        <p:spPr>
          <a:xfrm>
            <a:off x="7104969" y="2781661"/>
            <a:ext cx="2954655" cy="461665"/>
          </a:xfrm>
          <a:prstGeom prst="rect">
            <a:avLst/>
          </a:prstGeom>
          <a:solidFill>
            <a:srgbClr val="1157AB"/>
          </a:solidFill>
        </p:spPr>
        <p:txBody>
          <a:bodyPr wrap="none">
            <a:spAutoFit/>
          </a:bodyPr>
          <a:lstStyle/>
          <a:p>
            <a:r>
              <a:rPr lang="zh-CN" altLang="zh-CN" b="1" kern="100" dirty="0">
                <a:solidFill>
                  <a:schemeClr val="bg1"/>
                </a:solidFill>
                <a:latin typeface="+mn-ea"/>
                <a:cs typeface="Times New Roman" panose="02020603050405020304" pitchFamily="18" charset="0"/>
              </a:rPr>
              <a:t>刻画的是客体的性质</a:t>
            </a:r>
            <a:endParaRPr lang="zh-CN" altLang="en-US" b="1" dirty="0">
              <a:solidFill>
                <a:schemeClr val="bg1"/>
              </a:solidFill>
              <a:latin typeface="+mn-ea"/>
            </a:endParaRPr>
          </a:p>
        </p:txBody>
      </p:sp>
      <p:sp>
        <p:nvSpPr>
          <p:cNvPr id="17" name="箭头: 燕尾形 16">
            <a:extLst>
              <a:ext uri="{FF2B5EF4-FFF2-40B4-BE49-F238E27FC236}">
                <a16:creationId xmlns:a16="http://schemas.microsoft.com/office/drawing/2014/main" id="{5A9D7875-BE93-42CB-90F9-3B417229AC85}"/>
              </a:ext>
            </a:extLst>
          </p:cNvPr>
          <p:cNvSpPr/>
          <p:nvPr/>
        </p:nvSpPr>
        <p:spPr>
          <a:xfrm rot="10800000">
            <a:off x="6182972" y="2823663"/>
            <a:ext cx="685800" cy="377660"/>
          </a:xfrm>
          <a:prstGeom prst="notched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6EDE981A-AFDA-435E-91B5-9C3439C39723}"/>
              </a:ext>
            </a:extLst>
          </p:cNvPr>
          <p:cNvSpPr/>
          <p:nvPr/>
        </p:nvSpPr>
        <p:spPr>
          <a:xfrm>
            <a:off x="7100967" y="3767471"/>
            <a:ext cx="3570208" cy="461665"/>
          </a:xfrm>
          <a:prstGeom prst="rect">
            <a:avLst/>
          </a:prstGeom>
          <a:solidFill>
            <a:srgbClr val="1157AB"/>
          </a:solidFill>
        </p:spPr>
        <p:txBody>
          <a:bodyPr wrap="none">
            <a:spAutoFit/>
          </a:bodyPr>
          <a:lstStyle/>
          <a:p>
            <a:r>
              <a:rPr lang="zh-CN" altLang="zh-CN" b="1" kern="100" dirty="0">
                <a:solidFill>
                  <a:schemeClr val="bg1"/>
                </a:solidFill>
                <a:latin typeface="+mn-ea"/>
                <a:cs typeface="Times New Roman" panose="02020603050405020304" pitchFamily="18" charset="0"/>
              </a:rPr>
              <a:t>刻画的是客体之间的关系</a:t>
            </a:r>
            <a:endParaRPr lang="zh-CN" altLang="en-US" b="1" dirty="0">
              <a:solidFill>
                <a:schemeClr val="bg1"/>
              </a:solidFill>
              <a:latin typeface="+mn-ea"/>
            </a:endParaRPr>
          </a:p>
        </p:txBody>
      </p:sp>
      <p:sp>
        <p:nvSpPr>
          <p:cNvPr id="21" name="箭头: 燕尾形 20">
            <a:extLst>
              <a:ext uri="{FF2B5EF4-FFF2-40B4-BE49-F238E27FC236}">
                <a16:creationId xmlns:a16="http://schemas.microsoft.com/office/drawing/2014/main" id="{4D04F2EC-DF50-4E06-90E7-8F226C0DE890}"/>
              </a:ext>
            </a:extLst>
          </p:cNvPr>
          <p:cNvSpPr/>
          <p:nvPr/>
        </p:nvSpPr>
        <p:spPr>
          <a:xfrm rot="10800000">
            <a:off x="6118212" y="3809473"/>
            <a:ext cx="685800" cy="377660"/>
          </a:xfrm>
          <a:prstGeom prst="notched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右大括号 1">
            <a:extLst>
              <a:ext uri="{FF2B5EF4-FFF2-40B4-BE49-F238E27FC236}">
                <a16:creationId xmlns:a16="http://schemas.microsoft.com/office/drawing/2014/main" id="{D2ADCD90-06A6-4B3A-86F0-A8794D2FBFB3}"/>
              </a:ext>
            </a:extLst>
          </p:cNvPr>
          <p:cNvSpPr/>
          <p:nvPr/>
        </p:nvSpPr>
        <p:spPr>
          <a:xfrm>
            <a:off x="5718174" y="2692660"/>
            <a:ext cx="228600" cy="639667"/>
          </a:xfrm>
          <a:prstGeom prst="rightBrace">
            <a:avLst/>
          </a:prstGeom>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右大括号 21">
            <a:extLst>
              <a:ext uri="{FF2B5EF4-FFF2-40B4-BE49-F238E27FC236}">
                <a16:creationId xmlns:a16="http://schemas.microsoft.com/office/drawing/2014/main" id="{5F558508-B66C-4879-BC03-FF5FCDD7BEA3}"/>
              </a:ext>
            </a:extLst>
          </p:cNvPr>
          <p:cNvSpPr/>
          <p:nvPr/>
        </p:nvSpPr>
        <p:spPr>
          <a:xfrm>
            <a:off x="5718174" y="3678470"/>
            <a:ext cx="228600" cy="639667"/>
          </a:xfrm>
          <a:prstGeom prst="rightBrace">
            <a:avLst/>
          </a:prstGeom>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040074823"/>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randombar(horizontal)">
                                      <p:cBhvr>
                                        <p:cTn id="12" dur="500"/>
                                        <p:tgtEl>
                                          <p:spTgt spid="15"/>
                                        </p:tgtEl>
                                      </p:cBhvr>
                                    </p:animEffect>
                                  </p:childTnLst>
                                </p:cTn>
                              </p:par>
                              <p:par>
                                <p:cTn id="13" presetID="14" presetClass="entr" presetSubtype="1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1+#ppt_w/2"/>
                                          </p:val>
                                        </p:tav>
                                        <p:tav tm="100000">
                                          <p:val>
                                            <p:strVal val="#ppt_x"/>
                                          </p:val>
                                        </p:tav>
                                      </p:tavLst>
                                    </p:anim>
                                    <p:anim calcmode="lin" valueType="num">
                                      <p:cBhvr additive="base">
                                        <p:cTn id="21" dur="500" fill="hold"/>
                                        <p:tgtEl>
                                          <p:spTgt spid="2"/>
                                        </p:tgtEl>
                                        <p:attrNameLst>
                                          <p:attrName>ppt_y</p:attrName>
                                        </p:attrNameLst>
                                      </p:cBhvr>
                                      <p:tavLst>
                                        <p:tav tm="0">
                                          <p:val>
                                            <p:strVal val="#ppt_y"/>
                                          </p:val>
                                        </p:tav>
                                        <p:tav tm="100000">
                                          <p:val>
                                            <p:strVal val="#ppt_y"/>
                                          </p:val>
                                        </p:tav>
                                      </p:tavLst>
                                    </p:anim>
                                  </p:childTnLst>
                                </p:cTn>
                              </p:par>
                            </p:childTnLst>
                          </p:cTn>
                        </p:par>
                        <p:par>
                          <p:cTn id="22" fill="hold">
                            <p:stCondLst>
                              <p:cond delay="500"/>
                            </p:stCondLst>
                            <p:childTnLst>
                              <p:par>
                                <p:cTn id="23" presetID="2" presetClass="entr" presetSubtype="2"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1+#ppt_w/2"/>
                                          </p:val>
                                        </p:tav>
                                        <p:tav tm="100000">
                                          <p:val>
                                            <p:strVal val="#ppt_x"/>
                                          </p:val>
                                        </p:tav>
                                      </p:tavLst>
                                    </p:anim>
                                    <p:anim calcmode="lin" valueType="num">
                                      <p:cBhvr additive="base">
                                        <p:cTn id="26" dur="500" fill="hold"/>
                                        <p:tgtEl>
                                          <p:spTgt spid="17"/>
                                        </p:tgtEl>
                                        <p:attrNameLst>
                                          <p:attrName>ppt_y</p:attrName>
                                        </p:attrNameLst>
                                      </p:cBhvr>
                                      <p:tavLst>
                                        <p:tav tm="0">
                                          <p:val>
                                            <p:strVal val="#ppt_y"/>
                                          </p:val>
                                        </p:tav>
                                        <p:tav tm="100000">
                                          <p:val>
                                            <p:strVal val="#ppt_y"/>
                                          </p:val>
                                        </p:tav>
                                      </p:tavLst>
                                    </p:anim>
                                  </p:childTnLst>
                                </p:cTn>
                              </p:par>
                            </p:childTnLst>
                          </p:cTn>
                        </p:par>
                        <p:par>
                          <p:cTn id="27" fill="hold">
                            <p:stCondLst>
                              <p:cond delay="1000"/>
                            </p:stCondLst>
                            <p:childTnLst>
                              <p:par>
                                <p:cTn id="28" presetID="2" presetClass="entr" presetSubtype="2"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1+#ppt_w/2"/>
                                          </p:val>
                                        </p:tav>
                                        <p:tav tm="100000">
                                          <p:val>
                                            <p:strVal val="#ppt_x"/>
                                          </p:val>
                                        </p:tav>
                                      </p:tavLst>
                                    </p:anim>
                                    <p:anim calcmode="lin" valueType="num">
                                      <p:cBhvr additive="base">
                                        <p:cTn id="31"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additive="base">
                                        <p:cTn id="36" dur="500" fill="hold"/>
                                        <p:tgtEl>
                                          <p:spTgt spid="22"/>
                                        </p:tgtEl>
                                        <p:attrNameLst>
                                          <p:attrName>ppt_x</p:attrName>
                                        </p:attrNameLst>
                                      </p:cBhvr>
                                      <p:tavLst>
                                        <p:tav tm="0">
                                          <p:val>
                                            <p:strVal val="1+#ppt_w/2"/>
                                          </p:val>
                                        </p:tav>
                                        <p:tav tm="100000">
                                          <p:val>
                                            <p:strVal val="#ppt_x"/>
                                          </p:val>
                                        </p:tav>
                                      </p:tavLst>
                                    </p:anim>
                                    <p:anim calcmode="lin" valueType="num">
                                      <p:cBhvr additive="base">
                                        <p:cTn id="37" dur="500" fill="hold"/>
                                        <p:tgtEl>
                                          <p:spTgt spid="22"/>
                                        </p:tgtEl>
                                        <p:attrNameLst>
                                          <p:attrName>ppt_y</p:attrName>
                                        </p:attrNameLst>
                                      </p:cBhvr>
                                      <p:tavLst>
                                        <p:tav tm="0">
                                          <p:val>
                                            <p:strVal val="#ppt_y"/>
                                          </p:val>
                                        </p:tav>
                                        <p:tav tm="100000">
                                          <p:val>
                                            <p:strVal val="#ppt_y"/>
                                          </p:val>
                                        </p:tav>
                                      </p:tavLst>
                                    </p:anim>
                                  </p:childTnLst>
                                </p:cTn>
                              </p:par>
                            </p:childTnLst>
                          </p:cTn>
                        </p:par>
                        <p:par>
                          <p:cTn id="38" fill="hold">
                            <p:stCondLst>
                              <p:cond delay="500"/>
                            </p:stCondLst>
                            <p:childTnLst>
                              <p:par>
                                <p:cTn id="39" presetID="2" presetClass="entr" presetSubtype="2" fill="hold" grpId="0" nodeType="afterEffect">
                                  <p:stCondLst>
                                    <p:cond delay="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1+#ppt_w/2"/>
                                          </p:val>
                                        </p:tav>
                                        <p:tav tm="100000">
                                          <p:val>
                                            <p:strVal val="#ppt_x"/>
                                          </p:val>
                                        </p:tav>
                                      </p:tavLst>
                                    </p:anim>
                                    <p:anim calcmode="lin" valueType="num">
                                      <p:cBhvr additive="base">
                                        <p:cTn id="42" dur="500" fill="hold"/>
                                        <p:tgtEl>
                                          <p:spTgt spid="21"/>
                                        </p:tgtEl>
                                        <p:attrNameLst>
                                          <p:attrName>ppt_y</p:attrName>
                                        </p:attrNameLst>
                                      </p:cBhvr>
                                      <p:tavLst>
                                        <p:tav tm="0">
                                          <p:val>
                                            <p:strVal val="#ppt_y"/>
                                          </p:val>
                                        </p:tav>
                                        <p:tav tm="100000">
                                          <p:val>
                                            <p:strVal val="#ppt_y"/>
                                          </p:val>
                                        </p:tav>
                                      </p:tavLst>
                                    </p:anim>
                                  </p:childTnLst>
                                </p:cTn>
                              </p:par>
                            </p:childTnLst>
                          </p:cTn>
                        </p:par>
                        <p:par>
                          <p:cTn id="43" fill="hold">
                            <p:stCondLst>
                              <p:cond delay="1000"/>
                            </p:stCondLst>
                            <p:childTnLst>
                              <p:par>
                                <p:cTn id="44" presetID="2" presetClass="entr" presetSubtype="2" fill="hold" grpId="0" nodeType="afterEffect">
                                  <p:stCondLst>
                                    <p:cond delay="0"/>
                                  </p:stCondLst>
                                  <p:childTnLst>
                                    <p:set>
                                      <p:cBhvr>
                                        <p:cTn id="45" dur="1" fill="hold">
                                          <p:stCondLst>
                                            <p:cond delay="0"/>
                                          </p:stCondLst>
                                        </p:cTn>
                                        <p:tgtEl>
                                          <p:spTgt spid="7"/>
                                        </p:tgtEl>
                                        <p:attrNameLst>
                                          <p:attrName>style.visibility</p:attrName>
                                        </p:attrNameLst>
                                      </p:cBhvr>
                                      <p:to>
                                        <p:strVal val="visible"/>
                                      </p:to>
                                    </p:set>
                                    <p:anim calcmode="lin" valueType="num">
                                      <p:cBhvr additive="base">
                                        <p:cTn id="46" dur="500" fill="hold"/>
                                        <p:tgtEl>
                                          <p:spTgt spid="7"/>
                                        </p:tgtEl>
                                        <p:attrNameLst>
                                          <p:attrName>ppt_x</p:attrName>
                                        </p:attrNameLst>
                                      </p:cBhvr>
                                      <p:tavLst>
                                        <p:tav tm="0">
                                          <p:val>
                                            <p:strVal val="1+#ppt_w/2"/>
                                          </p:val>
                                        </p:tav>
                                        <p:tav tm="100000">
                                          <p:val>
                                            <p:strVal val="#ppt_x"/>
                                          </p:val>
                                        </p:tav>
                                      </p:tavLst>
                                    </p:anim>
                                    <p:anim calcmode="lin" valueType="num">
                                      <p:cBhvr additive="base">
                                        <p:cTn id="47"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1" presetClass="entr" presetSubtype="1"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heel(1)">
                                      <p:cBhvr>
                                        <p:cTn id="52" dur="2000"/>
                                        <p:tgtEl>
                                          <p:spTgt spid="9"/>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randombar(horizontal)">
                                      <p:cBhvr>
                                        <p:cTn id="55" dur="500"/>
                                        <p:tgtEl>
                                          <p:spTgt spid="12"/>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randombar(horizontal)">
                                      <p:cBhvr>
                                        <p:cTn id="60" dur="500"/>
                                        <p:tgtEl>
                                          <p:spTgt spid="16"/>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randombar(horizontal)">
                                      <p:cBhvr>
                                        <p:cTn id="63" dur="5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52" presetClass="entr" presetSubtype="0" fill="hold" grpId="0" nodeType="clickEffect">
                                  <p:stCondLst>
                                    <p:cond delay="0"/>
                                  </p:stCondLst>
                                  <p:childTnLst>
                                    <p:set>
                                      <p:cBhvr>
                                        <p:cTn id="67" dur="1" fill="hold">
                                          <p:stCondLst>
                                            <p:cond delay="0"/>
                                          </p:stCondLst>
                                        </p:cTn>
                                        <p:tgtEl>
                                          <p:spTgt spid="14"/>
                                        </p:tgtEl>
                                        <p:attrNameLst>
                                          <p:attrName>style.visibility</p:attrName>
                                        </p:attrNameLst>
                                      </p:cBhvr>
                                      <p:to>
                                        <p:strVal val="visible"/>
                                      </p:to>
                                    </p:set>
                                    <p:animScale>
                                      <p:cBhvr>
                                        <p:cTn id="68" dur="1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9" dur="1000" decel="50000" fill="hold">
                                          <p:stCondLst>
                                            <p:cond delay="0"/>
                                          </p:stCondLst>
                                        </p:cTn>
                                        <p:tgtEl>
                                          <p:spTgt spid="14"/>
                                        </p:tgtEl>
                                        <p:attrNameLst>
                                          <p:attrName>ppt_x</p:attrName>
                                          <p:attrName>ppt_y</p:attrName>
                                        </p:attrNameLst>
                                      </p:cBhvr>
                                    </p:animMotion>
                                    <p:animEffect transition="in" filter="fade">
                                      <p:cBhvr>
                                        <p:cTn id="70"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animBg="1"/>
      <p:bldP spid="16" grpId="0" animBg="1"/>
      <p:bldP spid="9" grpId="0" animBg="1"/>
      <p:bldP spid="12" grpId="0" animBg="1"/>
      <p:bldP spid="18" grpId="0" animBg="1"/>
      <p:bldP spid="14" grpId="0" animBg="1"/>
      <p:bldP spid="5" grpId="0" animBg="1"/>
      <p:bldP spid="17" grpId="0" animBg="1"/>
      <p:bldP spid="7" grpId="0" animBg="1"/>
      <p:bldP spid="21" grpId="0" animBg="1"/>
      <p:bldP spid="2" grpId="0" animBg="1"/>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9" name="Rectangle 4"/>
          <p:cNvSpPr>
            <a:spLocks noChangeArrowheads="1"/>
          </p:cNvSpPr>
          <p:nvPr/>
        </p:nvSpPr>
        <p:spPr bwMode="auto">
          <a:xfrm>
            <a:off x="384175" y="1027936"/>
            <a:ext cx="11658601" cy="1689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lnSpc>
                <a:spcPct val="150000"/>
              </a:lnSpc>
              <a:spcBef>
                <a:spcPct val="0"/>
              </a:spcBef>
              <a:buClr>
                <a:srgbClr val="00FF00"/>
              </a:buClr>
              <a:buNone/>
            </a:pPr>
            <a:r>
              <a:rPr lang="zh-CN" altLang="en-US" sz="2400" dirty="0">
                <a:solidFill>
                  <a:srgbClr val="C00000"/>
                </a:solidFill>
                <a:latin typeface="+mn-ea"/>
                <a:ea typeface="+mn-ea"/>
              </a:rPr>
              <a:t>定义</a:t>
            </a:r>
            <a:r>
              <a:rPr lang="en-US" altLang="zh-CN" sz="2400" dirty="0">
                <a:solidFill>
                  <a:srgbClr val="C00000"/>
                </a:solidFill>
                <a:latin typeface="+mn-ea"/>
                <a:ea typeface="+mn-ea"/>
              </a:rPr>
              <a:t>3.2  </a:t>
            </a:r>
            <a:r>
              <a:rPr lang="zh-CN" altLang="en-US" sz="2400" dirty="0">
                <a:solidFill>
                  <a:schemeClr val="tx1"/>
                </a:solidFill>
                <a:latin typeface="+mn-ea"/>
                <a:ea typeface="+mn-ea"/>
              </a:rPr>
              <a:t>设</a:t>
            </a:r>
            <a:r>
              <a:rPr lang="en-US" altLang="zh-CN" sz="2400" dirty="0">
                <a:latin typeface="+mn-ea"/>
                <a:ea typeface="+mn-ea"/>
              </a:rPr>
              <a:t>P(x</a:t>
            </a:r>
            <a:r>
              <a:rPr lang="en-US" altLang="zh-CN" sz="2400" baseline="-25000" dirty="0">
                <a:latin typeface="+mn-ea"/>
                <a:ea typeface="+mn-ea"/>
              </a:rPr>
              <a:t>1</a:t>
            </a:r>
            <a:r>
              <a:rPr lang="en-US" altLang="zh-CN" sz="2400" dirty="0">
                <a:latin typeface="+mn-ea"/>
                <a:ea typeface="+mn-ea"/>
              </a:rPr>
              <a:t>,x</a:t>
            </a:r>
            <a:r>
              <a:rPr lang="en-US" altLang="zh-CN" sz="2400" baseline="-25000" dirty="0">
                <a:latin typeface="+mn-ea"/>
                <a:ea typeface="+mn-ea"/>
              </a:rPr>
              <a:t>2</a:t>
            </a:r>
            <a:r>
              <a:rPr lang="en-US" altLang="zh-CN" sz="2400" dirty="0">
                <a:latin typeface="+mn-ea"/>
                <a:ea typeface="+mn-ea"/>
              </a:rPr>
              <a:t>,…,</a:t>
            </a:r>
            <a:r>
              <a:rPr lang="en-US" altLang="zh-CN" sz="2400" dirty="0" err="1">
                <a:latin typeface="+mn-ea"/>
                <a:ea typeface="+mn-ea"/>
              </a:rPr>
              <a:t>x</a:t>
            </a:r>
            <a:r>
              <a:rPr lang="en-US" altLang="zh-CN" sz="2400" baseline="-25000" dirty="0" err="1">
                <a:latin typeface="+mn-ea"/>
                <a:ea typeface="+mn-ea"/>
              </a:rPr>
              <a:t>n</a:t>
            </a:r>
            <a:r>
              <a:rPr lang="en-US" altLang="zh-CN" sz="2400" dirty="0">
                <a:latin typeface="+mn-ea"/>
                <a:ea typeface="+mn-ea"/>
              </a:rPr>
              <a:t>)</a:t>
            </a:r>
            <a:r>
              <a:rPr lang="zh-CN" altLang="en-US" sz="2400" dirty="0">
                <a:solidFill>
                  <a:schemeClr val="tx1"/>
                </a:solidFill>
                <a:latin typeface="+mn-ea"/>
                <a:ea typeface="+mn-ea"/>
              </a:rPr>
              <a:t>是定义在</a:t>
            </a:r>
            <a:r>
              <a:rPr lang="en-US" altLang="zh-CN" sz="2400" dirty="0" err="1">
                <a:solidFill>
                  <a:schemeClr val="tx1"/>
                </a:solidFill>
                <a:latin typeface="+mn-ea"/>
                <a:ea typeface="+mn-ea"/>
              </a:rPr>
              <a:t>D</a:t>
            </a:r>
            <a:r>
              <a:rPr lang="en-US" altLang="zh-CN" sz="2400" baseline="30000" dirty="0" err="1">
                <a:solidFill>
                  <a:schemeClr val="tx1"/>
                </a:solidFill>
                <a:latin typeface="+mn-ea"/>
                <a:ea typeface="+mn-ea"/>
              </a:rPr>
              <a:t>n</a:t>
            </a:r>
            <a:r>
              <a:rPr lang="zh-CN" altLang="en-US" sz="2400" dirty="0">
                <a:solidFill>
                  <a:schemeClr val="tx1"/>
                </a:solidFill>
                <a:latin typeface="+mn-ea"/>
                <a:ea typeface="+mn-ea"/>
              </a:rPr>
              <a:t>上的</a:t>
            </a:r>
            <a:r>
              <a:rPr lang="en-US" altLang="zh-CN" sz="2400" dirty="0">
                <a:solidFill>
                  <a:schemeClr val="tx1"/>
                </a:solidFill>
                <a:latin typeface="+mn-ea"/>
                <a:ea typeface="+mn-ea"/>
              </a:rPr>
              <a:t>n</a:t>
            </a:r>
            <a:r>
              <a:rPr lang="zh-CN" altLang="en-US" sz="2400" dirty="0">
                <a:solidFill>
                  <a:schemeClr val="tx1"/>
                </a:solidFill>
                <a:latin typeface="+mn-ea"/>
                <a:ea typeface="+mn-ea"/>
              </a:rPr>
              <a:t>元函数，其中</a:t>
            </a:r>
            <a:r>
              <a:rPr lang="en-US" altLang="zh-CN" sz="2400" dirty="0">
                <a:solidFill>
                  <a:schemeClr val="tx1"/>
                </a:solidFill>
                <a:latin typeface="+mn-ea"/>
                <a:ea typeface="+mn-ea"/>
              </a:rPr>
              <a:t>D</a:t>
            </a:r>
            <a:r>
              <a:rPr lang="zh-CN" altLang="en-US" sz="2400" dirty="0">
                <a:solidFill>
                  <a:schemeClr val="tx1"/>
                </a:solidFill>
                <a:latin typeface="+mn-ea"/>
                <a:ea typeface="+mn-ea"/>
              </a:rPr>
              <a:t>为</a:t>
            </a:r>
            <a:r>
              <a:rPr lang="zh-CN" altLang="en-US" sz="2400" dirty="0">
                <a:solidFill>
                  <a:srgbClr val="3333FF"/>
                </a:solidFill>
                <a:latin typeface="+mn-ea"/>
                <a:ea typeface="+mn-ea"/>
              </a:rPr>
              <a:t>非空的个体域</a:t>
            </a:r>
            <a:r>
              <a:rPr lang="zh-CN" altLang="en-US" sz="2400" dirty="0">
                <a:solidFill>
                  <a:schemeClr val="tx1"/>
                </a:solidFill>
                <a:latin typeface="+mn-ea"/>
                <a:ea typeface="+mn-ea"/>
              </a:rPr>
              <a:t>。如果</a:t>
            </a:r>
            <a:r>
              <a:rPr lang="en-US" altLang="zh-CN" sz="2400" dirty="0">
                <a:latin typeface="+mn-ea"/>
                <a:ea typeface="+mn-ea"/>
              </a:rPr>
              <a:t>P(x</a:t>
            </a:r>
            <a:r>
              <a:rPr lang="en-US" altLang="zh-CN" sz="2400" baseline="-25000" dirty="0">
                <a:latin typeface="+mn-ea"/>
                <a:ea typeface="+mn-ea"/>
              </a:rPr>
              <a:t>1</a:t>
            </a:r>
            <a:r>
              <a:rPr lang="en-US" altLang="zh-CN" sz="2400" dirty="0">
                <a:latin typeface="+mn-ea"/>
                <a:ea typeface="+mn-ea"/>
              </a:rPr>
              <a:t>,x</a:t>
            </a:r>
            <a:r>
              <a:rPr lang="en-US" altLang="zh-CN" sz="2400" baseline="-25000" dirty="0">
                <a:latin typeface="+mn-ea"/>
                <a:ea typeface="+mn-ea"/>
              </a:rPr>
              <a:t>2</a:t>
            </a:r>
            <a:r>
              <a:rPr lang="en-US" altLang="zh-CN" sz="2400" dirty="0">
                <a:latin typeface="+mn-ea"/>
                <a:ea typeface="+mn-ea"/>
              </a:rPr>
              <a:t>,…,</a:t>
            </a:r>
            <a:r>
              <a:rPr lang="en-US" altLang="zh-CN" sz="2400" dirty="0" err="1">
                <a:latin typeface="+mn-ea"/>
                <a:ea typeface="+mn-ea"/>
              </a:rPr>
              <a:t>x</a:t>
            </a:r>
            <a:r>
              <a:rPr lang="en-US" altLang="zh-CN" sz="2400" baseline="-25000" dirty="0" err="1">
                <a:latin typeface="+mn-ea"/>
                <a:ea typeface="+mn-ea"/>
              </a:rPr>
              <a:t>n</a:t>
            </a:r>
            <a:r>
              <a:rPr lang="en-US" altLang="zh-CN" sz="2400" dirty="0">
                <a:latin typeface="+mn-ea"/>
                <a:ea typeface="+mn-ea"/>
              </a:rPr>
              <a:t>)</a:t>
            </a:r>
            <a:r>
              <a:rPr lang="zh-CN" altLang="en-US" sz="2400" dirty="0">
                <a:solidFill>
                  <a:schemeClr val="tx1"/>
                </a:solidFill>
                <a:latin typeface="+mn-ea"/>
                <a:ea typeface="+mn-ea"/>
              </a:rPr>
              <a:t>的值域是</a:t>
            </a:r>
            <a:r>
              <a:rPr lang="en-US" altLang="zh-CN" sz="2400" dirty="0">
                <a:solidFill>
                  <a:schemeClr val="tx1"/>
                </a:solidFill>
                <a:latin typeface="+mn-ea"/>
                <a:ea typeface="+mn-ea"/>
              </a:rPr>
              <a:t>{0</a:t>
            </a:r>
            <a:r>
              <a:rPr lang="zh-CN" altLang="en-US" sz="2400" dirty="0">
                <a:solidFill>
                  <a:schemeClr val="tx1"/>
                </a:solidFill>
                <a:latin typeface="+mn-ea"/>
                <a:ea typeface="+mn-ea"/>
              </a:rPr>
              <a:t>，</a:t>
            </a:r>
            <a:r>
              <a:rPr lang="en-US" altLang="zh-CN" sz="2400" dirty="0">
                <a:solidFill>
                  <a:schemeClr val="tx1"/>
                </a:solidFill>
                <a:latin typeface="+mn-ea"/>
                <a:ea typeface="+mn-ea"/>
              </a:rPr>
              <a:t>1}</a:t>
            </a:r>
            <a:r>
              <a:rPr lang="zh-CN" altLang="en-US" sz="2400" dirty="0">
                <a:solidFill>
                  <a:schemeClr val="tx1"/>
                </a:solidFill>
                <a:latin typeface="+mn-ea"/>
                <a:ea typeface="+mn-ea"/>
              </a:rPr>
              <a:t>，则称</a:t>
            </a:r>
            <a:r>
              <a:rPr lang="en-US" altLang="zh-CN" sz="2400" dirty="0">
                <a:latin typeface="+mn-ea"/>
                <a:ea typeface="+mn-ea"/>
              </a:rPr>
              <a:t>P(x</a:t>
            </a:r>
            <a:r>
              <a:rPr lang="en-US" altLang="zh-CN" sz="2400" baseline="-25000" dirty="0">
                <a:latin typeface="+mn-ea"/>
                <a:ea typeface="+mn-ea"/>
              </a:rPr>
              <a:t>1</a:t>
            </a:r>
            <a:r>
              <a:rPr lang="en-US" altLang="zh-CN" sz="2400" dirty="0">
                <a:latin typeface="+mn-ea"/>
                <a:ea typeface="+mn-ea"/>
              </a:rPr>
              <a:t>,x</a:t>
            </a:r>
            <a:r>
              <a:rPr lang="en-US" altLang="zh-CN" sz="2400" baseline="-25000" dirty="0">
                <a:latin typeface="+mn-ea"/>
                <a:ea typeface="+mn-ea"/>
              </a:rPr>
              <a:t>2</a:t>
            </a:r>
            <a:r>
              <a:rPr lang="en-US" altLang="zh-CN" sz="2400" dirty="0">
                <a:latin typeface="+mn-ea"/>
                <a:ea typeface="+mn-ea"/>
              </a:rPr>
              <a:t>,…,</a:t>
            </a:r>
            <a:r>
              <a:rPr lang="en-US" altLang="zh-CN" sz="2400" dirty="0" err="1">
                <a:latin typeface="+mn-ea"/>
                <a:ea typeface="+mn-ea"/>
              </a:rPr>
              <a:t>x</a:t>
            </a:r>
            <a:r>
              <a:rPr lang="en-US" altLang="zh-CN" sz="2400" baseline="-25000" dirty="0" err="1">
                <a:latin typeface="+mn-ea"/>
                <a:ea typeface="+mn-ea"/>
              </a:rPr>
              <a:t>n</a:t>
            </a:r>
            <a:r>
              <a:rPr lang="en-US" altLang="zh-CN" sz="2400" dirty="0">
                <a:latin typeface="+mn-ea"/>
                <a:ea typeface="+mn-ea"/>
              </a:rPr>
              <a:t>)</a:t>
            </a:r>
            <a:r>
              <a:rPr lang="zh-CN" altLang="en-US" sz="2400" dirty="0">
                <a:solidFill>
                  <a:schemeClr val="tx1"/>
                </a:solidFill>
                <a:latin typeface="+mn-ea"/>
                <a:ea typeface="+mn-ea"/>
              </a:rPr>
              <a:t>为</a:t>
            </a:r>
            <a:r>
              <a:rPr lang="en-US" altLang="zh-CN" sz="2400" dirty="0">
                <a:solidFill>
                  <a:srgbClr val="3333FF"/>
                </a:solidFill>
                <a:latin typeface="+mn-ea"/>
                <a:ea typeface="+mn-ea"/>
              </a:rPr>
              <a:t>n</a:t>
            </a:r>
            <a:r>
              <a:rPr lang="zh-CN" altLang="en-US" sz="2400" dirty="0">
                <a:solidFill>
                  <a:srgbClr val="3333FF"/>
                </a:solidFill>
                <a:latin typeface="+mn-ea"/>
                <a:ea typeface="+mn-ea"/>
              </a:rPr>
              <a:t>元命题函数或</a:t>
            </a:r>
            <a:r>
              <a:rPr lang="en-US" altLang="zh-CN" sz="2400" dirty="0">
                <a:solidFill>
                  <a:srgbClr val="3333FF"/>
                </a:solidFill>
                <a:latin typeface="+mn-ea"/>
                <a:ea typeface="+mn-ea"/>
              </a:rPr>
              <a:t>n</a:t>
            </a:r>
            <a:r>
              <a:rPr lang="zh-CN" altLang="en-US" sz="2400" dirty="0">
                <a:solidFill>
                  <a:srgbClr val="3333FF"/>
                </a:solidFill>
                <a:latin typeface="+mn-ea"/>
                <a:ea typeface="+mn-ea"/>
              </a:rPr>
              <a:t>元谓词</a:t>
            </a:r>
            <a:r>
              <a:rPr lang="zh-CN" altLang="en-US" sz="2400" dirty="0">
                <a:solidFill>
                  <a:schemeClr val="tx1"/>
                </a:solidFill>
                <a:latin typeface="+mn-ea"/>
                <a:ea typeface="+mn-ea"/>
              </a:rPr>
              <a:t>（</a:t>
            </a:r>
            <a:r>
              <a:rPr lang="en-US" altLang="zh-CN" sz="2400" dirty="0">
                <a:solidFill>
                  <a:schemeClr val="tx1"/>
                </a:solidFill>
                <a:latin typeface="+mn-ea"/>
                <a:ea typeface="+mn-ea"/>
              </a:rPr>
              <a:t>Propositional Function</a:t>
            </a:r>
            <a:r>
              <a:rPr lang="zh-CN" altLang="en-US" sz="2400" dirty="0">
                <a:solidFill>
                  <a:schemeClr val="tx1"/>
                </a:solidFill>
                <a:latin typeface="+mn-ea"/>
                <a:ea typeface="+mn-ea"/>
              </a:rPr>
              <a:t>）。</a:t>
            </a:r>
          </a:p>
        </p:txBody>
      </p:sp>
      <p:sp>
        <p:nvSpPr>
          <p:cNvPr id="4" name="矩形 3"/>
          <p:cNvSpPr>
            <a:spLocks noChangeArrowheads="1"/>
          </p:cNvSpPr>
          <p:nvPr/>
        </p:nvSpPr>
        <p:spPr bwMode="auto">
          <a:xfrm>
            <a:off x="384175" y="3023901"/>
            <a:ext cx="11430000"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spcBef>
                <a:spcPct val="0"/>
              </a:spcBef>
              <a:buClrTx/>
              <a:buFontTx/>
              <a:buNone/>
            </a:pPr>
            <a:r>
              <a:rPr lang="zh-CN" altLang="en-US" sz="2400" dirty="0">
                <a:solidFill>
                  <a:srgbClr val="C00000"/>
                </a:solidFill>
                <a:latin typeface="+mn-ea"/>
                <a:ea typeface="+mn-ea"/>
              </a:rPr>
              <a:t>例</a:t>
            </a:r>
            <a:r>
              <a:rPr lang="en-US" altLang="zh-CN" sz="2400" dirty="0">
                <a:solidFill>
                  <a:srgbClr val="C00000"/>
                </a:solidFill>
                <a:latin typeface="+mn-ea"/>
                <a:ea typeface="+mn-ea"/>
              </a:rPr>
              <a:t>3.2  </a:t>
            </a:r>
            <a:r>
              <a:rPr lang="zh-CN" altLang="en-US" sz="2400" dirty="0">
                <a:latin typeface="+mn-ea"/>
                <a:ea typeface="+mn-ea"/>
              </a:rPr>
              <a:t>设</a:t>
            </a:r>
            <a:r>
              <a:rPr lang="en-US" altLang="zh-CN" sz="2400" dirty="0">
                <a:latin typeface="+mn-ea"/>
                <a:ea typeface="+mn-ea"/>
              </a:rPr>
              <a:t>P(</a:t>
            </a:r>
            <a:r>
              <a:rPr lang="en-US" altLang="zh-CN" sz="2400" dirty="0" err="1">
                <a:latin typeface="+mn-ea"/>
                <a:ea typeface="+mn-ea"/>
              </a:rPr>
              <a:t>x,y,z</a:t>
            </a:r>
            <a:r>
              <a:rPr lang="en-US" altLang="zh-CN" sz="2400" dirty="0">
                <a:latin typeface="+mn-ea"/>
                <a:ea typeface="+mn-ea"/>
              </a:rPr>
              <a:t>)</a:t>
            </a:r>
            <a:r>
              <a:rPr lang="zh-CN" altLang="en-US" sz="2400" dirty="0">
                <a:latin typeface="+mn-ea"/>
                <a:ea typeface="+mn-ea"/>
              </a:rPr>
              <a:t>表示语句</a:t>
            </a:r>
            <a:r>
              <a:rPr lang="en-US" altLang="zh-CN" sz="2400" dirty="0" err="1">
                <a:latin typeface="+mn-ea"/>
                <a:ea typeface="+mn-ea"/>
              </a:rPr>
              <a:t>xy</a:t>
            </a:r>
            <a:r>
              <a:rPr lang="en-US" altLang="zh-CN" sz="2400" dirty="0">
                <a:latin typeface="+mn-ea"/>
                <a:ea typeface="+mn-ea"/>
              </a:rPr>
              <a:t>=z</a:t>
            </a:r>
            <a:r>
              <a:rPr lang="zh-CN" altLang="en-US" sz="2400" dirty="0">
                <a:latin typeface="+mn-ea"/>
                <a:ea typeface="+mn-ea"/>
              </a:rPr>
              <a:t>。试指出命题</a:t>
            </a:r>
            <a:r>
              <a:rPr lang="en-US" altLang="zh-CN" sz="2400" dirty="0">
                <a:latin typeface="+mn-ea"/>
                <a:ea typeface="+mn-ea"/>
              </a:rPr>
              <a:t>P(2,4,8)</a:t>
            </a:r>
            <a:r>
              <a:rPr lang="zh-CN" altLang="en-US" sz="2400" dirty="0">
                <a:latin typeface="+mn-ea"/>
                <a:ea typeface="+mn-ea"/>
              </a:rPr>
              <a:t>，</a:t>
            </a:r>
            <a:r>
              <a:rPr lang="en-US" altLang="zh-CN" sz="2400" dirty="0">
                <a:latin typeface="+mn-ea"/>
                <a:ea typeface="+mn-ea"/>
              </a:rPr>
              <a:t>P(1,3,7)</a:t>
            </a:r>
            <a:r>
              <a:rPr lang="zh-CN" altLang="en-US" sz="2400" dirty="0">
                <a:latin typeface="+mn-ea"/>
                <a:ea typeface="+mn-ea"/>
              </a:rPr>
              <a:t>的真值。</a:t>
            </a:r>
          </a:p>
        </p:txBody>
      </p:sp>
      <p:sp>
        <p:nvSpPr>
          <p:cNvPr id="15" name="矩形 14"/>
          <p:cNvSpPr/>
          <p:nvPr/>
        </p:nvSpPr>
        <p:spPr>
          <a:xfrm>
            <a:off x="460375" y="3886994"/>
            <a:ext cx="11201400" cy="1024255"/>
          </a:xfrm>
          <a:prstGeom prst="rect">
            <a:avLst/>
          </a:prstGeom>
          <a:noFill/>
        </p:spPr>
        <p:txBody>
          <a:bodyPr wrap="square">
            <a:spAutoFit/>
          </a:bodyPr>
          <a:lstStyle/>
          <a:p>
            <a:pPr algn="just">
              <a:lnSpc>
                <a:spcPct val="120000"/>
              </a:lnSpc>
              <a:defRPr/>
            </a:pPr>
            <a:r>
              <a:rPr lang="zh-CN" altLang="en-US" b="1" kern="100" dirty="0">
                <a:solidFill>
                  <a:srgbClr val="C00000"/>
                </a:solidFill>
                <a:latin typeface="+mn-ea"/>
              </a:rPr>
              <a:t>解：</a:t>
            </a:r>
            <a:r>
              <a:rPr lang="en-US" altLang="zh-CN" b="1" kern="100" dirty="0">
                <a:latin typeface="+mn-ea"/>
              </a:rPr>
              <a:t>P(2,4,8)</a:t>
            </a:r>
            <a:r>
              <a:rPr lang="zh-CN" altLang="en-US" b="1" kern="100" dirty="0">
                <a:latin typeface="+mn-ea"/>
              </a:rPr>
              <a:t>表示命题</a:t>
            </a:r>
            <a:r>
              <a:rPr lang="en-US" altLang="zh-CN" b="1" kern="100" dirty="0">
                <a:latin typeface="+mn-ea"/>
              </a:rPr>
              <a:t>2×4=8</a:t>
            </a:r>
            <a:r>
              <a:rPr lang="zh-CN" altLang="en-US" b="1" kern="100" dirty="0">
                <a:latin typeface="+mn-ea"/>
              </a:rPr>
              <a:t>，其真值为真；</a:t>
            </a:r>
            <a:endParaRPr lang="en-US" altLang="zh-CN" b="1" kern="100" dirty="0">
              <a:latin typeface="+mn-ea"/>
            </a:endParaRPr>
          </a:p>
          <a:p>
            <a:pPr algn="just">
              <a:lnSpc>
                <a:spcPct val="150000"/>
              </a:lnSpc>
              <a:defRPr/>
            </a:pPr>
            <a:r>
              <a:rPr lang="en-US" altLang="zh-CN" b="1" kern="100" dirty="0">
                <a:latin typeface="+mn-ea"/>
              </a:rPr>
              <a:t>       P(1,3,7)</a:t>
            </a:r>
            <a:r>
              <a:rPr lang="zh-CN" altLang="en-US" b="1" kern="100" dirty="0">
                <a:latin typeface="+mn-ea"/>
              </a:rPr>
              <a:t>表示命题</a:t>
            </a:r>
            <a:r>
              <a:rPr lang="en-US" altLang="zh-CN" b="1" kern="100" dirty="0">
                <a:latin typeface="+mn-ea"/>
              </a:rPr>
              <a:t>1×3=7</a:t>
            </a:r>
            <a:r>
              <a:rPr lang="zh-CN" altLang="en-US" b="1" kern="100" dirty="0">
                <a:latin typeface="+mn-ea"/>
              </a:rPr>
              <a:t>，其真值为假。</a:t>
            </a:r>
            <a:endParaRPr lang="zh-CN" altLang="zh-CN" b="1" kern="100" dirty="0">
              <a:latin typeface="+mn-ea"/>
            </a:endParaRPr>
          </a:p>
        </p:txBody>
      </p:sp>
      <p:sp>
        <p:nvSpPr>
          <p:cNvPr id="6" name="Rectangle 2">
            <a:extLst>
              <a:ext uri="{FF2B5EF4-FFF2-40B4-BE49-F238E27FC236}">
                <a16:creationId xmlns:a16="http://schemas.microsoft.com/office/drawing/2014/main" id="{9A846ABF-1360-45CB-AB60-7E4CBD717381}"/>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en-US" altLang="zh-CN" dirty="0"/>
              <a:t>n</a:t>
            </a:r>
            <a:r>
              <a:rPr lang="zh-CN" altLang="en-US" dirty="0"/>
              <a:t>元谓词</a:t>
            </a:r>
          </a:p>
        </p:txBody>
      </p:sp>
    </p:spTree>
    <p:custDataLst>
      <p:tags r:id="rId1"/>
    </p:custDataLst>
    <p:extLst>
      <p:ext uri="{BB962C8B-B14F-4D97-AF65-F5344CB8AC3E}">
        <p14:creationId xmlns:p14="http://schemas.microsoft.com/office/powerpoint/2010/main" val="833920851"/>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9"/>
                                        </p:tgtEl>
                                        <p:attrNameLst>
                                          <p:attrName>style.visibility</p:attrName>
                                        </p:attrNameLst>
                                      </p:cBhvr>
                                      <p:to>
                                        <p:strVal val="visible"/>
                                      </p:to>
                                    </p:set>
                                    <p:anim calcmode="lin" valueType="num">
                                      <p:cBhvr additive="base">
                                        <p:cTn id="7" dur="500" fill="hold"/>
                                        <p:tgtEl>
                                          <p:spTgt spid="11269"/>
                                        </p:tgtEl>
                                        <p:attrNameLst>
                                          <p:attrName>ppt_x</p:attrName>
                                        </p:attrNameLst>
                                      </p:cBhvr>
                                      <p:tavLst>
                                        <p:tav tm="0">
                                          <p:val>
                                            <p:strVal val="0-#ppt_w/2"/>
                                          </p:val>
                                        </p:tav>
                                        <p:tav tm="100000">
                                          <p:val>
                                            <p:strVal val="#ppt_x"/>
                                          </p:val>
                                        </p:tav>
                                      </p:tavLst>
                                    </p:anim>
                                    <p:anim calcmode="lin" valueType="num">
                                      <p:cBhvr additive="base">
                                        <p:cTn id="8" dur="500" fill="hold"/>
                                        <p:tgtEl>
                                          <p:spTgt spid="1126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randombar(horizontal)">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autoUpdateAnimBg="0"/>
      <p:bldP spid="4"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040189F4-1293-4468-B6B0-3C677D44F2EE}"/>
              </a:ext>
            </a:extLst>
          </p:cNvPr>
          <p:cNvSpPr>
            <a:spLocks noChangeArrowheads="1"/>
          </p:cNvSpPr>
          <p:nvPr/>
        </p:nvSpPr>
        <p:spPr bwMode="auto">
          <a:xfrm>
            <a:off x="261377" y="904385"/>
            <a:ext cx="12045696" cy="5013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lnSpc>
                <a:spcPct val="150000"/>
              </a:lnSpc>
              <a:spcBef>
                <a:spcPct val="0"/>
              </a:spcBef>
              <a:buClrTx/>
              <a:buFontTx/>
              <a:buNone/>
            </a:pPr>
            <a:r>
              <a:rPr lang="zh-CN" altLang="en-US" sz="2400" dirty="0">
                <a:solidFill>
                  <a:srgbClr val="C00000"/>
                </a:solidFill>
                <a:latin typeface="+mn-ea"/>
                <a:ea typeface="+mn-ea"/>
              </a:rPr>
              <a:t>例</a:t>
            </a:r>
            <a:r>
              <a:rPr lang="en-US" altLang="zh-CN" sz="2400" dirty="0">
                <a:solidFill>
                  <a:srgbClr val="C00000"/>
                </a:solidFill>
                <a:latin typeface="+mn-ea"/>
                <a:ea typeface="+mn-ea"/>
              </a:rPr>
              <a:t>3.3   </a:t>
            </a:r>
            <a:r>
              <a:rPr lang="zh-CN" altLang="en-US" sz="2400" dirty="0">
                <a:latin typeface="+mn-ea"/>
                <a:ea typeface="+mn-ea"/>
              </a:rPr>
              <a:t>试用</a:t>
            </a:r>
            <a:r>
              <a:rPr lang="en-US" altLang="zh-CN" sz="2400" dirty="0">
                <a:latin typeface="+mn-ea"/>
                <a:ea typeface="+mn-ea"/>
              </a:rPr>
              <a:t>n</a:t>
            </a:r>
            <a:r>
              <a:rPr lang="zh-CN" altLang="en-US" sz="2400" dirty="0">
                <a:latin typeface="+mn-ea"/>
                <a:ea typeface="+mn-ea"/>
              </a:rPr>
              <a:t>元谓词表下面四个命题。</a:t>
            </a:r>
          </a:p>
          <a:p>
            <a:pPr algn="l">
              <a:lnSpc>
                <a:spcPct val="150000"/>
              </a:lnSpc>
              <a:spcBef>
                <a:spcPct val="0"/>
              </a:spcBef>
              <a:buClrTx/>
              <a:buFontTx/>
              <a:buNone/>
            </a:pPr>
            <a:r>
              <a:rPr lang="zh-CN" altLang="en-US" sz="2400" dirty="0">
                <a:latin typeface="+mn-ea"/>
                <a:ea typeface="+mn-ea"/>
              </a:rPr>
              <a:t>（</a:t>
            </a:r>
            <a:r>
              <a:rPr lang="en-US" altLang="zh-CN" sz="2400" dirty="0">
                <a:latin typeface="+mn-ea"/>
                <a:ea typeface="+mn-ea"/>
              </a:rPr>
              <a:t>1</a:t>
            </a:r>
            <a:r>
              <a:rPr lang="zh-CN" altLang="en-US" sz="2400" dirty="0">
                <a:latin typeface="+mn-ea"/>
                <a:ea typeface="+mn-ea"/>
              </a:rPr>
              <a:t>）中国人是勤劳善良的。</a:t>
            </a:r>
            <a:endParaRPr lang="en-US" altLang="zh-CN" sz="2400" dirty="0">
              <a:latin typeface="+mn-ea"/>
              <a:ea typeface="+mn-ea"/>
            </a:endParaRPr>
          </a:p>
          <a:p>
            <a:pPr algn="l">
              <a:lnSpc>
                <a:spcPct val="150000"/>
              </a:lnSpc>
              <a:spcBef>
                <a:spcPct val="0"/>
              </a:spcBef>
              <a:buClrTx/>
              <a:buFontTx/>
              <a:buNone/>
            </a:pPr>
            <a:endParaRPr lang="zh-CN" altLang="en-US" sz="2400" dirty="0">
              <a:latin typeface="+mn-ea"/>
              <a:ea typeface="+mn-ea"/>
            </a:endParaRPr>
          </a:p>
          <a:p>
            <a:pPr algn="l">
              <a:lnSpc>
                <a:spcPct val="150000"/>
              </a:lnSpc>
              <a:spcBef>
                <a:spcPct val="0"/>
              </a:spcBef>
              <a:buClrTx/>
              <a:buFontTx/>
              <a:buNone/>
            </a:pPr>
            <a:r>
              <a:rPr lang="zh-CN" altLang="en-US" sz="2400" dirty="0">
                <a:latin typeface="+mn-ea"/>
                <a:ea typeface="+mn-ea"/>
              </a:rPr>
              <a:t>（</a:t>
            </a:r>
            <a:r>
              <a:rPr lang="en-US" altLang="zh-CN" sz="2400" dirty="0">
                <a:latin typeface="+mn-ea"/>
                <a:ea typeface="+mn-ea"/>
              </a:rPr>
              <a:t>2</a:t>
            </a:r>
            <a:r>
              <a:rPr lang="zh-CN" altLang="en-US" sz="2400" dirty="0">
                <a:latin typeface="+mn-ea"/>
                <a:ea typeface="+mn-ea"/>
              </a:rPr>
              <a:t>）离散数学是一门非常有趣的课程。</a:t>
            </a:r>
            <a:endParaRPr lang="en-US" altLang="zh-CN" sz="2400" dirty="0">
              <a:latin typeface="+mn-ea"/>
              <a:ea typeface="+mn-ea"/>
            </a:endParaRPr>
          </a:p>
          <a:p>
            <a:pPr algn="l">
              <a:lnSpc>
                <a:spcPct val="150000"/>
              </a:lnSpc>
              <a:spcBef>
                <a:spcPct val="0"/>
              </a:spcBef>
              <a:buClrTx/>
              <a:buFontTx/>
              <a:buNone/>
            </a:pPr>
            <a:endParaRPr lang="zh-CN" altLang="en-US" sz="2400" dirty="0">
              <a:latin typeface="+mn-ea"/>
              <a:ea typeface="+mn-ea"/>
            </a:endParaRPr>
          </a:p>
          <a:p>
            <a:pPr algn="l">
              <a:lnSpc>
                <a:spcPct val="150000"/>
              </a:lnSpc>
              <a:spcBef>
                <a:spcPct val="0"/>
              </a:spcBef>
              <a:buClrTx/>
              <a:buFontTx/>
              <a:buNone/>
            </a:pPr>
            <a:r>
              <a:rPr lang="zh-CN" altLang="en-US" sz="2400" dirty="0">
                <a:latin typeface="+mn-ea"/>
                <a:ea typeface="+mn-ea"/>
              </a:rPr>
              <a:t>（</a:t>
            </a:r>
            <a:r>
              <a:rPr lang="en-US" altLang="zh-CN" sz="2400" dirty="0">
                <a:latin typeface="+mn-ea"/>
                <a:ea typeface="+mn-ea"/>
              </a:rPr>
              <a:t>3</a:t>
            </a:r>
            <a:r>
              <a:rPr lang="zh-CN" altLang="en-US" sz="2400" dirty="0">
                <a:latin typeface="+mn-ea"/>
                <a:ea typeface="+mn-ea"/>
              </a:rPr>
              <a:t>）人都喜欢游泳。</a:t>
            </a:r>
            <a:endParaRPr lang="en-US" altLang="zh-CN" sz="2400" dirty="0">
              <a:latin typeface="+mn-ea"/>
              <a:ea typeface="+mn-ea"/>
            </a:endParaRPr>
          </a:p>
          <a:p>
            <a:pPr algn="l">
              <a:lnSpc>
                <a:spcPct val="150000"/>
              </a:lnSpc>
              <a:spcBef>
                <a:spcPct val="0"/>
              </a:spcBef>
              <a:buClrTx/>
              <a:buFontTx/>
              <a:buNone/>
            </a:pPr>
            <a:endParaRPr lang="zh-CN" altLang="en-US" sz="2400" dirty="0">
              <a:latin typeface="+mn-ea"/>
              <a:ea typeface="+mn-ea"/>
            </a:endParaRPr>
          </a:p>
          <a:p>
            <a:pPr algn="l">
              <a:lnSpc>
                <a:spcPct val="150000"/>
              </a:lnSpc>
              <a:spcBef>
                <a:spcPct val="0"/>
              </a:spcBef>
              <a:buClrTx/>
              <a:buNone/>
            </a:pPr>
            <a:r>
              <a:rPr lang="zh-CN" altLang="en-US" sz="2400" dirty="0">
                <a:latin typeface="+mn-ea"/>
                <a:ea typeface="+mn-ea"/>
              </a:rPr>
              <a:t>（</a:t>
            </a:r>
            <a:r>
              <a:rPr lang="en-US" altLang="zh-CN" sz="2400" dirty="0">
                <a:latin typeface="+mn-ea"/>
                <a:ea typeface="+mn-ea"/>
              </a:rPr>
              <a:t>4</a:t>
            </a:r>
            <a:r>
              <a:rPr lang="zh-CN" altLang="en-US" sz="2400" dirty="0">
                <a:latin typeface="+mn-ea"/>
                <a:ea typeface="+mn-ea"/>
              </a:rPr>
              <a:t>）九寨沟风景区位于四川省。</a:t>
            </a:r>
            <a:endParaRPr lang="en-US" altLang="zh-CN" sz="2400" dirty="0">
              <a:latin typeface="+mn-ea"/>
              <a:ea typeface="+mn-ea"/>
            </a:endParaRPr>
          </a:p>
          <a:p>
            <a:pPr algn="l">
              <a:lnSpc>
                <a:spcPct val="150000"/>
              </a:lnSpc>
              <a:spcBef>
                <a:spcPct val="0"/>
              </a:spcBef>
              <a:buClrTx/>
              <a:buFontTx/>
              <a:buNone/>
            </a:pPr>
            <a:endParaRPr lang="zh-CN" altLang="en-US" sz="2400" dirty="0">
              <a:latin typeface="+mn-ea"/>
              <a:ea typeface="+mn-ea"/>
            </a:endParaRPr>
          </a:p>
        </p:txBody>
      </p:sp>
      <p:sp>
        <p:nvSpPr>
          <p:cNvPr id="15" name="矩形 14"/>
          <p:cNvSpPr/>
          <p:nvPr/>
        </p:nvSpPr>
        <p:spPr>
          <a:xfrm>
            <a:off x="306961" y="2044297"/>
            <a:ext cx="10363200" cy="497957"/>
          </a:xfrm>
          <a:prstGeom prst="rect">
            <a:avLst/>
          </a:prstGeom>
          <a:noFill/>
        </p:spPr>
        <p:txBody>
          <a:bodyPr wrap="square">
            <a:spAutoFit/>
          </a:bodyPr>
          <a:lstStyle/>
          <a:p>
            <a:pPr algn="just">
              <a:lnSpc>
                <a:spcPct val="120000"/>
              </a:lnSpc>
              <a:defRPr/>
            </a:pPr>
            <a:r>
              <a:rPr lang="zh-CN" altLang="en-US" b="1" kern="100" dirty="0">
                <a:solidFill>
                  <a:srgbClr val="3333FF"/>
                </a:solidFill>
                <a:latin typeface="+mn-ea"/>
              </a:rPr>
              <a:t>解：设</a:t>
            </a:r>
            <a:r>
              <a:rPr lang="en-US" altLang="zh-CN" b="1" kern="100" dirty="0">
                <a:solidFill>
                  <a:srgbClr val="3333FF"/>
                </a:solidFill>
                <a:latin typeface="+mn-ea"/>
              </a:rPr>
              <a:t>P(x)</a:t>
            </a:r>
            <a:r>
              <a:rPr lang="zh-CN" altLang="en-US" b="1" kern="100" dirty="0">
                <a:solidFill>
                  <a:srgbClr val="3333FF"/>
                </a:solidFill>
                <a:latin typeface="+mn-ea"/>
              </a:rPr>
              <a:t>：</a:t>
            </a:r>
            <a:r>
              <a:rPr lang="en-US" altLang="zh-CN" b="1" kern="100" dirty="0">
                <a:solidFill>
                  <a:srgbClr val="3333FF"/>
                </a:solidFill>
                <a:latin typeface="+mn-ea"/>
              </a:rPr>
              <a:t>x</a:t>
            </a:r>
            <a:r>
              <a:rPr lang="zh-CN" altLang="en-US" b="1" kern="100" dirty="0">
                <a:solidFill>
                  <a:srgbClr val="3333FF"/>
                </a:solidFill>
                <a:latin typeface="+mn-ea"/>
              </a:rPr>
              <a:t>是勤劳善良的；</a:t>
            </a:r>
            <a:r>
              <a:rPr lang="en-US" altLang="zh-CN" b="1" kern="100" dirty="0">
                <a:solidFill>
                  <a:srgbClr val="3333FF"/>
                </a:solidFill>
                <a:latin typeface="+mn-ea"/>
              </a:rPr>
              <a:t>x</a:t>
            </a:r>
            <a:r>
              <a:rPr lang="zh-CN" altLang="en-US" b="1" kern="100" dirty="0">
                <a:solidFill>
                  <a:srgbClr val="3333FF"/>
                </a:solidFill>
                <a:latin typeface="+mn-ea"/>
              </a:rPr>
              <a:t>：中国人，</a:t>
            </a:r>
            <a:r>
              <a:rPr lang="zh-CN" altLang="en-US" b="1" dirty="0">
                <a:solidFill>
                  <a:srgbClr val="3333FF"/>
                </a:solidFill>
                <a:latin typeface="+mn-ea"/>
              </a:rPr>
              <a:t>则命题（</a:t>
            </a:r>
            <a:r>
              <a:rPr lang="en-US" altLang="zh-CN" b="1" dirty="0">
                <a:solidFill>
                  <a:srgbClr val="3333FF"/>
                </a:solidFill>
                <a:latin typeface="+mn-ea"/>
              </a:rPr>
              <a:t>1</a:t>
            </a:r>
            <a:r>
              <a:rPr lang="zh-CN" altLang="en-US" b="1" dirty="0">
                <a:solidFill>
                  <a:srgbClr val="3333FF"/>
                </a:solidFill>
                <a:latin typeface="+mn-ea"/>
              </a:rPr>
              <a:t>）表示为</a:t>
            </a:r>
            <a:r>
              <a:rPr lang="en-US" altLang="zh-CN" b="1" kern="100" dirty="0">
                <a:solidFill>
                  <a:srgbClr val="3333FF"/>
                </a:solidFill>
                <a:latin typeface="+mn-ea"/>
              </a:rPr>
              <a:t>P(x)</a:t>
            </a:r>
            <a:r>
              <a:rPr lang="zh-CN" altLang="en-US" b="1" kern="100" dirty="0">
                <a:solidFill>
                  <a:srgbClr val="3333FF"/>
                </a:solidFill>
                <a:latin typeface="+mn-ea"/>
              </a:rPr>
              <a:t>。</a:t>
            </a:r>
            <a:endParaRPr lang="zh-CN" altLang="zh-CN" b="1" kern="100" dirty="0">
              <a:solidFill>
                <a:srgbClr val="3333FF"/>
              </a:solidFill>
              <a:latin typeface="+mn-ea"/>
            </a:endParaRPr>
          </a:p>
        </p:txBody>
      </p:sp>
      <p:sp>
        <p:nvSpPr>
          <p:cNvPr id="6" name="Rectangle 2">
            <a:extLst>
              <a:ext uri="{FF2B5EF4-FFF2-40B4-BE49-F238E27FC236}">
                <a16:creationId xmlns:a16="http://schemas.microsoft.com/office/drawing/2014/main" id="{9A846ABF-1360-45CB-AB60-7E4CBD717381}"/>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3.3</a:t>
            </a:r>
            <a:endParaRPr lang="zh-CN" altLang="en-US" dirty="0"/>
          </a:p>
        </p:txBody>
      </p:sp>
      <p:sp>
        <p:nvSpPr>
          <p:cNvPr id="8" name="AutoShape 8">
            <a:extLst>
              <a:ext uri="{FF2B5EF4-FFF2-40B4-BE49-F238E27FC236}">
                <a16:creationId xmlns:a16="http://schemas.microsoft.com/office/drawing/2014/main" id="{E7C4BEDD-8B79-4775-BC67-B6910F625F1B}"/>
              </a:ext>
            </a:extLst>
          </p:cNvPr>
          <p:cNvSpPr>
            <a:spLocks noChangeArrowheads="1"/>
          </p:cNvSpPr>
          <p:nvPr/>
        </p:nvSpPr>
        <p:spPr bwMode="auto">
          <a:xfrm>
            <a:off x="0" y="5298112"/>
            <a:ext cx="12045696" cy="609600"/>
          </a:xfrm>
          <a:prstGeom prst="wedgeRectCallout">
            <a:avLst>
              <a:gd name="adj1" fmla="val -25635"/>
              <a:gd name="adj2" fmla="val 35079"/>
            </a:avLst>
          </a:prstGeom>
          <a:noFill/>
          <a:ln w="12700">
            <a:noFill/>
            <a:miter lim="800000"/>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zh-CN" altLang="en-US" sz="2400" dirty="0">
                <a:solidFill>
                  <a:srgbClr val="3333FF"/>
                </a:solidFill>
                <a:latin typeface="+mn-ea"/>
                <a:ea typeface="+mn-ea"/>
              </a:rPr>
              <a:t>解：设</a:t>
            </a:r>
            <a:r>
              <a:rPr lang="en-US" altLang="zh-CN" sz="2400" dirty="0">
                <a:solidFill>
                  <a:srgbClr val="3333FF"/>
                </a:solidFill>
                <a:latin typeface="+mn-ea"/>
                <a:ea typeface="+mn-ea"/>
              </a:rPr>
              <a:t>S(</a:t>
            </a:r>
            <a:r>
              <a:rPr lang="en-US" altLang="zh-CN" sz="2400" dirty="0" err="1">
                <a:solidFill>
                  <a:srgbClr val="3333FF"/>
                </a:solidFill>
                <a:latin typeface="+mn-ea"/>
                <a:ea typeface="+mn-ea"/>
              </a:rPr>
              <a:t>x,y</a:t>
            </a:r>
            <a:r>
              <a:rPr lang="en-US" altLang="zh-CN" sz="2400" dirty="0">
                <a:solidFill>
                  <a:srgbClr val="3333FF"/>
                </a:solidFill>
                <a:latin typeface="+mn-ea"/>
                <a:ea typeface="+mn-ea"/>
              </a:rPr>
              <a:t>)</a:t>
            </a:r>
            <a:r>
              <a:rPr lang="zh-CN" altLang="en-US" sz="2400" dirty="0">
                <a:solidFill>
                  <a:srgbClr val="3333FF"/>
                </a:solidFill>
                <a:latin typeface="+mn-ea"/>
                <a:ea typeface="+mn-ea"/>
              </a:rPr>
              <a:t>：</a:t>
            </a:r>
            <a:r>
              <a:rPr lang="en-US" altLang="zh-CN" sz="2400" dirty="0">
                <a:solidFill>
                  <a:srgbClr val="3333FF"/>
                </a:solidFill>
                <a:latin typeface="+mn-ea"/>
                <a:ea typeface="+mn-ea"/>
              </a:rPr>
              <a:t>x</a:t>
            </a:r>
            <a:r>
              <a:rPr lang="zh-CN" altLang="en-US" sz="2400" dirty="0">
                <a:solidFill>
                  <a:srgbClr val="3333FF"/>
                </a:solidFill>
                <a:latin typeface="+mn-ea"/>
                <a:ea typeface="+mn-ea"/>
              </a:rPr>
              <a:t>位于</a:t>
            </a:r>
            <a:r>
              <a:rPr lang="en-US" altLang="zh-CN" sz="2400" dirty="0">
                <a:solidFill>
                  <a:srgbClr val="3333FF"/>
                </a:solidFill>
                <a:latin typeface="+mn-ea"/>
                <a:ea typeface="+mn-ea"/>
              </a:rPr>
              <a:t>y</a:t>
            </a:r>
            <a:r>
              <a:rPr lang="zh-CN" altLang="en-US" sz="2400" dirty="0">
                <a:solidFill>
                  <a:srgbClr val="3333FF"/>
                </a:solidFill>
                <a:latin typeface="+mn-ea"/>
                <a:ea typeface="+mn-ea"/>
              </a:rPr>
              <a:t>； </a:t>
            </a:r>
            <a:r>
              <a:rPr lang="en-US" altLang="zh-CN" sz="2400" dirty="0">
                <a:solidFill>
                  <a:srgbClr val="3333FF"/>
                </a:solidFill>
                <a:latin typeface="+mn-ea"/>
                <a:ea typeface="+mn-ea"/>
              </a:rPr>
              <a:t>c</a:t>
            </a:r>
            <a:r>
              <a:rPr lang="zh-CN" altLang="en-US" sz="2400" dirty="0">
                <a:solidFill>
                  <a:srgbClr val="3333FF"/>
                </a:solidFill>
                <a:latin typeface="+mn-ea"/>
                <a:ea typeface="+mn-ea"/>
              </a:rPr>
              <a:t>：九寨沟风景区； </a:t>
            </a:r>
            <a:r>
              <a:rPr lang="en-US" altLang="zh-CN" sz="2400" dirty="0">
                <a:solidFill>
                  <a:srgbClr val="3333FF"/>
                </a:solidFill>
                <a:latin typeface="+mn-ea"/>
                <a:ea typeface="+mn-ea"/>
              </a:rPr>
              <a:t>d</a:t>
            </a:r>
            <a:r>
              <a:rPr lang="zh-CN" altLang="en-US" sz="2400" dirty="0">
                <a:solidFill>
                  <a:srgbClr val="3333FF"/>
                </a:solidFill>
                <a:latin typeface="+mn-ea"/>
                <a:ea typeface="+mn-ea"/>
              </a:rPr>
              <a:t>：四川省</a:t>
            </a:r>
            <a:r>
              <a:rPr lang="en-US" altLang="zh-CN" sz="2400" dirty="0">
                <a:solidFill>
                  <a:srgbClr val="3333FF"/>
                </a:solidFill>
                <a:latin typeface="+mn-ea"/>
                <a:ea typeface="+mn-ea"/>
              </a:rPr>
              <a:t>,  </a:t>
            </a:r>
            <a:r>
              <a:rPr lang="zh-CN" altLang="en-US" sz="2400" dirty="0">
                <a:solidFill>
                  <a:srgbClr val="3333FF"/>
                </a:solidFill>
                <a:latin typeface="+mn-ea"/>
                <a:ea typeface="+mn-ea"/>
              </a:rPr>
              <a:t>则命题（</a:t>
            </a:r>
            <a:r>
              <a:rPr lang="en-US" altLang="zh-CN" sz="2400" dirty="0">
                <a:solidFill>
                  <a:srgbClr val="3333FF"/>
                </a:solidFill>
                <a:latin typeface="+mn-ea"/>
                <a:ea typeface="+mn-ea"/>
              </a:rPr>
              <a:t>4</a:t>
            </a:r>
            <a:r>
              <a:rPr lang="zh-CN" altLang="en-US" sz="2400" dirty="0">
                <a:solidFill>
                  <a:srgbClr val="3333FF"/>
                </a:solidFill>
                <a:latin typeface="+mn-ea"/>
                <a:ea typeface="+mn-ea"/>
              </a:rPr>
              <a:t>）表示为</a:t>
            </a:r>
            <a:r>
              <a:rPr lang="en-US" altLang="zh-CN" sz="2400" kern="100" dirty="0">
                <a:solidFill>
                  <a:srgbClr val="3333FF"/>
                </a:solidFill>
                <a:latin typeface="+mn-ea"/>
              </a:rPr>
              <a:t>S(</a:t>
            </a:r>
            <a:r>
              <a:rPr lang="en-US" altLang="zh-CN" sz="2400" kern="100" dirty="0" err="1">
                <a:solidFill>
                  <a:srgbClr val="3333FF"/>
                </a:solidFill>
                <a:latin typeface="+mn-ea"/>
              </a:rPr>
              <a:t>c,d</a:t>
            </a:r>
            <a:r>
              <a:rPr lang="en-US" altLang="zh-CN" sz="2400" kern="100" dirty="0">
                <a:solidFill>
                  <a:srgbClr val="3333FF"/>
                </a:solidFill>
                <a:latin typeface="+mn-ea"/>
              </a:rPr>
              <a:t>)</a:t>
            </a:r>
            <a:r>
              <a:rPr lang="zh-CN" altLang="en-US" sz="2400" dirty="0">
                <a:solidFill>
                  <a:srgbClr val="3333FF"/>
                </a:solidFill>
                <a:latin typeface="+mn-ea"/>
                <a:ea typeface="+mn-ea"/>
              </a:rPr>
              <a:t> </a:t>
            </a:r>
          </a:p>
        </p:txBody>
      </p:sp>
      <p:sp>
        <p:nvSpPr>
          <p:cNvPr id="9" name="AutoShape 8">
            <a:extLst>
              <a:ext uri="{FF2B5EF4-FFF2-40B4-BE49-F238E27FC236}">
                <a16:creationId xmlns:a16="http://schemas.microsoft.com/office/drawing/2014/main" id="{8F068810-54CC-4AD6-93CA-356AB0EEC0E0}"/>
              </a:ext>
            </a:extLst>
          </p:cNvPr>
          <p:cNvSpPr>
            <a:spLocks noChangeArrowheads="1"/>
          </p:cNvSpPr>
          <p:nvPr/>
        </p:nvSpPr>
        <p:spPr bwMode="auto">
          <a:xfrm>
            <a:off x="344360" y="3133905"/>
            <a:ext cx="11814175" cy="609600"/>
          </a:xfrm>
          <a:prstGeom prst="wedgeRectCallout">
            <a:avLst>
              <a:gd name="adj1" fmla="val -25635"/>
              <a:gd name="adj2" fmla="val 35079"/>
            </a:avLst>
          </a:prstGeom>
          <a:noFill/>
          <a:ln w="12700">
            <a:noFill/>
            <a:miter lim="800000"/>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None/>
            </a:pPr>
            <a:r>
              <a:rPr lang="zh-CN" altLang="en-US" sz="2400" dirty="0">
                <a:solidFill>
                  <a:srgbClr val="3333FF"/>
                </a:solidFill>
                <a:latin typeface="+mn-ea"/>
                <a:ea typeface="+mn-ea"/>
              </a:rPr>
              <a:t>解：</a:t>
            </a:r>
            <a:r>
              <a:rPr lang="en-US" altLang="zh-CN" sz="2400" dirty="0">
                <a:solidFill>
                  <a:srgbClr val="3333FF"/>
                </a:solidFill>
                <a:latin typeface="+mn-ea"/>
                <a:ea typeface="+mn-ea"/>
              </a:rPr>
              <a:t>Q(x)</a:t>
            </a:r>
            <a:r>
              <a:rPr lang="zh-CN" altLang="en-US" sz="2400" dirty="0">
                <a:solidFill>
                  <a:srgbClr val="3333FF"/>
                </a:solidFill>
                <a:latin typeface="+mn-ea"/>
                <a:ea typeface="+mn-ea"/>
              </a:rPr>
              <a:t>：</a:t>
            </a:r>
            <a:r>
              <a:rPr lang="en-US" altLang="zh-CN" sz="2400" dirty="0">
                <a:solidFill>
                  <a:srgbClr val="3333FF"/>
                </a:solidFill>
                <a:latin typeface="+mn-ea"/>
                <a:ea typeface="+mn-ea"/>
              </a:rPr>
              <a:t>x</a:t>
            </a:r>
            <a:r>
              <a:rPr lang="zh-CN" altLang="en-US" sz="2400" dirty="0">
                <a:solidFill>
                  <a:srgbClr val="3333FF"/>
                </a:solidFill>
                <a:latin typeface="+mn-ea"/>
                <a:ea typeface="+mn-ea"/>
              </a:rPr>
              <a:t>是一门非常有趣的课程；</a:t>
            </a:r>
            <a:r>
              <a:rPr lang="en-US" altLang="zh-CN" sz="2400" kern="100" dirty="0">
                <a:solidFill>
                  <a:srgbClr val="3333FF"/>
                </a:solidFill>
                <a:latin typeface="+mn-ea"/>
                <a:ea typeface="+mn-ea"/>
              </a:rPr>
              <a:t> a</a:t>
            </a:r>
            <a:r>
              <a:rPr lang="zh-CN" altLang="en-US" sz="2400" kern="100" dirty="0">
                <a:solidFill>
                  <a:srgbClr val="3333FF"/>
                </a:solidFill>
                <a:latin typeface="+mn-ea"/>
                <a:ea typeface="+mn-ea"/>
              </a:rPr>
              <a:t>：离散数学，</a:t>
            </a:r>
            <a:r>
              <a:rPr lang="en-US" altLang="zh-CN" sz="2400" dirty="0">
                <a:solidFill>
                  <a:srgbClr val="3333FF"/>
                </a:solidFill>
                <a:latin typeface="+mn-ea"/>
                <a:ea typeface="+mn-ea"/>
              </a:rPr>
              <a:t>  </a:t>
            </a:r>
            <a:r>
              <a:rPr lang="zh-CN" altLang="en-US" sz="2400" dirty="0">
                <a:solidFill>
                  <a:srgbClr val="3333FF"/>
                </a:solidFill>
                <a:latin typeface="+mn-ea"/>
                <a:ea typeface="+mn-ea"/>
              </a:rPr>
              <a:t>则命题（</a:t>
            </a:r>
            <a:r>
              <a:rPr lang="en-US" altLang="zh-CN" sz="2400" dirty="0">
                <a:solidFill>
                  <a:srgbClr val="3333FF"/>
                </a:solidFill>
                <a:latin typeface="+mn-ea"/>
                <a:ea typeface="+mn-ea"/>
              </a:rPr>
              <a:t>2</a:t>
            </a:r>
            <a:r>
              <a:rPr lang="zh-CN" altLang="en-US" sz="2400" dirty="0">
                <a:solidFill>
                  <a:srgbClr val="3333FF"/>
                </a:solidFill>
                <a:latin typeface="+mn-ea"/>
                <a:ea typeface="+mn-ea"/>
              </a:rPr>
              <a:t>）表示为</a:t>
            </a:r>
            <a:r>
              <a:rPr lang="en-US" altLang="zh-CN" sz="2400" kern="100" dirty="0">
                <a:solidFill>
                  <a:srgbClr val="3333FF"/>
                </a:solidFill>
                <a:latin typeface="+mn-ea"/>
                <a:ea typeface="+mn-ea"/>
              </a:rPr>
              <a:t>Q(a)</a:t>
            </a:r>
            <a:r>
              <a:rPr lang="zh-CN" altLang="en-US" sz="2400" dirty="0">
                <a:solidFill>
                  <a:srgbClr val="3333FF"/>
                </a:solidFill>
                <a:latin typeface="+mn-ea"/>
                <a:ea typeface="+mn-ea"/>
              </a:rPr>
              <a:t> </a:t>
            </a:r>
          </a:p>
        </p:txBody>
      </p:sp>
      <p:sp>
        <p:nvSpPr>
          <p:cNvPr id="10" name="AutoShape 8">
            <a:extLst>
              <a:ext uri="{FF2B5EF4-FFF2-40B4-BE49-F238E27FC236}">
                <a16:creationId xmlns:a16="http://schemas.microsoft.com/office/drawing/2014/main" id="{B64190B2-68CE-4B65-8EDD-CF3CF79DD55A}"/>
              </a:ext>
            </a:extLst>
          </p:cNvPr>
          <p:cNvSpPr>
            <a:spLocks noChangeArrowheads="1"/>
          </p:cNvSpPr>
          <p:nvPr/>
        </p:nvSpPr>
        <p:spPr bwMode="auto">
          <a:xfrm>
            <a:off x="306961" y="4226656"/>
            <a:ext cx="11814175" cy="609600"/>
          </a:xfrm>
          <a:prstGeom prst="wedgeRectCallout">
            <a:avLst>
              <a:gd name="adj1" fmla="val -25635"/>
              <a:gd name="adj2" fmla="val 35079"/>
            </a:avLst>
          </a:prstGeom>
          <a:noFill/>
          <a:ln w="12700">
            <a:noFill/>
            <a:miter lim="800000"/>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just">
              <a:buNone/>
              <a:defRPr/>
            </a:pPr>
            <a:r>
              <a:rPr lang="zh-CN" altLang="en-US" sz="2400" dirty="0">
                <a:solidFill>
                  <a:srgbClr val="3333FF"/>
                </a:solidFill>
                <a:latin typeface="+mn-ea"/>
                <a:ea typeface="+mn-ea"/>
              </a:rPr>
              <a:t>解：</a:t>
            </a:r>
            <a:r>
              <a:rPr lang="zh-CN" altLang="en-US" sz="2400" kern="100" dirty="0">
                <a:solidFill>
                  <a:srgbClr val="3333FF"/>
                </a:solidFill>
                <a:latin typeface="+mn-ea"/>
                <a:ea typeface="+mn-ea"/>
              </a:rPr>
              <a:t>设</a:t>
            </a:r>
            <a:r>
              <a:rPr lang="en-US" altLang="zh-CN" sz="2400" kern="100" dirty="0">
                <a:solidFill>
                  <a:srgbClr val="3333FF"/>
                </a:solidFill>
                <a:latin typeface="+mn-ea"/>
                <a:ea typeface="+mn-ea"/>
              </a:rPr>
              <a:t>R(</a:t>
            </a:r>
            <a:r>
              <a:rPr lang="en-US" altLang="zh-CN" sz="2400" kern="100" dirty="0" err="1">
                <a:solidFill>
                  <a:srgbClr val="3333FF"/>
                </a:solidFill>
                <a:latin typeface="+mn-ea"/>
                <a:ea typeface="+mn-ea"/>
              </a:rPr>
              <a:t>x,y</a:t>
            </a:r>
            <a:r>
              <a:rPr lang="en-US" altLang="zh-CN" sz="2400" kern="100" dirty="0">
                <a:solidFill>
                  <a:srgbClr val="3333FF"/>
                </a:solidFill>
                <a:latin typeface="+mn-ea"/>
                <a:ea typeface="+mn-ea"/>
              </a:rPr>
              <a:t>)</a:t>
            </a:r>
            <a:r>
              <a:rPr lang="zh-CN" altLang="en-US" sz="2400" kern="100" dirty="0">
                <a:solidFill>
                  <a:srgbClr val="3333FF"/>
                </a:solidFill>
                <a:latin typeface="+mn-ea"/>
                <a:ea typeface="+mn-ea"/>
              </a:rPr>
              <a:t>：</a:t>
            </a:r>
            <a:r>
              <a:rPr lang="en-US" altLang="zh-CN" sz="2400" kern="100" dirty="0">
                <a:solidFill>
                  <a:srgbClr val="3333FF"/>
                </a:solidFill>
                <a:latin typeface="+mn-ea"/>
                <a:ea typeface="+mn-ea"/>
              </a:rPr>
              <a:t>x</a:t>
            </a:r>
            <a:r>
              <a:rPr lang="zh-CN" altLang="en-US" sz="2400" kern="100" dirty="0">
                <a:solidFill>
                  <a:srgbClr val="3333FF"/>
                </a:solidFill>
                <a:latin typeface="+mn-ea"/>
                <a:ea typeface="+mn-ea"/>
              </a:rPr>
              <a:t>喜欢</a:t>
            </a:r>
            <a:r>
              <a:rPr lang="en-US" altLang="zh-CN" sz="2400" kern="100" dirty="0">
                <a:solidFill>
                  <a:srgbClr val="3333FF"/>
                </a:solidFill>
                <a:latin typeface="+mn-ea"/>
                <a:ea typeface="+mn-ea"/>
              </a:rPr>
              <a:t>y</a:t>
            </a:r>
            <a:r>
              <a:rPr lang="zh-CN" altLang="en-US" sz="2400" kern="100" dirty="0">
                <a:solidFill>
                  <a:srgbClr val="3333FF"/>
                </a:solidFill>
                <a:latin typeface="+mn-ea"/>
                <a:ea typeface="+mn-ea"/>
              </a:rPr>
              <a:t>； </a:t>
            </a:r>
            <a:r>
              <a:rPr lang="en-US" altLang="zh-CN" sz="2400" kern="100" dirty="0">
                <a:solidFill>
                  <a:srgbClr val="3333FF"/>
                </a:solidFill>
                <a:latin typeface="+mn-ea"/>
                <a:ea typeface="+mn-ea"/>
              </a:rPr>
              <a:t>y</a:t>
            </a:r>
            <a:r>
              <a:rPr lang="zh-CN" altLang="en-US" sz="2400" kern="100" dirty="0">
                <a:solidFill>
                  <a:srgbClr val="3333FF"/>
                </a:solidFill>
                <a:latin typeface="+mn-ea"/>
                <a:ea typeface="+mn-ea"/>
              </a:rPr>
              <a:t>：人；</a:t>
            </a:r>
            <a:r>
              <a:rPr lang="en-US" altLang="zh-CN" sz="2400" kern="100" dirty="0">
                <a:solidFill>
                  <a:srgbClr val="3333FF"/>
                </a:solidFill>
                <a:latin typeface="+mn-ea"/>
                <a:ea typeface="+mn-ea"/>
              </a:rPr>
              <a:t> b</a:t>
            </a:r>
            <a:r>
              <a:rPr lang="zh-CN" altLang="en-US" sz="2400" kern="100" dirty="0">
                <a:solidFill>
                  <a:srgbClr val="3333FF"/>
                </a:solidFill>
                <a:latin typeface="+mn-ea"/>
                <a:ea typeface="+mn-ea"/>
              </a:rPr>
              <a:t>：游泳，</a:t>
            </a:r>
            <a:r>
              <a:rPr lang="zh-CN" altLang="en-US" sz="2400" dirty="0">
                <a:solidFill>
                  <a:srgbClr val="3333FF"/>
                </a:solidFill>
                <a:latin typeface="+mn-ea"/>
                <a:ea typeface="+mn-ea"/>
              </a:rPr>
              <a:t>则命题（</a:t>
            </a:r>
            <a:r>
              <a:rPr lang="en-US" altLang="zh-CN" sz="2400" dirty="0">
                <a:solidFill>
                  <a:srgbClr val="3333FF"/>
                </a:solidFill>
                <a:latin typeface="+mn-ea"/>
                <a:ea typeface="+mn-ea"/>
              </a:rPr>
              <a:t>3</a:t>
            </a:r>
            <a:r>
              <a:rPr lang="zh-CN" altLang="en-US" sz="2400" dirty="0">
                <a:solidFill>
                  <a:srgbClr val="3333FF"/>
                </a:solidFill>
                <a:latin typeface="+mn-ea"/>
                <a:ea typeface="+mn-ea"/>
              </a:rPr>
              <a:t>）表示为</a:t>
            </a:r>
            <a:r>
              <a:rPr lang="en-US" altLang="zh-CN" sz="2400" kern="100" dirty="0">
                <a:solidFill>
                  <a:srgbClr val="3333FF"/>
                </a:solidFill>
                <a:latin typeface="+mn-ea"/>
                <a:ea typeface="+mn-ea"/>
              </a:rPr>
              <a:t>R(</a:t>
            </a:r>
            <a:r>
              <a:rPr lang="en-US" altLang="zh-CN" sz="2400" kern="100" dirty="0" err="1">
                <a:solidFill>
                  <a:srgbClr val="3333FF"/>
                </a:solidFill>
                <a:latin typeface="+mn-ea"/>
                <a:ea typeface="+mn-ea"/>
              </a:rPr>
              <a:t>y,b</a:t>
            </a:r>
            <a:r>
              <a:rPr lang="en-US" altLang="zh-CN" sz="2400" kern="100" dirty="0">
                <a:solidFill>
                  <a:srgbClr val="3333FF"/>
                </a:solidFill>
                <a:latin typeface="+mn-ea"/>
                <a:ea typeface="+mn-ea"/>
              </a:rPr>
              <a:t>)</a:t>
            </a:r>
            <a:r>
              <a:rPr lang="zh-CN" altLang="en-US" sz="2400" dirty="0">
                <a:solidFill>
                  <a:srgbClr val="3333FF"/>
                </a:solidFill>
                <a:latin typeface="+mn-ea"/>
                <a:ea typeface="+mn-ea"/>
              </a:rPr>
              <a:t> </a:t>
            </a:r>
          </a:p>
        </p:txBody>
      </p:sp>
      <p:sp>
        <p:nvSpPr>
          <p:cNvPr id="3" name="对话气泡: 矩形 2">
            <a:extLst>
              <a:ext uri="{FF2B5EF4-FFF2-40B4-BE49-F238E27FC236}">
                <a16:creationId xmlns:a16="http://schemas.microsoft.com/office/drawing/2014/main" id="{3AF7C516-835A-43D2-A830-792D70CFA60A}"/>
              </a:ext>
            </a:extLst>
          </p:cNvPr>
          <p:cNvSpPr/>
          <p:nvPr/>
        </p:nvSpPr>
        <p:spPr>
          <a:xfrm>
            <a:off x="261377" y="5988171"/>
            <a:ext cx="10287000" cy="762794"/>
          </a:xfrm>
          <a:prstGeom prst="wedgeRectCallout">
            <a:avLst>
              <a:gd name="adj1" fmla="val -40689"/>
              <a:gd name="adj2" fmla="val -167909"/>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mn-ea"/>
              </a:rPr>
              <a:t>设</a:t>
            </a:r>
            <a:r>
              <a:rPr lang="en-US" altLang="zh-CN" b="1" dirty="0">
                <a:solidFill>
                  <a:schemeClr val="tx1"/>
                </a:solidFill>
                <a:latin typeface="+mn-ea"/>
              </a:rPr>
              <a:t>P(x)</a:t>
            </a:r>
            <a:r>
              <a:rPr lang="zh-CN" altLang="en-US" b="1" dirty="0">
                <a:solidFill>
                  <a:schemeClr val="tx1"/>
                </a:solidFill>
                <a:latin typeface="+mn-ea"/>
              </a:rPr>
              <a:t>：</a:t>
            </a:r>
            <a:r>
              <a:rPr lang="en-US" altLang="zh-CN" b="1" dirty="0">
                <a:solidFill>
                  <a:schemeClr val="tx1"/>
                </a:solidFill>
                <a:latin typeface="+mn-ea"/>
              </a:rPr>
              <a:t>x</a:t>
            </a:r>
            <a:r>
              <a:rPr lang="zh-CN" altLang="en-US" b="1" dirty="0">
                <a:solidFill>
                  <a:schemeClr val="tx1"/>
                </a:solidFill>
                <a:latin typeface="+mn-ea"/>
              </a:rPr>
              <a:t>位于四川省； </a:t>
            </a:r>
            <a:r>
              <a:rPr lang="en-US" altLang="zh-CN" b="1" dirty="0">
                <a:solidFill>
                  <a:schemeClr val="tx1"/>
                </a:solidFill>
                <a:latin typeface="+mn-ea"/>
              </a:rPr>
              <a:t>c</a:t>
            </a:r>
            <a:r>
              <a:rPr lang="zh-CN" altLang="en-US" b="1" dirty="0">
                <a:solidFill>
                  <a:schemeClr val="tx1"/>
                </a:solidFill>
                <a:latin typeface="+mn-ea"/>
              </a:rPr>
              <a:t>：九寨沟风景区，则命题（</a:t>
            </a:r>
            <a:r>
              <a:rPr lang="en-US" altLang="zh-CN" b="1" dirty="0">
                <a:solidFill>
                  <a:schemeClr val="tx1"/>
                </a:solidFill>
                <a:latin typeface="+mn-ea"/>
              </a:rPr>
              <a:t>4</a:t>
            </a:r>
            <a:r>
              <a:rPr lang="zh-CN" altLang="en-US" b="1" dirty="0">
                <a:solidFill>
                  <a:schemeClr val="tx1"/>
                </a:solidFill>
                <a:latin typeface="+mn-ea"/>
              </a:rPr>
              <a:t>）表示为</a:t>
            </a:r>
            <a:r>
              <a:rPr lang="en-US" altLang="zh-CN" b="1" dirty="0">
                <a:solidFill>
                  <a:schemeClr val="tx1"/>
                </a:solidFill>
                <a:latin typeface="+mn-ea"/>
              </a:rPr>
              <a:t>P(c) </a:t>
            </a:r>
          </a:p>
        </p:txBody>
      </p:sp>
      <p:sp>
        <p:nvSpPr>
          <p:cNvPr id="2" name="矩形 1">
            <a:extLst>
              <a:ext uri="{FF2B5EF4-FFF2-40B4-BE49-F238E27FC236}">
                <a16:creationId xmlns:a16="http://schemas.microsoft.com/office/drawing/2014/main" id="{937E8246-7195-480B-85E0-C7FB306B9DD2}"/>
              </a:ext>
            </a:extLst>
          </p:cNvPr>
          <p:cNvSpPr/>
          <p:nvPr/>
        </p:nvSpPr>
        <p:spPr>
          <a:xfrm>
            <a:off x="71688" y="819589"/>
            <a:ext cx="12118721" cy="1688411"/>
          </a:xfrm>
          <a:prstGeom prst="rect">
            <a:avLst/>
          </a:prstGeom>
          <a:solidFill>
            <a:srgbClr val="1157AB"/>
          </a:solidFill>
        </p:spPr>
        <p:txBody>
          <a:bodyPr wrap="square">
            <a:spAutoFit/>
          </a:bodyPr>
          <a:lstStyle/>
          <a:p>
            <a:pPr algn="just">
              <a:lnSpc>
                <a:spcPct val="150000"/>
              </a:lnSpc>
              <a:spcAft>
                <a:spcPts val="0"/>
              </a:spcAft>
            </a:pPr>
            <a:r>
              <a:rPr lang="zh-CN" altLang="en-US" b="1" kern="100" dirty="0">
                <a:solidFill>
                  <a:srgbClr val="FFFF00"/>
                </a:solidFill>
                <a:latin typeface="+mn-ea"/>
              </a:rPr>
              <a:t>注意：</a:t>
            </a:r>
            <a:r>
              <a:rPr lang="zh-CN" altLang="zh-CN" b="1" kern="100" dirty="0">
                <a:solidFill>
                  <a:schemeClr val="bg1"/>
                </a:solidFill>
                <a:latin typeface="+mn-ea"/>
              </a:rPr>
              <a:t>（</a:t>
            </a:r>
            <a:r>
              <a:rPr lang="en-US" altLang="zh-CN" b="1" kern="100" dirty="0">
                <a:solidFill>
                  <a:schemeClr val="bg1"/>
                </a:solidFill>
                <a:latin typeface="+mn-ea"/>
              </a:rPr>
              <a:t>1</a:t>
            </a:r>
            <a:r>
              <a:rPr lang="zh-CN" altLang="zh-CN" b="1" kern="100" dirty="0">
                <a:solidFill>
                  <a:schemeClr val="bg1"/>
                </a:solidFill>
                <a:latin typeface="+mn-ea"/>
              </a:rPr>
              <a:t>）谓词中个体词的顺序是十分重要的，不能随意改变。</a:t>
            </a:r>
          </a:p>
          <a:p>
            <a:pPr indent="266700" algn="just">
              <a:lnSpc>
                <a:spcPct val="150000"/>
              </a:lnSpc>
              <a:spcAft>
                <a:spcPts val="0"/>
              </a:spcAft>
            </a:pPr>
            <a:r>
              <a:rPr lang="zh-CN" altLang="zh-CN" b="1" kern="100" dirty="0">
                <a:solidFill>
                  <a:schemeClr val="bg1"/>
                </a:solidFill>
                <a:latin typeface="+mn-ea"/>
              </a:rPr>
              <a:t>（</a:t>
            </a:r>
            <a:r>
              <a:rPr lang="en-US" altLang="zh-CN" b="1" kern="100" dirty="0">
                <a:solidFill>
                  <a:schemeClr val="bg1"/>
                </a:solidFill>
                <a:latin typeface="+mn-ea"/>
              </a:rPr>
              <a:t>2</a:t>
            </a:r>
            <a:r>
              <a:rPr lang="zh-CN" altLang="zh-CN" b="1" kern="100" dirty="0">
                <a:solidFill>
                  <a:schemeClr val="bg1"/>
                </a:solidFill>
                <a:latin typeface="+mn-ea"/>
              </a:rPr>
              <a:t>）</a:t>
            </a:r>
            <a:r>
              <a:rPr lang="en-US" altLang="zh-CN" b="1" kern="100" dirty="0">
                <a:solidFill>
                  <a:schemeClr val="bg1"/>
                </a:solidFill>
                <a:latin typeface="+mn-ea"/>
              </a:rPr>
              <a:t>0</a:t>
            </a:r>
            <a:r>
              <a:rPr lang="zh-CN" altLang="zh-CN" b="1" kern="100" dirty="0">
                <a:solidFill>
                  <a:schemeClr val="bg1"/>
                </a:solidFill>
                <a:latin typeface="+mn-ea"/>
              </a:rPr>
              <a:t>元谓词（不含个体变量）实际上就是一般的命题，因此命题是谓词的特殊情形。</a:t>
            </a:r>
            <a:endParaRPr lang="en-US" altLang="zh-CN" b="1" kern="100" dirty="0">
              <a:solidFill>
                <a:schemeClr val="bg1"/>
              </a:solidFill>
              <a:latin typeface="+mn-ea"/>
            </a:endParaRPr>
          </a:p>
          <a:p>
            <a:pPr indent="266700" algn="just">
              <a:lnSpc>
                <a:spcPct val="150000"/>
              </a:lnSpc>
              <a:spcAft>
                <a:spcPts val="0"/>
              </a:spcAft>
            </a:pPr>
            <a:r>
              <a:rPr lang="zh-CN" altLang="zh-CN" b="1" kern="100" dirty="0">
                <a:solidFill>
                  <a:schemeClr val="bg1"/>
                </a:solidFill>
                <a:latin typeface="+mn-ea"/>
              </a:rPr>
              <a:t>（</a:t>
            </a:r>
            <a:r>
              <a:rPr lang="en-US" altLang="zh-CN" b="1" kern="100" dirty="0">
                <a:solidFill>
                  <a:schemeClr val="bg1"/>
                </a:solidFill>
                <a:latin typeface="+mn-ea"/>
              </a:rPr>
              <a:t>3</a:t>
            </a:r>
            <a:r>
              <a:rPr lang="zh-CN" altLang="zh-CN" b="1" kern="100" dirty="0">
                <a:solidFill>
                  <a:schemeClr val="bg1"/>
                </a:solidFill>
                <a:latin typeface="+mn-ea"/>
              </a:rPr>
              <a:t>）对同一个命题，有时可根据不同的研究重点设置不同的谓词。</a:t>
            </a:r>
          </a:p>
        </p:txBody>
      </p:sp>
    </p:spTree>
    <p:custDataLst>
      <p:tags r:id="rId1"/>
    </p:custDataLst>
    <p:extLst>
      <p:ext uri="{BB962C8B-B14F-4D97-AF65-F5344CB8AC3E}">
        <p14:creationId xmlns:p14="http://schemas.microsoft.com/office/powerpoint/2010/main" val="3630282174"/>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randombar(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45"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2000"/>
                                        <p:tgtEl>
                                          <p:spTgt spid="2"/>
                                        </p:tgtEl>
                                      </p:cBhvr>
                                    </p:animEffect>
                                    <p:anim calcmode="lin" valueType="num">
                                      <p:cBhvr>
                                        <p:cTn id="33" dur="2000" fill="hold"/>
                                        <p:tgtEl>
                                          <p:spTgt spid="2"/>
                                        </p:tgtEl>
                                        <p:attrNameLst>
                                          <p:attrName>ppt_w</p:attrName>
                                        </p:attrNameLst>
                                      </p:cBhvr>
                                      <p:tavLst>
                                        <p:tav tm="0" fmla="#ppt_w*sin(2.5*pi*$)">
                                          <p:val>
                                            <p:fltVal val="0"/>
                                          </p:val>
                                        </p:tav>
                                        <p:tav tm="100000">
                                          <p:val>
                                            <p:fltVal val="1"/>
                                          </p:val>
                                        </p:tav>
                                      </p:tavLst>
                                    </p:anim>
                                    <p:anim calcmode="lin" valueType="num">
                                      <p:cBhvr>
                                        <p:cTn id="34"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heel(1)">
                                      <p:cBhvr>
                                        <p:cTn id="39"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P spid="8" grpId="0" animBg="1" autoUpdateAnimBg="0"/>
      <p:bldP spid="9" grpId="0" animBg="1" autoUpdateAnimBg="0"/>
      <p:bldP spid="10" grpId="0"/>
      <p:bldP spid="3" grpId="0" animBg="1"/>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0" name="Rectangle 3"/>
          <p:cNvSpPr>
            <a:spLocks noGrp="1" noChangeArrowheads="1"/>
          </p:cNvSpPr>
          <p:nvPr>
            <p:ph type="body" idx="4294967295"/>
          </p:nvPr>
        </p:nvSpPr>
        <p:spPr>
          <a:xfrm>
            <a:off x="612775" y="3377600"/>
            <a:ext cx="10515600" cy="2527208"/>
          </a:xfrm>
        </p:spPr>
        <p:txBody>
          <a:bodyPr>
            <a:noAutofit/>
          </a:bodyPr>
          <a:lstStyle/>
          <a:p>
            <a:pPr marL="0" indent="0">
              <a:lnSpc>
                <a:spcPct val="160000"/>
              </a:lnSpc>
              <a:buNone/>
            </a:pPr>
            <a:r>
              <a:rPr lang="zh-CN" altLang="en-US" dirty="0"/>
              <a:t>如果假设</a:t>
            </a:r>
            <a:r>
              <a:rPr lang="en-US" altLang="zh-CN" dirty="0"/>
              <a:t>P(x)</a:t>
            </a:r>
            <a:r>
              <a:rPr lang="zh-CN" altLang="en-US" dirty="0"/>
              <a:t>：</a:t>
            </a:r>
            <a:r>
              <a:rPr lang="en-US" altLang="zh-CN" dirty="0"/>
              <a:t>x</a:t>
            </a:r>
            <a:r>
              <a:rPr lang="zh-CN" altLang="en-US" dirty="0"/>
              <a:t>是人；</a:t>
            </a:r>
            <a:r>
              <a:rPr lang="en-US" altLang="zh-CN" dirty="0"/>
              <a:t>Q(x)</a:t>
            </a:r>
            <a:r>
              <a:rPr lang="zh-CN" altLang="en-US" dirty="0"/>
              <a:t>：</a:t>
            </a:r>
            <a:r>
              <a:rPr lang="en-US" altLang="zh-CN" dirty="0"/>
              <a:t>x</a:t>
            </a:r>
            <a:r>
              <a:rPr lang="zh-CN" altLang="en-US" dirty="0"/>
              <a:t>是要死的；</a:t>
            </a:r>
            <a:r>
              <a:rPr lang="en-US" altLang="zh-CN" dirty="0"/>
              <a:t>a</a:t>
            </a:r>
            <a:r>
              <a:rPr lang="zh-CN" altLang="en-US" dirty="0"/>
              <a:t>：苏格拉底，则苏格拉底三段论可以符号化为：</a:t>
            </a:r>
            <a:endParaRPr lang="en-US" altLang="zh-CN" dirty="0"/>
          </a:p>
          <a:p>
            <a:pPr marL="2286800" lvl="4" indent="0">
              <a:lnSpc>
                <a:spcPct val="160000"/>
              </a:lnSpc>
              <a:buNone/>
            </a:pPr>
            <a:r>
              <a:rPr lang="zh-CN" altLang="en-US" sz="2400" b="1" dirty="0">
                <a:latin typeface="+mj-ea"/>
                <a:ea typeface="+mj-ea"/>
              </a:rPr>
              <a:t>所有的</a:t>
            </a:r>
            <a:r>
              <a:rPr lang="en-US" altLang="zh-CN" sz="2400" b="1" dirty="0">
                <a:latin typeface="+mj-ea"/>
                <a:ea typeface="+mj-ea"/>
              </a:rPr>
              <a:t>x</a:t>
            </a:r>
            <a:r>
              <a:rPr lang="zh-CN" altLang="en-US" sz="2400" b="1" dirty="0">
                <a:latin typeface="+mj-ea"/>
                <a:ea typeface="+mj-ea"/>
              </a:rPr>
              <a:t>，</a:t>
            </a:r>
            <a:r>
              <a:rPr lang="en-US" altLang="zh-CN" sz="2400" b="1" dirty="0">
                <a:latin typeface="+mj-ea"/>
                <a:ea typeface="+mj-ea"/>
              </a:rPr>
              <a:t>Q(x)</a:t>
            </a:r>
            <a:r>
              <a:rPr lang="zh-CN" altLang="en-US" sz="2400" b="1" dirty="0">
                <a:latin typeface="+mj-ea"/>
                <a:ea typeface="+mj-ea"/>
              </a:rPr>
              <a:t>，</a:t>
            </a:r>
            <a:r>
              <a:rPr lang="en-US" altLang="zh-CN" sz="2400" b="1" dirty="0">
                <a:latin typeface="+mj-ea"/>
                <a:ea typeface="+mj-ea"/>
              </a:rPr>
              <a:t>x∈{</a:t>
            </a:r>
            <a:r>
              <a:rPr lang="zh-CN" altLang="en-US" sz="2400" b="1" dirty="0">
                <a:latin typeface="+mj-ea"/>
                <a:ea typeface="+mj-ea"/>
              </a:rPr>
              <a:t>人</a:t>
            </a:r>
            <a:r>
              <a:rPr lang="en-US" altLang="zh-CN" sz="2400" b="1" dirty="0">
                <a:latin typeface="+mj-ea"/>
                <a:ea typeface="+mj-ea"/>
              </a:rPr>
              <a:t>}</a:t>
            </a:r>
            <a:r>
              <a:rPr lang="zh-CN" altLang="en-US" sz="2400" b="1" dirty="0">
                <a:latin typeface="+mj-ea"/>
                <a:ea typeface="+mj-ea"/>
              </a:rPr>
              <a:t>；</a:t>
            </a:r>
          </a:p>
          <a:p>
            <a:pPr marL="2286800" lvl="4" indent="0">
              <a:lnSpc>
                <a:spcPct val="160000"/>
              </a:lnSpc>
              <a:buNone/>
            </a:pPr>
            <a:r>
              <a:rPr lang="en-US" altLang="zh-CN" sz="2400" b="1" dirty="0">
                <a:latin typeface="+mj-ea"/>
                <a:ea typeface="+mj-ea"/>
              </a:rPr>
              <a:t>P(a)</a:t>
            </a:r>
            <a:r>
              <a:rPr lang="zh-CN" altLang="en-US" sz="2400" b="1" dirty="0">
                <a:latin typeface="+mj-ea"/>
                <a:ea typeface="+mj-ea"/>
              </a:rPr>
              <a:t>；</a:t>
            </a:r>
          </a:p>
        </p:txBody>
      </p:sp>
      <p:sp>
        <p:nvSpPr>
          <p:cNvPr id="5" name="矩形 4">
            <a:extLst>
              <a:ext uri="{FF2B5EF4-FFF2-40B4-BE49-F238E27FC236}">
                <a16:creationId xmlns:a16="http://schemas.microsoft.com/office/drawing/2014/main" id="{F0D02640-0179-4CFF-8A85-AC794BAFA5AA}"/>
              </a:ext>
            </a:extLst>
          </p:cNvPr>
          <p:cNvSpPr>
            <a:spLocks noChangeArrowheads="1"/>
          </p:cNvSpPr>
          <p:nvPr/>
        </p:nvSpPr>
        <p:spPr bwMode="auto">
          <a:xfrm>
            <a:off x="726198" y="6093559"/>
            <a:ext cx="10539204" cy="581057"/>
          </a:xfrm>
          <a:prstGeom prst="rect">
            <a:avLst/>
          </a:prstGeom>
          <a:solidFill>
            <a:srgbClr val="1157AB"/>
          </a:solidFill>
          <a:ln>
            <a:noFill/>
          </a:ln>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lnSpc>
                <a:spcPct val="150000"/>
              </a:lnSpc>
              <a:spcBef>
                <a:spcPct val="0"/>
              </a:spcBef>
              <a:buClrTx/>
              <a:buFontTx/>
              <a:buNone/>
            </a:pPr>
            <a:r>
              <a:rPr lang="zh-CN" altLang="en-US" sz="2400" dirty="0">
                <a:solidFill>
                  <a:schemeClr val="bg1"/>
                </a:solidFill>
                <a:latin typeface="+mn-ea"/>
                <a:ea typeface="+mn-ea"/>
              </a:rPr>
              <a:t>显然，</a:t>
            </a:r>
            <a:r>
              <a:rPr lang="en-US" altLang="zh-CN" sz="2400" dirty="0">
                <a:solidFill>
                  <a:schemeClr val="bg1"/>
                </a:solidFill>
                <a:latin typeface="+mn-ea"/>
                <a:ea typeface="+mn-ea"/>
              </a:rPr>
              <a:t>n</a:t>
            </a:r>
            <a:r>
              <a:rPr lang="zh-CN" altLang="en-US" sz="2400" dirty="0">
                <a:solidFill>
                  <a:schemeClr val="bg1"/>
                </a:solidFill>
                <a:latin typeface="+mn-ea"/>
                <a:ea typeface="+mn-ea"/>
              </a:rPr>
              <a:t>元谓词不能符号化“所有的”！！ </a:t>
            </a:r>
            <a:endParaRPr lang="zh-CN" altLang="zh-CN" sz="2400" dirty="0">
              <a:solidFill>
                <a:schemeClr val="bg1"/>
              </a:solidFill>
              <a:latin typeface="+mn-ea"/>
              <a:ea typeface="+mn-ea"/>
            </a:endParaRPr>
          </a:p>
        </p:txBody>
      </p:sp>
      <p:sp>
        <p:nvSpPr>
          <p:cNvPr id="7" name="Rectangle 2">
            <a:extLst>
              <a:ext uri="{FF2B5EF4-FFF2-40B4-BE49-F238E27FC236}">
                <a16:creationId xmlns:a16="http://schemas.microsoft.com/office/drawing/2014/main" id="{1C3D81BB-9725-443B-9D62-9BB8CF80B80B}"/>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en-US" altLang="zh-CN" dirty="0"/>
              <a:t>3.1.2  </a:t>
            </a:r>
            <a:r>
              <a:rPr lang="zh-CN" altLang="en-US" dirty="0"/>
              <a:t>量词</a:t>
            </a:r>
          </a:p>
        </p:txBody>
      </p:sp>
      <p:grpSp>
        <p:nvGrpSpPr>
          <p:cNvPr id="13" name="组合 12">
            <a:extLst>
              <a:ext uri="{FF2B5EF4-FFF2-40B4-BE49-F238E27FC236}">
                <a16:creationId xmlns:a16="http://schemas.microsoft.com/office/drawing/2014/main" id="{BE7329B2-F30D-4163-830D-E8FA31B0791B}"/>
              </a:ext>
            </a:extLst>
          </p:cNvPr>
          <p:cNvGrpSpPr/>
          <p:nvPr/>
        </p:nvGrpSpPr>
        <p:grpSpPr>
          <a:xfrm>
            <a:off x="90815" y="2079843"/>
            <a:ext cx="6124875" cy="841131"/>
            <a:chOff x="586250" y="2242144"/>
            <a:chExt cx="5895325" cy="622576"/>
          </a:xfrm>
        </p:grpSpPr>
        <p:sp>
          <p:nvSpPr>
            <p:cNvPr id="8" name="Rectangle 3">
              <a:extLst>
                <a:ext uri="{FF2B5EF4-FFF2-40B4-BE49-F238E27FC236}">
                  <a16:creationId xmlns:a16="http://schemas.microsoft.com/office/drawing/2014/main" id="{19193198-D5A1-4672-AA8C-569DC413F7F9}"/>
                </a:ext>
              </a:extLst>
            </p:cNvPr>
            <p:cNvSpPr txBox="1">
              <a:spLocks noChangeArrowheads="1"/>
            </p:cNvSpPr>
            <p:nvPr/>
          </p:nvSpPr>
          <p:spPr>
            <a:xfrm>
              <a:off x="648944" y="2267424"/>
              <a:ext cx="5832631" cy="597296"/>
            </a:xfrm>
            <a:prstGeom prst="rect">
              <a:avLst/>
            </a:prstGeom>
            <a:solidFill>
              <a:srgbClr val="1157AB"/>
            </a:solidFill>
          </p:spPr>
          <p:txBody>
            <a:bodyPr vert="horz" lIns="121917" tIns="60958" rIns="121917" bIns="60958" rtlCol="0">
              <a:no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Wingdings" pitchFamily="2" charset="2"/>
                <a:buNone/>
              </a:pPr>
              <a:r>
                <a:rPr lang="zh-CN" altLang="en-US" dirty="0">
                  <a:solidFill>
                    <a:schemeClr val="bg1"/>
                  </a:solidFill>
                </a:rPr>
                <a:t>      怎么用</a:t>
              </a:r>
              <a:r>
                <a:rPr lang="en-US" altLang="zh-CN" dirty="0">
                  <a:solidFill>
                    <a:schemeClr val="bg1"/>
                  </a:solidFill>
                </a:rPr>
                <a:t>n</a:t>
              </a:r>
              <a:r>
                <a:rPr lang="zh-CN" altLang="en-US" dirty="0">
                  <a:solidFill>
                    <a:schemeClr val="bg1"/>
                  </a:solidFill>
                </a:rPr>
                <a:t>元谓词表示苏格拉底三段论呢？</a:t>
              </a:r>
              <a:endParaRPr lang="en-US" altLang="zh-CN" dirty="0">
                <a:solidFill>
                  <a:schemeClr val="bg1"/>
                </a:solidFill>
              </a:endParaRPr>
            </a:p>
            <a:p>
              <a:pPr marL="0" indent="0">
                <a:buFont typeface="Wingdings" pitchFamily="2" charset="2"/>
                <a:buNone/>
              </a:pPr>
              <a:endParaRPr lang="en-US" altLang="zh-CN" dirty="0">
                <a:solidFill>
                  <a:schemeClr val="bg1"/>
                </a:solidFill>
                <a:latin typeface="+mj-ea"/>
                <a:ea typeface="+mj-ea"/>
              </a:endParaRPr>
            </a:p>
          </p:txBody>
        </p:sp>
        <p:pic>
          <p:nvPicPr>
            <p:cNvPr id="2" name="图片 1">
              <a:extLst>
                <a:ext uri="{FF2B5EF4-FFF2-40B4-BE49-F238E27FC236}">
                  <a16:creationId xmlns:a16="http://schemas.microsoft.com/office/drawing/2014/main" id="{4FBF8EA2-DA96-433B-9C9D-8C4E7A76CA91}"/>
                </a:ext>
              </a:extLst>
            </p:cNvPr>
            <p:cNvPicPr>
              <a:picLocks noChangeAspect="1"/>
            </p:cNvPicPr>
            <p:nvPr/>
          </p:nvPicPr>
          <p:blipFill>
            <a:blip r:embed="rId4"/>
            <a:stretch>
              <a:fillRect/>
            </a:stretch>
          </p:blipFill>
          <p:spPr>
            <a:xfrm>
              <a:off x="586250" y="2242144"/>
              <a:ext cx="560706" cy="615767"/>
            </a:xfrm>
            <a:prstGeom prst="rect">
              <a:avLst/>
            </a:prstGeom>
          </p:spPr>
        </p:pic>
      </p:grpSp>
      <p:grpSp>
        <p:nvGrpSpPr>
          <p:cNvPr id="14" name="组合 13">
            <a:extLst>
              <a:ext uri="{FF2B5EF4-FFF2-40B4-BE49-F238E27FC236}">
                <a16:creationId xmlns:a16="http://schemas.microsoft.com/office/drawing/2014/main" id="{82CD3D2E-9AB8-4AB0-8E65-2F1D4C0BFDB2}"/>
              </a:ext>
            </a:extLst>
          </p:cNvPr>
          <p:cNvGrpSpPr/>
          <p:nvPr/>
        </p:nvGrpSpPr>
        <p:grpSpPr>
          <a:xfrm>
            <a:off x="6736081" y="4882518"/>
            <a:ext cx="2299783" cy="837356"/>
            <a:chOff x="6736081" y="4882518"/>
            <a:chExt cx="2299783" cy="837356"/>
          </a:xfrm>
        </p:grpSpPr>
        <p:sp>
          <p:nvSpPr>
            <p:cNvPr id="3" name="矩形 2">
              <a:extLst>
                <a:ext uri="{FF2B5EF4-FFF2-40B4-BE49-F238E27FC236}">
                  <a16:creationId xmlns:a16="http://schemas.microsoft.com/office/drawing/2014/main" id="{4D5A1378-B316-4644-BD26-DB525542F42C}"/>
                </a:ext>
              </a:extLst>
            </p:cNvPr>
            <p:cNvSpPr/>
            <p:nvPr/>
          </p:nvSpPr>
          <p:spPr>
            <a:xfrm>
              <a:off x="7649107" y="4914930"/>
              <a:ext cx="1386757" cy="608756"/>
            </a:xfrm>
            <a:prstGeom prst="rect">
              <a:avLst/>
            </a:prstGeom>
          </p:spPr>
          <p:txBody>
            <a:bodyPr wrap="square">
              <a:spAutoFit/>
            </a:bodyPr>
            <a:lstStyle/>
            <a:p>
              <a:pPr marL="0" lvl="4" indent="0">
                <a:lnSpc>
                  <a:spcPct val="160000"/>
                </a:lnSpc>
                <a:buNone/>
              </a:pPr>
              <a:r>
                <a:rPr lang="en-US" altLang="zh-CN" b="1" dirty="0">
                  <a:latin typeface="+mj-ea"/>
                </a:rPr>
                <a:t>Q(a)</a:t>
              </a:r>
            </a:p>
          </p:txBody>
        </p:sp>
        <p:sp>
          <p:nvSpPr>
            <p:cNvPr id="4" name="右大括号 3">
              <a:extLst>
                <a:ext uri="{FF2B5EF4-FFF2-40B4-BE49-F238E27FC236}">
                  <a16:creationId xmlns:a16="http://schemas.microsoft.com/office/drawing/2014/main" id="{2FDF9ACE-EF06-44D0-A0C6-800793A31542}"/>
                </a:ext>
              </a:extLst>
            </p:cNvPr>
            <p:cNvSpPr/>
            <p:nvPr/>
          </p:nvSpPr>
          <p:spPr>
            <a:xfrm>
              <a:off x="6736081" y="4882518"/>
              <a:ext cx="228600" cy="837356"/>
            </a:xfrm>
            <a:prstGeom prst="rightBrace">
              <a:avLst/>
            </a:prstGeom>
            <a:ln w="508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箭头: 右 8">
              <a:extLst>
                <a:ext uri="{FF2B5EF4-FFF2-40B4-BE49-F238E27FC236}">
                  <a16:creationId xmlns:a16="http://schemas.microsoft.com/office/drawing/2014/main" id="{D33D4781-9F76-4A73-9895-0701FBDB5D1B}"/>
                </a:ext>
              </a:extLst>
            </p:cNvPr>
            <p:cNvSpPr/>
            <p:nvPr/>
          </p:nvSpPr>
          <p:spPr>
            <a:xfrm>
              <a:off x="7046569" y="5146374"/>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对话气泡: 椭圆形 11">
            <a:extLst>
              <a:ext uri="{FF2B5EF4-FFF2-40B4-BE49-F238E27FC236}">
                <a16:creationId xmlns:a16="http://schemas.microsoft.com/office/drawing/2014/main" id="{B191ECC4-D0B4-49F8-B6C7-1290BEC4BDC3}"/>
              </a:ext>
            </a:extLst>
          </p:cNvPr>
          <p:cNvSpPr/>
          <p:nvPr/>
        </p:nvSpPr>
        <p:spPr>
          <a:xfrm>
            <a:off x="6481200" y="1895576"/>
            <a:ext cx="5564375" cy="1459131"/>
          </a:xfrm>
          <a:prstGeom prst="wedgeEllipseCallout">
            <a:avLst>
              <a:gd name="adj1" fmla="val -55478"/>
              <a:gd name="adj2" fmla="val -46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b="1" dirty="0">
                <a:latin typeface="+mn-ea"/>
              </a:rPr>
              <a:t>（</a:t>
            </a:r>
            <a:r>
              <a:rPr lang="en-US" altLang="zh-CN" b="1" dirty="0">
                <a:latin typeface="+mn-ea"/>
              </a:rPr>
              <a:t>1</a:t>
            </a:r>
            <a:r>
              <a:rPr lang="zh-CN" altLang="en-US" b="1" dirty="0">
                <a:latin typeface="+mn-ea"/>
              </a:rPr>
              <a:t>）所有的人都是要死的；                                   </a:t>
            </a:r>
            <a:endParaRPr lang="en-US" altLang="zh-CN" b="1" dirty="0">
              <a:latin typeface="+mn-ea"/>
            </a:endParaRPr>
          </a:p>
          <a:p>
            <a:pPr>
              <a:lnSpc>
                <a:spcPct val="120000"/>
              </a:lnSpc>
            </a:pPr>
            <a:r>
              <a:rPr lang="zh-CN" altLang="en-US" b="1" dirty="0">
                <a:latin typeface="+mn-ea"/>
              </a:rPr>
              <a:t>（</a:t>
            </a:r>
            <a:r>
              <a:rPr lang="en-US" altLang="zh-CN" b="1" dirty="0">
                <a:latin typeface="+mn-ea"/>
              </a:rPr>
              <a:t>2</a:t>
            </a:r>
            <a:r>
              <a:rPr lang="zh-CN" altLang="en-US" b="1" dirty="0">
                <a:latin typeface="+mn-ea"/>
              </a:rPr>
              <a:t>）苏格拉底是人。                                        </a:t>
            </a:r>
            <a:endParaRPr lang="en-US" altLang="zh-CN" b="1" dirty="0">
              <a:latin typeface="+mn-ea"/>
            </a:endParaRPr>
          </a:p>
          <a:p>
            <a:pPr>
              <a:lnSpc>
                <a:spcPct val="120000"/>
              </a:lnSpc>
            </a:pPr>
            <a:r>
              <a:rPr lang="zh-CN" altLang="en-US" b="1" dirty="0">
                <a:latin typeface="+mn-ea"/>
              </a:rPr>
              <a:t>（</a:t>
            </a:r>
            <a:r>
              <a:rPr lang="en-US" altLang="zh-CN" b="1" dirty="0">
                <a:latin typeface="+mn-ea"/>
              </a:rPr>
              <a:t>3</a:t>
            </a:r>
            <a:r>
              <a:rPr lang="zh-CN" altLang="en-US" b="1" dirty="0">
                <a:latin typeface="+mn-ea"/>
              </a:rPr>
              <a:t>）苏格拉底是要死的。 </a:t>
            </a:r>
          </a:p>
        </p:txBody>
      </p:sp>
      <p:sp>
        <p:nvSpPr>
          <p:cNvPr id="15" name="矩形 14">
            <a:extLst>
              <a:ext uri="{FF2B5EF4-FFF2-40B4-BE49-F238E27FC236}">
                <a16:creationId xmlns:a16="http://schemas.microsoft.com/office/drawing/2014/main" id="{41571891-FB36-4B16-943E-EEDAD91AD3D4}"/>
              </a:ext>
            </a:extLst>
          </p:cNvPr>
          <p:cNvSpPr/>
          <p:nvPr/>
        </p:nvSpPr>
        <p:spPr>
          <a:xfrm>
            <a:off x="181703" y="1128783"/>
            <a:ext cx="1415772" cy="461665"/>
          </a:xfrm>
          <a:prstGeom prst="rect">
            <a:avLst/>
          </a:prstGeom>
        </p:spPr>
        <p:txBody>
          <a:bodyPr wrap="none">
            <a:spAutoFit/>
          </a:bodyPr>
          <a:lstStyle/>
          <a:p>
            <a:r>
              <a:rPr lang="zh-CN" altLang="en-US" b="1" dirty="0">
                <a:solidFill>
                  <a:srgbClr val="C00000"/>
                </a:solidFill>
                <a:latin typeface="+mn-ea"/>
              </a:rPr>
              <a:t>问题引入</a:t>
            </a:r>
          </a:p>
        </p:txBody>
      </p:sp>
    </p:spTree>
    <p:custDataLst>
      <p:tags r:id="rId1"/>
    </p:custDataLst>
    <p:extLst>
      <p:ext uri="{BB962C8B-B14F-4D97-AF65-F5344CB8AC3E}">
        <p14:creationId xmlns:p14="http://schemas.microsoft.com/office/powerpoint/2010/main" val="2441756774"/>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4340">
                                            <p:txEl>
                                              <p:pRg st="0" end="0"/>
                                            </p:txEl>
                                          </p:spTgt>
                                        </p:tgtEl>
                                        <p:attrNameLst>
                                          <p:attrName>style.visibility</p:attrName>
                                        </p:attrNameLst>
                                      </p:cBhvr>
                                      <p:to>
                                        <p:strVal val="visible"/>
                                      </p:to>
                                    </p:set>
                                    <p:animEffect transition="in" filter="circle(in)">
                                      <p:cBhvr>
                                        <p:cTn id="12" dur="2000"/>
                                        <p:tgtEl>
                                          <p:spTgt spid="1434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4340">
                                            <p:txEl>
                                              <p:pRg st="1" end="1"/>
                                            </p:txEl>
                                          </p:spTgt>
                                        </p:tgtEl>
                                        <p:attrNameLst>
                                          <p:attrName>style.visibility</p:attrName>
                                        </p:attrNameLst>
                                      </p:cBhvr>
                                      <p:to>
                                        <p:strVal val="visible"/>
                                      </p:to>
                                    </p:set>
                                    <p:animEffect transition="in" filter="circle(in)">
                                      <p:cBhvr>
                                        <p:cTn id="17" dur="2000"/>
                                        <p:tgtEl>
                                          <p:spTgt spid="14340">
                                            <p:txEl>
                                              <p:pRg st="1" end="1"/>
                                            </p:txEl>
                                          </p:spTgt>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14340">
                                            <p:txEl>
                                              <p:pRg st="2" end="2"/>
                                            </p:txEl>
                                          </p:spTgt>
                                        </p:tgtEl>
                                        <p:attrNameLst>
                                          <p:attrName>style.visibility</p:attrName>
                                        </p:attrNameLst>
                                      </p:cBhvr>
                                      <p:to>
                                        <p:strVal val="visible"/>
                                      </p:to>
                                    </p:set>
                                    <p:animEffect transition="in" filter="circle(in)">
                                      <p:cBhvr>
                                        <p:cTn id="20" dur="2000"/>
                                        <p:tgtEl>
                                          <p:spTgt spid="14340">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circle(in)">
                                      <p:cBhvr>
                                        <p:cTn id="25" dur="20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heel(1)">
                                      <p:cBhvr>
                                        <p:cTn id="3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uiExpand="1" build="p"/>
      <p:bldP spid="5"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p:txBody>
          <a:bodyPr/>
          <a:lstStyle/>
          <a:p>
            <a:r>
              <a:rPr lang="zh-CN" altLang="en-US" dirty="0"/>
              <a:t>量词</a:t>
            </a:r>
          </a:p>
        </p:txBody>
      </p:sp>
      <p:sp>
        <p:nvSpPr>
          <p:cNvPr id="11269" name="Rectangle 4"/>
          <p:cNvSpPr>
            <a:spLocks noChangeArrowheads="1"/>
          </p:cNvSpPr>
          <p:nvPr/>
        </p:nvSpPr>
        <p:spPr bwMode="auto">
          <a:xfrm>
            <a:off x="370586" y="982933"/>
            <a:ext cx="11506200" cy="335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lnSpc>
                <a:spcPct val="150000"/>
              </a:lnSpc>
              <a:spcBef>
                <a:spcPct val="0"/>
              </a:spcBef>
              <a:buClr>
                <a:srgbClr val="00FF00"/>
              </a:buClr>
              <a:buNone/>
            </a:pPr>
            <a:r>
              <a:rPr lang="zh-CN" altLang="zh-CN" sz="2400" dirty="0">
                <a:solidFill>
                  <a:srgbClr val="C00000"/>
                </a:solidFill>
                <a:latin typeface="+mn-ea"/>
                <a:ea typeface="+mn-ea"/>
              </a:rPr>
              <a:t>定义</a:t>
            </a:r>
            <a:r>
              <a:rPr lang="en-US" altLang="zh-CN" sz="2400" dirty="0">
                <a:solidFill>
                  <a:srgbClr val="C00000"/>
                </a:solidFill>
                <a:latin typeface="+mn-ea"/>
                <a:ea typeface="+mn-ea"/>
              </a:rPr>
              <a:t>3.3  </a:t>
            </a:r>
            <a:r>
              <a:rPr lang="zh-CN" altLang="en-US" sz="2400" dirty="0">
                <a:solidFill>
                  <a:srgbClr val="3333FF"/>
                </a:solidFill>
                <a:latin typeface="+mn-ea"/>
                <a:ea typeface="+mn-ea"/>
              </a:rPr>
              <a:t>表达全部数量关系的词语</a:t>
            </a:r>
            <a:r>
              <a:rPr lang="zh-CN" altLang="en-US" sz="2400" dirty="0">
                <a:solidFill>
                  <a:schemeClr val="tx1"/>
                </a:solidFill>
                <a:latin typeface="+mn-ea"/>
                <a:ea typeface="+mn-ea"/>
              </a:rPr>
              <a:t>如“一切”，“所有”，“每一个”等称为</a:t>
            </a:r>
            <a:r>
              <a:rPr lang="zh-CN" altLang="en-US" sz="2400" dirty="0">
                <a:solidFill>
                  <a:srgbClr val="3333FF"/>
                </a:solidFill>
                <a:latin typeface="+mn-ea"/>
                <a:ea typeface="+mn-ea"/>
              </a:rPr>
              <a:t>全称量词</a:t>
            </a:r>
            <a:r>
              <a:rPr lang="zh-CN" altLang="en-US" sz="2400" dirty="0">
                <a:solidFill>
                  <a:schemeClr val="tx1"/>
                </a:solidFill>
                <a:latin typeface="+mn-ea"/>
                <a:ea typeface="+mn-ea"/>
              </a:rPr>
              <a:t>（</a:t>
            </a:r>
            <a:r>
              <a:rPr lang="en-US" altLang="zh-CN" sz="2400" dirty="0">
                <a:solidFill>
                  <a:schemeClr val="tx1"/>
                </a:solidFill>
                <a:latin typeface="+mn-ea"/>
                <a:ea typeface="+mn-ea"/>
              </a:rPr>
              <a:t>Universal Quantifier</a:t>
            </a:r>
            <a:r>
              <a:rPr lang="zh-CN" altLang="en-US" sz="2400" dirty="0">
                <a:solidFill>
                  <a:schemeClr val="tx1"/>
                </a:solidFill>
                <a:latin typeface="+mn-ea"/>
                <a:ea typeface="+mn-ea"/>
              </a:rPr>
              <a:t>）</a:t>
            </a:r>
            <a:r>
              <a:rPr lang="en-US" altLang="zh-CN" sz="2400" dirty="0">
                <a:solidFill>
                  <a:schemeClr val="tx1"/>
                </a:solidFill>
                <a:latin typeface="+mn-ea"/>
                <a:ea typeface="+mn-ea"/>
              </a:rPr>
              <a:t>,</a:t>
            </a:r>
            <a:r>
              <a:rPr lang="zh-CN" altLang="en-US" sz="2400" dirty="0">
                <a:solidFill>
                  <a:schemeClr val="tx1"/>
                </a:solidFill>
                <a:latin typeface="+mn-ea"/>
                <a:ea typeface="+mn-ea"/>
              </a:rPr>
              <a:t>记为</a:t>
            </a:r>
            <a:r>
              <a:rPr lang="en-US" altLang="zh-CN" sz="2400" dirty="0">
                <a:latin typeface="+mn-ea"/>
                <a:ea typeface="+mn-ea"/>
                <a:sym typeface="Symbol" panose="05050102010706020507" pitchFamily="18" charset="2"/>
              </a:rPr>
              <a:t></a:t>
            </a:r>
            <a:r>
              <a:rPr lang="zh-CN" altLang="en-US" sz="2400" dirty="0">
                <a:solidFill>
                  <a:schemeClr val="tx1"/>
                </a:solidFill>
                <a:latin typeface="+mn-ea"/>
                <a:ea typeface="+mn-ea"/>
              </a:rPr>
              <a:t>；所有的</a:t>
            </a:r>
            <a:r>
              <a:rPr lang="en-US" altLang="zh-CN" sz="2400" dirty="0">
                <a:solidFill>
                  <a:schemeClr val="tx1"/>
                </a:solidFill>
                <a:latin typeface="+mn-ea"/>
                <a:ea typeface="+mn-ea"/>
              </a:rPr>
              <a:t>x</a:t>
            </a:r>
            <a:r>
              <a:rPr lang="zh-CN" altLang="en-US" sz="2400" dirty="0">
                <a:solidFill>
                  <a:schemeClr val="tx1"/>
                </a:solidFill>
                <a:latin typeface="+mn-ea"/>
                <a:ea typeface="+mn-ea"/>
              </a:rPr>
              <a:t>则记为</a:t>
            </a:r>
            <a:r>
              <a:rPr lang="en-US" altLang="zh-CN" sz="2400" dirty="0">
                <a:latin typeface="+mn-ea"/>
                <a:ea typeface="+mn-ea"/>
                <a:sym typeface="Symbol" panose="05050102010706020507" pitchFamily="18" charset="2"/>
              </a:rPr>
              <a:t></a:t>
            </a:r>
            <a:r>
              <a:rPr lang="en-US" altLang="zh-CN" sz="2400" dirty="0">
                <a:solidFill>
                  <a:schemeClr val="tx1"/>
                </a:solidFill>
                <a:latin typeface="+mn-ea"/>
                <a:ea typeface="+mn-ea"/>
              </a:rPr>
              <a:t>x</a:t>
            </a:r>
            <a:r>
              <a:rPr lang="zh-CN" altLang="en-US" sz="2400" dirty="0">
                <a:solidFill>
                  <a:schemeClr val="tx1"/>
                </a:solidFill>
                <a:latin typeface="+mn-ea"/>
                <a:ea typeface="+mn-ea"/>
              </a:rPr>
              <a:t>。</a:t>
            </a:r>
            <a:r>
              <a:rPr lang="zh-CN" altLang="en-US" sz="2400" dirty="0">
                <a:solidFill>
                  <a:srgbClr val="3333FF"/>
                </a:solidFill>
                <a:latin typeface="+mn-ea"/>
                <a:ea typeface="+mn-ea"/>
              </a:rPr>
              <a:t>表达部分数量关系的词语如</a:t>
            </a:r>
            <a:r>
              <a:rPr lang="zh-CN" altLang="en-US" sz="2400" dirty="0">
                <a:solidFill>
                  <a:schemeClr val="tx1"/>
                </a:solidFill>
                <a:latin typeface="+mn-ea"/>
                <a:ea typeface="+mn-ea"/>
              </a:rPr>
              <a:t>“存在”，“有一个”，“有一些”等称为</a:t>
            </a:r>
            <a:r>
              <a:rPr lang="zh-CN" altLang="en-US" sz="2400" dirty="0">
                <a:solidFill>
                  <a:srgbClr val="3333FF"/>
                </a:solidFill>
                <a:latin typeface="+mn-ea"/>
                <a:ea typeface="+mn-ea"/>
              </a:rPr>
              <a:t>存在量词</a:t>
            </a:r>
            <a:r>
              <a:rPr lang="zh-CN" altLang="en-US" sz="2400" dirty="0">
                <a:solidFill>
                  <a:schemeClr val="tx1"/>
                </a:solidFill>
                <a:latin typeface="+mn-ea"/>
                <a:ea typeface="+mn-ea"/>
              </a:rPr>
              <a:t>（</a:t>
            </a:r>
            <a:r>
              <a:rPr lang="en-US" altLang="zh-CN" sz="2400" dirty="0">
                <a:solidFill>
                  <a:schemeClr val="tx1"/>
                </a:solidFill>
                <a:latin typeface="+mn-ea"/>
                <a:ea typeface="+mn-ea"/>
              </a:rPr>
              <a:t>Existential Quantifier</a:t>
            </a:r>
            <a:r>
              <a:rPr lang="zh-CN" altLang="en-US" sz="2400" dirty="0">
                <a:solidFill>
                  <a:schemeClr val="tx1"/>
                </a:solidFill>
                <a:latin typeface="+mn-ea"/>
                <a:ea typeface="+mn-ea"/>
              </a:rPr>
              <a:t>），记为</a:t>
            </a:r>
            <a:r>
              <a:rPr lang="en-US" altLang="zh-CN" sz="2400" dirty="0">
                <a:latin typeface="+mn-ea"/>
                <a:ea typeface="+mn-ea"/>
                <a:sym typeface="Symbol" panose="05050102010706020507" pitchFamily="18" charset="2"/>
              </a:rPr>
              <a:t></a:t>
            </a:r>
            <a:r>
              <a:rPr lang="zh-CN" altLang="en-US" sz="2400" dirty="0">
                <a:solidFill>
                  <a:schemeClr val="tx1"/>
                </a:solidFill>
                <a:latin typeface="+mn-ea"/>
                <a:ea typeface="+mn-ea"/>
              </a:rPr>
              <a:t>；有一些</a:t>
            </a:r>
            <a:r>
              <a:rPr lang="en-US" altLang="zh-CN" sz="2400" dirty="0">
                <a:solidFill>
                  <a:schemeClr val="tx1"/>
                </a:solidFill>
                <a:latin typeface="+mn-ea"/>
                <a:ea typeface="+mn-ea"/>
              </a:rPr>
              <a:t>x</a:t>
            </a:r>
            <a:r>
              <a:rPr lang="zh-CN" altLang="en-US" sz="2400" dirty="0">
                <a:solidFill>
                  <a:schemeClr val="tx1"/>
                </a:solidFill>
                <a:latin typeface="+mn-ea"/>
                <a:ea typeface="+mn-ea"/>
              </a:rPr>
              <a:t>则记为</a:t>
            </a:r>
            <a:r>
              <a:rPr lang="en-US" altLang="zh-CN" sz="2400" dirty="0">
                <a:latin typeface="+mn-ea"/>
                <a:ea typeface="+mn-ea"/>
                <a:sym typeface="Symbol" panose="05050102010706020507" pitchFamily="18" charset="2"/>
              </a:rPr>
              <a:t></a:t>
            </a:r>
            <a:r>
              <a:rPr lang="en-US" altLang="zh-CN" sz="2400" dirty="0">
                <a:solidFill>
                  <a:schemeClr val="tx1"/>
                </a:solidFill>
                <a:latin typeface="+mn-ea"/>
                <a:ea typeface="+mn-ea"/>
              </a:rPr>
              <a:t>x</a:t>
            </a:r>
            <a:r>
              <a:rPr lang="zh-CN" altLang="en-US" sz="2400" dirty="0">
                <a:solidFill>
                  <a:schemeClr val="tx1"/>
                </a:solidFill>
                <a:latin typeface="+mn-ea"/>
                <a:ea typeface="+mn-ea"/>
              </a:rPr>
              <a:t>。其中</a:t>
            </a:r>
            <a:r>
              <a:rPr lang="en-US" altLang="zh-CN" sz="2400" dirty="0">
                <a:solidFill>
                  <a:schemeClr val="tx1"/>
                </a:solidFill>
                <a:latin typeface="+mn-ea"/>
                <a:ea typeface="+mn-ea"/>
              </a:rPr>
              <a:t>x</a:t>
            </a:r>
            <a:r>
              <a:rPr lang="zh-CN" altLang="en-US" sz="2400" dirty="0">
                <a:solidFill>
                  <a:schemeClr val="tx1"/>
                </a:solidFill>
                <a:latin typeface="+mn-ea"/>
                <a:ea typeface="+mn-ea"/>
              </a:rPr>
              <a:t>被称为</a:t>
            </a:r>
            <a:r>
              <a:rPr lang="zh-CN" altLang="en-US" sz="2400" dirty="0">
                <a:solidFill>
                  <a:srgbClr val="3333FF"/>
                </a:solidFill>
                <a:latin typeface="+mn-ea"/>
                <a:ea typeface="+mn-ea"/>
              </a:rPr>
              <a:t>作用变量</a:t>
            </a:r>
            <a:r>
              <a:rPr lang="zh-CN" altLang="en-US" sz="2400" dirty="0">
                <a:solidFill>
                  <a:schemeClr val="tx1"/>
                </a:solidFill>
                <a:latin typeface="+mn-ea"/>
                <a:ea typeface="+mn-ea"/>
              </a:rPr>
              <a:t>（</a:t>
            </a:r>
            <a:r>
              <a:rPr lang="en-US" altLang="zh-CN" sz="2400" dirty="0">
                <a:solidFill>
                  <a:schemeClr val="tx1"/>
                </a:solidFill>
                <a:latin typeface="+mn-ea"/>
                <a:ea typeface="+mn-ea"/>
              </a:rPr>
              <a:t>Function Variable</a:t>
            </a:r>
            <a:r>
              <a:rPr lang="zh-CN" altLang="en-US" sz="2400" dirty="0">
                <a:solidFill>
                  <a:schemeClr val="tx1"/>
                </a:solidFill>
                <a:latin typeface="+mn-ea"/>
                <a:ea typeface="+mn-ea"/>
              </a:rPr>
              <a:t>）。一般将量词加在对应的谓词之前，记为</a:t>
            </a:r>
            <a:r>
              <a:rPr lang="en-US" altLang="zh-CN" sz="2400" dirty="0">
                <a:latin typeface="+mn-ea"/>
                <a:ea typeface="+mn-ea"/>
                <a:sym typeface="Symbol" panose="05050102010706020507" pitchFamily="18" charset="2"/>
              </a:rPr>
              <a:t></a:t>
            </a:r>
            <a:r>
              <a:rPr lang="en-US" altLang="zh-CN" sz="2400" dirty="0" err="1">
                <a:solidFill>
                  <a:schemeClr val="tx1"/>
                </a:solidFill>
                <a:latin typeface="+mn-ea"/>
                <a:ea typeface="+mn-ea"/>
              </a:rPr>
              <a:t>xF</a:t>
            </a:r>
            <a:r>
              <a:rPr lang="en-US" altLang="zh-CN" sz="2400" dirty="0">
                <a:solidFill>
                  <a:schemeClr val="tx1"/>
                </a:solidFill>
                <a:latin typeface="+mn-ea"/>
                <a:ea typeface="+mn-ea"/>
              </a:rPr>
              <a:t>(x)</a:t>
            </a:r>
            <a:r>
              <a:rPr lang="zh-CN" altLang="en-US" sz="2400" dirty="0">
                <a:solidFill>
                  <a:schemeClr val="tx1"/>
                </a:solidFill>
                <a:latin typeface="+mn-ea"/>
                <a:ea typeface="+mn-ea"/>
              </a:rPr>
              <a:t>，</a:t>
            </a:r>
            <a:r>
              <a:rPr lang="en-US" altLang="zh-CN" sz="2400" dirty="0">
                <a:latin typeface="+mn-ea"/>
                <a:ea typeface="+mn-ea"/>
                <a:sym typeface="Symbol" panose="05050102010706020507" pitchFamily="18" charset="2"/>
              </a:rPr>
              <a:t> </a:t>
            </a:r>
            <a:r>
              <a:rPr lang="en-US" altLang="zh-CN" sz="2400" dirty="0" err="1">
                <a:solidFill>
                  <a:schemeClr val="tx1"/>
                </a:solidFill>
                <a:latin typeface="+mn-ea"/>
                <a:ea typeface="+mn-ea"/>
              </a:rPr>
              <a:t>xF</a:t>
            </a:r>
            <a:r>
              <a:rPr lang="en-US" altLang="zh-CN" sz="2400" dirty="0">
                <a:solidFill>
                  <a:schemeClr val="tx1"/>
                </a:solidFill>
                <a:latin typeface="+mn-ea"/>
                <a:ea typeface="+mn-ea"/>
              </a:rPr>
              <a:t>(x)</a:t>
            </a:r>
            <a:r>
              <a:rPr lang="zh-CN" altLang="en-US" sz="2400" dirty="0">
                <a:solidFill>
                  <a:schemeClr val="tx1"/>
                </a:solidFill>
                <a:latin typeface="+mn-ea"/>
                <a:ea typeface="+mn-ea"/>
              </a:rPr>
              <a:t>。此时，</a:t>
            </a:r>
            <a:r>
              <a:rPr lang="en-US" altLang="zh-CN" sz="2400" dirty="0">
                <a:solidFill>
                  <a:srgbClr val="3333FF"/>
                </a:solidFill>
                <a:latin typeface="+mn-ea"/>
                <a:ea typeface="+mn-ea"/>
              </a:rPr>
              <a:t>F(x)</a:t>
            </a:r>
            <a:r>
              <a:rPr lang="zh-CN" altLang="en-US" sz="2400" dirty="0">
                <a:solidFill>
                  <a:srgbClr val="3333FF"/>
                </a:solidFill>
                <a:latin typeface="+mn-ea"/>
                <a:ea typeface="+mn-ea"/>
              </a:rPr>
              <a:t>被称为全称量词和存在量词的辖域</a:t>
            </a:r>
            <a:r>
              <a:rPr lang="zh-CN" altLang="en-US" sz="2400" dirty="0">
                <a:solidFill>
                  <a:schemeClr val="tx1"/>
                </a:solidFill>
                <a:latin typeface="+mn-ea"/>
                <a:ea typeface="+mn-ea"/>
              </a:rPr>
              <a:t>（</a:t>
            </a:r>
            <a:r>
              <a:rPr lang="en-US" altLang="zh-CN" sz="2400" dirty="0">
                <a:solidFill>
                  <a:schemeClr val="tx1"/>
                </a:solidFill>
                <a:latin typeface="+mn-ea"/>
                <a:ea typeface="+mn-ea"/>
              </a:rPr>
              <a:t>Scope</a:t>
            </a:r>
            <a:r>
              <a:rPr lang="zh-CN" altLang="en-US" sz="2400" dirty="0">
                <a:solidFill>
                  <a:schemeClr val="tx1"/>
                </a:solidFill>
                <a:latin typeface="+mn-ea"/>
                <a:ea typeface="+mn-ea"/>
              </a:rPr>
              <a:t>）。</a:t>
            </a:r>
          </a:p>
        </p:txBody>
      </p:sp>
      <p:sp>
        <p:nvSpPr>
          <p:cNvPr id="15" name="矩形 14"/>
          <p:cNvSpPr/>
          <p:nvPr/>
        </p:nvSpPr>
        <p:spPr>
          <a:xfrm>
            <a:off x="339196" y="4953794"/>
            <a:ext cx="10031697" cy="497957"/>
          </a:xfrm>
          <a:prstGeom prst="rect">
            <a:avLst/>
          </a:prstGeom>
          <a:solidFill>
            <a:schemeClr val="tx2"/>
          </a:solidFill>
        </p:spPr>
        <p:txBody>
          <a:bodyPr wrap="square">
            <a:spAutoFit/>
          </a:bodyPr>
          <a:lstStyle/>
          <a:p>
            <a:pPr algn="just">
              <a:lnSpc>
                <a:spcPct val="120000"/>
              </a:lnSpc>
              <a:defRPr/>
            </a:pPr>
            <a:r>
              <a:rPr lang="zh-CN" altLang="en-US" b="1" kern="100" dirty="0">
                <a:solidFill>
                  <a:schemeClr val="bg1"/>
                </a:solidFill>
                <a:latin typeface="+mn-ea"/>
              </a:rPr>
              <a:t>                                                     </a:t>
            </a:r>
            <a:r>
              <a:rPr lang="en-US" altLang="zh-CN" b="1" dirty="0">
                <a:solidFill>
                  <a:srgbClr val="FFFF00"/>
                </a:solidFill>
                <a:latin typeface="+mj-ea"/>
                <a:ea typeface="+mj-ea"/>
                <a:sym typeface="Symbol" panose="05050102010706020507" pitchFamily="18" charset="2"/>
              </a:rPr>
              <a:t></a:t>
            </a:r>
            <a:r>
              <a:rPr lang="en-US" altLang="zh-CN" b="1" kern="100" dirty="0" err="1">
                <a:solidFill>
                  <a:srgbClr val="FFFF00"/>
                </a:solidFill>
                <a:latin typeface="+mn-ea"/>
              </a:rPr>
              <a:t>x</a:t>
            </a:r>
            <a:r>
              <a:rPr lang="en-US" altLang="zh-CN" b="1" kern="100" dirty="0" err="1">
                <a:solidFill>
                  <a:schemeClr val="bg1"/>
                </a:solidFill>
                <a:latin typeface="+mn-ea"/>
              </a:rPr>
              <a:t>Q</a:t>
            </a:r>
            <a:r>
              <a:rPr lang="en-US" altLang="zh-CN" b="1" kern="100" dirty="0">
                <a:solidFill>
                  <a:schemeClr val="bg1"/>
                </a:solidFill>
                <a:latin typeface="+mn-ea"/>
              </a:rPr>
              <a:t>(x)</a:t>
            </a:r>
            <a:r>
              <a:rPr lang="zh-CN" altLang="en-US" b="1" kern="100" dirty="0">
                <a:solidFill>
                  <a:schemeClr val="bg1"/>
                </a:solidFill>
                <a:latin typeface="+mn-ea"/>
              </a:rPr>
              <a:t>，</a:t>
            </a:r>
            <a:r>
              <a:rPr lang="en-US" altLang="zh-CN" b="1" kern="100" dirty="0">
                <a:solidFill>
                  <a:schemeClr val="bg1"/>
                </a:solidFill>
                <a:latin typeface="+mn-ea"/>
              </a:rPr>
              <a:t>x∈{</a:t>
            </a:r>
            <a:r>
              <a:rPr lang="zh-CN" altLang="en-US" b="1" kern="100" dirty="0">
                <a:solidFill>
                  <a:schemeClr val="bg1"/>
                </a:solidFill>
                <a:latin typeface="+mn-ea"/>
              </a:rPr>
              <a:t>人</a:t>
            </a:r>
            <a:r>
              <a:rPr lang="en-US" altLang="zh-CN" b="1" kern="100" dirty="0">
                <a:solidFill>
                  <a:schemeClr val="bg1"/>
                </a:solidFill>
                <a:latin typeface="+mn-ea"/>
              </a:rPr>
              <a:t>}</a:t>
            </a:r>
            <a:r>
              <a:rPr lang="zh-CN" altLang="en-US" b="1" kern="100" dirty="0">
                <a:solidFill>
                  <a:schemeClr val="bg1"/>
                </a:solidFill>
                <a:latin typeface="+mn-ea"/>
              </a:rPr>
              <a:t>。</a:t>
            </a:r>
            <a:endParaRPr lang="zh-CN" altLang="zh-CN" b="1" kern="100" dirty="0">
              <a:solidFill>
                <a:schemeClr val="bg1"/>
              </a:solidFill>
              <a:latin typeface="+mn-ea"/>
            </a:endParaRPr>
          </a:p>
        </p:txBody>
      </p:sp>
      <p:grpSp>
        <p:nvGrpSpPr>
          <p:cNvPr id="4" name="组合 3">
            <a:extLst>
              <a:ext uri="{FF2B5EF4-FFF2-40B4-BE49-F238E27FC236}">
                <a16:creationId xmlns:a16="http://schemas.microsoft.com/office/drawing/2014/main" id="{49B8FC28-FB1D-4CCA-A555-988164F899A0}"/>
              </a:ext>
            </a:extLst>
          </p:cNvPr>
          <p:cNvGrpSpPr/>
          <p:nvPr/>
        </p:nvGrpSpPr>
        <p:grpSpPr>
          <a:xfrm>
            <a:off x="505185" y="4971939"/>
            <a:ext cx="4362200" cy="461665"/>
            <a:chOff x="536575" y="5761755"/>
            <a:chExt cx="4362200" cy="461665"/>
          </a:xfrm>
        </p:grpSpPr>
        <p:sp>
          <p:nvSpPr>
            <p:cNvPr id="2" name="矩形 1">
              <a:extLst>
                <a:ext uri="{FF2B5EF4-FFF2-40B4-BE49-F238E27FC236}">
                  <a16:creationId xmlns:a16="http://schemas.microsoft.com/office/drawing/2014/main" id="{F5941FB3-9FF3-4AD5-A4FB-B60EB7D4983C}"/>
                </a:ext>
              </a:extLst>
            </p:cNvPr>
            <p:cNvSpPr/>
            <p:nvPr/>
          </p:nvSpPr>
          <p:spPr>
            <a:xfrm>
              <a:off x="536575" y="5761755"/>
              <a:ext cx="3701654" cy="461665"/>
            </a:xfrm>
            <a:prstGeom prst="rect">
              <a:avLst/>
            </a:prstGeom>
            <a:solidFill>
              <a:schemeClr val="tx2"/>
            </a:solidFill>
          </p:spPr>
          <p:txBody>
            <a:bodyPr wrap="none">
              <a:spAutoFit/>
            </a:bodyPr>
            <a:lstStyle/>
            <a:p>
              <a:r>
                <a:rPr lang="zh-CN" altLang="en-US" b="1" dirty="0">
                  <a:solidFill>
                    <a:srgbClr val="FFFF00"/>
                  </a:solidFill>
                  <a:latin typeface="+mj-ea"/>
                </a:rPr>
                <a:t>所有的</a:t>
              </a:r>
              <a:r>
                <a:rPr lang="en-US" altLang="zh-CN" b="1" dirty="0">
                  <a:solidFill>
                    <a:schemeClr val="bg1"/>
                  </a:solidFill>
                  <a:latin typeface="+mj-ea"/>
                </a:rPr>
                <a:t>x</a:t>
              </a:r>
              <a:r>
                <a:rPr lang="zh-CN" altLang="en-US" b="1" dirty="0">
                  <a:solidFill>
                    <a:schemeClr val="bg1"/>
                  </a:solidFill>
                  <a:latin typeface="+mj-ea"/>
                </a:rPr>
                <a:t>，</a:t>
              </a:r>
              <a:r>
                <a:rPr lang="en-US" altLang="zh-CN" b="1" dirty="0">
                  <a:solidFill>
                    <a:schemeClr val="bg1"/>
                  </a:solidFill>
                  <a:latin typeface="+mj-ea"/>
                </a:rPr>
                <a:t>Q(x)</a:t>
              </a:r>
              <a:r>
                <a:rPr lang="zh-CN" altLang="en-US" b="1" dirty="0">
                  <a:solidFill>
                    <a:schemeClr val="bg1"/>
                  </a:solidFill>
                  <a:latin typeface="+mj-ea"/>
                </a:rPr>
                <a:t>，</a:t>
              </a:r>
              <a:r>
                <a:rPr lang="en-US" altLang="zh-CN" b="1" dirty="0">
                  <a:solidFill>
                    <a:schemeClr val="bg1"/>
                  </a:solidFill>
                  <a:latin typeface="+mj-ea"/>
                </a:rPr>
                <a:t>x∈{</a:t>
              </a:r>
              <a:r>
                <a:rPr lang="zh-CN" altLang="en-US" b="1" dirty="0">
                  <a:solidFill>
                    <a:schemeClr val="bg1"/>
                  </a:solidFill>
                  <a:latin typeface="+mj-ea"/>
                </a:rPr>
                <a:t>人</a:t>
              </a:r>
              <a:r>
                <a:rPr lang="en-US" altLang="zh-CN" b="1" dirty="0">
                  <a:solidFill>
                    <a:schemeClr val="bg1"/>
                  </a:solidFill>
                  <a:latin typeface="+mj-ea"/>
                </a:rPr>
                <a:t>}</a:t>
              </a:r>
              <a:endParaRPr lang="zh-CN" altLang="en-US" dirty="0">
                <a:solidFill>
                  <a:schemeClr val="bg1"/>
                </a:solidFill>
              </a:endParaRPr>
            </a:p>
          </p:txBody>
        </p:sp>
        <p:sp>
          <p:nvSpPr>
            <p:cNvPr id="3" name="箭头: 燕尾形 2">
              <a:extLst>
                <a:ext uri="{FF2B5EF4-FFF2-40B4-BE49-F238E27FC236}">
                  <a16:creationId xmlns:a16="http://schemas.microsoft.com/office/drawing/2014/main" id="{C0FA22E0-A3BD-4777-AA0E-30CD522BB2E9}"/>
                </a:ext>
              </a:extLst>
            </p:cNvPr>
            <p:cNvSpPr/>
            <p:nvPr/>
          </p:nvSpPr>
          <p:spPr>
            <a:xfrm>
              <a:off x="4289175" y="5834141"/>
              <a:ext cx="609600" cy="335039"/>
            </a:xfrm>
            <a:prstGeom prst="notched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extLst>
      <p:ext uri="{BB962C8B-B14F-4D97-AF65-F5344CB8AC3E}">
        <p14:creationId xmlns:p14="http://schemas.microsoft.com/office/powerpoint/2010/main" val="2473096038"/>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9"/>
                                        </p:tgtEl>
                                        <p:attrNameLst>
                                          <p:attrName>style.visibility</p:attrName>
                                        </p:attrNameLst>
                                      </p:cBhvr>
                                      <p:to>
                                        <p:strVal val="visible"/>
                                      </p:to>
                                    </p:set>
                                    <p:anim calcmode="lin" valueType="num">
                                      <p:cBhvr additive="base">
                                        <p:cTn id="7" dur="500" fill="hold"/>
                                        <p:tgtEl>
                                          <p:spTgt spid="11269"/>
                                        </p:tgtEl>
                                        <p:attrNameLst>
                                          <p:attrName>ppt_x</p:attrName>
                                        </p:attrNameLst>
                                      </p:cBhvr>
                                      <p:tavLst>
                                        <p:tav tm="0">
                                          <p:val>
                                            <p:strVal val="0-#ppt_w/2"/>
                                          </p:val>
                                        </p:tav>
                                        <p:tav tm="100000">
                                          <p:val>
                                            <p:strVal val="#ppt_x"/>
                                          </p:val>
                                        </p:tav>
                                      </p:tavLst>
                                    </p:anim>
                                    <p:anim calcmode="lin" valueType="num">
                                      <p:cBhvr additive="base">
                                        <p:cTn id="8" dur="500" fill="hold"/>
                                        <p:tgtEl>
                                          <p:spTgt spid="1126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heel(1)">
                                      <p:cBhvr>
                                        <p:cTn id="13" dur="20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randombar(horizontal)">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autoUpdateAnimBg="0"/>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5" name="Text Box 4"/>
          <p:cNvSpPr txBox="1">
            <a:spLocks noChangeArrowheads="1"/>
          </p:cNvSpPr>
          <p:nvPr/>
        </p:nvSpPr>
        <p:spPr bwMode="auto">
          <a:xfrm>
            <a:off x="460375" y="1067594"/>
            <a:ext cx="9217025" cy="2566215"/>
          </a:xfrm>
          <a:prstGeom prst="rect">
            <a:avLst/>
          </a:prstGeom>
          <a:noFill/>
          <a:ln>
            <a:noFill/>
          </a:ln>
        </p:spPr>
        <p:txBody>
          <a:bodyPr wrap="square">
            <a:spAutoFit/>
          </a:bodyPr>
          <a:lstStyle>
            <a:lvl1pPr eaLnBrk="0" hangingPunct="0">
              <a:defRPr sz="3200">
                <a:solidFill>
                  <a:srgbClr val="FF0000"/>
                </a:solidFill>
                <a:latin typeface="黑体" pitchFamily="49" charset="-122"/>
                <a:ea typeface="黑体" pitchFamily="49" charset="-122"/>
              </a:defRPr>
            </a:lvl1pPr>
            <a:lvl2pPr marL="742950" indent="-285750" eaLnBrk="0" hangingPunct="0">
              <a:defRPr sz="3200">
                <a:solidFill>
                  <a:srgbClr val="FF0000"/>
                </a:solidFill>
                <a:latin typeface="黑体" pitchFamily="49" charset="-122"/>
                <a:ea typeface="黑体" pitchFamily="49" charset="-122"/>
              </a:defRPr>
            </a:lvl2pPr>
            <a:lvl3pPr marL="1143000" indent="-228600" eaLnBrk="0" hangingPunct="0">
              <a:defRPr sz="3200">
                <a:solidFill>
                  <a:srgbClr val="FF0000"/>
                </a:solidFill>
                <a:latin typeface="黑体" pitchFamily="49" charset="-122"/>
                <a:ea typeface="黑体" pitchFamily="49" charset="-122"/>
              </a:defRPr>
            </a:lvl3pPr>
            <a:lvl4pPr marL="1600200" indent="-228600" eaLnBrk="0" hangingPunct="0">
              <a:defRPr sz="3200">
                <a:solidFill>
                  <a:srgbClr val="FF0000"/>
                </a:solidFill>
                <a:latin typeface="黑体" pitchFamily="49" charset="-122"/>
                <a:ea typeface="黑体" pitchFamily="49" charset="-122"/>
              </a:defRPr>
            </a:lvl4pPr>
            <a:lvl5pPr marL="2057400" indent="-228600" eaLnBrk="0" hangingPunct="0">
              <a:defRPr sz="3200">
                <a:solidFill>
                  <a:srgbClr val="FF0000"/>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3200">
                <a:solidFill>
                  <a:srgbClr val="FF0000"/>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3200">
                <a:solidFill>
                  <a:srgbClr val="FF0000"/>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3200">
                <a:solidFill>
                  <a:srgbClr val="FF0000"/>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3200">
                <a:solidFill>
                  <a:srgbClr val="FF0000"/>
                </a:solidFill>
                <a:latin typeface="黑体" pitchFamily="49" charset="-122"/>
                <a:ea typeface="黑体" pitchFamily="49" charset="-122"/>
              </a:defRPr>
            </a:lvl9pPr>
          </a:lstStyle>
          <a:p>
            <a:pPr eaLnBrk="1" hangingPunct="1">
              <a:lnSpc>
                <a:spcPct val="120000"/>
              </a:lnSpc>
              <a:spcBef>
                <a:spcPct val="20000"/>
              </a:spcBef>
              <a:buClr>
                <a:schemeClr val="accent1"/>
              </a:buClr>
              <a:buSzPct val="75000"/>
              <a:buFont typeface="Monotype Sorts" pitchFamily="2" charset="2"/>
              <a:buNone/>
              <a:defRPr/>
            </a:pPr>
            <a:r>
              <a:rPr lang="zh-CN" altLang="zh-CN" sz="2400" b="1" dirty="0">
                <a:solidFill>
                  <a:srgbClr val="C00000"/>
                </a:solidFill>
                <a:latin typeface="+mn-ea"/>
                <a:ea typeface="+mn-ea"/>
              </a:rPr>
              <a:t>例</a:t>
            </a:r>
            <a:r>
              <a:rPr lang="en-US" altLang="zh-CN" sz="2400" b="1" dirty="0">
                <a:solidFill>
                  <a:srgbClr val="C00000"/>
                </a:solidFill>
                <a:latin typeface="+mn-ea"/>
                <a:ea typeface="+mn-ea"/>
              </a:rPr>
              <a:t>3.4</a:t>
            </a:r>
            <a:r>
              <a:rPr lang="zh-CN" altLang="en-US" sz="2400" b="1" dirty="0">
                <a:solidFill>
                  <a:srgbClr val="C00000"/>
                </a:solidFill>
                <a:latin typeface="+mn-ea"/>
                <a:ea typeface="+mn-ea"/>
                <a:cs typeface="Times New Roman" panose="02020603050405020304" pitchFamily="18" charset="0"/>
              </a:rPr>
              <a:t>    </a:t>
            </a:r>
            <a:r>
              <a:rPr lang="zh-CN" altLang="en-US" sz="2400" b="1" dirty="0">
                <a:solidFill>
                  <a:schemeClr val="tx1"/>
                </a:solidFill>
                <a:latin typeface="+mn-ea"/>
                <a:ea typeface="+mn-ea"/>
                <a:cs typeface="Times New Roman" panose="02020603050405020304" pitchFamily="18" charset="0"/>
              </a:rPr>
              <a:t>试用量词和</a:t>
            </a:r>
            <a:r>
              <a:rPr lang="en-US" altLang="zh-CN" sz="2400" b="1" dirty="0">
                <a:solidFill>
                  <a:schemeClr val="tx1"/>
                </a:solidFill>
                <a:latin typeface="+mn-ea"/>
                <a:ea typeface="+mn-ea"/>
                <a:cs typeface="Times New Roman" panose="02020603050405020304" pitchFamily="18" charset="0"/>
              </a:rPr>
              <a:t>n</a:t>
            </a:r>
            <a:r>
              <a:rPr lang="zh-CN" altLang="en-US" sz="2400" b="1" dirty="0">
                <a:solidFill>
                  <a:schemeClr val="tx1"/>
                </a:solidFill>
                <a:latin typeface="+mn-ea"/>
                <a:ea typeface="+mn-ea"/>
                <a:cs typeface="Times New Roman" panose="02020603050405020304" pitchFamily="18" charset="0"/>
              </a:rPr>
              <a:t>元谓词表示下面的命题。</a:t>
            </a:r>
          </a:p>
          <a:p>
            <a:pPr lvl="2" eaLnBrk="1" hangingPunct="1">
              <a:lnSpc>
                <a:spcPct val="120000"/>
              </a:lnSpc>
              <a:spcBef>
                <a:spcPct val="20000"/>
              </a:spcBef>
              <a:buClr>
                <a:schemeClr val="accent1"/>
              </a:buClr>
              <a:buSzPct val="75000"/>
              <a:buFont typeface="Monotype Sorts" pitchFamily="2" charset="2"/>
              <a:buNone/>
              <a:defRPr/>
            </a:pPr>
            <a:r>
              <a:rPr lang="zh-CN" altLang="en-US" sz="2400" b="1" dirty="0">
                <a:solidFill>
                  <a:schemeClr val="tx1"/>
                </a:solidFill>
                <a:latin typeface="+mn-ea"/>
                <a:ea typeface="+mn-ea"/>
                <a:cs typeface="Times New Roman" panose="02020603050405020304" pitchFamily="18" charset="0"/>
              </a:rPr>
              <a:t>（</a:t>
            </a:r>
            <a:r>
              <a:rPr lang="en-US" altLang="zh-CN" sz="2400" b="1" dirty="0">
                <a:solidFill>
                  <a:schemeClr val="tx1"/>
                </a:solidFill>
                <a:latin typeface="+mn-ea"/>
                <a:ea typeface="+mn-ea"/>
                <a:cs typeface="Times New Roman" panose="02020603050405020304" pitchFamily="18" charset="0"/>
              </a:rPr>
              <a:t>1</a:t>
            </a:r>
            <a:r>
              <a:rPr lang="zh-CN" altLang="en-US" sz="2400" b="1" dirty="0">
                <a:solidFill>
                  <a:schemeClr val="tx1"/>
                </a:solidFill>
                <a:latin typeface="+mn-ea"/>
                <a:ea typeface="+mn-ea"/>
                <a:cs typeface="Times New Roman" panose="02020603050405020304" pitchFamily="18" charset="0"/>
              </a:rPr>
              <a:t>）所有的老虎都要吃人。</a:t>
            </a:r>
          </a:p>
          <a:p>
            <a:pPr lvl="2" eaLnBrk="1" hangingPunct="1">
              <a:lnSpc>
                <a:spcPct val="120000"/>
              </a:lnSpc>
              <a:spcBef>
                <a:spcPct val="20000"/>
              </a:spcBef>
              <a:buClr>
                <a:schemeClr val="accent1"/>
              </a:buClr>
              <a:buSzPct val="75000"/>
              <a:buFont typeface="Monotype Sorts" pitchFamily="2" charset="2"/>
              <a:buNone/>
              <a:defRPr/>
            </a:pPr>
            <a:r>
              <a:rPr lang="zh-CN" altLang="en-US" sz="2400" b="1" dirty="0">
                <a:solidFill>
                  <a:schemeClr val="tx1"/>
                </a:solidFill>
                <a:latin typeface="+mn-ea"/>
                <a:ea typeface="+mn-ea"/>
                <a:cs typeface="Times New Roman" panose="02020603050405020304" pitchFamily="18" charset="0"/>
              </a:rPr>
              <a:t>（</a:t>
            </a:r>
            <a:r>
              <a:rPr lang="en-US" altLang="zh-CN" sz="2400" b="1" dirty="0">
                <a:solidFill>
                  <a:schemeClr val="tx1"/>
                </a:solidFill>
                <a:latin typeface="+mn-ea"/>
                <a:ea typeface="+mn-ea"/>
                <a:cs typeface="Times New Roman" panose="02020603050405020304" pitchFamily="18" charset="0"/>
              </a:rPr>
              <a:t>2</a:t>
            </a:r>
            <a:r>
              <a:rPr lang="zh-CN" altLang="en-US" sz="2400" b="1" dirty="0">
                <a:solidFill>
                  <a:schemeClr val="tx1"/>
                </a:solidFill>
                <a:latin typeface="+mn-ea"/>
                <a:ea typeface="+mn-ea"/>
                <a:cs typeface="Times New Roman" panose="02020603050405020304" pitchFamily="18" charset="0"/>
              </a:rPr>
              <a:t>）不是所有的人都长着黑头发。</a:t>
            </a:r>
          </a:p>
          <a:p>
            <a:pPr lvl="2" eaLnBrk="1" hangingPunct="1">
              <a:lnSpc>
                <a:spcPct val="120000"/>
              </a:lnSpc>
              <a:spcBef>
                <a:spcPct val="20000"/>
              </a:spcBef>
              <a:buClr>
                <a:schemeClr val="accent1"/>
              </a:buClr>
              <a:buSzPct val="75000"/>
              <a:buFont typeface="Monotype Sorts" pitchFamily="2" charset="2"/>
              <a:buNone/>
              <a:defRPr/>
            </a:pPr>
            <a:r>
              <a:rPr lang="zh-CN" altLang="en-US" sz="2400" b="1" dirty="0">
                <a:solidFill>
                  <a:schemeClr val="tx1"/>
                </a:solidFill>
                <a:latin typeface="+mn-ea"/>
                <a:ea typeface="+mn-ea"/>
                <a:cs typeface="Times New Roman" panose="02020603050405020304" pitchFamily="18" charset="0"/>
              </a:rPr>
              <a:t>（</a:t>
            </a:r>
            <a:r>
              <a:rPr lang="en-US" altLang="zh-CN" sz="2400" b="1" dirty="0">
                <a:solidFill>
                  <a:schemeClr val="tx1"/>
                </a:solidFill>
                <a:latin typeface="+mn-ea"/>
                <a:ea typeface="+mn-ea"/>
                <a:cs typeface="Times New Roman" panose="02020603050405020304" pitchFamily="18" charset="0"/>
              </a:rPr>
              <a:t>3</a:t>
            </a:r>
            <a:r>
              <a:rPr lang="zh-CN" altLang="en-US" sz="2400" b="1" dirty="0">
                <a:solidFill>
                  <a:schemeClr val="tx1"/>
                </a:solidFill>
                <a:latin typeface="+mn-ea"/>
                <a:ea typeface="+mn-ea"/>
                <a:cs typeface="Times New Roman" panose="02020603050405020304" pitchFamily="18" charset="0"/>
              </a:rPr>
              <a:t>）有一些大学生学习认真。</a:t>
            </a:r>
          </a:p>
          <a:p>
            <a:pPr lvl="2" eaLnBrk="1" hangingPunct="1">
              <a:lnSpc>
                <a:spcPct val="120000"/>
              </a:lnSpc>
              <a:spcBef>
                <a:spcPct val="20000"/>
              </a:spcBef>
              <a:buClr>
                <a:schemeClr val="accent1"/>
              </a:buClr>
              <a:buSzPct val="75000"/>
              <a:buFont typeface="Monotype Sorts" pitchFamily="2" charset="2"/>
              <a:buNone/>
              <a:defRPr/>
            </a:pPr>
            <a:r>
              <a:rPr lang="zh-CN" altLang="en-US" sz="2400" b="1" dirty="0">
                <a:solidFill>
                  <a:schemeClr val="tx1"/>
                </a:solidFill>
                <a:latin typeface="+mn-ea"/>
                <a:ea typeface="+mn-ea"/>
                <a:cs typeface="Times New Roman" panose="02020603050405020304" pitchFamily="18" charset="0"/>
              </a:rPr>
              <a:t>（</a:t>
            </a:r>
            <a:r>
              <a:rPr lang="en-US" altLang="zh-CN" sz="2400" b="1" dirty="0">
                <a:solidFill>
                  <a:schemeClr val="tx1"/>
                </a:solidFill>
                <a:latin typeface="+mn-ea"/>
                <a:ea typeface="+mn-ea"/>
                <a:cs typeface="Times New Roman" panose="02020603050405020304" pitchFamily="18" charset="0"/>
              </a:rPr>
              <a:t>4</a:t>
            </a:r>
            <a:r>
              <a:rPr lang="zh-CN" altLang="en-US" sz="2400" b="1" dirty="0">
                <a:solidFill>
                  <a:schemeClr val="tx1"/>
                </a:solidFill>
                <a:latin typeface="+mn-ea"/>
                <a:ea typeface="+mn-ea"/>
                <a:cs typeface="Times New Roman" panose="02020603050405020304" pitchFamily="18" charset="0"/>
              </a:rPr>
              <a:t>）不存在实数是有理数。</a:t>
            </a:r>
            <a:endParaRPr lang="en-US" sz="2400" b="1" dirty="0">
              <a:solidFill>
                <a:srgbClr val="000000"/>
              </a:solidFill>
              <a:effectLst>
                <a:outerShdw blurRad="38100" dist="38100" dir="2700000" algn="tl">
                  <a:srgbClr val="FFFFFF"/>
                </a:outerShdw>
              </a:effectLst>
              <a:latin typeface="+mn-ea"/>
              <a:ea typeface="+mn-ea"/>
              <a:cs typeface="Times New Roman" panose="02020603050405020304" pitchFamily="18" charset="0"/>
            </a:endParaRPr>
          </a:p>
        </p:txBody>
      </p:sp>
      <p:sp>
        <p:nvSpPr>
          <p:cNvPr id="7" name="Rectangle 3"/>
          <p:cNvSpPr txBox="1">
            <a:spLocks noChangeArrowheads="1"/>
          </p:cNvSpPr>
          <p:nvPr/>
        </p:nvSpPr>
        <p:spPr>
          <a:xfrm>
            <a:off x="498475" y="3686642"/>
            <a:ext cx="11201400" cy="2713169"/>
          </a:xfrm>
          <a:prstGeom prst="rect">
            <a:avLst/>
          </a:prstGeom>
        </p:spPr>
        <p:txBody>
          <a:bodyPr vert="horz" lIns="121917" tIns="60958" rIns="121917" bIns="60958" rtlCol="0">
            <a:noAutofit/>
          </a:bodyPr>
          <a:lstStyle>
            <a:lvl1pPr marL="457360" indent="-457360" algn="l" defTabSz="1219627" rtl="0" eaLnBrk="1" latinLnBrk="0" hangingPunct="1">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C00000"/>
                </a:solidFill>
                <a:latin typeface="+mn-ea"/>
                <a:cs typeface="Times New Roman" panose="02020603050405020304" pitchFamily="18" charset="0"/>
              </a:rPr>
              <a:t>解  </a:t>
            </a:r>
            <a:r>
              <a:rPr lang="zh-CN" altLang="en-US" sz="2400" b="1" dirty="0">
                <a:solidFill>
                  <a:schemeClr val="tx1"/>
                </a:solidFill>
                <a:latin typeface="+mn-ea"/>
                <a:cs typeface="Times New Roman" panose="02020603050405020304" pitchFamily="18" charset="0"/>
              </a:rPr>
              <a:t>假设</a:t>
            </a:r>
            <a:r>
              <a:rPr lang="en-US" altLang="zh-CN" sz="2400" b="1" dirty="0">
                <a:solidFill>
                  <a:schemeClr val="tx1"/>
                </a:solidFill>
                <a:latin typeface="+mn-ea"/>
                <a:cs typeface="Times New Roman" panose="02020603050405020304" pitchFamily="18" charset="0"/>
              </a:rPr>
              <a:t>P(x)</a:t>
            </a:r>
            <a:r>
              <a:rPr lang="zh-CN" altLang="en-US" sz="2400" b="1" dirty="0">
                <a:solidFill>
                  <a:schemeClr val="tx1"/>
                </a:solidFill>
                <a:latin typeface="+mn-ea"/>
                <a:cs typeface="Times New Roman" panose="02020603050405020304" pitchFamily="18" charset="0"/>
              </a:rPr>
              <a:t>：</a:t>
            </a:r>
            <a:r>
              <a:rPr lang="en-US" altLang="zh-CN" sz="2400" b="1" dirty="0">
                <a:solidFill>
                  <a:schemeClr val="tx1"/>
                </a:solidFill>
                <a:latin typeface="+mn-ea"/>
                <a:cs typeface="Times New Roman" panose="02020603050405020304" pitchFamily="18" charset="0"/>
              </a:rPr>
              <a:t>x</a:t>
            </a:r>
            <a:r>
              <a:rPr lang="zh-CN" altLang="en-US" sz="2400" b="1" dirty="0">
                <a:solidFill>
                  <a:schemeClr val="tx1"/>
                </a:solidFill>
                <a:latin typeface="+mn-ea"/>
                <a:cs typeface="Times New Roman" panose="02020603050405020304" pitchFamily="18" charset="0"/>
              </a:rPr>
              <a:t>都要吃人；</a:t>
            </a:r>
            <a:r>
              <a:rPr lang="en-US" altLang="zh-CN" sz="2400" b="1" dirty="0">
                <a:solidFill>
                  <a:schemeClr val="tx1"/>
                </a:solidFill>
                <a:latin typeface="+mn-ea"/>
                <a:cs typeface="Times New Roman" panose="02020603050405020304" pitchFamily="18" charset="0"/>
              </a:rPr>
              <a:t>R(x)</a:t>
            </a:r>
            <a:r>
              <a:rPr lang="zh-CN" altLang="en-US" sz="2400" b="1" dirty="0">
                <a:solidFill>
                  <a:schemeClr val="tx1"/>
                </a:solidFill>
                <a:latin typeface="+mn-ea"/>
                <a:cs typeface="Times New Roman" panose="02020603050405020304" pitchFamily="18" charset="0"/>
              </a:rPr>
              <a:t>：</a:t>
            </a:r>
            <a:r>
              <a:rPr lang="en-US" altLang="zh-CN" sz="2400" b="1" dirty="0">
                <a:solidFill>
                  <a:schemeClr val="tx1"/>
                </a:solidFill>
                <a:latin typeface="+mn-ea"/>
                <a:cs typeface="Times New Roman" panose="02020603050405020304" pitchFamily="18" charset="0"/>
              </a:rPr>
              <a:t>x</a:t>
            </a:r>
            <a:r>
              <a:rPr lang="zh-CN" altLang="en-US" sz="2400" b="1" dirty="0">
                <a:solidFill>
                  <a:schemeClr val="tx1"/>
                </a:solidFill>
                <a:latin typeface="+mn-ea"/>
                <a:cs typeface="Times New Roman" panose="02020603050405020304" pitchFamily="18" charset="0"/>
              </a:rPr>
              <a:t>长着黑头发；</a:t>
            </a:r>
            <a:r>
              <a:rPr lang="en-US" altLang="zh-CN" sz="2400" b="1" dirty="0">
                <a:solidFill>
                  <a:schemeClr val="tx1"/>
                </a:solidFill>
                <a:latin typeface="+mn-ea"/>
                <a:cs typeface="Times New Roman" panose="02020603050405020304" pitchFamily="18" charset="0"/>
              </a:rPr>
              <a:t>S(x)</a:t>
            </a:r>
            <a:r>
              <a:rPr lang="zh-CN" altLang="en-US" sz="2400" b="1" dirty="0">
                <a:solidFill>
                  <a:schemeClr val="tx1"/>
                </a:solidFill>
                <a:latin typeface="+mn-ea"/>
                <a:cs typeface="Times New Roman" panose="02020603050405020304" pitchFamily="18" charset="0"/>
              </a:rPr>
              <a:t>：</a:t>
            </a:r>
            <a:r>
              <a:rPr lang="en-US" altLang="zh-CN" sz="2400" b="1" dirty="0">
                <a:solidFill>
                  <a:schemeClr val="tx1"/>
                </a:solidFill>
                <a:latin typeface="+mn-ea"/>
                <a:cs typeface="Times New Roman" panose="02020603050405020304" pitchFamily="18" charset="0"/>
              </a:rPr>
              <a:t>x</a:t>
            </a:r>
            <a:r>
              <a:rPr lang="zh-CN" altLang="en-US" sz="2400" b="1" dirty="0">
                <a:solidFill>
                  <a:schemeClr val="tx1"/>
                </a:solidFill>
                <a:latin typeface="+mn-ea"/>
                <a:cs typeface="Times New Roman" panose="02020603050405020304" pitchFamily="18" charset="0"/>
              </a:rPr>
              <a:t>学习认真；</a:t>
            </a:r>
            <a:r>
              <a:rPr lang="en-US" altLang="zh-CN" sz="2400" b="1" dirty="0">
                <a:solidFill>
                  <a:schemeClr val="tx1"/>
                </a:solidFill>
                <a:latin typeface="+mn-ea"/>
                <a:cs typeface="Times New Roman" panose="02020603050405020304" pitchFamily="18" charset="0"/>
              </a:rPr>
              <a:t>T(x)</a:t>
            </a:r>
            <a:r>
              <a:rPr lang="zh-CN" altLang="en-US" sz="2400" b="1" dirty="0">
                <a:solidFill>
                  <a:schemeClr val="tx1"/>
                </a:solidFill>
                <a:latin typeface="+mn-ea"/>
                <a:cs typeface="Times New Roman" panose="02020603050405020304" pitchFamily="18" charset="0"/>
              </a:rPr>
              <a:t>：</a:t>
            </a:r>
            <a:r>
              <a:rPr lang="en-US" altLang="zh-CN" sz="2400" b="1" dirty="0">
                <a:solidFill>
                  <a:schemeClr val="tx1"/>
                </a:solidFill>
                <a:latin typeface="+mn-ea"/>
                <a:cs typeface="Times New Roman" panose="02020603050405020304" pitchFamily="18" charset="0"/>
              </a:rPr>
              <a:t>x</a:t>
            </a:r>
            <a:r>
              <a:rPr lang="zh-CN" altLang="en-US" sz="2400" b="1" dirty="0">
                <a:solidFill>
                  <a:schemeClr val="tx1"/>
                </a:solidFill>
                <a:latin typeface="+mn-ea"/>
                <a:cs typeface="Times New Roman" panose="02020603050405020304" pitchFamily="18" charset="0"/>
              </a:rPr>
              <a:t>是有理数，则上述命题符号化为：</a:t>
            </a:r>
          </a:p>
          <a:p>
            <a:pPr marL="0" indent="0">
              <a:lnSpc>
                <a:spcPct val="150000"/>
              </a:lnSpc>
              <a:spcBef>
                <a:spcPts val="0"/>
              </a:spcBef>
              <a:buNone/>
            </a:pPr>
            <a:r>
              <a:rPr lang="zh-CN" altLang="en-US" sz="2400" b="1" dirty="0">
                <a:solidFill>
                  <a:srgbClr val="3333FF"/>
                </a:solidFill>
                <a:latin typeface="+mn-ea"/>
                <a:cs typeface="Times New Roman" panose="02020603050405020304" pitchFamily="18" charset="0"/>
              </a:rPr>
              <a:t>      （</a:t>
            </a:r>
            <a:r>
              <a:rPr lang="en-US" altLang="zh-CN" sz="2400" b="1" dirty="0">
                <a:solidFill>
                  <a:srgbClr val="3333FF"/>
                </a:solidFill>
                <a:latin typeface="+mn-ea"/>
                <a:cs typeface="Times New Roman" panose="02020603050405020304" pitchFamily="18" charset="0"/>
              </a:rPr>
              <a:t>1</a:t>
            </a:r>
            <a:r>
              <a:rPr lang="zh-CN" altLang="en-US" sz="2400" b="1" dirty="0">
                <a:solidFill>
                  <a:srgbClr val="3333FF"/>
                </a:solidFill>
                <a:latin typeface="+mn-ea"/>
                <a:cs typeface="Times New Roman" panose="02020603050405020304" pitchFamily="18" charset="0"/>
              </a:rPr>
              <a:t>）</a:t>
            </a:r>
            <a:r>
              <a:rPr lang="en-US" altLang="zh-CN" b="1" dirty="0">
                <a:solidFill>
                  <a:srgbClr val="3333FF"/>
                </a:solidFill>
                <a:sym typeface="Symbol" panose="05050102010706020507" pitchFamily="18" charset="2"/>
              </a:rPr>
              <a:t></a:t>
            </a:r>
            <a:r>
              <a:rPr lang="en-US" altLang="zh-CN" sz="2400" b="1" dirty="0" err="1">
                <a:solidFill>
                  <a:srgbClr val="3333FF"/>
                </a:solidFill>
                <a:latin typeface="+mn-ea"/>
                <a:cs typeface="Times New Roman" panose="02020603050405020304" pitchFamily="18" charset="0"/>
              </a:rPr>
              <a:t>xP</a:t>
            </a:r>
            <a:r>
              <a:rPr lang="en-US" altLang="zh-CN" sz="2400" b="1" dirty="0">
                <a:solidFill>
                  <a:srgbClr val="3333FF"/>
                </a:solidFill>
                <a:latin typeface="+mn-ea"/>
                <a:cs typeface="Times New Roman" panose="02020603050405020304" pitchFamily="18" charset="0"/>
              </a:rPr>
              <a:t>(x)   x </a:t>
            </a:r>
            <a:r>
              <a:rPr lang="zh-CN" altLang="en-US" sz="2400" b="1" dirty="0">
                <a:solidFill>
                  <a:srgbClr val="3333FF"/>
                </a:solidFill>
                <a:latin typeface="+mn-ea"/>
                <a:cs typeface="Times New Roman" panose="02020603050405020304" pitchFamily="18" charset="0"/>
              </a:rPr>
              <a:t>∈</a:t>
            </a:r>
            <a:r>
              <a:rPr lang="en-US" altLang="zh-CN" sz="2400" b="1" dirty="0">
                <a:solidFill>
                  <a:srgbClr val="3333FF"/>
                </a:solidFill>
                <a:latin typeface="+mn-ea"/>
                <a:cs typeface="Times New Roman" panose="02020603050405020304" pitchFamily="18" charset="0"/>
              </a:rPr>
              <a:t>{</a:t>
            </a:r>
            <a:r>
              <a:rPr lang="zh-CN" altLang="en-US" sz="2400" b="1" dirty="0">
                <a:solidFill>
                  <a:srgbClr val="3333FF"/>
                </a:solidFill>
                <a:latin typeface="+mn-ea"/>
                <a:cs typeface="Times New Roman" panose="02020603050405020304" pitchFamily="18" charset="0"/>
              </a:rPr>
              <a:t>老虎｝。       （</a:t>
            </a:r>
            <a:r>
              <a:rPr lang="en-US" altLang="zh-CN" sz="2400" b="1" dirty="0">
                <a:solidFill>
                  <a:srgbClr val="3333FF"/>
                </a:solidFill>
                <a:latin typeface="+mn-ea"/>
                <a:cs typeface="Times New Roman" panose="02020603050405020304" pitchFamily="18" charset="0"/>
              </a:rPr>
              <a:t>2</a:t>
            </a:r>
            <a:r>
              <a:rPr lang="zh-CN" altLang="en-US" sz="2400" b="1" dirty="0">
                <a:solidFill>
                  <a:srgbClr val="3333FF"/>
                </a:solidFill>
                <a:latin typeface="+mn-ea"/>
                <a:cs typeface="Times New Roman" panose="02020603050405020304" pitchFamily="18" charset="0"/>
              </a:rPr>
              <a:t>）</a:t>
            </a:r>
            <a:r>
              <a:rPr lang="en-US" altLang="zh-CN" sz="2400" b="1" dirty="0">
                <a:solidFill>
                  <a:srgbClr val="3333FF"/>
                </a:solidFill>
                <a:latin typeface="+mn-ea"/>
                <a:cs typeface="Times New Roman" panose="02020603050405020304" pitchFamily="18" charset="0"/>
              </a:rPr>
              <a:t>¬</a:t>
            </a:r>
            <a:r>
              <a:rPr lang="en-US" altLang="zh-CN" b="1" dirty="0">
                <a:solidFill>
                  <a:srgbClr val="3333FF"/>
                </a:solidFill>
                <a:sym typeface="Symbol" panose="05050102010706020507" pitchFamily="18" charset="2"/>
              </a:rPr>
              <a:t></a:t>
            </a:r>
            <a:r>
              <a:rPr lang="en-US" altLang="zh-CN" sz="2400" b="1" dirty="0" err="1">
                <a:solidFill>
                  <a:srgbClr val="3333FF"/>
                </a:solidFill>
                <a:latin typeface="+mn-ea"/>
                <a:cs typeface="Times New Roman" panose="02020603050405020304" pitchFamily="18" charset="0"/>
              </a:rPr>
              <a:t>xR</a:t>
            </a:r>
            <a:r>
              <a:rPr lang="en-US" altLang="zh-CN" sz="2400" b="1" dirty="0">
                <a:solidFill>
                  <a:srgbClr val="3333FF"/>
                </a:solidFill>
                <a:latin typeface="+mn-ea"/>
                <a:cs typeface="Times New Roman" panose="02020603050405020304" pitchFamily="18" charset="0"/>
              </a:rPr>
              <a:t>(x)  	x </a:t>
            </a:r>
            <a:r>
              <a:rPr lang="zh-CN" altLang="en-US" sz="2400" b="1" dirty="0">
                <a:solidFill>
                  <a:srgbClr val="3333FF"/>
                </a:solidFill>
                <a:latin typeface="+mn-ea"/>
                <a:cs typeface="Times New Roman" panose="02020603050405020304" pitchFamily="18" charset="0"/>
              </a:rPr>
              <a:t>∈</a:t>
            </a:r>
            <a:r>
              <a:rPr lang="en-US" altLang="zh-CN" sz="2400" b="1" dirty="0">
                <a:solidFill>
                  <a:srgbClr val="3333FF"/>
                </a:solidFill>
                <a:latin typeface="+mn-ea"/>
                <a:cs typeface="Times New Roman" panose="02020603050405020304" pitchFamily="18" charset="0"/>
              </a:rPr>
              <a:t>{</a:t>
            </a:r>
            <a:r>
              <a:rPr lang="zh-CN" altLang="en-US" sz="2400" b="1" dirty="0">
                <a:solidFill>
                  <a:srgbClr val="3333FF"/>
                </a:solidFill>
                <a:latin typeface="+mn-ea"/>
                <a:cs typeface="Times New Roman" panose="02020603050405020304" pitchFamily="18" charset="0"/>
              </a:rPr>
              <a:t>人</a:t>
            </a:r>
            <a:r>
              <a:rPr lang="en-US" altLang="zh-CN" sz="2400" b="1" dirty="0">
                <a:solidFill>
                  <a:srgbClr val="3333FF"/>
                </a:solidFill>
                <a:latin typeface="+mn-ea"/>
                <a:cs typeface="Times New Roman" panose="02020603050405020304" pitchFamily="18" charset="0"/>
              </a:rPr>
              <a:t>}</a:t>
            </a:r>
            <a:r>
              <a:rPr lang="zh-CN" altLang="en-US" sz="2400" b="1" dirty="0">
                <a:solidFill>
                  <a:srgbClr val="3333FF"/>
                </a:solidFill>
                <a:latin typeface="+mn-ea"/>
                <a:cs typeface="Times New Roman" panose="02020603050405020304" pitchFamily="18" charset="0"/>
              </a:rPr>
              <a:t>。</a:t>
            </a:r>
          </a:p>
          <a:p>
            <a:pPr marL="0" indent="0">
              <a:lnSpc>
                <a:spcPct val="150000"/>
              </a:lnSpc>
              <a:spcBef>
                <a:spcPts val="0"/>
              </a:spcBef>
              <a:buNone/>
            </a:pPr>
            <a:r>
              <a:rPr lang="zh-CN" altLang="en-US" sz="2400" b="1" dirty="0">
                <a:solidFill>
                  <a:srgbClr val="3333FF"/>
                </a:solidFill>
                <a:latin typeface="+mn-ea"/>
                <a:cs typeface="Times New Roman" panose="02020603050405020304" pitchFamily="18" charset="0"/>
              </a:rPr>
              <a:t>      （</a:t>
            </a:r>
            <a:r>
              <a:rPr lang="en-US" altLang="zh-CN" sz="2400" b="1" dirty="0">
                <a:solidFill>
                  <a:srgbClr val="3333FF"/>
                </a:solidFill>
                <a:latin typeface="+mn-ea"/>
                <a:cs typeface="Times New Roman" panose="02020603050405020304" pitchFamily="18" charset="0"/>
              </a:rPr>
              <a:t>3</a:t>
            </a:r>
            <a:r>
              <a:rPr lang="zh-CN" altLang="en-US" sz="2400" b="1" dirty="0">
                <a:solidFill>
                  <a:srgbClr val="3333FF"/>
                </a:solidFill>
                <a:latin typeface="+mn-ea"/>
                <a:cs typeface="Times New Roman" panose="02020603050405020304" pitchFamily="18" charset="0"/>
              </a:rPr>
              <a:t>）</a:t>
            </a:r>
            <a:r>
              <a:rPr lang="en-US" altLang="zh-CN" b="1" dirty="0">
                <a:solidFill>
                  <a:srgbClr val="3333FF"/>
                </a:solidFill>
                <a:sym typeface="Symbol" panose="05050102010706020507" pitchFamily="18" charset="2"/>
              </a:rPr>
              <a:t></a:t>
            </a:r>
            <a:r>
              <a:rPr lang="en-US" altLang="zh-CN" sz="2400" b="1" dirty="0" err="1">
                <a:solidFill>
                  <a:srgbClr val="3333FF"/>
                </a:solidFill>
                <a:latin typeface="+mn-ea"/>
                <a:cs typeface="Times New Roman" panose="02020603050405020304" pitchFamily="18" charset="0"/>
              </a:rPr>
              <a:t>xS</a:t>
            </a:r>
            <a:r>
              <a:rPr lang="en-US" altLang="zh-CN" sz="2400" b="1" dirty="0">
                <a:solidFill>
                  <a:srgbClr val="3333FF"/>
                </a:solidFill>
                <a:latin typeface="+mn-ea"/>
                <a:cs typeface="Times New Roman" panose="02020603050405020304" pitchFamily="18" charset="0"/>
              </a:rPr>
              <a:t>(x)    x </a:t>
            </a:r>
            <a:r>
              <a:rPr lang="zh-CN" altLang="en-US" sz="2400" b="1" dirty="0">
                <a:solidFill>
                  <a:srgbClr val="3333FF"/>
                </a:solidFill>
                <a:latin typeface="+mn-ea"/>
                <a:cs typeface="Times New Roman" panose="02020603050405020304" pitchFamily="18" charset="0"/>
              </a:rPr>
              <a:t>∈</a:t>
            </a:r>
            <a:r>
              <a:rPr lang="en-US" altLang="zh-CN" sz="2400" b="1" dirty="0">
                <a:solidFill>
                  <a:srgbClr val="3333FF"/>
                </a:solidFill>
                <a:latin typeface="+mn-ea"/>
                <a:cs typeface="Times New Roman" panose="02020603050405020304" pitchFamily="18" charset="0"/>
              </a:rPr>
              <a:t> {</a:t>
            </a:r>
            <a:r>
              <a:rPr lang="zh-CN" altLang="en-US" sz="2400" b="1" dirty="0">
                <a:solidFill>
                  <a:srgbClr val="3333FF"/>
                </a:solidFill>
                <a:latin typeface="+mn-ea"/>
                <a:cs typeface="Times New Roman" panose="02020603050405020304" pitchFamily="18" charset="0"/>
              </a:rPr>
              <a:t>大学生</a:t>
            </a:r>
            <a:r>
              <a:rPr lang="en-US" altLang="zh-CN" sz="2400" b="1" dirty="0">
                <a:solidFill>
                  <a:srgbClr val="3333FF"/>
                </a:solidFill>
                <a:latin typeface="+mn-ea"/>
                <a:cs typeface="Times New Roman" panose="02020603050405020304" pitchFamily="18" charset="0"/>
              </a:rPr>
              <a:t>}</a:t>
            </a:r>
            <a:r>
              <a:rPr lang="zh-CN" altLang="en-US" sz="2400" b="1" dirty="0">
                <a:solidFill>
                  <a:srgbClr val="3333FF"/>
                </a:solidFill>
                <a:latin typeface="+mn-ea"/>
                <a:cs typeface="Times New Roman" panose="02020603050405020304" pitchFamily="18" charset="0"/>
              </a:rPr>
              <a:t>。   （</a:t>
            </a:r>
            <a:r>
              <a:rPr lang="en-US" altLang="zh-CN" sz="2400" b="1" dirty="0">
                <a:solidFill>
                  <a:srgbClr val="3333FF"/>
                </a:solidFill>
                <a:latin typeface="+mn-ea"/>
                <a:cs typeface="Times New Roman" panose="02020603050405020304" pitchFamily="18" charset="0"/>
              </a:rPr>
              <a:t>4</a:t>
            </a:r>
            <a:r>
              <a:rPr lang="zh-CN" altLang="en-US" sz="2400" b="1" dirty="0">
                <a:solidFill>
                  <a:srgbClr val="3333FF"/>
                </a:solidFill>
                <a:latin typeface="+mn-ea"/>
                <a:cs typeface="Times New Roman" panose="02020603050405020304" pitchFamily="18" charset="0"/>
              </a:rPr>
              <a:t>）</a:t>
            </a:r>
            <a:r>
              <a:rPr lang="en-US" altLang="zh-CN" sz="2400" b="1" dirty="0">
                <a:solidFill>
                  <a:srgbClr val="3333FF"/>
                </a:solidFill>
                <a:latin typeface="+mn-ea"/>
                <a:cs typeface="Times New Roman" panose="02020603050405020304" pitchFamily="18" charset="0"/>
              </a:rPr>
              <a:t>¬</a:t>
            </a:r>
            <a:r>
              <a:rPr lang="en-US" altLang="zh-CN" b="1" dirty="0">
                <a:solidFill>
                  <a:srgbClr val="3333FF"/>
                </a:solidFill>
                <a:sym typeface="Symbol" panose="05050102010706020507" pitchFamily="18" charset="2"/>
              </a:rPr>
              <a:t></a:t>
            </a:r>
            <a:r>
              <a:rPr lang="en-US" altLang="zh-CN" sz="2400" b="1" dirty="0" err="1">
                <a:solidFill>
                  <a:srgbClr val="3333FF"/>
                </a:solidFill>
                <a:latin typeface="+mn-ea"/>
                <a:cs typeface="Times New Roman" panose="02020603050405020304" pitchFamily="18" charset="0"/>
              </a:rPr>
              <a:t>xT</a:t>
            </a:r>
            <a:r>
              <a:rPr lang="en-US" altLang="zh-CN" sz="2400" b="1" dirty="0">
                <a:solidFill>
                  <a:srgbClr val="3333FF"/>
                </a:solidFill>
                <a:latin typeface="+mn-ea"/>
                <a:cs typeface="Times New Roman" panose="02020603050405020304" pitchFamily="18" charset="0"/>
              </a:rPr>
              <a:t>(x)    x </a:t>
            </a:r>
            <a:r>
              <a:rPr lang="zh-CN" altLang="en-US" sz="2400" b="1" dirty="0">
                <a:solidFill>
                  <a:srgbClr val="3333FF"/>
                </a:solidFill>
                <a:latin typeface="+mn-ea"/>
                <a:cs typeface="Times New Roman" panose="02020603050405020304" pitchFamily="18" charset="0"/>
              </a:rPr>
              <a:t>∈ </a:t>
            </a:r>
            <a:r>
              <a:rPr lang="en-US" altLang="zh-CN" sz="2400" b="1" dirty="0">
                <a:solidFill>
                  <a:srgbClr val="3333FF"/>
                </a:solidFill>
                <a:latin typeface="+mn-ea"/>
                <a:cs typeface="Times New Roman" panose="02020603050405020304" pitchFamily="18" charset="0"/>
              </a:rPr>
              <a:t>{</a:t>
            </a:r>
            <a:r>
              <a:rPr lang="zh-CN" altLang="en-US" sz="2400" b="1" dirty="0">
                <a:solidFill>
                  <a:srgbClr val="3333FF"/>
                </a:solidFill>
                <a:latin typeface="+mn-ea"/>
                <a:cs typeface="Times New Roman" panose="02020603050405020304" pitchFamily="18" charset="0"/>
              </a:rPr>
              <a:t>实数</a:t>
            </a:r>
            <a:r>
              <a:rPr lang="en-US" altLang="zh-CN" sz="2400" b="1" dirty="0">
                <a:solidFill>
                  <a:srgbClr val="3333FF"/>
                </a:solidFill>
                <a:latin typeface="+mn-ea"/>
                <a:cs typeface="Times New Roman" panose="02020603050405020304" pitchFamily="18" charset="0"/>
              </a:rPr>
              <a:t>}</a:t>
            </a:r>
            <a:r>
              <a:rPr lang="zh-CN" altLang="en-US" sz="2400" b="1" dirty="0">
                <a:solidFill>
                  <a:srgbClr val="3333FF"/>
                </a:solidFill>
                <a:latin typeface="+mn-ea"/>
                <a:cs typeface="Times New Roman" panose="02020603050405020304" pitchFamily="18" charset="0"/>
              </a:rPr>
              <a:t>。</a:t>
            </a:r>
          </a:p>
          <a:p>
            <a:pPr marL="0" indent="0">
              <a:lnSpc>
                <a:spcPct val="150000"/>
              </a:lnSpc>
              <a:spcBef>
                <a:spcPts val="0"/>
              </a:spcBef>
              <a:buNone/>
            </a:pPr>
            <a:endParaRPr lang="en-US" altLang="zh-CN" sz="2400" b="1" dirty="0">
              <a:solidFill>
                <a:srgbClr val="C00000"/>
              </a:solidFill>
              <a:latin typeface="+mn-ea"/>
              <a:cs typeface="Times New Roman" panose="02020603050405020304" pitchFamily="18" charset="0"/>
            </a:endParaRPr>
          </a:p>
          <a:p>
            <a:pPr marL="0" indent="0">
              <a:lnSpc>
                <a:spcPct val="150000"/>
              </a:lnSpc>
              <a:spcBef>
                <a:spcPts val="0"/>
              </a:spcBef>
              <a:buNone/>
            </a:pPr>
            <a:endParaRPr lang="zh-CN" altLang="en-US" sz="2400" b="1" dirty="0">
              <a:solidFill>
                <a:srgbClr val="C00000"/>
              </a:solidFill>
              <a:latin typeface="+mn-ea"/>
              <a:cs typeface="Times New Roman" panose="02020603050405020304" pitchFamily="18" charset="0"/>
            </a:endParaRPr>
          </a:p>
        </p:txBody>
      </p:sp>
      <p:sp>
        <p:nvSpPr>
          <p:cNvPr id="5" name="Rectangle 2">
            <a:extLst>
              <a:ext uri="{FF2B5EF4-FFF2-40B4-BE49-F238E27FC236}">
                <a16:creationId xmlns:a16="http://schemas.microsoft.com/office/drawing/2014/main" id="{CB012B42-62BC-4943-B7CC-3C1577E7C525}"/>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3.4</a:t>
            </a:r>
            <a:endParaRPr lang="zh-CN" altLang="en-US" dirty="0"/>
          </a:p>
        </p:txBody>
      </p:sp>
    </p:spTree>
    <p:custDataLst>
      <p:tags r:id="rId1"/>
    </p:custDataLst>
    <p:extLst>
      <p:ext uri="{BB962C8B-B14F-4D97-AF65-F5344CB8AC3E}">
        <p14:creationId xmlns:p14="http://schemas.microsoft.com/office/powerpoint/2010/main" val="1721901485"/>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5"/>
                                        </p:tgtEl>
                                        <p:attrNameLst>
                                          <p:attrName>style.visibility</p:attrName>
                                        </p:attrNameLst>
                                      </p:cBhvr>
                                      <p:to>
                                        <p:strVal val="visible"/>
                                      </p:to>
                                    </p:set>
                                    <p:anim calcmode="lin" valueType="num">
                                      <p:cBhvr additive="base">
                                        <p:cTn id="7" dur="500" fill="hold"/>
                                        <p:tgtEl>
                                          <p:spTgt spid="15365"/>
                                        </p:tgtEl>
                                        <p:attrNameLst>
                                          <p:attrName>ppt_x</p:attrName>
                                        </p:attrNameLst>
                                      </p:cBhvr>
                                      <p:tavLst>
                                        <p:tav tm="0">
                                          <p:val>
                                            <p:strVal val="0-#ppt_w/2"/>
                                          </p:val>
                                        </p:tav>
                                        <p:tav tm="100000">
                                          <p:val>
                                            <p:strVal val="#ppt_x"/>
                                          </p:val>
                                        </p:tav>
                                      </p:tavLst>
                                    </p:anim>
                                    <p:anim calcmode="lin" valueType="num">
                                      <p:cBhvr additive="base">
                                        <p:cTn id="8" dur="500" fill="hold"/>
                                        <p:tgtEl>
                                          <p:spTgt spid="1536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additive="base">
                                        <p:cTn id="19"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autoUpdateAnimBg="0"/>
      <p:bldP spid="7"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a:extLst>
              <a:ext uri="{FF2B5EF4-FFF2-40B4-BE49-F238E27FC236}">
                <a16:creationId xmlns:a16="http://schemas.microsoft.com/office/drawing/2014/main" id="{4E83E400-DD51-45CE-B3E1-3BEFCCF18F54}"/>
              </a:ext>
            </a:extLst>
          </p:cNvPr>
          <p:cNvSpPr>
            <a:spLocks noGrp="1" noChangeArrowheads="1"/>
          </p:cNvSpPr>
          <p:nvPr>
            <p:ph type="title" idx="4294967295"/>
          </p:nvPr>
        </p:nvSpPr>
        <p:spPr/>
        <p:txBody>
          <a:bodyPr/>
          <a:lstStyle/>
          <a:p>
            <a:pPr eaLnBrk="1" hangingPunct="1"/>
            <a:r>
              <a:rPr lang="zh-CN" altLang="en-US" dirty="0"/>
              <a:t>不便之处</a:t>
            </a:r>
          </a:p>
        </p:txBody>
      </p:sp>
      <p:sp>
        <p:nvSpPr>
          <p:cNvPr id="23556" name="Rectangle 3">
            <a:extLst>
              <a:ext uri="{FF2B5EF4-FFF2-40B4-BE49-F238E27FC236}">
                <a16:creationId xmlns:a16="http://schemas.microsoft.com/office/drawing/2014/main" id="{E75CE164-E104-4621-97F2-F62F6370219D}"/>
              </a:ext>
            </a:extLst>
          </p:cNvPr>
          <p:cNvSpPr>
            <a:spLocks noGrp="1" noChangeArrowheads="1"/>
          </p:cNvSpPr>
          <p:nvPr>
            <p:ph type="body" idx="4294967295"/>
          </p:nvPr>
        </p:nvSpPr>
        <p:spPr>
          <a:xfrm>
            <a:off x="384175" y="1197253"/>
            <a:ext cx="11430000" cy="3426618"/>
          </a:xfrm>
        </p:spPr>
        <p:txBody>
          <a:bodyPr/>
          <a:lstStyle/>
          <a:p>
            <a:pPr marL="533507" indent="-533507">
              <a:buClr>
                <a:srgbClr val="9900CC"/>
              </a:buClr>
              <a:buFont typeface="Wingdings" panose="05000000000000000000" pitchFamily="2" charset="2"/>
              <a:buAutoNum type="arabicPeriod"/>
            </a:pPr>
            <a:r>
              <a:rPr lang="zh-CN" altLang="en-US" dirty="0"/>
              <a:t>从</a:t>
            </a:r>
            <a:r>
              <a:rPr lang="zh-CN" altLang="en-US" dirty="0">
                <a:solidFill>
                  <a:srgbClr val="FF0000"/>
                </a:solidFill>
              </a:rPr>
              <a:t>书写上</a:t>
            </a:r>
            <a:r>
              <a:rPr lang="zh-CN" altLang="en-US" dirty="0"/>
              <a:t>十分不便，总要特别注明个体域；</a:t>
            </a:r>
          </a:p>
          <a:p>
            <a:pPr marL="533507" indent="-533507">
              <a:buClr>
                <a:srgbClr val="9900CC"/>
              </a:buClr>
              <a:buFont typeface="Wingdings" panose="05000000000000000000" pitchFamily="2" charset="2"/>
              <a:buAutoNum type="arabicPeriod"/>
            </a:pPr>
            <a:r>
              <a:rPr lang="zh-CN" altLang="en-US" dirty="0"/>
              <a:t>在同一个比较复杂的句子中，对于不同命题函数中的个体可能属于不同的个体域，此时</a:t>
            </a:r>
            <a:r>
              <a:rPr lang="zh-CN" altLang="en-US" dirty="0">
                <a:solidFill>
                  <a:srgbClr val="FF0000"/>
                </a:solidFill>
              </a:rPr>
              <a:t>无法清晰</a:t>
            </a:r>
            <a:r>
              <a:rPr lang="zh-CN" altLang="en-US" dirty="0"/>
              <a:t>表达；</a:t>
            </a:r>
            <a:endParaRPr lang="en-US" altLang="zh-CN" dirty="0"/>
          </a:p>
          <a:p>
            <a:pPr marL="533507" indent="-533507">
              <a:buClr>
                <a:srgbClr val="9900CC"/>
              </a:buClr>
              <a:buFont typeface="Wingdings" panose="05000000000000000000" pitchFamily="2" charset="2"/>
              <a:buAutoNum type="arabicPeriod"/>
            </a:pPr>
            <a:endParaRPr lang="zh-CN" altLang="en-US" dirty="0"/>
          </a:p>
          <a:p>
            <a:pPr marL="533507" indent="-533507">
              <a:buClr>
                <a:srgbClr val="9900CC"/>
              </a:buClr>
              <a:buNone/>
            </a:pPr>
            <a:r>
              <a:rPr lang="zh-CN" altLang="en-US" dirty="0">
                <a:solidFill>
                  <a:srgbClr val="3333FF"/>
                </a:solidFill>
              </a:rPr>
              <a:t>例如</a:t>
            </a:r>
            <a:r>
              <a:rPr lang="zh-CN" altLang="zh-CN" dirty="0">
                <a:solidFill>
                  <a:srgbClr val="3333FF"/>
                </a:solidFill>
              </a:rPr>
              <a:t>例</a:t>
            </a:r>
            <a:r>
              <a:rPr lang="en-US" altLang="zh-CN" dirty="0">
                <a:solidFill>
                  <a:srgbClr val="3333FF"/>
                </a:solidFill>
              </a:rPr>
              <a:t>3.4</a:t>
            </a:r>
            <a:r>
              <a:rPr lang="zh-CN" altLang="en-US" dirty="0">
                <a:solidFill>
                  <a:srgbClr val="3333FF"/>
                </a:solidFill>
              </a:rPr>
              <a:t> </a:t>
            </a:r>
            <a:r>
              <a:rPr lang="en-US" altLang="zh-CN" dirty="0">
                <a:solidFill>
                  <a:srgbClr val="3333FF"/>
                </a:solidFill>
              </a:rPr>
              <a:t>(1)</a:t>
            </a:r>
            <a:r>
              <a:rPr lang="zh-CN" altLang="en-US" dirty="0">
                <a:solidFill>
                  <a:srgbClr val="3333FF"/>
                </a:solidFill>
              </a:rPr>
              <a:t>和</a:t>
            </a:r>
            <a:r>
              <a:rPr lang="en-US" altLang="zh-CN" dirty="0">
                <a:solidFill>
                  <a:srgbClr val="3333FF"/>
                </a:solidFill>
              </a:rPr>
              <a:t>(3)</a:t>
            </a:r>
            <a:r>
              <a:rPr lang="zh-CN" altLang="en-US" dirty="0">
                <a:solidFill>
                  <a:srgbClr val="3333FF"/>
                </a:solidFill>
              </a:rPr>
              <a:t>的合取 </a:t>
            </a:r>
          </a:p>
          <a:p>
            <a:pPr marL="533507" indent="-533507">
              <a:buClr>
                <a:srgbClr val="9900CC"/>
              </a:buClr>
              <a:buNone/>
            </a:pPr>
            <a:r>
              <a:rPr lang="zh-CN" altLang="en-US" dirty="0"/>
              <a:t>                         </a:t>
            </a:r>
            <a:r>
              <a:rPr lang="en-US" altLang="zh-CN" dirty="0">
                <a:solidFill>
                  <a:srgbClr val="0000FF"/>
                </a:solidFill>
                <a:sym typeface="Symbol" panose="05050102010706020507" pitchFamily="18" charset="2"/>
              </a:rPr>
              <a:t></a:t>
            </a:r>
            <a:r>
              <a:rPr lang="en-US" altLang="zh-CN" dirty="0" err="1">
                <a:solidFill>
                  <a:srgbClr val="0000FF"/>
                </a:solidFill>
              </a:rPr>
              <a:t>xP</a:t>
            </a:r>
            <a:r>
              <a:rPr lang="en-US" altLang="zh-CN" dirty="0">
                <a:solidFill>
                  <a:srgbClr val="0000FF"/>
                </a:solidFill>
              </a:rPr>
              <a:t>(x)  ∧ </a:t>
            </a:r>
            <a:r>
              <a:rPr lang="en-US" altLang="zh-CN" dirty="0">
                <a:solidFill>
                  <a:srgbClr val="0000FF"/>
                </a:solidFill>
                <a:sym typeface="Symbol" panose="05050102010706020507" pitchFamily="18" charset="2"/>
              </a:rPr>
              <a:t></a:t>
            </a:r>
            <a:r>
              <a:rPr lang="en-US" altLang="zh-CN" dirty="0" err="1">
                <a:solidFill>
                  <a:srgbClr val="0000FF"/>
                </a:solidFill>
              </a:rPr>
              <a:t>xS</a:t>
            </a:r>
            <a:r>
              <a:rPr lang="en-US" altLang="zh-CN" dirty="0">
                <a:solidFill>
                  <a:srgbClr val="0000FF"/>
                </a:solidFill>
              </a:rPr>
              <a:t>(x)</a:t>
            </a:r>
            <a:endParaRPr lang="zh-CN" altLang="en-US" dirty="0"/>
          </a:p>
        </p:txBody>
      </p:sp>
      <p:sp>
        <p:nvSpPr>
          <p:cNvPr id="23557" name="Rectangle 4">
            <a:extLst>
              <a:ext uri="{FF2B5EF4-FFF2-40B4-BE49-F238E27FC236}">
                <a16:creationId xmlns:a16="http://schemas.microsoft.com/office/drawing/2014/main" id="{65595A1B-5B75-43AA-B4D6-71392FAB75FA}"/>
              </a:ext>
            </a:extLst>
          </p:cNvPr>
          <p:cNvSpPr>
            <a:spLocks noChangeArrowheads="1"/>
          </p:cNvSpPr>
          <p:nvPr/>
        </p:nvSpPr>
        <p:spPr bwMode="auto">
          <a:xfrm>
            <a:off x="4233854" y="4577899"/>
            <a:ext cx="1844774" cy="442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8" tIns="36008" rIns="36008" bIns="36008">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en-US" altLang="zh-CN" sz="2400" dirty="0">
                <a:latin typeface="+mn-ea"/>
                <a:ea typeface="+mn-ea"/>
              </a:rPr>
              <a:t>x</a:t>
            </a:r>
            <a:r>
              <a:rPr lang="zh-CN" altLang="en-US" sz="2400" dirty="0">
                <a:latin typeface="+mn-ea"/>
                <a:ea typeface="+mn-ea"/>
              </a:rPr>
              <a:t>∈</a:t>
            </a:r>
            <a:r>
              <a:rPr lang="en-US" altLang="zh-CN" sz="2400" dirty="0">
                <a:latin typeface="+mn-ea"/>
                <a:ea typeface="+mn-ea"/>
              </a:rPr>
              <a:t>{</a:t>
            </a:r>
            <a:r>
              <a:rPr lang="zh-CN" altLang="en-US" sz="2400" dirty="0">
                <a:latin typeface="+mn-ea"/>
                <a:ea typeface="+mn-ea"/>
              </a:rPr>
              <a:t>大学生</a:t>
            </a:r>
            <a:r>
              <a:rPr lang="en-US" altLang="zh-CN" sz="2400" dirty="0">
                <a:latin typeface="+mn-ea"/>
                <a:ea typeface="+mn-ea"/>
              </a:rPr>
              <a:t>}</a:t>
            </a:r>
            <a:endParaRPr lang="zh-CN" altLang="en-US" sz="2400" dirty="0">
              <a:latin typeface="+mn-ea"/>
              <a:ea typeface="+mn-ea"/>
            </a:endParaRPr>
          </a:p>
        </p:txBody>
      </p:sp>
      <p:sp>
        <p:nvSpPr>
          <p:cNvPr id="23558" name="Rectangle 5">
            <a:extLst>
              <a:ext uri="{FF2B5EF4-FFF2-40B4-BE49-F238E27FC236}">
                <a16:creationId xmlns:a16="http://schemas.microsoft.com/office/drawing/2014/main" id="{9C0E8D57-C479-449F-9573-D592A38E51A2}"/>
              </a:ext>
            </a:extLst>
          </p:cNvPr>
          <p:cNvSpPr>
            <a:spLocks noChangeArrowheads="1"/>
          </p:cNvSpPr>
          <p:nvPr/>
        </p:nvSpPr>
        <p:spPr bwMode="auto">
          <a:xfrm>
            <a:off x="2549602" y="4577899"/>
            <a:ext cx="1584692" cy="442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8" tIns="36008" rIns="36008" bIns="36008">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en-US" altLang="zh-CN" sz="2400" dirty="0">
                <a:latin typeface="+mn-ea"/>
                <a:ea typeface="+mn-ea"/>
              </a:rPr>
              <a:t>x</a:t>
            </a:r>
            <a:r>
              <a:rPr lang="zh-CN" altLang="en-US" sz="2400" dirty="0">
                <a:latin typeface="+mn-ea"/>
                <a:ea typeface="+mn-ea"/>
              </a:rPr>
              <a:t>∈</a:t>
            </a:r>
            <a:r>
              <a:rPr lang="en-US" altLang="zh-CN" sz="2400" dirty="0">
                <a:latin typeface="+mn-ea"/>
                <a:ea typeface="+mn-ea"/>
              </a:rPr>
              <a:t>{</a:t>
            </a:r>
            <a:r>
              <a:rPr lang="zh-CN" altLang="en-US" sz="2400" dirty="0">
                <a:latin typeface="+mn-ea"/>
                <a:ea typeface="+mn-ea"/>
              </a:rPr>
              <a:t>老虎</a:t>
            </a:r>
            <a:r>
              <a:rPr lang="en-US" altLang="zh-CN" sz="2400" dirty="0">
                <a:latin typeface="+mn-ea"/>
                <a:ea typeface="+mn-ea"/>
              </a:rPr>
              <a:t>}</a:t>
            </a:r>
            <a:endParaRPr lang="zh-CN" altLang="en-US" sz="2400" dirty="0">
              <a:latin typeface="+mn-ea"/>
              <a:ea typeface="+mn-ea"/>
            </a:endParaRPr>
          </a:p>
        </p:txBody>
      </p:sp>
      <p:sp>
        <p:nvSpPr>
          <p:cNvPr id="23559" name="Line 6">
            <a:extLst>
              <a:ext uri="{FF2B5EF4-FFF2-40B4-BE49-F238E27FC236}">
                <a16:creationId xmlns:a16="http://schemas.microsoft.com/office/drawing/2014/main" id="{0E17DD15-EA6E-46A0-98E4-2B2D3EFB0599}"/>
              </a:ext>
            </a:extLst>
          </p:cNvPr>
          <p:cNvSpPr>
            <a:spLocks noChangeShapeType="1"/>
          </p:cNvSpPr>
          <p:nvPr/>
        </p:nvSpPr>
        <p:spPr bwMode="auto">
          <a:xfrm>
            <a:off x="2670175" y="4506445"/>
            <a:ext cx="1154010" cy="0"/>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nchor="ctr"/>
          <a:lstStyle/>
          <a:p>
            <a:endParaRPr lang="zh-CN" altLang="en-US" b="1">
              <a:latin typeface="+mn-ea"/>
            </a:endParaRPr>
          </a:p>
        </p:txBody>
      </p:sp>
      <p:sp>
        <p:nvSpPr>
          <p:cNvPr id="23560" name="Line 7">
            <a:extLst>
              <a:ext uri="{FF2B5EF4-FFF2-40B4-BE49-F238E27FC236}">
                <a16:creationId xmlns:a16="http://schemas.microsoft.com/office/drawing/2014/main" id="{CEC98B56-AF78-46C6-B20E-99004D5C224C}"/>
              </a:ext>
            </a:extLst>
          </p:cNvPr>
          <p:cNvSpPr>
            <a:spLocks noChangeShapeType="1"/>
          </p:cNvSpPr>
          <p:nvPr/>
        </p:nvSpPr>
        <p:spPr bwMode="auto">
          <a:xfrm>
            <a:off x="4178935" y="4506445"/>
            <a:ext cx="1143000" cy="0"/>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nchor="ctr"/>
          <a:lstStyle/>
          <a:p>
            <a:endParaRPr lang="zh-CN" altLang="en-US" b="1">
              <a:latin typeface="+mn-ea"/>
            </a:endParaRPr>
          </a:p>
        </p:txBody>
      </p:sp>
      <p:sp>
        <p:nvSpPr>
          <p:cNvPr id="9" name="Rectangle 4">
            <a:extLst>
              <a:ext uri="{FF2B5EF4-FFF2-40B4-BE49-F238E27FC236}">
                <a16:creationId xmlns:a16="http://schemas.microsoft.com/office/drawing/2014/main" id="{A8A3DFB6-8262-4313-B704-8D348E426263}"/>
              </a:ext>
            </a:extLst>
          </p:cNvPr>
          <p:cNvSpPr>
            <a:spLocks noChangeArrowheads="1"/>
          </p:cNvSpPr>
          <p:nvPr/>
        </p:nvSpPr>
        <p:spPr bwMode="auto">
          <a:xfrm>
            <a:off x="423853" y="5410532"/>
            <a:ext cx="10933121" cy="442051"/>
          </a:xfrm>
          <a:prstGeom prst="rect">
            <a:avLst/>
          </a:prstGeom>
          <a:solidFill>
            <a:schemeClr val="accent3">
              <a:lumMod val="60000"/>
              <a:lumOff val="40000"/>
            </a:schemeClr>
          </a:solidFill>
          <a:ln>
            <a:noFill/>
          </a:ln>
        </p:spPr>
        <p:txBody>
          <a:bodyPr wrap="square" lIns="36008" tIns="36008" rIns="36008" bIns="36008">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None/>
            </a:pPr>
            <a:r>
              <a:rPr lang="zh-CN" altLang="en-US" sz="2400" dirty="0">
                <a:solidFill>
                  <a:srgbClr val="C00000"/>
                </a:solidFill>
                <a:latin typeface="+mn-ea"/>
                <a:ea typeface="+mn-ea"/>
              </a:rPr>
              <a:t>问题根源：</a:t>
            </a:r>
            <a:r>
              <a:rPr lang="zh-CN" altLang="en-US" sz="2400" dirty="0">
                <a:latin typeface="+mn-ea"/>
                <a:ea typeface="+mn-ea"/>
              </a:rPr>
              <a:t>都是因为需要特别标注每个谓词的个体域！！</a:t>
            </a:r>
            <a:endParaRPr lang="zh-CN" altLang="en-US" sz="2400" dirty="0">
              <a:solidFill>
                <a:srgbClr val="3333FF"/>
              </a:solidFill>
              <a:latin typeface="+mn-ea"/>
              <a:ea typeface="+mn-ea"/>
            </a:endParaRPr>
          </a:p>
        </p:txBody>
      </p:sp>
      <p:sp>
        <p:nvSpPr>
          <p:cNvPr id="10" name="Rectangle 4">
            <a:extLst>
              <a:ext uri="{FF2B5EF4-FFF2-40B4-BE49-F238E27FC236}">
                <a16:creationId xmlns:a16="http://schemas.microsoft.com/office/drawing/2014/main" id="{08FC564E-B2E9-4D30-A6F0-2803D3B69DF5}"/>
              </a:ext>
            </a:extLst>
          </p:cNvPr>
          <p:cNvSpPr>
            <a:spLocks noChangeArrowheads="1"/>
          </p:cNvSpPr>
          <p:nvPr/>
        </p:nvSpPr>
        <p:spPr bwMode="auto">
          <a:xfrm>
            <a:off x="423854" y="6121602"/>
            <a:ext cx="10933120" cy="442051"/>
          </a:xfrm>
          <a:prstGeom prst="rect">
            <a:avLst/>
          </a:prstGeom>
          <a:solidFill>
            <a:schemeClr val="accent3">
              <a:lumMod val="60000"/>
              <a:lumOff val="40000"/>
            </a:schemeClr>
          </a:solidFill>
          <a:ln>
            <a:noFill/>
          </a:ln>
        </p:spPr>
        <p:txBody>
          <a:bodyPr wrap="square" lIns="36008" tIns="36008" rIns="36008" bIns="36008">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None/>
            </a:pPr>
            <a:r>
              <a:rPr lang="zh-CN" altLang="en-US" sz="2400" dirty="0">
                <a:solidFill>
                  <a:srgbClr val="C00000"/>
                </a:solidFill>
                <a:latin typeface="+mn-ea"/>
                <a:ea typeface="+mn-ea"/>
              </a:rPr>
              <a:t>解决办法：</a:t>
            </a:r>
            <a:r>
              <a:rPr lang="zh-CN" altLang="en-US" sz="2400" dirty="0">
                <a:solidFill>
                  <a:schemeClr val="tx1"/>
                </a:solidFill>
                <a:latin typeface="+mn-ea"/>
                <a:ea typeface="+mn-ea"/>
              </a:rPr>
              <a:t>引入</a:t>
            </a:r>
            <a:r>
              <a:rPr lang="zh-CN" altLang="en-US" sz="2400" dirty="0">
                <a:solidFill>
                  <a:srgbClr val="3333FF"/>
                </a:solidFill>
                <a:latin typeface="+mn-ea"/>
                <a:ea typeface="+mn-ea"/>
              </a:rPr>
              <a:t>全总个体域！！</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animEffect transition="in" filter="strips(downRight)">
                                      <p:cBhvr>
                                        <p:cTn id="7" dur="500"/>
                                        <p:tgtEl>
                                          <p:spTgt spid="2355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3556">
                                            <p:txEl>
                                              <p:pRg st="1" end="1"/>
                                            </p:txEl>
                                          </p:spTgt>
                                        </p:tgtEl>
                                        <p:attrNameLst>
                                          <p:attrName>style.visibility</p:attrName>
                                        </p:attrNameLst>
                                      </p:cBhvr>
                                      <p:to>
                                        <p:strVal val="visible"/>
                                      </p:to>
                                    </p:set>
                                    <p:animEffect transition="in" filter="strips(downRight)">
                                      <p:cBhvr>
                                        <p:cTn id="12" dur="500"/>
                                        <p:tgtEl>
                                          <p:spTgt spid="2355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3556">
                                            <p:txEl>
                                              <p:pRg st="3" end="3"/>
                                            </p:txEl>
                                          </p:spTgt>
                                        </p:tgtEl>
                                        <p:attrNameLst>
                                          <p:attrName>style.visibility</p:attrName>
                                        </p:attrNameLst>
                                      </p:cBhvr>
                                      <p:to>
                                        <p:strVal val="visible"/>
                                      </p:to>
                                    </p:set>
                                    <p:animEffect transition="in" filter="strips(downRight)">
                                      <p:cBhvr>
                                        <p:cTn id="17" dur="500"/>
                                        <p:tgtEl>
                                          <p:spTgt spid="23556">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3556">
                                            <p:txEl>
                                              <p:pRg st="4" end="4"/>
                                            </p:txEl>
                                          </p:spTgt>
                                        </p:tgtEl>
                                        <p:attrNameLst>
                                          <p:attrName>style.visibility</p:attrName>
                                        </p:attrNameLst>
                                      </p:cBhvr>
                                      <p:to>
                                        <p:strVal val="visible"/>
                                      </p:to>
                                    </p:set>
                                    <p:animEffect transition="in" filter="strips(downRight)">
                                      <p:cBhvr>
                                        <p:cTn id="22" dur="500"/>
                                        <p:tgtEl>
                                          <p:spTgt spid="23556">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16" fill="hold" nodeType="clickEffect">
                                  <p:stCondLst>
                                    <p:cond delay="0"/>
                                  </p:stCondLst>
                                  <p:childTnLst>
                                    <p:set>
                                      <p:cBhvr>
                                        <p:cTn id="26" dur="1" fill="hold">
                                          <p:stCondLst>
                                            <p:cond delay="0"/>
                                          </p:stCondLst>
                                        </p:cTn>
                                        <p:tgtEl>
                                          <p:spTgt spid="23559"/>
                                        </p:tgtEl>
                                        <p:attrNameLst>
                                          <p:attrName>style.visibility</p:attrName>
                                        </p:attrNameLst>
                                      </p:cBhvr>
                                      <p:to>
                                        <p:strVal val="visible"/>
                                      </p:to>
                                    </p:set>
                                    <p:anim calcmode="lin" valueType="num">
                                      <p:cBhvr>
                                        <p:cTn id="27" dur="500" fill="hold"/>
                                        <p:tgtEl>
                                          <p:spTgt spid="23559"/>
                                        </p:tgtEl>
                                        <p:attrNameLst>
                                          <p:attrName>ppt_w</p:attrName>
                                        </p:attrNameLst>
                                      </p:cBhvr>
                                      <p:tavLst>
                                        <p:tav tm="0">
                                          <p:val>
                                            <p:fltVal val="0"/>
                                          </p:val>
                                        </p:tav>
                                        <p:tav tm="100000">
                                          <p:val>
                                            <p:strVal val="#ppt_w"/>
                                          </p:val>
                                        </p:tav>
                                      </p:tavLst>
                                    </p:anim>
                                    <p:anim calcmode="lin" valueType="num">
                                      <p:cBhvr>
                                        <p:cTn id="28" dur="500" fill="hold"/>
                                        <p:tgtEl>
                                          <p:spTgt spid="23559"/>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23558"/>
                                        </p:tgtEl>
                                        <p:attrNameLst>
                                          <p:attrName>style.visibility</p:attrName>
                                        </p:attrNameLst>
                                      </p:cBhvr>
                                      <p:to>
                                        <p:strVal val="visible"/>
                                      </p:to>
                                    </p:set>
                                    <p:anim calcmode="lin" valueType="num">
                                      <p:cBhvr additive="base">
                                        <p:cTn id="33" dur="500" fill="hold"/>
                                        <p:tgtEl>
                                          <p:spTgt spid="23558"/>
                                        </p:tgtEl>
                                        <p:attrNameLst>
                                          <p:attrName>ppt_x</p:attrName>
                                        </p:attrNameLst>
                                      </p:cBhvr>
                                      <p:tavLst>
                                        <p:tav tm="0">
                                          <p:val>
                                            <p:strVal val="0-#ppt_w/2"/>
                                          </p:val>
                                        </p:tav>
                                        <p:tav tm="100000">
                                          <p:val>
                                            <p:strVal val="#ppt_x"/>
                                          </p:val>
                                        </p:tav>
                                      </p:tavLst>
                                    </p:anim>
                                    <p:anim calcmode="lin" valueType="num">
                                      <p:cBhvr additive="base">
                                        <p:cTn id="34" dur="500" fill="hold"/>
                                        <p:tgtEl>
                                          <p:spTgt spid="23558"/>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ntr" presetSubtype="16" fill="hold" nodeType="clickEffect">
                                  <p:stCondLst>
                                    <p:cond delay="0"/>
                                  </p:stCondLst>
                                  <p:childTnLst>
                                    <p:set>
                                      <p:cBhvr>
                                        <p:cTn id="38" dur="1" fill="hold">
                                          <p:stCondLst>
                                            <p:cond delay="0"/>
                                          </p:stCondLst>
                                        </p:cTn>
                                        <p:tgtEl>
                                          <p:spTgt spid="23560"/>
                                        </p:tgtEl>
                                        <p:attrNameLst>
                                          <p:attrName>style.visibility</p:attrName>
                                        </p:attrNameLst>
                                      </p:cBhvr>
                                      <p:to>
                                        <p:strVal val="visible"/>
                                      </p:to>
                                    </p:set>
                                    <p:anim calcmode="lin" valueType="num">
                                      <p:cBhvr>
                                        <p:cTn id="39" dur="500" fill="hold"/>
                                        <p:tgtEl>
                                          <p:spTgt spid="23560"/>
                                        </p:tgtEl>
                                        <p:attrNameLst>
                                          <p:attrName>ppt_w</p:attrName>
                                        </p:attrNameLst>
                                      </p:cBhvr>
                                      <p:tavLst>
                                        <p:tav tm="0">
                                          <p:val>
                                            <p:fltVal val="0"/>
                                          </p:val>
                                        </p:tav>
                                        <p:tav tm="100000">
                                          <p:val>
                                            <p:strVal val="#ppt_w"/>
                                          </p:val>
                                        </p:tav>
                                      </p:tavLst>
                                    </p:anim>
                                    <p:anim calcmode="lin" valueType="num">
                                      <p:cBhvr>
                                        <p:cTn id="40" dur="500" fill="hold"/>
                                        <p:tgtEl>
                                          <p:spTgt spid="23560"/>
                                        </p:tgtEl>
                                        <p:attrNameLst>
                                          <p:attrName>ppt_h</p:attrName>
                                        </p:attrNameLst>
                                      </p:cBhvr>
                                      <p:tavLst>
                                        <p:tav tm="0">
                                          <p:val>
                                            <p:fltVal val="0"/>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23557"/>
                                        </p:tgtEl>
                                        <p:attrNameLst>
                                          <p:attrName>style.visibility</p:attrName>
                                        </p:attrNameLst>
                                      </p:cBhvr>
                                      <p:to>
                                        <p:strVal val="visible"/>
                                      </p:to>
                                    </p:set>
                                    <p:anim calcmode="lin" valueType="num">
                                      <p:cBhvr additive="base">
                                        <p:cTn id="45" dur="500" fill="hold"/>
                                        <p:tgtEl>
                                          <p:spTgt spid="23557"/>
                                        </p:tgtEl>
                                        <p:attrNameLst>
                                          <p:attrName>ppt_x</p:attrName>
                                        </p:attrNameLst>
                                      </p:cBhvr>
                                      <p:tavLst>
                                        <p:tav tm="0">
                                          <p:val>
                                            <p:strVal val="1+#ppt_w/2"/>
                                          </p:val>
                                        </p:tav>
                                        <p:tav tm="100000">
                                          <p:val>
                                            <p:strVal val="#ppt_x"/>
                                          </p:val>
                                        </p:tav>
                                      </p:tavLst>
                                    </p:anim>
                                    <p:anim calcmode="lin" valueType="num">
                                      <p:cBhvr additive="base">
                                        <p:cTn id="46" dur="500" fill="hold"/>
                                        <p:tgtEl>
                                          <p:spTgt spid="23557"/>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additive="base">
                                        <p:cTn id="51" dur="500" fill="hold"/>
                                        <p:tgtEl>
                                          <p:spTgt spid="9"/>
                                        </p:tgtEl>
                                        <p:attrNameLst>
                                          <p:attrName>ppt_x</p:attrName>
                                        </p:attrNameLst>
                                      </p:cBhvr>
                                      <p:tavLst>
                                        <p:tav tm="0">
                                          <p:val>
                                            <p:strVal val="1+#ppt_w/2"/>
                                          </p:val>
                                        </p:tav>
                                        <p:tav tm="100000">
                                          <p:val>
                                            <p:strVal val="#ppt_x"/>
                                          </p:val>
                                        </p:tav>
                                      </p:tavLst>
                                    </p:anim>
                                    <p:anim calcmode="lin" valueType="num">
                                      <p:cBhvr additive="base">
                                        <p:cTn id="5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500" fill="hold"/>
                                        <p:tgtEl>
                                          <p:spTgt spid="10"/>
                                        </p:tgtEl>
                                        <p:attrNameLst>
                                          <p:attrName>ppt_x</p:attrName>
                                        </p:attrNameLst>
                                      </p:cBhvr>
                                      <p:tavLst>
                                        <p:tav tm="0">
                                          <p:val>
                                            <p:strVal val="1+#ppt_w/2"/>
                                          </p:val>
                                        </p:tav>
                                        <p:tav tm="100000">
                                          <p:val>
                                            <p:strVal val="#ppt_x"/>
                                          </p:val>
                                        </p:tav>
                                      </p:tavLst>
                                    </p:anim>
                                    <p:anim calcmode="lin" valueType="num">
                                      <p:cBhvr additive="base">
                                        <p:cTn id="5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build="p" autoUpdateAnimBg="0"/>
      <p:bldP spid="23557" grpId="0" autoUpdateAnimBg="0"/>
      <p:bldP spid="23558" grpId="0" autoUpdateAnimBg="0"/>
      <p:bldP spid="9" grpId="0" animBg="1" autoUpdateAnimBg="0"/>
      <p:bldP spid="10"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3"/>
          <p:cNvSpPr>
            <a:spLocks noGrp="1" noChangeArrowheads="1"/>
          </p:cNvSpPr>
          <p:nvPr>
            <p:ph type="body" idx="4294967295"/>
          </p:nvPr>
        </p:nvSpPr>
        <p:spPr>
          <a:xfrm>
            <a:off x="658154" y="3124994"/>
            <a:ext cx="10840947" cy="1288510"/>
          </a:xfrm>
          <a:noFill/>
        </p:spPr>
        <p:txBody>
          <a:bodyPr vert="horz" lIns="0" tIns="0" rIns="0" bIns="0" rtlCol="0">
            <a:noAutofit/>
          </a:bodyPr>
          <a:lstStyle/>
          <a:p>
            <a:pPr marL="0" indent="0">
              <a:buNone/>
            </a:pPr>
            <a:r>
              <a:rPr lang="zh-CN" altLang="en-US" dirty="0"/>
              <a:t>例如：例</a:t>
            </a:r>
            <a:r>
              <a:rPr lang="en-US" altLang="zh-CN" dirty="0"/>
              <a:t>3.4</a:t>
            </a:r>
            <a:r>
              <a:rPr lang="zh-CN" altLang="en-US" dirty="0"/>
              <a:t>中</a:t>
            </a:r>
            <a:r>
              <a:rPr lang="zh-CN" altLang="zh-CN" dirty="0"/>
              <a:t>（</a:t>
            </a:r>
            <a:r>
              <a:rPr lang="en-US" altLang="zh-CN" dirty="0"/>
              <a:t>1</a:t>
            </a:r>
            <a:r>
              <a:rPr lang="zh-CN" altLang="zh-CN" dirty="0"/>
              <a:t>）中的个体域</a:t>
            </a:r>
            <a:r>
              <a:rPr lang="en-US" altLang="zh-CN" dirty="0"/>
              <a:t>{</a:t>
            </a:r>
            <a:r>
              <a:rPr lang="zh-CN" altLang="zh-CN" dirty="0"/>
              <a:t>老虎</a:t>
            </a:r>
            <a:r>
              <a:rPr lang="en-US" altLang="zh-CN" dirty="0"/>
              <a:t>}</a:t>
            </a:r>
            <a:r>
              <a:rPr lang="zh-CN" altLang="zh-CN" dirty="0"/>
              <a:t>用一元谓词</a:t>
            </a:r>
            <a:r>
              <a:rPr lang="en-US" altLang="zh-CN" dirty="0"/>
              <a:t>“T(x)</a:t>
            </a:r>
            <a:r>
              <a:rPr lang="zh-CN" altLang="zh-CN" dirty="0"/>
              <a:t>：</a:t>
            </a:r>
            <a:r>
              <a:rPr lang="en-US" altLang="zh-CN" dirty="0"/>
              <a:t>x</a:t>
            </a:r>
            <a:r>
              <a:rPr lang="zh-CN" altLang="zh-CN" dirty="0"/>
              <a:t>是老虎</a:t>
            </a:r>
            <a:r>
              <a:rPr lang="en-US" altLang="zh-CN" dirty="0"/>
              <a:t>”</a:t>
            </a:r>
            <a:r>
              <a:rPr lang="zh-CN" altLang="zh-CN" dirty="0"/>
              <a:t>进行表示，</a:t>
            </a:r>
            <a:r>
              <a:rPr lang="en-US" altLang="zh-CN" dirty="0"/>
              <a:t>     </a:t>
            </a:r>
          </a:p>
          <a:p>
            <a:pPr marL="0" indent="0">
              <a:buNone/>
            </a:pPr>
            <a:r>
              <a:rPr lang="en-US" altLang="zh-CN" dirty="0"/>
              <a:t>                </a:t>
            </a:r>
            <a:r>
              <a:rPr lang="zh-CN" altLang="zh-CN" dirty="0"/>
              <a:t>（</a:t>
            </a:r>
            <a:r>
              <a:rPr lang="en-US" altLang="zh-CN" dirty="0"/>
              <a:t>3</a:t>
            </a:r>
            <a:r>
              <a:rPr lang="zh-CN" altLang="zh-CN" dirty="0"/>
              <a:t>）中的个体域</a:t>
            </a:r>
            <a:r>
              <a:rPr lang="en-US" altLang="zh-CN" dirty="0"/>
              <a:t>{</a:t>
            </a:r>
            <a:r>
              <a:rPr lang="zh-CN" altLang="zh-CN" dirty="0"/>
              <a:t>大学生</a:t>
            </a:r>
            <a:r>
              <a:rPr lang="en-US" altLang="zh-CN" dirty="0"/>
              <a:t>}</a:t>
            </a:r>
            <a:r>
              <a:rPr lang="zh-CN" altLang="zh-CN" dirty="0"/>
              <a:t>用一元谓词</a:t>
            </a:r>
            <a:r>
              <a:rPr lang="en-US" altLang="zh-CN" dirty="0"/>
              <a:t>“U(x)</a:t>
            </a:r>
            <a:r>
              <a:rPr lang="zh-CN" altLang="zh-CN" dirty="0"/>
              <a:t>：</a:t>
            </a:r>
            <a:r>
              <a:rPr lang="en-US" altLang="zh-CN" dirty="0"/>
              <a:t>x</a:t>
            </a:r>
            <a:r>
              <a:rPr lang="zh-CN" altLang="zh-CN" dirty="0"/>
              <a:t>是大学生</a:t>
            </a:r>
            <a:r>
              <a:rPr lang="en-US" altLang="zh-CN" dirty="0"/>
              <a:t>”</a:t>
            </a:r>
            <a:r>
              <a:rPr lang="zh-CN" altLang="zh-CN" dirty="0"/>
              <a:t>进行表示</a:t>
            </a:r>
            <a:r>
              <a:rPr lang="zh-CN" altLang="en-US" dirty="0"/>
              <a:t>。</a:t>
            </a:r>
            <a:endParaRPr lang="zh-CN" altLang="zh-CN" dirty="0"/>
          </a:p>
        </p:txBody>
      </p:sp>
      <p:sp>
        <p:nvSpPr>
          <p:cNvPr id="19461" name="AutoShape 4"/>
          <p:cNvSpPr>
            <a:spLocks noChangeArrowheads="1"/>
          </p:cNvSpPr>
          <p:nvPr/>
        </p:nvSpPr>
        <p:spPr bwMode="auto">
          <a:xfrm>
            <a:off x="460375" y="828945"/>
            <a:ext cx="11353800" cy="1947323"/>
          </a:xfrm>
          <a:prstGeom prst="horizontalScroll">
            <a:avLst>
              <a:gd name="adj" fmla="val 12500"/>
            </a:avLst>
          </a:prstGeom>
          <a:gradFill rotWithShape="1">
            <a:gsLst>
              <a:gs pos="0">
                <a:srgbClr val="765E00"/>
              </a:gs>
              <a:gs pos="50000">
                <a:srgbClr val="FFCC00"/>
              </a:gs>
              <a:gs pos="100000">
                <a:srgbClr val="765E00"/>
              </a:gs>
            </a:gsLst>
            <a:lin ang="5400000" scaled="1"/>
          </a:gradFill>
          <a:ln w="12700">
            <a:solidFill>
              <a:srgbClr val="003300"/>
            </a:solidFill>
            <a:round/>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lnSpc>
                <a:spcPct val="150000"/>
              </a:lnSpc>
              <a:spcBef>
                <a:spcPct val="0"/>
              </a:spcBef>
              <a:buClrTx/>
              <a:buNone/>
            </a:pPr>
            <a:r>
              <a:rPr lang="zh-CN" altLang="en-US" sz="2400" dirty="0">
                <a:solidFill>
                  <a:schemeClr val="tx1"/>
                </a:solidFill>
                <a:latin typeface="+mn-ea"/>
                <a:ea typeface="+mn-ea"/>
              </a:rPr>
              <a:t>为了描述的统一性和方便性，将表示个体域的名词称为</a:t>
            </a:r>
            <a:r>
              <a:rPr lang="zh-CN" altLang="en-US" sz="2400" dirty="0">
                <a:solidFill>
                  <a:srgbClr val="FF0000"/>
                </a:solidFill>
                <a:latin typeface="+mn-ea"/>
                <a:ea typeface="+mn-ea"/>
              </a:rPr>
              <a:t>特性谓词</a:t>
            </a:r>
            <a:r>
              <a:rPr lang="zh-CN" altLang="en-US" sz="2400" dirty="0">
                <a:solidFill>
                  <a:schemeClr val="tx1"/>
                </a:solidFill>
                <a:latin typeface="+mn-ea"/>
                <a:ea typeface="+mn-ea"/>
              </a:rPr>
              <a:t>，并用一元谓词表示。一般地，量词后的名词即为</a:t>
            </a:r>
            <a:r>
              <a:rPr lang="zh-CN" altLang="en-US" sz="2400" dirty="0">
                <a:solidFill>
                  <a:srgbClr val="FF0000"/>
                </a:solidFill>
                <a:latin typeface="+mn-ea"/>
                <a:ea typeface="+mn-ea"/>
              </a:rPr>
              <a:t>特性谓词</a:t>
            </a:r>
            <a:r>
              <a:rPr lang="zh-CN" altLang="en-US" sz="2400" dirty="0">
                <a:solidFill>
                  <a:schemeClr val="tx1"/>
                </a:solidFill>
                <a:latin typeface="+mn-ea"/>
                <a:ea typeface="+mn-ea"/>
              </a:rPr>
              <a:t>。</a:t>
            </a:r>
          </a:p>
        </p:txBody>
      </p:sp>
      <p:sp>
        <p:nvSpPr>
          <p:cNvPr id="6" name="Rectangle 2">
            <a:extLst>
              <a:ext uri="{FF2B5EF4-FFF2-40B4-BE49-F238E27FC236}">
                <a16:creationId xmlns:a16="http://schemas.microsoft.com/office/drawing/2014/main" id="{0C8AD4E2-6DA9-4383-9BD7-6D4975F1DB92}"/>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特性谓词</a:t>
            </a:r>
          </a:p>
        </p:txBody>
      </p:sp>
      <p:sp>
        <p:nvSpPr>
          <p:cNvPr id="7" name="Rectangle 7">
            <a:extLst>
              <a:ext uri="{FF2B5EF4-FFF2-40B4-BE49-F238E27FC236}">
                <a16:creationId xmlns:a16="http://schemas.microsoft.com/office/drawing/2014/main" id="{1D159A0D-2623-470C-8E25-45DA183620C9}"/>
              </a:ext>
            </a:extLst>
          </p:cNvPr>
          <p:cNvSpPr>
            <a:spLocks noChangeArrowheads="1"/>
          </p:cNvSpPr>
          <p:nvPr/>
        </p:nvSpPr>
        <p:spPr bwMode="auto">
          <a:xfrm>
            <a:off x="1360679" y="4572794"/>
            <a:ext cx="6567296" cy="1815809"/>
          </a:xfrm>
          <a:prstGeom prst="rect">
            <a:avLst/>
          </a:prstGeom>
          <a:solidFill>
            <a:schemeClr val="accent5">
              <a:lumMod val="20000"/>
              <a:lumOff val="80000"/>
            </a:schemeClr>
          </a:solidFill>
          <a:ln>
            <a:noFill/>
          </a:ln>
        </p:spPr>
        <p:txBody>
          <a:bodyPr wrap="square" lIns="36000" tIns="36000" rIns="36000" bIns="36000">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buNone/>
            </a:pPr>
            <a:r>
              <a:rPr lang="zh-CN" altLang="en-US" sz="2400" dirty="0">
                <a:solidFill>
                  <a:srgbClr val="CC3300"/>
                </a:solidFill>
                <a:latin typeface="+mn-ea"/>
                <a:ea typeface="+mn-ea"/>
              </a:rPr>
              <a:t>新的问题出现了！</a:t>
            </a:r>
            <a:endParaRPr lang="en-US" altLang="zh-CN" sz="2400" dirty="0">
              <a:solidFill>
                <a:srgbClr val="CC3300"/>
              </a:solidFill>
              <a:latin typeface="+mn-ea"/>
              <a:ea typeface="+mn-ea"/>
            </a:endParaRPr>
          </a:p>
          <a:p>
            <a:pPr>
              <a:lnSpc>
                <a:spcPct val="150000"/>
              </a:lnSpc>
              <a:buNone/>
            </a:pPr>
            <a:r>
              <a:rPr lang="zh-CN" altLang="en-US" sz="2400" dirty="0">
                <a:solidFill>
                  <a:srgbClr val="1157AB"/>
                </a:solidFill>
                <a:latin typeface="+mn-ea"/>
                <a:ea typeface="+mn-ea"/>
              </a:rPr>
              <a:t>（</a:t>
            </a:r>
            <a:r>
              <a:rPr lang="en-US" altLang="zh-CN" sz="2400" dirty="0">
                <a:solidFill>
                  <a:srgbClr val="1157AB"/>
                </a:solidFill>
                <a:latin typeface="+mn-ea"/>
                <a:ea typeface="+mn-ea"/>
              </a:rPr>
              <a:t>1</a:t>
            </a:r>
            <a:r>
              <a:rPr lang="zh-CN" altLang="en-US" sz="2400" dirty="0">
                <a:solidFill>
                  <a:srgbClr val="1157AB"/>
                </a:solidFill>
                <a:latin typeface="+mn-ea"/>
                <a:ea typeface="+mn-ea"/>
              </a:rPr>
              <a:t>）</a:t>
            </a:r>
            <a:r>
              <a:rPr lang="en-US" altLang="zh-CN" sz="2400" dirty="0">
                <a:solidFill>
                  <a:srgbClr val="1157AB"/>
                </a:solidFill>
                <a:latin typeface="+mn-ea"/>
                <a:ea typeface="+mn-ea"/>
              </a:rPr>
              <a:t>T(x)</a:t>
            </a:r>
            <a:r>
              <a:rPr lang="zh-CN" altLang="en-US" sz="2400" dirty="0">
                <a:solidFill>
                  <a:srgbClr val="1157AB"/>
                </a:solidFill>
                <a:latin typeface="+mn-ea"/>
                <a:ea typeface="+mn-ea"/>
              </a:rPr>
              <a:t>如何与</a:t>
            </a:r>
            <a:r>
              <a:rPr lang="en-US" altLang="zh-CN" sz="2400" dirty="0">
                <a:solidFill>
                  <a:srgbClr val="1157AB"/>
                </a:solidFill>
                <a:latin typeface="+mn-ea"/>
                <a:ea typeface="+mn-ea"/>
              </a:rPr>
              <a:t>(</a:t>
            </a:r>
            <a:r>
              <a:rPr lang="en-US" altLang="zh-CN" sz="2400" dirty="0">
                <a:solidFill>
                  <a:srgbClr val="1157AB"/>
                </a:solidFill>
                <a:latin typeface="+mn-ea"/>
                <a:ea typeface="+mn-ea"/>
                <a:sym typeface="Symbol" panose="05050102010706020507" pitchFamily="18" charset="2"/>
              </a:rPr>
              <a:t></a:t>
            </a:r>
            <a:r>
              <a:rPr lang="en-US" altLang="zh-CN" sz="2400" dirty="0">
                <a:solidFill>
                  <a:srgbClr val="1157AB"/>
                </a:solidFill>
                <a:latin typeface="+mn-ea"/>
                <a:ea typeface="+mn-ea"/>
              </a:rPr>
              <a:t>x)P(x)</a:t>
            </a:r>
            <a:r>
              <a:rPr lang="zh-CN" altLang="en-US" sz="2400" dirty="0">
                <a:solidFill>
                  <a:srgbClr val="1157AB"/>
                </a:solidFill>
                <a:latin typeface="+mn-ea"/>
                <a:ea typeface="+mn-ea"/>
              </a:rPr>
              <a:t>结合才符合逻辑呢？</a:t>
            </a:r>
            <a:endParaRPr lang="en-US" altLang="zh-CN" sz="2400" dirty="0">
              <a:solidFill>
                <a:srgbClr val="1157AB"/>
              </a:solidFill>
              <a:latin typeface="+mn-ea"/>
              <a:ea typeface="+mn-ea"/>
            </a:endParaRPr>
          </a:p>
          <a:p>
            <a:pPr>
              <a:lnSpc>
                <a:spcPct val="150000"/>
              </a:lnSpc>
              <a:buNone/>
            </a:pPr>
            <a:r>
              <a:rPr lang="zh-CN" altLang="en-US" sz="2400" dirty="0">
                <a:solidFill>
                  <a:srgbClr val="1157AB"/>
                </a:solidFill>
                <a:latin typeface="+mn-ea"/>
                <a:ea typeface="+mn-ea"/>
                <a:sym typeface="Symbol" panose="05050102010706020507" pitchFamily="18" charset="2"/>
              </a:rPr>
              <a:t>（</a:t>
            </a:r>
            <a:r>
              <a:rPr lang="en-US" altLang="zh-CN" sz="2400" dirty="0">
                <a:solidFill>
                  <a:srgbClr val="1157AB"/>
                </a:solidFill>
                <a:latin typeface="+mn-ea"/>
                <a:ea typeface="+mn-ea"/>
                <a:sym typeface="Symbol" panose="05050102010706020507" pitchFamily="18" charset="2"/>
              </a:rPr>
              <a:t>2</a:t>
            </a:r>
            <a:r>
              <a:rPr lang="zh-CN" altLang="en-US" sz="2400" dirty="0">
                <a:solidFill>
                  <a:srgbClr val="1157AB"/>
                </a:solidFill>
                <a:latin typeface="+mn-ea"/>
                <a:ea typeface="+mn-ea"/>
                <a:sym typeface="Symbol" panose="05050102010706020507" pitchFamily="18" charset="2"/>
              </a:rPr>
              <a:t>）</a:t>
            </a:r>
            <a:r>
              <a:rPr lang="en-US" altLang="zh-CN" sz="2400" dirty="0">
                <a:solidFill>
                  <a:srgbClr val="1157AB"/>
                </a:solidFill>
                <a:latin typeface="+mn-ea"/>
                <a:ea typeface="+mn-ea"/>
              </a:rPr>
              <a:t>U(x)</a:t>
            </a:r>
            <a:r>
              <a:rPr lang="zh-CN" altLang="en-US" sz="2400" dirty="0">
                <a:solidFill>
                  <a:srgbClr val="1157AB"/>
                </a:solidFill>
                <a:latin typeface="+mn-ea"/>
                <a:ea typeface="+mn-ea"/>
                <a:cs typeface="Times New Roman" panose="02020603050405020304" pitchFamily="18" charset="0"/>
              </a:rPr>
              <a:t>如何与</a:t>
            </a:r>
            <a:r>
              <a:rPr lang="en-US" altLang="zh-CN" sz="2400" dirty="0">
                <a:solidFill>
                  <a:srgbClr val="1157AB"/>
                </a:solidFill>
                <a:latin typeface="+mn-ea"/>
                <a:ea typeface="+mn-ea"/>
                <a:sym typeface="Symbol" panose="05050102010706020507" pitchFamily="18" charset="2"/>
              </a:rPr>
              <a:t></a:t>
            </a:r>
            <a:r>
              <a:rPr lang="en-US" altLang="zh-CN" sz="2400" dirty="0" err="1">
                <a:solidFill>
                  <a:srgbClr val="1157AB"/>
                </a:solidFill>
                <a:latin typeface="+mn-ea"/>
                <a:ea typeface="+mn-ea"/>
                <a:cs typeface="Times New Roman" panose="02020603050405020304" pitchFamily="18" charset="0"/>
              </a:rPr>
              <a:t>xS</a:t>
            </a:r>
            <a:r>
              <a:rPr lang="en-US" altLang="zh-CN" sz="2400" dirty="0">
                <a:solidFill>
                  <a:srgbClr val="1157AB"/>
                </a:solidFill>
                <a:latin typeface="+mn-ea"/>
                <a:ea typeface="+mn-ea"/>
                <a:cs typeface="Times New Roman" panose="02020603050405020304" pitchFamily="18" charset="0"/>
              </a:rPr>
              <a:t>(x)</a:t>
            </a:r>
            <a:r>
              <a:rPr lang="zh-CN" altLang="en-US" sz="2400" dirty="0">
                <a:solidFill>
                  <a:srgbClr val="1157AB"/>
                </a:solidFill>
                <a:latin typeface="+mn-ea"/>
                <a:ea typeface="+mn-ea"/>
                <a:cs typeface="Times New Roman" panose="02020603050405020304" pitchFamily="18" charset="0"/>
              </a:rPr>
              <a:t> 结合</a:t>
            </a:r>
            <a:r>
              <a:rPr lang="zh-CN" altLang="en-US" sz="2400" dirty="0">
                <a:solidFill>
                  <a:srgbClr val="1157AB"/>
                </a:solidFill>
                <a:latin typeface="+mn-ea"/>
                <a:ea typeface="+mn-ea"/>
              </a:rPr>
              <a:t>才符合逻辑呢？</a:t>
            </a:r>
          </a:p>
        </p:txBody>
      </p:sp>
      <p:pic>
        <p:nvPicPr>
          <p:cNvPr id="8" name="Picture 16" descr="MMj03363960000[1]">
            <a:extLst>
              <a:ext uri="{FF2B5EF4-FFF2-40B4-BE49-F238E27FC236}">
                <a16:creationId xmlns:a16="http://schemas.microsoft.com/office/drawing/2014/main" id="{963F5FA2-2D87-4E90-9C2D-056BE7A1C0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41" y="5006626"/>
            <a:ext cx="1092202" cy="1102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27524940-1BCC-4BCA-846D-88B1DC9286F8}"/>
              </a:ext>
            </a:extLst>
          </p:cNvPr>
          <p:cNvSpPr/>
          <p:nvPr/>
        </p:nvSpPr>
        <p:spPr>
          <a:xfrm>
            <a:off x="7969611" y="5327032"/>
            <a:ext cx="2549164" cy="461665"/>
          </a:xfrm>
          <a:prstGeom prst="rect">
            <a:avLst/>
          </a:prstGeom>
        </p:spPr>
        <p:txBody>
          <a:bodyPr wrap="square">
            <a:spAutoFit/>
          </a:bodyPr>
          <a:lstStyle/>
          <a:p>
            <a:r>
              <a:rPr lang="en-US" altLang="zh-CN" b="1" kern="100" dirty="0">
                <a:latin typeface="+mn-ea"/>
                <a:cs typeface="Times New Roman" panose="02020603050405020304" pitchFamily="18" charset="0"/>
                <a:sym typeface="Symbol" panose="05050102010706020507" pitchFamily="18" charset="2"/>
              </a:rPr>
              <a:t></a:t>
            </a:r>
            <a:r>
              <a:rPr lang="en-US" altLang="zh-CN" b="1" kern="100" dirty="0">
                <a:latin typeface="+mn-ea"/>
              </a:rPr>
              <a:t>x(T(x)→P(x))</a:t>
            </a:r>
            <a:endParaRPr lang="zh-CN" altLang="en-US" b="1" dirty="0">
              <a:latin typeface="+mn-ea"/>
            </a:endParaRPr>
          </a:p>
        </p:txBody>
      </p:sp>
      <p:sp>
        <p:nvSpPr>
          <p:cNvPr id="3" name="矩形 2">
            <a:extLst>
              <a:ext uri="{FF2B5EF4-FFF2-40B4-BE49-F238E27FC236}">
                <a16:creationId xmlns:a16="http://schemas.microsoft.com/office/drawing/2014/main" id="{A35526D9-5422-4E7E-A41A-03154401292C}"/>
              </a:ext>
            </a:extLst>
          </p:cNvPr>
          <p:cNvSpPr/>
          <p:nvPr/>
        </p:nvSpPr>
        <p:spPr>
          <a:xfrm>
            <a:off x="7969611" y="5936949"/>
            <a:ext cx="2262158" cy="461665"/>
          </a:xfrm>
          <a:prstGeom prst="rect">
            <a:avLst/>
          </a:prstGeom>
        </p:spPr>
        <p:txBody>
          <a:bodyPr wrap="none">
            <a:spAutoFit/>
          </a:bodyPr>
          <a:lstStyle/>
          <a:p>
            <a:r>
              <a:rPr lang="en-US" altLang="zh-CN" b="1" kern="100" dirty="0">
                <a:latin typeface="+mn-ea"/>
                <a:cs typeface="Times New Roman" panose="02020603050405020304" pitchFamily="18" charset="0"/>
                <a:sym typeface="Symbol" panose="05050102010706020507" pitchFamily="18" charset="2"/>
              </a:rPr>
              <a:t></a:t>
            </a:r>
            <a:r>
              <a:rPr lang="en-US" altLang="zh-CN" b="1" kern="100" dirty="0">
                <a:latin typeface="+mn-ea"/>
              </a:rPr>
              <a:t>x(U(x)</a:t>
            </a:r>
            <a:r>
              <a:rPr lang="zh-CN" altLang="zh-CN" b="1" kern="100" dirty="0">
                <a:latin typeface="+mn-ea"/>
                <a:cs typeface="宋体" panose="02010600030101010101" pitchFamily="2" charset="-122"/>
              </a:rPr>
              <a:t>∧</a:t>
            </a:r>
            <a:r>
              <a:rPr lang="en-US" altLang="zh-CN" b="1" kern="100" dirty="0">
                <a:latin typeface="+mn-ea"/>
              </a:rPr>
              <a:t>S(x))</a:t>
            </a:r>
            <a:endParaRPr lang="zh-CN" altLang="en-US" b="1" dirty="0">
              <a:latin typeface="+mn-ea"/>
            </a:endParaRPr>
          </a:p>
        </p:txBody>
      </p:sp>
    </p:spTree>
    <p:custDataLst>
      <p:tags r:id="rId1"/>
    </p:custDataLst>
    <p:extLst>
      <p:ext uri="{BB962C8B-B14F-4D97-AF65-F5344CB8AC3E}">
        <p14:creationId xmlns:p14="http://schemas.microsoft.com/office/powerpoint/2010/main" val="34578789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 calcmode="lin" valueType="num">
                                      <p:cBhvr>
                                        <p:cTn id="7" dur="1000" fill="hold"/>
                                        <p:tgtEl>
                                          <p:spTgt spid="19461"/>
                                        </p:tgtEl>
                                        <p:attrNameLst>
                                          <p:attrName>ppt_w</p:attrName>
                                        </p:attrNameLst>
                                      </p:cBhvr>
                                      <p:tavLst>
                                        <p:tav tm="0">
                                          <p:val>
                                            <p:fltVal val="0"/>
                                          </p:val>
                                        </p:tav>
                                        <p:tav tm="100000">
                                          <p:val>
                                            <p:strVal val="#ppt_w"/>
                                          </p:val>
                                        </p:tav>
                                      </p:tavLst>
                                    </p:anim>
                                    <p:anim calcmode="lin" valueType="num">
                                      <p:cBhvr>
                                        <p:cTn id="8" dur="1000" fill="hold"/>
                                        <p:tgtEl>
                                          <p:spTgt spid="19461"/>
                                        </p:tgtEl>
                                        <p:attrNameLst>
                                          <p:attrName>ppt_h</p:attrName>
                                        </p:attrNameLst>
                                      </p:cBhvr>
                                      <p:tavLst>
                                        <p:tav tm="0">
                                          <p:val>
                                            <p:strVal val="#ppt_h"/>
                                          </p:val>
                                        </p:tav>
                                        <p:tav tm="100000">
                                          <p:val>
                                            <p:strVal val="#ppt_h"/>
                                          </p:val>
                                        </p:tav>
                                      </p:tavLst>
                                    </p:anim>
                                  </p:childTnLst>
                                </p:cTn>
                              </p:par>
                            </p:childTnLst>
                          </p:cTn>
                        </p:par>
                        <p:par>
                          <p:cTn id="9" fill="hold">
                            <p:stCondLst>
                              <p:cond delay="1000"/>
                            </p:stCondLst>
                            <p:childTnLst>
                              <p:par>
                                <p:cTn id="10" presetID="2" presetClass="entr" presetSubtype="8" fill="hold" grpId="0" nodeType="afterEffect">
                                  <p:stCondLst>
                                    <p:cond delay="0"/>
                                  </p:stCondLst>
                                  <p:childTnLst>
                                    <p:set>
                                      <p:cBhvr>
                                        <p:cTn id="11" dur="1" fill="hold">
                                          <p:stCondLst>
                                            <p:cond delay="0"/>
                                          </p:stCondLst>
                                        </p:cTn>
                                        <p:tgtEl>
                                          <p:spTgt spid="19460">
                                            <p:txEl>
                                              <p:pRg st="0" end="0"/>
                                            </p:txEl>
                                          </p:spTgt>
                                        </p:tgtEl>
                                        <p:attrNameLst>
                                          <p:attrName>style.visibility</p:attrName>
                                        </p:attrNameLst>
                                      </p:cBhvr>
                                      <p:to>
                                        <p:strVal val="visible"/>
                                      </p:to>
                                    </p:set>
                                    <p:anim calcmode="lin" valueType="num">
                                      <p:cBhvr additive="base">
                                        <p:cTn id="12" dur="500" fill="hold"/>
                                        <p:tgtEl>
                                          <p:spTgt spid="19460">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9460">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2" presetClass="entr" presetSubtype="8" fill="hold" grpId="0" nodeType="afterEffect">
                                  <p:stCondLst>
                                    <p:cond delay="0"/>
                                  </p:stCondLst>
                                  <p:childTnLst>
                                    <p:set>
                                      <p:cBhvr>
                                        <p:cTn id="16" dur="1" fill="hold">
                                          <p:stCondLst>
                                            <p:cond delay="0"/>
                                          </p:stCondLst>
                                        </p:cTn>
                                        <p:tgtEl>
                                          <p:spTgt spid="19460">
                                            <p:txEl>
                                              <p:pRg st="1" end="1"/>
                                            </p:txEl>
                                          </p:spTgt>
                                        </p:tgtEl>
                                        <p:attrNameLst>
                                          <p:attrName>style.visibility</p:attrName>
                                        </p:attrNameLst>
                                      </p:cBhvr>
                                      <p:to>
                                        <p:strVal val="visible"/>
                                      </p:to>
                                    </p:set>
                                    <p:anim calcmode="lin" valueType="num">
                                      <p:cBhvr additive="base">
                                        <p:cTn id="17" dur="500" fill="hold"/>
                                        <p:tgtEl>
                                          <p:spTgt spid="19460">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946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circle(in)">
                                      <p:cBhvr>
                                        <p:cTn id="23" dur="20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circle(in)">
                                      <p:cBhvr>
                                        <p:cTn id="28" dur="20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heel(1)">
                                      <p:cBhvr>
                                        <p:cTn id="3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build="p" autoUpdateAnimBg="0" advAuto="0"/>
      <p:bldP spid="19461" grpId="0" animBg="1" autoUpdateAnimBg="0"/>
      <p:bldP spid="7" grpId="0" animBg="1"/>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5" y="967738"/>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TextBox 1"/>
          <p:cNvSpPr txBox="1"/>
          <p:nvPr/>
        </p:nvSpPr>
        <p:spPr>
          <a:xfrm>
            <a:off x="6593209" y="2157134"/>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历史人物</a:t>
            </a:r>
          </a:p>
        </p:txBody>
      </p:sp>
      <p:sp>
        <p:nvSpPr>
          <p:cNvPr id="18" name="TextBox 1"/>
          <p:cNvSpPr txBox="1"/>
          <p:nvPr/>
        </p:nvSpPr>
        <p:spPr>
          <a:xfrm>
            <a:off x="6593209" y="1511365"/>
            <a:ext cx="1231106"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历史人物</a:t>
            </a:r>
          </a:p>
        </p:txBody>
      </p:sp>
      <p:sp>
        <p:nvSpPr>
          <p:cNvPr id="47" name="TextBox 1"/>
          <p:cNvSpPr txBox="1"/>
          <p:nvPr/>
        </p:nvSpPr>
        <p:spPr>
          <a:xfrm>
            <a:off x="6593209" y="2798937"/>
            <a:ext cx="307776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自然语言的谓词符号化</a:t>
            </a:r>
          </a:p>
        </p:txBody>
      </p:sp>
      <p:sp>
        <p:nvSpPr>
          <p:cNvPr id="48" name="TextBox 1"/>
          <p:cNvSpPr txBox="1"/>
          <p:nvPr/>
        </p:nvSpPr>
        <p:spPr>
          <a:xfrm>
            <a:off x="6593209" y="3370437"/>
            <a:ext cx="215443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谓词公式与解释</a:t>
            </a:r>
          </a:p>
        </p:txBody>
      </p:sp>
      <p:sp>
        <p:nvSpPr>
          <p:cNvPr id="52" name="Freeform 3"/>
          <p:cNvSpPr/>
          <p:nvPr/>
        </p:nvSpPr>
        <p:spPr>
          <a:xfrm>
            <a:off x="6212209" y="155241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212209" y="220793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212209" y="279893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212209" y="3380565"/>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5627742" y="1516771"/>
            <a:ext cx="426399"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1</a:t>
            </a:r>
            <a:endParaRPr lang="zh-CN" altLang="en-US" b="1" dirty="0">
              <a:solidFill>
                <a:schemeClr val="bg1"/>
              </a:solidFill>
              <a:latin typeface="+mj-lt"/>
              <a:cs typeface="Microsoft YaHei UI" pitchFamily="18" charset="0"/>
            </a:endParaRPr>
          </a:p>
        </p:txBody>
      </p:sp>
      <p:sp>
        <p:nvSpPr>
          <p:cNvPr id="46" name="TextBox 1"/>
          <p:cNvSpPr txBox="1"/>
          <p:nvPr/>
        </p:nvSpPr>
        <p:spPr>
          <a:xfrm>
            <a:off x="545294" y="2704702"/>
            <a:ext cx="1846659" cy="835956"/>
          </a:xfrm>
          <a:prstGeom prst="rect">
            <a:avLst/>
          </a:prstGeom>
          <a:noFill/>
        </p:spPr>
        <p:txBody>
          <a:bodyPr wrap="none" lIns="0" tIns="0" rIns="0" bIns="60981" rtlCol="0">
            <a:spAutoFit/>
          </a:bodyPr>
          <a:lstStyle/>
          <a:p>
            <a:pPr>
              <a:lnSpc>
                <a:spcPts val="6936"/>
              </a:lnSpc>
            </a:pPr>
            <a:r>
              <a:rPr lang="zh-CN" altLang="en-US" sz="3600" b="1" dirty="0">
                <a:solidFill>
                  <a:srgbClr val="4197DF"/>
                </a:solidFill>
                <a:latin typeface="Microsoft YaHei UI" pitchFamily="18" charset="0"/>
                <a:cs typeface="Microsoft YaHei UI" pitchFamily="18" charset="0"/>
              </a:rPr>
              <a:t>内容导航</a:t>
            </a:r>
            <a:endParaRPr lang="en-US" altLang="zh-CN" sz="3600" b="1"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b="1"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6593209" y="3980037"/>
            <a:ext cx="4356962"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谓词公式的标准型</a:t>
            </a:r>
            <a:r>
              <a:rPr lang="en-US" altLang="zh-CN" b="1" dirty="0">
                <a:latin typeface="Microsoft YaHei UI" pitchFamily="18" charset="0"/>
                <a:cs typeface="Microsoft YaHei UI" pitchFamily="18" charset="0"/>
              </a:rPr>
              <a:t>——</a:t>
            </a:r>
            <a:r>
              <a:rPr lang="zh-CN" altLang="en-US" b="1" dirty="0">
                <a:latin typeface="Microsoft YaHei UI" pitchFamily="18" charset="0"/>
                <a:cs typeface="Microsoft YaHei UI" pitchFamily="18" charset="0"/>
              </a:rPr>
              <a:t>前束范式</a:t>
            </a:r>
          </a:p>
        </p:txBody>
      </p:sp>
      <p:sp>
        <p:nvSpPr>
          <p:cNvPr id="39" name="TextBox 1"/>
          <p:cNvSpPr txBox="1"/>
          <p:nvPr/>
        </p:nvSpPr>
        <p:spPr>
          <a:xfrm>
            <a:off x="6580509" y="4564237"/>
            <a:ext cx="276998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谓词逻辑的推理理论</a:t>
            </a:r>
          </a:p>
        </p:txBody>
      </p:sp>
      <p:sp>
        <p:nvSpPr>
          <p:cNvPr id="40" name="Freeform 3"/>
          <p:cNvSpPr/>
          <p:nvPr/>
        </p:nvSpPr>
        <p:spPr>
          <a:xfrm>
            <a:off x="6212209" y="402482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212209" y="460738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5627742" y="2760837"/>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3.1</a:t>
            </a:r>
          </a:p>
        </p:txBody>
      </p:sp>
      <p:sp>
        <p:nvSpPr>
          <p:cNvPr id="43" name="TextBox 1"/>
          <p:cNvSpPr txBox="1"/>
          <p:nvPr/>
        </p:nvSpPr>
        <p:spPr>
          <a:xfrm>
            <a:off x="5627742" y="3319637"/>
            <a:ext cx="533800"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3</a:t>
            </a:r>
            <a:r>
              <a:rPr lang="en-US" altLang="zh-CN" b="1" dirty="0">
                <a:latin typeface="Microsoft YaHei UI" pitchFamily="18" charset="0"/>
                <a:cs typeface="Microsoft YaHei UI" pitchFamily="18" charset="0"/>
              </a:rPr>
              <a:t>.2</a:t>
            </a:r>
          </a:p>
        </p:txBody>
      </p:sp>
      <p:sp>
        <p:nvSpPr>
          <p:cNvPr id="44" name="TextBox 1"/>
          <p:cNvSpPr txBox="1"/>
          <p:nvPr/>
        </p:nvSpPr>
        <p:spPr>
          <a:xfrm>
            <a:off x="5627742" y="3974021"/>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3.3</a:t>
            </a:r>
          </a:p>
        </p:txBody>
      </p:sp>
      <p:sp>
        <p:nvSpPr>
          <p:cNvPr id="45" name="TextBox 1"/>
          <p:cNvSpPr txBox="1"/>
          <p:nvPr/>
        </p:nvSpPr>
        <p:spPr>
          <a:xfrm>
            <a:off x="5627742" y="457760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3.4</a:t>
            </a:r>
          </a:p>
        </p:txBody>
      </p:sp>
      <p:sp>
        <p:nvSpPr>
          <p:cNvPr id="77" name="等腰三角形 76"/>
          <p:cNvSpPr/>
          <p:nvPr/>
        </p:nvSpPr>
        <p:spPr>
          <a:xfrm>
            <a:off x="5770064" y="1474713"/>
            <a:ext cx="304800" cy="267093"/>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等腰三角形 77"/>
          <p:cNvSpPr/>
          <p:nvPr/>
        </p:nvSpPr>
        <p:spPr>
          <a:xfrm>
            <a:off x="5749341" y="2139071"/>
            <a:ext cx="304800" cy="267093"/>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TextBox 1"/>
          <p:cNvSpPr txBox="1"/>
          <p:nvPr/>
        </p:nvSpPr>
        <p:spPr>
          <a:xfrm>
            <a:off x="6598153" y="5140151"/>
            <a:ext cx="215443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谓词逻辑的应用</a:t>
            </a:r>
          </a:p>
        </p:txBody>
      </p:sp>
      <p:sp>
        <p:nvSpPr>
          <p:cNvPr id="81" name="Freeform 3"/>
          <p:cNvSpPr/>
          <p:nvPr/>
        </p:nvSpPr>
        <p:spPr>
          <a:xfrm>
            <a:off x="6212209" y="518329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82" name="TextBox 1"/>
          <p:cNvSpPr txBox="1"/>
          <p:nvPr/>
        </p:nvSpPr>
        <p:spPr>
          <a:xfrm>
            <a:off x="5645386" y="5153519"/>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3.5</a:t>
            </a:r>
          </a:p>
        </p:txBody>
      </p:sp>
      <p:sp>
        <p:nvSpPr>
          <p:cNvPr id="49" name="Freeform 3">
            <a:extLst>
              <a:ext uri="{FF2B5EF4-FFF2-40B4-BE49-F238E27FC236}">
                <a16:creationId xmlns:a16="http://schemas.microsoft.com/office/drawing/2014/main" id="{3C54E87D-6CAE-485E-AAA4-0C102D0BF66D}"/>
              </a:ext>
            </a:extLst>
          </p:cNvPr>
          <p:cNvSpPr/>
          <p:nvPr/>
        </p:nvSpPr>
        <p:spPr>
          <a:xfrm>
            <a:off x="6212209" y="575921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0" name="TextBox 1">
            <a:extLst>
              <a:ext uri="{FF2B5EF4-FFF2-40B4-BE49-F238E27FC236}">
                <a16:creationId xmlns:a16="http://schemas.microsoft.com/office/drawing/2014/main" id="{6574AE27-BFA3-495A-B514-7C2A6BEDB1B0}"/>
              </a:ext>
            </a:extLst>
          </p:cNvPr>
          <p:cNvSpPr txBox="1"/>
          <p:nvPr/>
        </p:nvSpPr>
        <p:spPr>
          <a:xfrm>
            <a:off x="6598153" y="5712178"/>
            <a:ext cx="61555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作业</a:t>
            </a:r>
          </a:p>
        </p:txBody>
      </p:sp>
      <p:sp>
        <p:nvSpPr>
          <p:cNvPr id="56" name="TextBox 1">
            <a:extLst>
              <a:ext uri="{FF2B5EF4-FFF2-40B4-BE49-F238E27FC236}">
                <a16:creationId xmlns:a16="http://schemas.microsoft.com/office/drawing/2014/main" id="{CC4EB79E-6CF5-4540-8F8D-A5344F7296C1}"/>
              </a:ext>
            </a:extLst>
          </p:cNvPr>
          <p:cNvSpPr txBox="1"/>
          <p:nvPr/>
        </p:nvSpPr>
        <p:spPr>
          <a:xfrm>
            <a:off x="5645386" y="5725546"/>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3.6</a:t>
            </a:r>
          </a:p>
        </p:txBody>
      </p:sp>
      <p:sp>
        <p:nvSpPr>
          <p:cNvPr id="55" name="矩形 54">
            <a:extLst>
              <a:ext uri="{FF2B5EF4-FFF2-40B4-BE49-F238E27FC236}">
                <a16:creationId xmlns:a16="http://schemas.microsoft.com/office/drawing/2014/main" id="{DE3F8FA3-B2C8-4AC8-B8AF-5D47C9C7A443}"/>
              </a:ext>
            </a:extLst>
          </p:cNvPr>
          <p:cNvSpPr/>
          <p:nvPr/>
        </p:nvSpPr>
        <p:spPr>
          <a:xfrm>
            <a:off x="5322233" y="1404889"/>
            <a:ext cx="4913633" cy="48292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627"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Arial"/>
              <a:ea typeface="微软雅黑"/>
              <a:cs typeface="+mn-cs"/>
            </a:endParaRPr>
          </a:p>
        </p:txBody>
      </p:sp>
      <p:sp>
        <p:nvSpPr>
          <p:cNvPr id="58" name="TextBox 1">
            <a:extLst>
              <a:ext uri="{FF2B5EF4-FFF2-40B4-BE49-F238E27FC236}">
                <a16:creationId xmlns:a16="http://schemas.microsoft.com/office/drawing/2014/main" id="{384B1503-E44A-4049-95EE-B64374BF2933}"/>
              </a:ext>
            </a:extLst>
          </p:cNvPr>
          <p:cNvSpPr txBox="1"/>
          <p:nvPr/>
        </p:nvSpPr>
        <p:spPr>
          <a:xfrm>
            <a:off x="6578267" y="1543860"/>
            <a:ext cx="2769989" cy="369353"/>
          </a:xfrm>
          <a:prstGeom prst="rect">
            <a:avLst/>
          </a:prstGeom>
          <a:noFill/>
        </p:spPr>
        <p:txBody>
          <a:bodyPr wrap="none" lIns="0" tIns="0" rIns="0" bIns="60981" rtlCol="0">
            <a:spAutoFit/>
          </a:bodyPr>
          <a:lstStyle/>
          <a:p>
            <a:pPr lvl="0">
              <a:lnSpc>
                <a:spcPts val="2401"/>
              </a:lnSpc>
            </a:pPr>
            <a:r>
              <a:rPr lang="zh-CN" altLang="en-US" b="1" dirty="0">
                <a:solidFill>
                  <a:prstClr val="white"/>
                </a:solidFill>
                <a:latin typeface="Microsoft YaHei UI" pitchFamily="18" charset="0"/>
                <a:cs typeface="Microsoft YaHei UI" pitchFamily="18" charset="0"/>
              </a:rPr>
              <a:t>本章导读及学习要求</a:t>
            </a:r>
          </a:p>
        </p:txBody>
      </p:sp>
      <p:sp>
        <p:nvSpPr>
          <p:cNvPr id="61" name="等腰三角形 60">
            <a:extLst>
              <a:ext uri="{FF2B5EF4-FFF2-40B4-BE49-F238E27FC236}">
                <a16:creationId xmlns:a16="http://schemas.microsoft.com/office/drawing/2014/main" id="{224DD7F4-49F4-4E4D-AB00-B3A0C39EEF60}"/>
              </a:ext>
            </a:extLst>
          </p:cNvPr>
          <p:cNvSpPr/>
          <p:nvPr/>
        </p:nvSpPr>
        <p:spPr>
          <a:xfrm>
            <a:off x="5755122" y="1507208"/>
            <a:ext cx="304800" cy="267093"/>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627"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Arial"/>
              <a:ea typeface="微软雅黑"/>
              <a:cs typeface="+mn-cs"/>
            </a:endParaRPr>
          </a:p>
        </p:txBody>
      </p:sp>
      <p:sp>
        <p:nvSpPr>
          <p:cNvPr id="51" name="Freeform 3"/>
          <p:cNvSpPr/>
          <p:nvPr/>
        </p:nvSpPr>
        <p:spPr>
          <a:xfrm>
            <a:off x="6274895" y="1139593"/>
            <a:ext cx="45719" cy="488100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60" name="Freeform 3">
            <a:extLst>
              <a:ext uri="{FF2B5EF4-FFF2-40B4-BE49-F238E27FC236}">
                <a16:creationId xmlns:a16="http://schemas.microsoft.com/office/drawing/2014/main" id="{25EF5719-713E-4116-979B-9925BC160FB0}"/>
              </a:ext>
            </a:extLst>
          </p:cNvPr>
          <p:cNvSpPr/>
          <p:nvPr/>
        </p:nvSpPr>
        <p:spPr>
          <a:xfrm>
            <a:off x="6197267" y="158491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marL="0" marR="0" lvl="0" indent="0" algn="ctr" defTabSz="1219627"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1063296070"/>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Box 556">
                <a:extLst>
                  <a:ext uri="{FF2B5EF4-FFF2-40B4-BE49-F238E27FC236}">
                    <a16:creationId xmlns:a16="http://schemas.microsoft.com/office/drawing/2014/main" id="{60981954-10AB-45E0-8923-A0BF24EA9C23}"/>
                  </a:ext>
                </a:extLst>
              </p:cNvPr>
              <p:cNvSpPr txBox="1">
                <a:spLocks noChangeArrowheads="1"/>
              </p:cNvSpPr>
              <p:nvPr/>
            </p:nvSpPr>
            <p:spPr bwMode="auto">
              <a:xfrm>
                <a:off x="307975" y="1143794"/>
                <a:ext cx="11430000" cy="5352960"/>
              </a:xfrm>
              <a:prstGeom prst="rect">
                <a:avLst/>
              </a:prstGeom>
              <a:solidFill>
                <a:schemeClr val="bg1">
                  <a:lumMod val="85000"/>
                  <a:lumOff val="0"/>
                </a:schemeClr>
              </a:solidFill>
              <a:ln w="9525">
                <a:solidFill>
                  <a:srgbClr val="000000"/>
                </a:solidFill>
                <a:miter lim="800000"/>
                <a:headEnd/>
                <a:tailEnd/>
              </a:ln>
            </p:spPr>
            <p:txBody>
              <a:bodyPr rot="0" vert="horz" wrap="square" lIns="91440" tIns="45720" rIns="91440" bIns="45720" anchor="t" anchorCtr="0" upright="1">
                <a:noAutofit/>
              </a:bodyPr>
              <a:lstStyle/>
              <a:p>
                <a:pPr algn="just">
                  <a:lnSpc>
                    <a:spcPct val="150000"/>
                  </a:lnSpc>
                  <a:spcAft>
                    <a:spcPts val="0"/>
                  </a:spcAft>
                </a:pPr>
                <a:r>
                  <a:rPr lang="zh-CN" b="1" kern="100" dirty="0">
                    <a:solidFill>
                      <a:srgbClr val="C00000"/>
                    </a:solidFill>
                    <a:effectLst/>
                    <a:latin typeface="+mn-ea"/>
                    <a:cs typeface="宋体" panose="02010600030101010101" pitchFamily="2" charset="-122"/>
                  </a:rPr>
                  <a:t>解题小贴士—自然语言谓词符号化方法</a:t>
                </a:r>
              </a:p>
              <a:p>
                <a:pPr marL="720000" indent="-720000" algn="just">
                  <a:lnSpc>
                    <a:spcPct val="150000"/>
                  </a:lnSpc>
                  <a:spcAft>
                    <a:spcPts val="0"/>
                  </a:spcAft>
                </a:pPr>
                <a:r>
                  <a:rPr lang="zh-CN" altLang="en-US" b="1" kern="0" dirty="0">
                    <a:latin typeface="+mn-ea"/>
                  </a:rPr>
                  <a:t>（</a:t>
                </a:r>
                <a:r>
                  <a:rPr lang="en-US" b="1" kern="0" dirty="0">
                    <a:latin typeface="+mn-ea"/>
                  </a:rPr>
                  <a:t>1</a:t>
                </a:r>
                <a:r>
                  <a:rPr lang="zh-CN" altLang="en-US" b="1" kern="0" dirty="0">
                    <a:latin typeface="+mn-ea"/>
                  </a:rPr>
                  <a:t>）确定命题中的量词类型和特性谓词，</a:t>
                </a:r>
              </a:p>
              <a:p>
                <a:pPr marL="720000" algn="just">
                  <a:lnSpc>
                    <a:spcPct val="150000"/>
                  </a:lnSpc>
                  <a:spcAft>
                    <a:spcPts val="0"/>
                  </a:spcAft>
                </a:pPr>
                <a:r>
                  <a:rPr lang="zh-CN" b="1" kern="0" dirty="0">
                    <a:solidFill>
                      <a:srgbClr val="3333FF"/>
                    </a:solidFill>
                    <a:effectLst/>
                    <a:latin typeface="+mn-ea"/>
                    <a:cs typeface="宋体" panose="02010600030101010101" pitchFamily="2" charset="-122"/>
                  </a:rPr>
                  <a:t>① </a:t>
                </a:r>
                <a:r>
                  <a:rPr lang="zh-CN" b="1" kern="100" dirty="0">
                    <a:solidFill>
                      <a:srgbClr val="3333FF"/>
                    </a:solidFill>
                    <a:effectLst/>
                    <a:latin typeface="+mn-ea"/>
                    <a:cs typeface="宋体" panose="02010600030101010101" pitchFamily="2" charset="-122"/>
                  </a:rPr>
                  <a:t>对全称量词刻划的特性谓词，将作为蕴涵式的前件加入</a:t>
                </a:r>
                <a:r>
                  <a:rPr lang="zh-CN" b="1" kern="0" dirty="0">
                    <a:solidFill>
                      <a:srgbClr val="3333FF"/>
                    </a:solidFill>
                    <a:effectLst/>
                    <a:latin typeface="+mn-ea"/>
                    <a:cs typeface="宋体" panose="02010600030101010101" pitchFamily="2" charset="-122"/>
                  </a:rPr>
                  <a:t>；</a:t>
                </a:r>
                <a:endParaRPr lang="zh-CN" b="1" kern="100" dirty="0">
                  <a:solidFill>
                    <a:srgbClr val="3333FF"/>
                  </a:solidFill>
                  <a:effectLst/>
                  <a:latin typeface="+mn-ea"/>
                  <a:cs typeface="宋体" panose="02010600030101010101" pitchFamily="2" charset="-122"/>
                </a:endParaRPr>
              </a:p>
              <a:p>
                <a:pPr marL="720000" algn="just">
                  <a:lnSpc>
                    <a:spcPct val="150000"/>
                  </a:lnSpc>
                  <a:spcAft>
                    <a:spcPts val="0"/>
                  </a:spcAft>
                </a:pPr>
                <a:r>
                  <a:rPr lang="zh-CN" b="1" kern="0" dirty="0">
                    <a:solidFill>
                      <a:srgbClr val="3333FF"/>
                    </a:solidFill>
                    <a:effectLst/>
                    <a:latin typeface="+mn-ea"/>
                    <a:cs typeface="宋体" panose="02010600030101010101" pitchFamily="2" charset="-122"/>
                  </a:rPr>
                  <a:t>② </a:t>
                </a:r>
                <a:r>
                  <a:rPr lang="zh-CN" b="1" kern="100" dirty="0">
                    <a:solidFill>
                      <a:srgbClr val="3333FF"/>
                    </a:solidFill>
                    <a:effectLst/>
                    <a:latin typeface="+mn-ea"/>
                    <a:cs typeface="宋体" panose="02010600030101010101" pitchFamily="2" charset="-122"/>
                  </a:rPr>
                  <a:t>对存在量词刻划的特性谓词，将作为合取式的合取项加入。</a:t>
                </a:r>
              </a:p>
              <a:p>
                <a:pPr marL="720000" indent="-720000" algn="just">
                  <a:lnSpc>
                    <a:spcPct val="150000"/>
                  </a:lnSpc>
                  <a:spcAft>
                    <a:spcPts val="0"/>
                  </a:spcAft>
                </a:pP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2</a:t>
                </a:r>
                <a:r>
                  <a:rPr lang="zh-CN" b="1" kern="100" dirty="0">
                    <a:effectLst/>
                    <a:latin typeface="+mn-ea"/>
                    <a:cs typeface="宋体" panose="02010600030101010101" pitchFamily="2" charset="-122"/>
                  </a:rPr>
                  <a:t>）确定命题中的个体词、名词短语或者谓语部分，并用</a:t>
                </a:r>
                <a:r>
                  <a:rPr lang="zh-CN" altLang="en-US" b="1" kern="100" dirty="0">
                    <a:effectLst/>
                    <a:latin typeface="+mn-ea"/>
                    <a:cs typeface="宋体" panose="02010600030101010101" pitchFamily="2" charset="-122"/>
                  </a:rPr>
                  <a:t>个体常量或个体变量或</a:t>
                </a:r>
                <a:r>
                  <a:rPr lang="en-US" b="1" kern="100" dirty="0">
                    <a:effectLst/>
                    <a:latin typeface="+mn-ea"/>
                    <a:cs typeface="宋体" panose="02010600030101010101" pitchFamily="2" charset="-122"/>
                  </a:rPr>
                  <a:t>n</a:t>
                </a:r>
                <a:r>
                  <a:rPr lang="zh-CN" b="1" kern="100" dirty="0">
                    <a:effectLst/>
                    <a:latin typeface="+mn-ea"/>
                    <a:cs typeface="宋体" panose="02010600030101010101" pitchFamily="2" charset="-122"/>
                  </a:rPr>
                  <a:t>元谓词分别表示它们。</a:t>
                </a:r>
              </a:p>
              <a:p>
                <a:pPr marL="720000" indent="-720000" algn="just">
                  <a:lnSpc>
                    <a:spcPct val="150000"/>
                  </a:lnSpc>
                  <a:spcAft>
                    <a:spcPts val="0"/>
                  </a:spcAft>
                </a:pP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3</a:t>
                </a:r>
                <a:r>
                  <a:rPr lang="zh-CN" b="1" kern="100" dirty="0">
                    <a:effectLst/>
                    <a:latin typeface="+mn-ea"/>
                    <a:cs typeface="宋体" panose="02010600030101010101" pitchFamily="2" charset="-122"/>
                  </a:rPr>
                  <a:t>）按照命题语义进行正确表示。</a:t>
                </a:r>
              </a:p>
              <a:p>
                <a:pPr marL="720000" indent="-720000" algn="just">
                  <a:lnSpc>
                    <a:spcPct val="150000"/>
                  </a:lnSpc>
                  <a:spcAft>
                    <a:spcPts val="0"/>
                  </a:spcAft>
                </a:pP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4</a:t>
                </a:r>
                <a:r>
                  <a:rPr lang="zh-CN" b="1" kern="100" dirty="0">
                    <a:effectLst/>
                    <a:latin typeface="+mn-ea"/>
                    <a:cs typeface="宋体" panose="02010600030101010101" pitchFamily="2" charset="-122"/>
                  </a:rPr>
                  <a:t>）对量词前含</a:t>
                </a:r>
                <a:r>
                  <a:rPr lang="en-US" b="1" kern="100" dirty="0">
                    <a:effectLst/>
                    <a:latin typeface="+mn-ea"/>
                    <a:cs typeface="宋体" panose="02010600030101010101" pitchFamily="2" charset="-122"/>
                  </a:rPr>
                  <a:t>“</a:t>
                </a:r>
                <a:r>
                  <a:rPr lang="zh-CN" b="1" kern="100" dirty="0">
                    <a:effectLst/>
                    <a:latin typeface="+mn-ea"/>
                    <a:cs typeface="宋体" panose="02010600030101010101" pitchFamily="2" charset="-122"/>
                  </a:rPr>
                  <a:t>不”</a:t>
                </a:r>
                <a:r>
                  <a:rPr lang="en-US" b="1" kern="100" dirty="0">
                    <a:effectLst/>
                    <a:latin typeface="+mn-ea"/>
                    <a:cs typeface="宋体" panose="02010600030101010101" pitchFamily="2" charset="-122"/>
                  </a:rPr>
                  <a:t>“</a:t>
                </a:r>
                <a:r>
                  <a:rPr lang="zh-CN" b="1" kern="100" dirty="0">
                    <a:effectLst/>
                    <a:latin typeface="+mn-ea"/>
                    <a:cs typeface="宋体" panose="02010600030101010101" pitchFamily="2" charset="-122"/>
                  </a:rPr>
                  <a:t>没有”等否定词的命题，先忽略掉这些否定词进行符号化，最后在符号化结果前直接添加“</a:t>
                </a:r>
                <a14:m>
                  <m:oMath xmlns:m="http://schemas.openxmlformats.org/officeDocument/2006/math">
                    <m:r>
                      <a:rPr lang="en-US" b="1" kern="0" smtClean="0">
                        <a:effectLst/>
                        <a:latin typeface="Cambria Math" panose="02040503050406030204" pitchFamily="18" charset="0"/>
                        <a:cs typeface="宋体" panose="02010600030101010101" pitchFamily="2" charset="-122"/>
                      </a:rPr>
                      <m:t>¬</m:t>
                    </m:r>
                  </m:oMath>
                </a14:m>
                <a:r>
                  <a:rPr lang="zh-CN" b="1" kern="0" dirty="0">
                    <a:effectLst/>
                    <a:latin typeface="+mn-ea"/>
                    <a:cs typeface="宋体" panose="02010600030101010101" pitchFamily="2" charset="-122"/>
                  </a:rPr>
                  <a:t>”联结词。</a:t>
                </a:r>
                <a:endParaRPr lang="zh-CN" b="1" kern="100" dirty="0">
                  <a:effectLst/>
                  <a:latin typeface="+mn-ea"/>
                  <a:cs typeface="宋体" panose="02010600030101010101" pitchFamily="2" charset="-122"/>
                </a:endParaRPr>
              </a:p>
            </p:txBody>
          </p:sp>
        </mc:Choice>
        <mc:Fallback xmlns="">
          <p:sp>
            <p:nvSpPr>
              <p:cNvPr id="2" name="Text Box 556">
                <a:extLst>
                  <a:ext uri="{FF2B5EF4-FFF2-40B4-BE49-F238E27FC236}">
                    <a16:creationId xmlns:a16="http://schemas.microsoft.com/office/drawing/2014/main" id="{60981954-10AB-45E0-8923-A0BF24EA9C23}"/>
                  </a:ext>
                </a:extLst>
              </p:cNvPr>
              <p:cNvSpPr txBox="1">
                <a:spLocks noRot="1" noChangeAspect="1" noMove="1" noResize="1" noEditPoints="1" noAdjustHandles="1" noChangeArrowheads="1" noChangeShapeType="1" noTextEdit="1"/>
              </p:cNvSpPr>
              <p:nvPr/>
            </p:nvSpPr>
            <p:spPr bwMode="auto">
              <a:xfrm>
                <a:off x="307975" y="1143794"/>
                <a:ext cx="11430000" cy="5352960"/>
              </a:xfrm>
              <a:prstGeom prst="rect">
                <a:avLst/>
              </a:prstGeom>
              <a:blipFill>
                <a:blip r:embed="rId3"/>
                <a:stretch>
                  <a:fillRect l="-799" r="-3463"/>
                </a:stretch>
              </a:blipFill>
              <a:ln w="9525">
                <a:solidFill>
                  <a:srgbClr val="000000"/>
                </a:solidFill>
                <a:miter lim="800000"/>
                <a:headEnd/>
                <a:tailEnd/>
              </a:ln>
            </p:spPr>
            <p:txBody>
              <a:bodyPr/>
              <a:lstStyle/>
              <a:p>
                <a:r>
                  <a:rPr lang="zh-CN" altLang="en-US">
                    <a:noFill/>
                  </a:rPr>
                  <a:t> </a:t>
                </a:r>
              </a:p>
            </p:txBody>
          </p:sp>
        </mc:Fallback>
      </mc:AlternateContent>
      <p:sp>
        <p:nvSpPr>
          <p:cNvPr id="3" name="Rectangle 2">
            <a:extLst>
              <a:ext uri="{FF2B5EF4-FFF2-40B4-BE49-F238E27FC236}">
                <a16:creationId xmlns:a16="http://schemas.microsoft.com/office/drawing/2014/main" id="{585C8BAF-9745-4949-B50B-E8B11247454B}"/>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总结</a:t>
            </a:r>
          </a:p>
        </p:txBody>
      </p:sp>
    </p:spTree>
    <p:extLst>
      <p:ext uri="{BB962C8B-B14F-4D97-AF65-F5344CB8AC3E}">
        <p14:creationId xmlns:p14="http://schemas.microsoft.com/office/powerpoint/2010/main" val="1478312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5" name="Text Box 4"/>
          <p:cNvSpPr txBox="1">
            <a:spLocks noChangeArrowheads="1"/>
          </p:cNvSpPr>
          <p:nvPr/>
        </p:nvSpPr>
        <p:spPr bwMode="auto">
          <a:xfrm>
            <a:off x="460375" y="838994"/>
            <a:ext cx="11582400" cy="5154616"/>
          </a:xfrm>
          <a:prstGeom prst="rect">
            <a:avLst/>
          </a:prstGeom>
          <a:noFill/>
          <a:ln>
            <a:noFill/>
          </a:ln>
        </p:spPr>
        <p:txBody>
          <a:bodyPr wrap="square">
            <a:spAutoFit/>
          </a:bodyPr>
          <a:lstStyle>
            <a:lvl1pPr eaLnBrk="0" hangingPunct="0">
              <a:defRPr sz="3200">
                <a:solidFill>
                  <a:srgbClr val="FF0000"/>
                </a:solidFill>
                <a:latin typeface="黑体" pitchFamily="49" charset="-122"/>
                <a:ea typeface="黑体" pitchFamily="49" charset="-122"/>
              </a:defRPr>
            </a:lvl1pPr>
            <a:lvl2pPr marL="742950" indent="-285750" eaLnBrk="0" hangingPunct="0">
              <a:defRPr sz="3200">
                <a:solidFill>
                  <a:srgbClr val="FF0000"/>
                </a:solidFill>
                <a:latin typeface="黑体" pitchFamily="49" charset="-122"/>
                <a:ea typeface="黑体" pitchFamily="49" charset="-122"/>
              </a:defRPr>
            </a:lvl2pPr>
            <a:lvl3pPr marL="1143000" indent="-228600" eaLnBrk="0" hangingPunct="0">
              <a:defRPr sz="3200">
                <a:solidFill>
                  <a:srgbClr val="FF0000"/>
                </a:solidFill>
                <a:latin typeface="黑体" pitchFamily="49" charset="-122"/>
                <a:ea typeface="黑体" pitchFamily="49" charset="-122"/>
              </a:defRPr>
            </a:lvl3pPr>
            <a:lvl4pPr marL="1600200" indent="-228600" eaLnBrk="0" hangingPunct="0">
              <a:defRPr sz="3200">
                <a:solidFill>
                  <a:srgbClr val="FF0000"/>
                </a:solidFill>
                <a:latin typeface="黑体" pitchFamily="49" charset="-122"/>
                <a:ea typeface="黑体" pitchFamily="49" charset="-122"/>
              </a:defRPr>
            </a:lvl4pPr>
            <a:lvl5pPr marL="2057400" indent="-228600" eaLnBrk="0" hangingPunct="0">
              <a:defRPr sz="3200">
                <a:solidFill>
                  <a:srgbClr val="FF0000"/>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3200">
                <a:solidFill>
                  <a:srgbClr val="FF0000"/>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3200">
                <a:solidFill>
                  <a:srgbClr val="FF0000"/>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3200">
                <a:solidFill>
                  <a:srgbClr val="FF0000"/>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3200">
                <a:solidFill>
                  <a:srgbClr val="FF0000"/>
                </a:solidFill>
                <a:latin typeface="黑体" pitchFamily="49" charset="-122"/>
                <a:ea typeface="黑体" pitchFamily="49" charset="-122"/>
              </a:defRPr>
            </a:lvl9pPr>
          </a:lstStyle>
          <a:p>
            <a:pPr eaLnBrk="1" hangingPunct="1">
              <a:lnSpc>
                <a:spcPct val="130000"/>
              </a:lnSpc>
              <a:buClr>
                <a:schemeClr val="accent1"/>
              </a:buClr>
              <a:buSzPct val="75000"/>
              <a:buFont typeface="Monotype Sorts" pitchFamily="2" charset="2"/>
              <a:buNone/>
              <a:defRPr/>
            </a:pPr>
            <a:r>
              <a:rPr lang="zh-CN" altLang="zh-CN" sz="2400" b="1" dirty="0">
                <a:solidFill>
                  <a:srgbClr val="C00000"/>
                </a:solidFill>
                <a:latin typeface="+mn-ea"/>
                <a:ea typeface="+mn-ea"/>
              </a:rPr>
              <a:t>例</a:t>
            </a:r>
            <a:r>
              <a:rPr lang="en-US" altLang="zh-CN" sz="2400" b="1" dirty="0">
                <a:solidFill>
                  <a:srgbClr val="C00000"/>
                </a:solidFill>
                <a:latin typeface="+mn-ea"/>
                <a:ea typeface="+mn-ea"/>
              </a:rPr>
              <a:t>3.5  </a:t>
            </a:r>
            <a:r>
              <a:rPr lang="zh-CN" altLang="en-US" sz="2400" b="1" dirty="0">
                <a:solidFill>
                  <a:schemeClr val="tx1"/>
                </a:solidFill>
                <a:latin typeface="+mn-ea"/>
                <a:ea typeface="+mn-ea"/>
                <a:cs typeface="Times New Roman" panose="02020603050405020304" pitchFamily="18" charset="0"/>
              </a:rPr>
              <a:t>用</a:t>
            </a:r>
            <a:r>
              <a:rPr lang="en-US" altLang="zh-CN" sz="2400" b="1" dirty="0">
                <a:solidFill>
                  <a:schemeClr val="tx1"/>
                </a:solidFill>
                <a:latin typeface="+mn-ea"/>
                <a:ea typeface="+mn-ea"/>
                <a:cs typeface="Times New Roman" panose="02020603050405020304" pitchFamily="18" charset="0"/>
              </a:rPr>
              <a:t>n</a:t>
            </a:r>
            <a:r>
              <a:rPr lang="zh-CN" altLang="en-US" sz="2400" b="1" dirty="0">
                <a:solidFill>
                  <a:schemeClr val="tx1"/>
                </a:solidFill>
                <a:latin typeface="+mn-ea"/>
                <a:ea typeface="+mn-ea"/>
                <a:cs typeface="Times New Roman" panose="02020603050405020304" pitchFamily="18" charset="0"/>
              </a:rPr>
              <a:t>元谓词符号化下列命题。</a:t>
            </a:r>
          </a:p>
          <a:p>
            <a:pPr eaLnBrk="1" hangingPunct="1">
              <a:lnSpc>
                <a:spcPct val="130000"/>
              </a:lnSpc>
              <a:buClr>
                <a:schemeClr val="accent1"/>
              </a:buClr>
              <a:buSzPct val="75000"/>
              <a:buFont typeface="Monotype Sorts" pitchFamily="2" charset="2"/>
              <a:buNone/>
              <a:defRPr/>
            </a:pPr>
            <a:r>
              <a:rPr lang="zh-CN" altLang="en-US" sz="2400" b="1" dirty="0">
                <a:solidFill>
                  <a:schemeClr val="tx1"/>
                </a:solidFill>
                <a:latin typeface="+mn-ea"/>
                <a:ea typeface="+mn-ea"/>
                <a:cs typeface="Times New Roman" panose="02020603050405020304" pitchFamily="18" charset="0"/>
              </a:rPr>
              <a:t>（</a:t>
            </a:r>
            <a:r>
              <a:rPr lang="en-US" altLang="zh-CN" sz="2400" b="1" dirty="0">
                <a:solidFill>
                  <a:schemeClr val="tx1"/>
                </a:solidFill>
                <a:latin typeface="+mn-ea"/>
                <a:ea typeface="+mn-ea"/>
                <a:cs typeface="Times New Roman" panose="02020603050405020304" pitchFamily="18" charset="0"/>
              </a:rPr>
              <a:t>1</a:t>
            </a:r>
            <a:r>
              <a:rPr lang="zh-CN" altLang="en-US" sz="2400" b="1" dirty="0">
                <a:solidFill>
                  <a:schemeClr val="tx1"/>
                </a:solidFill>
                <a:latin typeface="+mn-ea"/>
                <a:ea typeface="+mn-ea"/>
                <a:cs typeface="Times New Roman" panose="02020603050405020304" pitchFamily="18" charset="0"/>
              </a:rPr>
              <a:t>）所有的人都是要死的，苏格拉底是人，因此苏格拉底是要死的。</a:t>
            </a:r>
            <a:endParaRPr lang="en-US" altLang="zh-CN" sz="2400" b="1" dirty="0">
              <a:solidFill>
                <a:schemeClr val="tx1"/>
              </a:solidFill>
              <a:latin typeface="+mn-ea"/>
              <a:ea typeface="+mn-ea"/>
              <a:cs typeface="Times New Roman" panose="02020603050405020304" pitchFamily="18" charset="0"/>
            </a:endParaRPr>
          </a:p>
          <a:p>
            <a:pPr eaLnBrk="1" hangingPunct="1">
              <a:lnSpc>
                <a:spcPct val="130000"/>
              </a:lnSpc>
              <a:buClr>
                <a:schemeClr val="accent1"/>
              </a:buClr>
              <a:buSzPct val="75000"/>
              <a:buFont typeface="Monotype Sorts" pitchFamily="2" charset="2"/>
              <a:buNone/>
              <a:defRPr/>
            </a:pPr>
            <a:endParaRPr lang="en-US" altLang="zh-CN" sz="2400" b="1" dirty="0">
              <a:solidFill>
                <a:schemeClr val="tx1"/>
              </a:solidFill>
              <a:latin typeface="+mn-ea"/>
              <a:ea typeface="+mn-ea"/>
              <a:cs typeface="Times New Roman" panose="02020603050405020304" pitchFamily="18" charset="0"/>
            </a:endParaRPr>
          </a:p>
          <a:p>
            <a:pPr eaLnBrk="1" hangingPunct="1">
              <a:lnSpc>
                <a:spcPct val="130000"/>
              </a:lnSpc>
              <a:buClr>
                <a:schemeClr val="accent1"/>
              </a:buClr>
              <a:buSzPct val="75000"/>
              <a:buFont typeface="Monotype Sorts" pitchFamily="2" charset="2"/>
              <a:buNone/>
              <a:defRPr/>
            </a:pPr>
            <a:endParaRPr lang="zh-CN" altLang="en-US" sz="2400" b="1" dirty="0">
              <a:solidFill>
                <a:schemeClr val="tx1"/>
              </a:solidFill>
              <a:latin typeface="+mn-ea"/>
              <a:ea typeface="+mn-ea"/>
              <a:cs typeface="Times New Roman" panose="02020603050405020304" pitchFamily="18" charset="0"/>
            </a:endParaRPr>
          </a:p>
          <a:p>
            <a:pPr eaLnBrk="1" hangingPunct="1">
              <a:lnSpc>
                <a:spcPct val="130000"/>
              </a:lnSpc>
              <a:buClr>
                <a:schemeClr val="accent1"/>
              </a:buClr>
              <a:buSzPct val="75000"/>
              <a:buFont typeface="Monotype Sorts" pitchFamily="2" charset="2"/>
              <a:buNone/>
              <a:defRPr/>
            </a:pPr>
            <a:r>
              <a:rPr lang="zh-CN" altLang="en-US" sz="2400" b="1" dirty="0">
                <a:solidFill>
                  <a:schemeClr val="tx1"/>
                </a:solidFill>
                <a:latin typeface="+mn-ea"/>
                <a:ea typeface="+mn-ea"/>
                <a:cs typeface="Times New Roman" panose="02020603050405020304" pitchFamily="18" charset="0"/>
              </a:rPr>
              <a:t>（</a:t>
            </a:r>
            <a:r>
              <a:rPr lang="en-US" altLang="zh-CN" sz="2400" b="1" dirty="0">
                <a:solidFill>
                  <a:schemeClr val="tx1"/>
                </a:solidFill>
                <a:latin typeface="+mn-ea"/>
                <a:ea typeface="+mn-ea"/>
                <a:cs typeface="Times New Roman" panose="02020603050405020304" pitchFamily="18" charset="0"/>
              </a:rPr>
              <a:t>2</a:t>
            </a:r>
            <a:r>
              <a:rPr lang="zh-CN" altLang="en-US" sz="2400" b="1" dirty="0">
                <a:solidFill>
                  <a:schemeClr val="tx1"/>
                </a:solidFill>
                <a:latin typeface="+mn-ea"/>
                <a:ea typeface="+mn-ea"/>
                <a:cs typeface="Times New Roman" panose="02020603050405020304" pitchFamily="18" charset="0"/>
              </a:rPr>
              <a:t>）不是所有的人都能活过百岁。</a:t>
            </a:r>
            <a:endParaRPr lang="en-US" altLang="zh-CN" sz="2400" b="1" dirty="0">
              <a:solidFill>
                <a:schemeClr val="tx1"/>
              </a:solidFill>
              <a:latin typeface="+mn-ea"/>
              <a:ea typeface="+mn-ea"/>
              <a:cs typeface="Times New Roman" panose="02020603050405020304" pitchFamily="18" charset="0"/>
            </a:endParaRPr>
          </a:p>
          <a:p>
            <a:pPr eaLnBrk="1" hangingPunct="1">
              <a:lnSpc>
                <a:spcPct val="130000"/>
              </a:lnSpc>
              <a:buClr>
                <a:schemeClr val="accent1"/>
              </a:buClr>
              <a:buSzPct val="75000"/>
              <a:buFont typeface="Monotype Sorts" pitchFamily="2" charset="2"/>
              <a:buNone/>
              <a:defRPr/>
            </a:pPr>
            <a:endParaRPr lang="en-US" altLang="zh-CN" sz="2400" b="1" dirty="0">
              <a:solidFill>
                <a:schemeClr val="tx1"/>
              </a:solidFill>
              <a:latin typeface="+mn-ea"/>
              <a:ea typeface="+mn-ea"/>
              <a:cs typeface="Times New Roman" panose="02020603050405020304" pitchFamily="18" charset="0"/>
            </a:endParaRPr>
          </a:p>
          <a:p>
            <a:pPr eaLnBrk="1" hangingPunct="1">
              <a:lnSpc>
                <a:spcPct val="130000"/>
              </a:lnSpc>
              <a:buClr>
                <a:schemeClr val="accent1"/>
              </a:buClr>
              <a:buSzPct val="75000"/>
              <a:buFont typeface="Monotype Sorts" pitchFamily="2" charset="2"/>
              <a:buNone/>
              <a:defRPr/>
            </a:pPr>
            <a:endParaRPr lang="en-US" altLang="zh-CN" sz="2400" b="1" dirty="0">
              <a:solidFill>
                <a:schemeClr val="tx1"/>
              </a:solidFill>
              <a:latin typeface="+mn-ea"/>
              <a:ea typeface="+mn-ea"/>
              <a:cs typeface="Times New Roman" panose="02020603050405020304" pitchFamily="18" charset="0"/>
            </a:endParaRPr>
          </a:p>
          <a:p>
            <a:pPr eaLnBrk="1" hangingPunct="1">
              <a:lnSpc>
                <a:spcPct val="130000"/>
              </a:lnSpc>
              <a:buClr>
                <a:schemeClr val="accent1"/>
              </a:buClr>
              <a:buSzPct val="75000"/>
              <a:buFont typeface="Monotype Sorts" pitchFamily="2" charset="2"/>
              <a:buNone/>
              <a:defRPr/>
            </a:pPr>
            <a:r>
              <a:rPr lang="zh-CN" altLang="en-US" sz="2400" b="1" dirty="0">
                <a:solidFill>
                  <a:schemeClr val="tx1"/>
                </a:solidFill>
                <a:latin typeface="+mn-ea"/>
                <a:ea typeface="+mn-ea"/>
                <a:cs typeface="Times New Roman" panose="02020603050405020304" pitchFamily="18" charset="0"/>
              </a:rPr>
              <a:t>（</a:t>
            </a:r>
            <a:r>
              <a:rPr lang="en-US" altLang="zh-CN" sz="2400" b="1" dirty="0">
                <a:solidFill>
                  <a:schemeClr val="tx1"/>
                </a:solidFill>
                <a:latin typeface="+mn-ea"/>
                <a:ea typeface="+mn-ea"/>
                <a:cs typeface="Times New Roman" panose="02020603050405020304" pitchFamily="18" charset="0"/>
              </a:rPr>
              <a:t>3</a:t>
            </a:r>
            <a:r>
              <a:rPr lang="zh-CN" altLang="en-US" sz="2400" b="1" dirty="0">
                <a:solidFill>
                  <a:schemeClr val="tx1"/>
                </a:solidFill>
                <a:latin typeface="+mn-ea"/>
                <a:ea typeface="+mn-ea"/>
                <a:cs typeface="Times New Roman" panose="02020603050405020304" pitchFamily="18" charset="0"/>
              </a:rPr>
              <a:t>）没有人登上过木星。</a:t>
            </a:r>
            <a:endParaRPr lang="en-US" altLang="zh-CN" sz="2400" b="1" dirty="0">
              <a:solidFill>
                <a:schemeClr val="tx1"/>
              </a:solidFill>
              <a:latin typeface="+mn-ea"/>
              <a:ea typeface="+mn-ea"/>
              <a:cs typeface="Times New Roman" panose="02020603050405020304" pitchFamily="18" charset="0"/>
            </a:endParaRPr>
          </a:p>
          <a:p>
            <a:pPr eaLnBrk="1" hangingPunct="1">
              <a:lnSpc>
                <a:spcPct val="130000"/>
              </a:lnSpc>
              <a:buClr>
                <a:schemeClr val="accent1"/>
              </a:buClr>
              <a:buSzPct val="75000"/>
              <a:buFont typeface="Monotype Sorts" pitchFamily="2" charset="2"/>
              <a:buNone/>
              <a:defRPr/>
            </a:pPr>
            <a:endParaRPr lang="en-US" altLang="zh-CN" sz="2400" b="1" dirty="0">
              <a:solidFill>
                <a:schemeClr val="tx1"/>
              </a:solidFill>
              <a:latin typeface="+mn-ea"/>
              <a:ea typeface="+mn-ea"/>
              <a:cs typeface="Times New Roman" panose="02020603050405020304" pitchFamily="18" charset="0"/>
            </a:endParaRPr>
          </a:p>
          <a:p>
            <a:pPr eaLnBrk="1" hangingPunct="1">
              <a:lnSpc>
                <a:spcPct val="130000"/>
              </a:lnSpc>
              <a:spcBef>
                <a:spcPts val="2400"/>
              </a:spcBef>
              <a:buClr>
                <a:schemeClr val="accent1"/>
              </a:buClr>
              <a:buSzPct val="75000"/>
              <a:buFont typeface="Monotype Sorts" pitchFamily="2" charset="2"/>
              <a:buNone/>
              <a:defRPr/>
            </a:pPr>
            <a:r>
              <a:rPr lang="zh-CN" altLang="en-US" sz="2400" b="1" dirty="0">
                <a:solidFill>
                  <a:schemeClr val="tx1"/>
                </a:solidFill>
                <a:latin typeface="+mn-ea"/>
                <a:ea typeface="+mn-ea"/>
                <a:cs typeface="Times New Roman" panose="02020603050405020304" pitchFamily="18" charset="0"/>
              </a:rPr>
              <a:t>（</a:t>
            </a:r>
            <a:r>
              <a:rPr lang="en-US" altLang="zh-CN" sz="2400" b="1" dirty="0">
                <a:solidFill>
                  <a:schemeClr val="tx1"/>
                </a:solidFill>
                <a:latin typeface="+mn-ea"/>
                <a:ea typeface="+mn-ea"/>
                <a:cs typeface="Times New Roman" panose="02020603050405020304" pitchFamily="18" charset="0"/>
              </a:rPr>
              <a:t>4</a:t>
            </a:r>
            <a:r>
              <a:rPr lang="zh-CN" altLang="en-US" sz="2400" b="1" dirty="0">
                <a:solidFill>
                  <a:schemeClr val="tx1"/>
                </a:solidFill>
                <a:latin typeface="+mn-ea"/>
                <a:ea typeface="+mn-ea"/>
                <a:cs typeface="Times New Roman" panose="02020603050405020304" pitchFamily="18" charset="0"/>
              </a:rPr>
              <a:t>）尽管有学生喜欢离散数学，但未必一切学生都喜欢离散数学。</a:t>
            </a:r>
          </a:p>
        </p:txBody>
      </p:sp>
      <p:sp>
        <p:nvSpPr>
          <p:cNvPr id="5" name="Rectangle 2">
            <a:extLst>
              <a:ext uri="{FF2B5EF4-FFF2-40B4-BE49-F238E27FC236}">
                <a16:creationId xmlns:a16="http://schemas.microsoft.com/office/drawing/2014/main" id="{CB012B42-62BC-4943-B7CC-3C1577E7C525}"/>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3.5</a:t>
            </a:r>
            <a:endParaRPr lang="zh-CN" altLang="en-US" dirty="0"/>
          </a:p>
        </p:txBody>
      </p:sp>
      <p:sp>
        <p:nvSpPr>
          <p:cNvPr id="2" name="矩形 1">
            <a:extLst>
              <a:ext uri="{FF2B5EF4-FFF2-40B4-BE49-F238E27FC236}">
                <a16:creationId xmlns:a16="http://schemas.microsoft.com/office/drawing/2014/main" id="{EF103353-42CC-491E-8870-A28097C95D45}"/>
              </a:ext>
            </a:extLst>
          </p:cNvPr>
          <p:cNvSpPr/>
          <p:nvPr/>
        </p:nvSpPr>
        <p:spPr>
          <a:xfrm>
            <a:off x="1200775" y="1874782"/>
            <a:ext cx="10080000" cy="869212"/>
          </a:xfrm>
          <a:prstGeom prst="rect">
            <a:avLst/>
          </a:prstGeom>
          <a:solidFill>
            <a:srgbClr val="64C448"/>
          </a:solidFill>
        </p:spPr>
        <p:txBody>
          <a:bodyPr wrap="square">
            <a:spAutoFit/>
          </a:bodyPr>
          <a:lstStyle/>
          <a:p>
            <a:pPr algn="just">
              <a:lnSpc>
                <a:spcPct val="120000"/>
              </a:lnSpc>
              <a:spcAft>
                <a:spcPts val="0"/>
              </a:spcAft>
            </a:pPr>
            <a:r>
              <a:rPr lang="zh-CN" altLang="zh-CN" sz="2200" b="1" kern="100" dirty="0">
                <a:solidFill>
                  <a:srgbClr val="C00000"/>
                </a:solidFill>
                <a:latin typeface="+mn-ea"/>
              </a:rPr>
              <a:t>解</a:t>
            </a:r>
            <a:r>
              <a:rPr lang="en-US" altLang="zh-CN" sz="2200" b="1" kern="100" dirty="0">
                <a:solidFill>
                  <a:srgbClr val="C00000"/>
                </a:solidFill>
                <a:latin typeface="+mn-ea"/>
              </a:rPr>
              <a:t>  </a:t>
            </a:r>
            <a:r>
              <a:rPr lang="zh-CN" altLang="zh-CN" sz="2200" b="1" kern="100" dirty="0">
                <a:latin typeface="+mn-ea"/>
              </a:rPr>
              <a:t>设</a:t>
            </a:r>
            <a:r>
              <a:rPr lang="en-US" altLang="zh-CN" sz="2200" b="1" kern="100" dirty="0">
                <a:latin typeface="+mn-ea"/>
              </a:rPr>
              <a:t>P(x)</a:t>
            </a:r>
            <a:r>
              <a:rPr lang="zh-CN" altLang="zh-CN" sz="2200" b="1" kern="100" dirty="0">
                <a:latin typeface="+mn-ea"/>
              </a:rPr>
              <a:t>：</a:t>
            </a:r>
            <a:r>
              <a:rPr lang="en-US" altLang="zh-CN" sz="2200" b="1" kern="100" dirty="0">
                <a:latin typeface="+mn-ea"/>
              </a:rPr>
              <a:t>x</a:t>
            </a:r>
            <a:r>
              <a:rPr lang="zh-CN" altLang="zh-CN" sz="2200" b="1" kern="100" dirty="0">
                <a:latin typeface="+mn-ea"/>
              </a:rPr>
              <a:t>是人；</a:t>
            </a:r>
            <a:r>
              <a:rPr lang="en-US" altLang="zh-CN" sz="2200" b="1" kern="100" dirty="0">
                <a:latin typeface="+mn-ea"/>
              </a:rPr>
              <a:t>Q(x)</a:t>
            </a:r>
            <a:r>
              <a:rPr lang="zh-CN" altLang="zh-CN" sz="2200" b="1" kern="100" dirty="0">
                <a:latin typeface="+mn-ea"/>
              </a:rPr>
              <a:t>：</a:t>
            </a:r>
            <a:r>
              <a:rPr lang="en-US" altLang="zh-CN" sz="2200" b="1" kern="100" dirty="0">
                <a:latin typeface="+mn-ea"/>
              </a:rPr>
              <a:t>x</a:t>
            </a:r>
            <a:r>
              <a:rPr lang="zh-CN" altLang="zh-CN" sz="2200" b="1" kern="100" dirty="0">
                <a:latin typeface="+mn-ea"/>
              </a:rPr>
              <a:t>是要死的；</a:t>
            </a:r>
            <a:r>
              <a:rPr lang="en-US" altLang="zh-CN" sz="2200" b="1" kern="100" dirty="0">
                <a:latin typeface="+mn-ea"/>
              </a:rPr>
              <a:t>a</a:t>
            </a:r>
            <a:r>
              <a:rPr lang="zh-CN" altLang="zh-CN" sz="2200" b="1" kern="100" dirty="0">
                <a:latin typeface="+mn-ea"/>
              </a:rPr>
              <a:t>：苏格拉底，</a:t>
            </a:r>
            <a:endParaRPr lang="en-US" altLang="zh-CN" sz="2200" b="1" kern="100" dirty="0">
              <a:latin typeface="+mn-ea"/>
            </a:endParaRPr>
          </a:p>
          <a:p>
            <a:pPr algn="just">
              <a:lnSpc>
                <a:spcPct val="120000"/>
              </a:lnSpc>
              <a:spcAft>
                <a:spcPts val="0"/>
              </a:spcAft>
            </a:pPr>
            <a:r>
              <a:rPr lang="zh-CN" altLang="zh-CN" sz="2200" b="1" kern="100" dirty="0">
                <a:latin typeface="+mn-ea"/>
              </a:rPr>
              <a:t>则命题（</a:t>
            </a:r>
            <a:r>
              <a:rPr lang="en-US" altLang="zh-CN" sz="2200" b="1" kern="100" dirty="0">
                <a:latin typeface="+mn-ea"/>
              </a:rPr>
              <a:t>1</a:t>
            </a:r>
            <a:r>
              <a:rPr lang="zh-CN" altLang="zh-CN" sz="2200" b="1" kern="100" dirty="0">
                <a:latin typeface="+mn-ea"/>
              </a:rPr>
              <a:t>）可符号化为：</a:t>
            </a:r>
            <a:r>
              <a:rPr lang="en-US" altLang="zh-CN" sz="2200" b="1" kern="100" dirty="0">
                <a:latin typeface="+mn-ea"/>
              </a:rPr>
              <a:t>	</a:t>
            </a:r>
            <a:r>
              <a:rPr lang="fr-FR" altLang="zh-CN" sz="2200" b="1" kern="100" dirty="0">
                <a:solidFill>
                  <a:srgbClr val="3333FF"/>
                </a:solidFill>
                <a:latin typeface="+mn-ea"/>
              </a:rPr>
              <a:t>(</a:t>
            </a:r>
            <a:r>
              <a:rPr lang="en-US" altLang="zh-CN" sz="2200" b="1" kern="100" dirty="0">
                <a:solidFill>
                  <a:srgbClr val="3333FF"/>
                </a:solidFill>
                <a:latin typeface="+mn-ea"/>
                <a:sym typeface="Symbol" panose="05050102010706020507" pitchFamily="18" charset="2"/>
              </a:rPr>
              <a:t></a:t>
            </a:r>
            <a:r>
              <a:rPr lang="fr-FR" altLang="zh-CN" sz="2200" b="1" kern="100" dirty="0">
                <a:solidFill>
                  <a:srgbClr val="3333FF"/>
                </a:solidFill>
                <a:latin typeface="+mn-ea"/>
              </a:rPr>
              <a:t>x(P(x)→Q(x))</a:t>
            </a:r>
            <a:r>
              <a:rPr lang="zh-CN" altLang="zh-CN" sz="2200" b="1" kern="100" dirty="0">
                <a:solidFill>
                  <a:srgbClr val="3333FF"/>
                </a:solidFill>
                <a:latin typeface="+mn-ea"/>
                <a:cs typeface="宋体" panose="02010600030101010101" pitchFamily="2" charset="-122"/>
              </a:rPr>
              <a:t>∧</a:t>
            </a:r>
            <a:r>
              <a:rPr lang="fr-FR" altLang="zh-CN" sz="2200" b="1" kern="100" dirty="0">
                <a:solidFill>
                  <a:srgbClr val="3333FF"/>
                </a:solidFill>
                <a:latin typeface="+mn-ea"/>
              </a:rPr>
              <a:t>P(a))→Q(a)</a:t>
            </a:r>
            <a:r>
              <a:rPr lang="zh-CN" altLang="zh-CN" sz="2200" b="1" kern="100" dirty="0">
                <a:solidFill>
                  <a:srgbClr val="3333FF"/>
                </a:solidFill>
                <a:latin typeface="+mn-ea"/>
              </a:rPr>
              <a:t>。</a:t>
            </a:r>
          </a:p>
        </p:txBody>
      </p:sp>
      <p:sp>
        <p:nvSpPr>
          <p:cNvPr id="8" name="矩形 7">
            <a:extLst>
              <a:ext uri="{FF2B5EF4-FFF2-40B4-BE49-F238E27FC236}">
                <a16:creationId xmlns:a16="http://schemas.microsoft.com/office/drawing/2014/main" id="{470E0622-CD01-4794-99B6-ABF1DA16051B}"/>
              </a:ext>
            </a:extLst>
          </p:cNvPr>
          <p:cNvSpPr/>
          <p:nvPr/>
        </p:nvSpPr>
        <p:spPr>
          <a:xfrm>
            <a:off x="1200775" y="3277394"/>
            <a:ext cx="10080000" cy="897938"/>
          </a:xfrm>
          <a:prstGeom prst="rect">
            <a:avLst/>
          </a:prstGeom>
          <a:solidFill>
            <a:srgbClr val="64C448"/>
          </a:solidFill>
        </p:spPr>
        <p:txBody>
          <a:bodyPr wrap="square">
            <a:spAutoFit/>
          </a:bodyPr>
          <a:lstStyle/>
          <a:p>
            <a:pPr algn="just">
              <a:lnSpc>
                <a:spcPct val="120000"/>
              </a:lnSpc>
              <a:spcAft>
                <a:spcPts val="0"/>
              </a:spcAft>
            </a:pPr>
            <a:r>
              <a:rPr lang="zh-CN" altLang="zh-CN" sz="2200" b="1" kern="100" dirty="0">
                <a:solidFill>
                  <a:srgbClr val="C00000"/>
                </a:solidFill>
                <a:latin typeface="+mn-ea"/>
              </a:rPr>
              <a:t>解</a:t>
            </a:r>
            <a:r>
              <a:rPr lang="en-US" altLang="zh-CN" sz="2200" b="1" kern="100" dirty="0">
                <a:solidFill>
                  <a:srgbClr val="C00000"/>
                </a:solidFill>
                <a:latin typeface="+mn-ea"/>
              </a:rPr>
              <a:t>  </a:t>
            </a:r>
            <a:r>
              <a:rPr lang="zh-CN" altLang="en-US" sz="2200" b="1" kern="100" dirty="0">
                <a:latin typeface="+mn-ea"/>
              </a:rPr>
              <a:t>设</a:t>
            </a:r>
            <a:r>
              <a:rPr lang="en-US" altLang="zh-CN" sz="2200" b="1" kern="100" dirty="0">
                <a:latin typeface="+mn-ea"/>
              </a:rPr>
              <a:t>P(x)</a:t>
            </a:r>
            <a:r>
              <a:rPr lang="zh-CN" altLang="en-US" sz="2200" b="1" kern="100" dirty="0">
                <a:latin typeface="+mn-ea"/>
              </a:rPr>
              <a:t>：</a:t>
            </a:r>
            <a:r>
              <a:rPr lang="en-US" altLang="zh-CN" sz="2200" b="1" kern="100" dirty="0">
                <a:latin typeface="+mn-ea"/>
              </a:rPr>
              <a:t>x</a:t>
            </a:r>
            <a:r>
              <a:rPr lang="zh-CN" altLang="en-US" sz="2200" b="1" kern="100" dirty="0">
                <a:latin typeface="+mn-ea"/>
              </a:rPr>
              <a:t>是人；</a:t>
            </a:r>
            <a:r>
              <a:rPr lang="en-US" altLang="zh-CN" sz="2200" b="1" kern="100" dirty="0">
                <a:latin typeface="+mn-ea"/>
              </a:rPr>
              <a:t>Q(x)</a:t>
            </a:r>
            <a:r>
              <a:rPr lang="zh-CN" altLang="en-US" sz="2200" b="1" kern="100" dirty="0">
                <a:latin typeface="+mn-ea"/>
              </a:rPr>
              <a:t>：能活过百岁，</a:t>
            </a:r>
            <a:endParaRPr lang="en-US" altLang="zh-CN" sz="2200" b="1" kern="100" dirty="0">
              <a:latin typeface="+mn-ea"/>
            </a:endParaRPr>
          </a:p>
          <a:p>
            <a:pPr algn="just">
              <a:lnSpc>
                <a:spcPct val="120000"/>
              </a:lnSpc>
              <a:spcAft>
                <a:spcPts val="0"/>
              </a:spcAft>
            </a:pPr>
            <a:r>
              <a:rPr lang="zh-CN" altLang="en-US" sz="2200" b="1" kern="100" dirty="0">
                <a:latin typeface="+mn-ea"/>
              </a:rPr>
              <a:t>则命题（</a:t>
            </a:r>
            <a:r>
              <a:rPr lang="en-US" altLang="zh-CN" sz="2200" b="1" kern="100" dirty="0">
                <a:latin typeface="+mn-ea"/>
              </a:rPr>
              <a:t>2</a:t>
            </a:r>
            <a:r>
              <a:rPr lang="zh-CN" altLang="en-US" sz="2200" b="1" kern="100" dirty="0">
                <a:latin typeface="+mn-ea"/>
              </a:rPr>
              <a:t>）可符号化为：</a:t>
            </a:r>
            <a:r>
              <a:rPr lang="en-US" altLang="zh-CN" sz="2200" b="1" kern="100" dirty="0">
                <a:latin typeface="+mn-ea"/>
              </a:rPr>
              <a:t>	</a:t>
            </a:r>
            <a:r>
              <a:rPr lang="en-US" altLang="zh-CN" sz="2200" b="1" kern="100" dirty="0">
                <a:solidFill>
                  <a:srgbClr val="3333FF"/>
                </a:solidFill>
                <a:latin typeface="+mn-ea"/>
              </a:rPr>
              <a:t>¬</a:t>
            </a:r>
            <a:r>
              <a:rPr lang="en-US" altLang="zh-CN" sz="2200" b="1" kern="100" dirty="0">
                <a:solidFill>
                  <a:srgbClr val="3333FF"/>
                </a:solidFill>
                <a:latin typeface="+mn-ea"/>
                <a:sym typeface="Symbol" panose="05050102010706020507" pitchFamily="18" charset="2"/>
              </a:rPr>
              <a:t>  </a:t>
            </a:r>
            <a:r>
              <a:rPr lang="en-US" altLang="zh-CN" sz="2200" b="1" kern="100" dirty="0">
                <a:solidFill>
                  <a:srgbClr val="3333FF"/>
                </a:solidFill>
                <a:latin typeface="+mn-ea"/>
              </a:rPr>
              <a:t>x(P(x)→Q(x))</a:t>
            </a:r>
            <a:r>
              <a:rPr lang="zh-CN" altLang="en-US" sz="2200" b="1" kern="100" dirty="0">
                <a:solidFill>
                  <a:srgbClr val="3333FF"/>
                </a:solidFill>
                <a:latin typeface="+mn-ea"/>
              </a:rPr>
              <a:t>或者 </a:t>
            </a:r>
            <a:r>
              <a:rPr lang="en-US" altLang="zh-CN" dirty="0">
                <a:solidFill>
                  <a:srgbClr val="3333FF"/>
                </a:solidFill>
                <a:sym typeface="Symbol" panose="05050102010706020507" pitchFamily="18" charset="2"/>
              </a:rPr>
              <a:t></a:t>
            </a:r>
            <a:r>
              <a:rPr lang="en-US" altLang="zh-CN" sz="2200" b="1" kern="100" dirty="0">
                <a:solidFill>
                  <a:srgbClr val="3333FF"/>
                </a:solidFill>
                <a:latin typeface="+mn-ea"/>
              </a:rPr>
              <a:t>x(P(x)∧¬Q(x))</a:t>
            </a:r>
            <a:r>
              <a:rPr lang="zh-CN" altLang="en-US" sz="2200" b="1" kern="100" dirty="0">
                <a:solidFill>
                  <a:srgbClr val="3333FF"/>
                </a:solidFill>
                <a:latin typeface="+mn-ea"/>
              </a:rPr>
              <a:t>。</a:t>
            </a:r>
          </a:p>
        </p:txBody>
      </p:sp>
      <mc:AlternateContent xmlns:mc="http://schemas.openxmlformats.org/markup-compatibility/2006">
        <mc:Choice xmlns:a14="http://schemas.microsoft.com/office/drawing/2010/main" Requires="a14">
          <p:sp>
            <p:nvSpPr>
              <p:cNvPr id="9" name="矩形 8">
                <a:extLst>
                  <a:ext uri="{FF2B5EF4-FFF2-40B4-BE49-F238E27FC236}">
                    <a16:creationId xmlns:a16="http://schemas.microsoft.com/office/drawing/2014/main" id="{A4BE221C-02EB-4CCD-8F95-391A7FC1A0BC}"/>
                  </a:ext>
                </a:extLst>
              </p:cNvPr>
              <p:cNvSpPr/>
              <p:nvPr/>
            </p:nvSpPr>
            <p:spPr>
              <a:xfrm>
                <a:off x="1200775" y="4650718"/>
                <a:ext cx="10080000" cy="869212"/>
              </a:xfrm>
              <a:prstGeom prst="rect">
                <a:avLst/>
              </a:prstGeom>
              <a:solidFill>
                <a:srgbClr val="64C448"/>
              </a:solidFill>
            </p:spPr>
            <p:txBody>
              <a:bodyPr wrap="square">
                <a:spAutoFit/>
              </a:bodyPr>
              <a:lstStyle/>
              <a:p>
                <a:pPr>
                  <a:lnSpc>
                    <a:spcPct val="120000"/>
                  </a:lnSpc>
                </a:pPr>
                <a:r>
                  <a:rPr lang="zh-CN" altLang="zh-CN" sz="2200" b="1" kern="100" dirty="0">
                    <a:solidFill>
                      <a:srgbClr val="C00000"/>
                    </a:solidFill>
                    <a:latin typeface="+mn-ea"/>
                  </a:rPr>
                  <a:t>解</a:t>
                </a:r>
                <a:r>
                  <a:rPr lang="en-US" altLang="zh-CN" sz="2200" b="1" kern="100" dirty="0">
                    <a:solidFill>
                      <a:srgbClr val="C00000"/>
                    </a:solidFill>
                    <a:latin typeface="+mn-ea"/>
                  </a:rPr>
                  <a:t>  </a:t>
                </a:r>
                <a:r>
                  <a:rPr lang="zh-CN" altLang="en-US" sz="2200" b="1" kern="100" dirty="0">
                    <a:latin typeface="+mn-ea"/>
                  </a:rPr>
                  <a:t>设</a:t>
                </a:r>
                <a:r>
                  <a:rPr lang="en-US" altLang="zh-CN" sz="2200" b="1" dirty="0">
                    <a:latin typeface="+mn-ea"/>
                  </a:rPr>
                  <a:t>P(x)</a:t>
                </a:r>
                <a:r>
                  <a:rPr lang="zh-CN" altLang="zh-CN" sz="2200" b="1" dirty="0">
                    <a:latin typeface="+mn-ea"/>
                  </a:rPr>
                  <a:t>：</a:t>
                </a:r>
                <a:r>
                  <a:rPr lang="en-US" altLang="zh-CN" sz="2200" b="1" dirty="0">
                    <a:latin typeface="+mn-ea"/>
                  </a:rPr>
                  <a:t>x</a:t>
                </a:r>
                <a:r>
                  <a:rPr lang="zh-CN" altLang="zh-CN" sz="2200" b="1" dirty="0">
                    <a:latin typeface="+mn-ea"/>
                  </a:rPr>
                  <a:t>是人；</a:t>
                </a:r>
                <a:r>
                  <a:rPr lang="en-US" altLang="zh-CN" sz="2200" b="1" dirty="0">
                    <a:latin typeface="+mn-ea"/>
                  </a:rPr>
                  <a:t>M(x)</a:t>
                </a:r>
                <a:r>
                  <a:rPr lang="zh-CN" altLang="zh-CN" sz="2200" b="1" dirty="0">
                    <a:latin typeface="+mn-ea"/>
                  </a:rPr>
                  <a:t>：</a:t>
                </a:r>
                <a:r>
                  <a:rPr lang="en-US" altLang="zh-CN" sz="2200" b="1" dirty="0">
                    <a:latin typeface="+mn-ea"/>
                  </a:rPr>
                  <a:t>x</a:t>
                </a:r>
                <a:r>
                  <a:rPr lang="zh-CN" altLang="zh-CN" sz="2200" b="1" dirty="0">
                    <a:latin typeface="+mn-ea"/>
                  </a:rPr>
                  <a:t>登上过木星，</a:t>
                </a:r>
                <a:endParaRPr lang="en-US" altLang="zh-CN" sz="2200" b="1" dirty="0">
                  <a:latin typeface="+mn-ea"/>
                </a:endParaRPr>
              </a:p>
              <a:p>
                <a:pPr>
                  <a:lnSpc>
                    <a:spcPct val="120000"/>
                  </a:lnSpc>
                </a:pPr>
                <a:r>
                  <a:rPr lang="zh-CN" altLang="zh-CN" sz="2200" b="1" dirty="0">
                    <a:latin typeface="+mn-ea"/>
                  </a:rPr>
                  <a:t>则命题（</a:t>
                </a:r>
                <a:r>
                  <a:rPr lang="en-US" altLang="zh-CN" sz="2200" b="1" dirty="0">
                    <a:latin typeface="+mn-ea"/>
                  </a:rPr>
                  <a:t>3</a:t>
                </a:r>
                <a:r>
                  <a:rPr lang="zh-CN" altLang="zh-CN" sz="2200" b="1" dirty="0">
                    <a:latin typeface="+mn-ea"/>
                  </a:rPr>
                  <a:t>）可符号化为：</a:t>
                </a:r>
                <a:r>
                  <a:rPr lang="en-US" altLang="zh-CN" sz="2200" b="1" dirty="0">
                    <a:latin typeface="+mn-ea"/>
                  </a:rPr>
                  <a:t>	</a:t>
                </a:r>
                <a14:m>
                  <m:oMath xmlns:m="http://schemas.openxmlformats.org/officeDocument/2006/math">
                    <m:r>
                      <a:rPr lang="en-US" altLang="zh-CN" sz="2200" b="1" smtClean="0">
                        <a:solidFill>
                          <a:srgbClr val="3333FF"/>
                        </a:solidFill>
                        <a:latin typeface="Cambria Math" panose="02040503050406030204" pitchFamily="18" charset="0"/>
                      </a:rPr>
                      <m:t>¬</m:t>
                    </m:r>
                  </m:oMath>
                </a14:m>
                <a:r>
                  <a:rPr lang="en-US" altLang="zh-CN" sz="2200" b="1" dirty="0">
                    <a:solidFill>
                      <a:srgbClr val="3333FF"/>
                    </a:solidFill>
                    <a:latin typeface="+mn-ea"/>
                    <a:sym typeface="Symbol" panose="05050102010706020507" pitchFamily="18" charset="2"/>
                  </a:rPr>
                  <a:t></a:t>
                </a:r>
                <a:r>
                  <a:rPr lang="fr-FR" altLang="zh-CN" sz="2200" b="1" dirty="0">
                    <a:solidFill>
                      <a:srgbClr val="3333FF"/>
                    </a:solidFill>
                    <a:latin typeface="+mn-ea"/>
                  </a:rPr>
                  <a:t>x(P(x)</a:t>
                </a:r>
                <a:r>
                  <a:rPr lang="zh-CN" altLang="zh-CN" sz="2200" b="1" dirty="0">
                    <a:solidFill>
                      <a:srgbClr val="3333FF"/>
                    </a:solidFill>
                    <a:latin typeface="+mn-ea"/>
                  </a:rPr>
                  <a:t>∧</a:t>
                </a:r>
                <a:r>
                  <a:rPr lang="fr-FR" altLang="zh-CN" sz="2200" b="1" dirty="0">
                    <a:solidFill>
                      <a:srgbClr val="3333FF"/>
                    </a:solidFill>
                    <a:latin typeface="+mn-ea"/>
                  </a:rPr>
                  <a:t>M(x))</a:t>
                </a:r>
                <a:r>
                  <a:rPr lang="zh-CN" altLang="zh-CN" sz="2200" b="1" dirty="0">
                    <a:solidFill>
                      <a:srgbClr val="3333FF"/>
                    </a:solidFill>
                    <a:latin typeface="+mn-ea"/>
                  </a:rPr>
                  <a:t>或者</a:t>
                </a:r>
                <a:r>
                  <a:rPr lang="en-US" altLang="zh-CN" sz="2200" b="1" dirty="0">
                    <a:solidFill>
                      <a:srgbClr val="3333FF"/>
                    </a:solidFill>
                    <a:latin typeface="+mn-ea"/>
                    <a:sym typeface="Symbol" panose="05050102010706020507" pitchFamily="18" charset="2"/>
                  </a:rPr>
                  <a:t></a:t>
                </a:r>
                <a:r>
                  <a:rPr lang="fr-FR" altLang="zh-CN" sz="2200" b="1" dirty="0">
                    <a:solidFill>
                      <a:srgbClr val="3333FF"/>
                    </a:solidFill>
                    <a:latin typeface="+mn-ea"/>
                  </a:rPr>
                  <a:t>x(P(x)→</a:t>
                </a:r>
                <a14:m>
                  <m:oMath xmlns:m="http://schemas.openxmlformats.org/officeDocument/2006/math">
                    <m:r>
                      <a:rPr lang="en-US" altLang="zh-CN" sz="2200" b="1" smtClean="0">
                        <a:solidFill>
                          <a:srgbClr val="3333FF"/>
                        </a:solidFill>
                        <a:latin typeface="Cambria Math" panose="02040503050406030204" pitchFamily="18" charset="0"/>
                      </a:rPr>
                      <m:t>¬</m:t>
                    </m:r>
                  </m:oMath>
                </a14:m>
                <a:r>
                  <a:rPr lang="fr-FR" altLang="zh-CN" sz="2200" b="1" dirty="0">
                    <a:solidFill>
                      <a:srgbClr val="3333FF"/>
                    </a:solidFill>
                    <a:latin typeface="+mn-ea"/>
                  </a:rPr>
                  <a:t>M(x))</a:t>
                </a:r>
                <a:r>
                  <a:rPr lang="zh-CN" altLang="zh-CN" sz="2200" b="1" dirty="0">
                    <a:solidFill>
                      <a:srgbClr val="3333FF"/>
                    </a:solidFill>
                    <a:latin typeface="+mn-ea"/>
                  </a:rPr>
                  <a:t>。</a:t>
                </a:r>
                <a:endParaRPr lang="zh-CN" altLang="zh-CN" sz="2200" b="1" dirty="0">
                  <a:latin typeface="+mn-ea"/>
                </a:endParaRPr>
              </a:p>
            </p:txBody>
          </p:sp>
        </mc:Choice>
        <mc:Fallback>
          <p:sp>
            <p:nvSpPr>
              <p:cNvPr id="9" name="矩形 8">
                <a:extLst>
                  <a:ext uri="{FF2B5EF4-FFF2-40B4-BE49-F238E27FC236}">
                    <a16:creationId xmlns:a16="http://schemas.microsoft.com/office/drawing/2014/main" id="{A4BE221C-02EB-4CCD-8F95-391A7FC1A0BC}"/>
                  </a:ext>
                </a:extLst>
              </p:cNvPr>
              <p:cNvSpPr>
                <a:spLocks noRot="1" noChangeAspect="1" noMove="1" noResize="1" noEditPoints="1" noAdjustHandles="1" noChangeArrowheads="1" noChangeShapeType="1" noTextEdit="1"/>
              </p:cNvSpPr>
              <p:nvPr/>
            </p:nvSpPr>
            <p:spPr>
              <a:xfrm>
                <a:off x="1200775" y="4650718"/>
                <a:ext cx="10080000" cy="869212"/>
              </a:xfrm>
              <a:prstGeom prst="rect">
                <a:avLst/>
              </a:prstGeom>
              <a:blipFill>
                <a:blip r:embed="rId4"/>
                <a:stretch>
                  <a:fillRect l="-786" t="-699" b="-1328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矩形 9">
                <a:extLst>
                  <a:ext uri="{FF2B5EF4-FFF2-40B4-BE49-F238E27FC236}">
                    <a16:creationId xmlns:a16="http://schemas.microsoft.com/office/drawing/2014/main" id="{F5827282-234E-4FAA-A4F9-B33E4D9A5DA7}"/>
                  </a:ext>
                </a:extLst>
              </p:cNvPr>
              <p:cNvSpPr/>
              <p:nvPr/>
            </p:nvSpPr>
            <p:spPr>
              <a:xfrm>
                <a:off x="1200775" y="5905080"/>
                <a:ext cx="10080000" cy="869212"/>
              </a:xfrm>
              <a:prstGeom prst="rect">
                <a:avLst/>
              </a:prstGeom>
              <a:solidFill>
                <a:srgbClr val="64C448"/>
              </a:solidFill>
            </p:spPr>
            <p:txBody>
              <a:bodyPr wrap="square">
                <a:spAutoFit/>
              </a:bodyPr>
              <a:lstStyle/>
              <a:p>
                <a:pPr>
                  <a:lnSpc>
                    <a:spcPct val="120000"/>
                  </a:lnSpc>
                </a:pPr>
                <a:r>
                  <a:rPr lang="zh-CN" altLang="zh-CN" sz="2200" b="1" kern="100" dirty="0">
                    <a:solidFill>
                      <a:srgbClr val="C00000"/>
                    </a:solidFill>
                    <a:latin typeface="+mn-ea"/>
                  </a:rPr>
                  <a:t>解</a:t>
                </a:r>
                <a:r>
                  <a:rPr lang="en-US" altLang="zh-CN" sz="2200" b="1" kern="100" dirty="0">
                    <a:solidFill>
                      <a:srgbClr val="C00000"/>
                    </a:solidFill>
                    <a:latin typeface="+mn-ea"/>
                  </a:rPr>
                  <a:t>  </a:t>
                </a:r>
                <a:r>
                  <a:rPr lang="zh-CN" altLang="en-US" sz="2200" b="1" kern="100" dirty="0">
                    <a:latin typeface="+mn-ea"/>
                  </a:rPr>
                  <a:t>设</a:t>
                </a:r>
                <a:r>
                  <a:rPr lang="en-US" altLang="zh-CN" sz="2200" b="1" dirty="0">
                    <a:latin typeface="+mn-ea"/>
                  </a:rPr>
                  <a:t>U(x)</a:t>
                </a:r>
                <a:r>
                  <a:rPr lang="zh-CN" altLang="zh-CN" sz="2200" b="1" dirty="0">
                    <a:latin typeface="+mn-ea"/>
                  </a:rPr>
                  <a:t>：</a:t>
                </a:r>
                <a:r>
                  <a:rPr lang="en-US" altLang="zh-CN" sz="2200" b="1" dirty="0">
                    <a:latin typeface="+mn-ea"/>
                  </a:rPr>
                  <a:t>x</a:t>
                </a:r>
                <a:r>
                  <a:rPr lang="zh-CN" altLang="zh-CN" sz="2200" b="1" dirty="0">
                    <a:latin typeface="+mn-ea"/>
                  </a:rPr>
                  <a:t>是学生；</a:t>
                </a:r>
                <a:r>
                  <a:rPr lang="en-US" altLang="zh-CN" sz="2200" b="1" dirty="0">
                    <a:latin typeface="+mn-ea"/>
                  </a:rPr>
                  <a:t>L(</a:t>
                </a:r>
                <a:r>
                  <a:rPr lang="en-US" altLang="zh-CN" sz="2200" b="1" dirty="0" err="1">
                    <a:latin typeface="+mn-ea"/>
                  </a:rPr>
                  <a:t>x,y</a:t>
                </a:r>
                <a:r>
                  <a:rPr lang="en-US" altLang="zh-CN" sz="2200" b="1" dirty="0">
                    <a:latin typeface="+mn-ea"/>
                  </a:rPr>
                  <a:t>)</a:t>
                </a:r>
                <a:r>
                  <a:rPr lang="zh-CN" altLang="zh-CN" sz="2200" b="1" dirty="0">
                    <a:latin typeface="+mn-ea"/>
                  </a:rPr>
                  <a:t>：</a:t>
                </a:r>
                <a:r>
                  <a:rPr lang="en-US" altLang="zh-CN" sz="2200" b="1" dirty="0">
                    <a:latin typeface="+mn-ea"/>
                  </a:rPr>
                  <a:t>x</a:t>
                </a:r>
                <a:r>
                  <a:rPr lang="zh-CN" altLang="zh-CN" sz="2200" b="1" dirty="0">
                    <a:latin typeface="+mn-ea"/>
                  </a:rPr>
                  <a:t>喜欢</a:t>
                </a:r>
                <a:r>
                  <a:rPr lang="en-US" altLang="zh-CN" sz="2200" b="1" dirty="0">
                    <a:latin typeface="+mn-ea"/>
                  </a:rPr>
                  <a:t>y</a:t>
                </a:r>
                <a:r>
                  <a:rPr lang="zh-CN" altLang="zh-CN" sz="2200" b="1" dirty="0">
                    <a:latin typeface="+mn-ea"/>
                  </a:rPr>
                  <a:t>；</a:t>
                </a:r>
                <a:r>
                  <a:rPr lang="en-US" altLang="zh-CN" sz="2200" b="1" dirty="0">
                    <a:latin typeface="+mn-ea"/>
                  </a:rPr>
                  <a:t>a</a:t>
                </a:r>
                <a:r>
                  <a:rPr lang="zh-CN" altLang="zh-CN" sz="2200" b="1" dirty="0">
                    <a:latin typeface="+mn-ea"/>
                  </a:rPr>
                  <a:t>：离散数学，</a:t>
                </a:r>
                <a:endParaRPr lang="en-US" altLang="zh-CN" sz="2200" b="1" dirty="0">
                  <a:latin typeface="+mn-ea"/>
                </a:endParaRPr>
              </a:p>
              <a:p>
                <a:pPr>
                  <a:lnSpc>
                    <a:spcPct val="120000"/>
                  </a:lnSpc>
                </a:pPr>
                <a:r>
                  <a:rPr lang="zh-CN" altLang="zh-CN" sz="2200" b="1" dirty="0">
                    <a:latin typeface="+mn-ea"/>
                  </a:rPr>
                  <a:t>则命题（</a:t>
                </a:r>
                <a:r>
                  <a:rPr lang="en-US" altLang="zh-CN" sz="2200" b="1" dirty="0">
                    <a:latin typeface="+mn-ea"/>
                  </a:rPr>
                  <a:t>4</a:t>
                </a:r>
                <a:r>
                  <a:rPr lang="zh-CN" altLang="zh-CN" sz="2200" b="1" dirty="0">
                    <a:latin typeface="+mn-ea"/>
                  </a:rPr>
                  <a:t>）可符号化为：</a:t>
                </a:r>
                <a:r>
                  <a:rPr lang="en-US" altLang="zh-CN" sz="2200" b="1" dirty="0">
                    <a:latin typeface="+mn-ea"/>
                  </a:rPr>
                  <a:t>	</a:t>
                </a:r>
                <a:r>
                  <a:rPr lang="en-US" altLang="zh-CN" sz="2200" b="1" dirty="0">
                    <a:solidFill>
                      <a:srgbClr val="3333FF"/>
                    </a:solidFill>
                    <a:latin typeface="+mn-ea"/>
                    <a:sym typeface="Symbol" panose="05050102010706020507" pitchFamily="18" charset="2"/>
                  </a:rPr>
                  <a:t></a:t>
                </a:r>
                <a:r>
                  <a:rPr lang="en-US" altLang="zh-CN" sz="2200" b="1" dirty="0">
                    <a:solidFill>
                      <a:srgbClr val="3333FF"/>
                    </a:solidFill>
                    <a:latin typeface="+mn-ea"/>
                  </a:rPr>
                  <a:t>x(U(x)</a:t>
                </a:r>
                <a:r>
                  <a:rPr lang="zh-CN" altLang="zh-CN" sz="2200" b="1" dirty="0">
                    <a:solidFill>
                      <a:srgbClr val="3333FF"/>
                    </a:solidFill>
                    <a:latin typeface="+mn-ea"/>
                  </a:rPr>
                  <a:t>∧</a:t>
                </a:r>
                <a:r>
                  <a:rPr lang="en-US" altLang="zh-CN" sz="2200" b="1" dirty="0">
                    <a:solidFill>
                      <a:srgbClr val="3333FF"/>
                    </a:solidFill>
                    <a:latin typeface="+mn-ea"/>
                  </a:rPr>
                  <a:t>L(x</a:t>
                </a:r>
                <a:r>
                  <a:rPr lang="zh-CN" altLang="zh-CN" sz="2200" b="1" dirty="0">
                    <a:solidFill>
                      <a:srgbClr val="3333FF"/>
                    </a:solidFill>
                    <a:latin typeface="+mn-ea"/>
                  </a:rPr>
                  <a:t>，</a:t>
                </a:r>
                <a:r>
                  <a:rPr lang="en-US" altLang="zh-CN" sz="2200" b="1" dirty="0">
                    <a:solidFill>
                      <a:srgbClr val="3333FF"/>
                    </a:solidFill>
                    <a:latin typeface="+mn-ea"/>
                  </a:rPr>
                  <a:t>a))</a:t>
                </a:r>
                <a:r>
                  <a:rPr lang="zh-CN" altLang="zh-CN" sz="2200" b="1" dirty="0">
                    <a:solidFill>
                      <a:srgbClr val="3333FF"/>
                    </a:solidFill>
                    <a:latin typeface="+mn-ea"/>
                  </a:rPr>
                  <a:t>∧</a:t>
                </a:r>
                <a14:m>
                  <m:oMath xmlns:m="http://schemas.openxmlformats.org/officeDocument/2006/math">
                    <m:r>
                      <a:rPr lang="en-US" altLang="zh-CN" sz="2200" b="1" smtClean="0">
                        <a:solidFill>
                          <a:srgbClr val="3333FF"/>
                        </a:solidFill>
                        <a:latin typeface="Cambria Math" panose="02040503050406030204" pitchFamily="18" charset="0"/>
                      </a:rPr>
                      <m:t>¬</m:t>
                    </m:r>
                  </m:oMath>
                </a14:m>
                <a:r>
                  <a:rPr lang="en-US" altLang="zh-CN" sz="2200" b="1" dirty="0">
                    <a:solidFill>
                      <a:srgbClr val="3333FF"/>
                    </a:solidFill>
                    <a:latin typeface="+mn-ea"/>
                    <a:sym typeface="Symbol" panose="05050102010706020507" pitchFamily="18" charset="2"/>
                  </a:rPr>
                  <a:t></a:t>
                </a:r>
                <a:r>
                  <a:rPr lang="en-US" altLang="zh-CN" sz="2200" b="1" dirty="0">
                    <a:solidFill>
                      <a:srgbClr val="3333FF"/>
                    </a:solidFill>
                    <a:latin typeface="+mn-ea"/>
                  </a:rPr>
                  <a:t>x(U(x)→L(</a:t>
                </a:r>
                <a:r>
                  <a:rPr lang="en-US" altLang="zh-CN" sz="2200" b="1" dirty="0" err="1">
                    <a:solidFill>
                      <a:srgbClr val="3333FF"/>
                    </a:solidFill>
                    <a:latin typeface="+mn-ea"/>
                  </a:rPr>
                  <a:t>x,a</a:t>
                </a:r>
                <a:r>
                  <a:rPr lang="en-US" altLang="zh-CN" sz="2200" b="1" dirty="0">
                    <a:solidFill>
                      <a:srgbClr val="3333FF"/>
                    </a:solidFill>
                    <a:latin typeface="+mn-ea"/>
                  </a:rPr>
                  <a:t>))</a:t>
                </a:r>
                <a:endParaRPr lang="zh-CN" altLang="en-US" sz="2200" b="1" kern="100" dirty="0">
                  <a:solidFill>
                    <a:srgbClr val="3333FF"/>
                  </a:solidFill>
                  <a:latin typeface="+mn-ea"/>
                </a:endParaRPr>
              </a:p>
            </p:txBody>
          </p:sp>
        </mc:Choice>
        <mc:Fallback>
          <p:sp>
            <p:nvSpPr>
              <p:cNvPr id="10" name="矩形 9">
                <a:extLst>
                  <a:ext uri="{FF2B5EF4-FFF2-40B4-BE49-F238E27FC236}">
                    <a16:creationId xmlns:a16="http://schemas.microsoft.com/office/drawing/2014/main" id="{F5827282-234E-4FAA-A4F9-B33E4D9A5DA7}"/>
                  </a:ext>
                </a:extLst>
              </p:cNvPr>
              <p:cNvSpPr>
                <a:spLocks noRot="1" noChangeAspect="1" noMove="1" noResize="1" noEditPoints="1" noAdjustHandles="1" noChangeArrowheads="1" noChangeShapeType="1" noTextEdit="1"/>
              </p:cNvSpPr>
              <p:nvPr/>
            </p:nvSpPr>
            <p:spPr>
              <a:xfrm>
                <a:off x="1200775" y="5905080"/>
                <a:ext cx="10080000" cy="869212"/>
              </a:xfrm>
              <a:prstGeom prst="rect">
                <a:avLst/>
              </a:prstGeom>
              <a:blipFill>
                <a:blip r:embed="rId5"/>
                <a:stretch>
                  <a:fillRect l="-786" t="-704" b="-14085"/>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71679246"/>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365"/>
                                        </p:tgtEl>
                                        <p:attrNameLst>
                                          <p:attrName>style.visibility</p:attrName>
                                        </p:attrNameLst>
                                      </p:cBhvr>
                                      <p:to>
                                        <p:strVal val="visible"/>
                                      </p:to>
                                    </p:set>
                                    <p:anim calcmode="lin" valueType="num">
                                      <p:cBhvr additive="base">
                                        <p:cTn id="7" dur="500" fill="hold"/>
                                        <p:tgtEl>
                                          <p:spTgt spid="15365"/>
                                        </p:tgtEl>
                                        <p:attrNameLst>
                                          <p:attrName>ppt_x</p:attrName>
                                        </p:attrNameLst>
                                      </p:cBhvr>
                                      <p:tavLst>
                                        <p:tav tm="0">
                                          <p:val>
                                            <p:strVal val="0-#ppt_w/2"/>
                                          </p:val>
                                        </p:tav>
                                        <p:tav tm="100000">
                                          <p:val>
                                            <p:strVal val="#ppt_x"/>
                                          </p:val>
                                        </p:tav>
                                      </p:tavLst>
                                    </p:anim>
                                    <p:anim calcmode="lin" valueType="num">
                                      <p:cBhvr additive="base">
                                        <p:cTn id="8" dur="500" fill="hold"/>
                                        <p:tgtEl>
                                          <p:spTgt spid="1536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2">
                                            <p:bg/>
                                          </p:spTgt>
                                        </p:tgtEl>
                                        <p:attrNameLst>
                                          <p:attrName>style.visibility</p:attrName>
                                        </p:attrNameLst>
                                      </p:cBhvr>
                                      <p:to>
                                        <p:strVal val="visible"/>
                                      </p:to>
                                    </p:set>
                                    <p:animEffect transition="in" filter="circle(in)">
                                      <p:cBhvr>
                                        <p:cTn id="13" dur="2000"/>
                                        <p:tgtEl>
                                          <p:spTgt spid="2">
                                            <p:bg/>
                                          </p:spTgt>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circle(in)">
                                      <p:cBhvr>
                                        <p:cTn id="16" dur="2000"/>
                                        <p:tgtEl>
                                          <p:spTgt spid="2">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circle(in)">
                                      <p:cBhvr>
                                        <p:cTn id="21" dur="2000"/>
                                        <p:tgtEl>
                                          <p:spTgt spid="2">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8">
                                            <p:bg/>
                                          </p:spTgt>
                                        </p:tgtEl>
                                        <p:attrNameLst>
                                          <p:attrName>style.visibility</p:attrName>
                                        </p:attrNameLst>
                                      </p:cBhvr>
                                      <p:to>
                                        <p:strVal val="visible"/>
                                      </p:to>
                                    </p:set>
                                    <p:animEffect transition="in" filter="circle(in)">
                                      <p:cBhvr>
                                        <p:cTn id="26" dur="2000"/>
                                        <p:tgtEl>
                                          <p:spTgt spid="8">
                                            <p:bg/>
                                          </p:spTgt>
                                        </p:tgtEl>
                                      </p:cBhvr>
                                    </p:animEffect>
                                  </p:childTnLst>
                                </p:cTn>
                              </p:par>
                              <p:par>
                                <p:cTn id="27" presetID="6" presetClass="entr" presetSubtype="16" fill="hold" grpId="0" nodeType="withEffect">
                                  <p:stCondLst>
                                    <p:cond delay="0"/>
                                  </p:stCondLst>
                                  <p:childTnLst>
                                    <p:set>
                                      <p:cBhvr>
                                        <p:cTn id="28" dur="1" fill="hold">
                                          <p:stCondLst>
                                            <p:cond delay="0"/>
                                          </p:stCondLst>
                                        </p:cTn>
                                        <p:tgtEl>
                                          <p:spTgt spid="8">
                                            <p:txEl>
                                              <p:pRg st="0" end="0"/>
                                            </p:txEl>
                                          </p:spTgt>
                                        </p:tgtEl>
                                        <p:attrNameLst>
                                          <p:attrName>style.visibility</p:attrName>
                                        </p:attrNameLst>
                                      </p:cBhvr>
                                      <p:to>
                                        <p:strVal val="visible"/>
                                      </p:to>
                                    </p:set>
                                    <p:animEffect transition="in" filter="circle(in)">
                                      <p:cBhvr>
                                        <p:cTn id="29" dur="2000"/>
                                        <p:tgtEl>
                                          <p:spTgt spid="8">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8">
                                            <p:txEl>
                                              <p:pRg st="1" end="1"/>
                                            </p:txEl>
                                          </p:spTgt>
                                        </p:tgtEl>
                                        <p:attrNameLst>
                                          <p:attrName>style.visibility</p:attrName>
                                        </p:attrNameLst>
                                      </p:cBhvr>
                                      <p:to>
                                        <p:strVal val="visible"/>
                                      </p:to>
                                    </p:set>
                                    <p:animEffect transition="in" filter="circle(in)">
                                      <p:cBhvr>
                                        <p:cTn id="34" dur="2000"/>
                                        <p:tgtEl>
                                          <p:spTgt spid="8">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9">
                                            <p:bg/>
                                          </p:spTgt>
                                        </p:tgtEl>
                                        <p:attrNameLst>
                                          <p:attrName>style.visibility</p:attrName>
                                        </p:attrNameLst>
                                      </p:cBhvr>
                                      <p:to>
                                        <p:strVal val="visible"/>
                                      </p:to>
                                    </p:set>
                                    <p:animEffect transition="in" filter="circle(in)">
                                      <p:cBhvr>
                                        <p:cTn id="39" dur="2000"/>
                                        <p:tgtEl>
                                          <p:spTgt spid="9">
                                            <p:bg/>
                                          </p:spTgt>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9">
                                            <p:txEl>
                                              <p:pRg st="0" end="0"/>
                                            </p:txEl>
                                          </p:spTgt>
                                        </p:tgtEl>
                                        <p:attrNameLst>
                                          <p:attrName>style.visibility</p:attrName>
                                        </p:attrNameLst>
                                      </p:cBhvr>
                                      <p:to>
                                        <p:strVal val="visible"/>
                                      </p:to>
                                    </p:set>
                                    <p:animEffect transition="in" filter="circle(in)">
                                      <p:cBhvr>
                                        <p:cTn id="42" dur="2000"/>
                                        <p:tgtEl>
                                          <p:spTgt spid="9">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9">
                                            <p:txEl>
                                              <p:pRg st="1" end="1"/>
                                            </p:txEl>
                                          </p:spTgt>
                                        </p:tgtEl>
                                        <p:attrNameLst>
                                          <p:attrName>style.visibility</p:attrName>
                                        </p:attrNameLst>
                                      </p:cBhvr>
                                      <p:to>
                                        <p:strVal val="visible"/>
                                      </p:to>
                                    </p:set>
                                    <p:animEffect transition="in" filter="circle(in)">
                                      <p:cBhvr>
                                        <p:cTn id="47" dur="2000"/>
                                        <p:tgtEl>
                                          <p:spTgt spid="9">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10">
                                            <p:bg/>
                                          </p:spTgt>
                                        </p:tgtEl>
                                        <p:attrNameLst>
                                          <p:attrName>style.visibility</p:attrName>
                                        </p:attrNameLst>
                                      </p:cBhvr>
                                      <p:to>
                                        <p:strVal val="visible"/>
                                      </p:to>
                                    </p:set>
                                    <p:animEffect transition="in" filter="circle(in)">
                                      <p:cBhvr>
                                        <p:cTn id="52" dur="2000"/>
                                        <p:tgtEl>
                                          <p:spTgt spid="10">
                                            <p:bg/>
                                          </p:spTgt>
                                        </p:tgtEl>
                                      </p:cBhvr>
                                    </p:animEffect>
                                  </p:childTnLst>
                                </p:cTn>
                              </p:par>
                              <p:par>
                                <p:cTn id="53" presetID="6" presetClass="entr" presetSubtype="16" fill="hold" grpId="0" nodeType="withEffect">
                                  <p:stCondLst>
                                    <p:cond delay="0"/>
                                  </p:stCondLst>
                                  <p:childTnLst>
                                    <p:set>
                                      <p:cBhvr>
                                        <p:cTn id="54" dur="1" fill="hold">
                                          <p:stCondLst>
                                            <p:cond delay="0"/>
                                          </p:stCondLst>
                                        </p:cTn>
                                        <p:tgtEl>
                                          <p:spTgt spid="10">
                                            <p:txEl>
                                              <p:pRg st="0" end="0"/>
                                            </p:txEl>
                                          </p:spTgt>
                                        </p:tgtEl>
                                        <p:attrNameLst>
                                          <p:attrName>style.visibility</p:attrName>
                                        </p:attrNameLst>
                                      </p:cBhvr>
                                      <p:to>
                                        <p:strVal val="visible"/>
                                      </p:to>
                                    </p:set>
                                    <p:animEffect transition="in" filter="circle(in)">
                                      <p:cBhvr>
                                        <p:cTn id="55" dur="2000"/>
                                        <p:tgtEl>
                                          <p:spTgt spid="10">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6" presetClass="entr" presetSubtype="16" fill="hold" grpId="0" nodeType="clickEffect">
                                  <p:stCondLst>
                                    <p:cond delay="0"/>
                                  </p:stCondLst>
                                  <p:childTnLst>
                                    <p:set>
                                      <p:cBhvr>
                                        <p:cTn id="59" dur="1" fill="hold">
                                          <p:stCondLst>
                                            <p:cond delay="0"/>
                                          </p:stCondLst>
                                        </p:cTn>
                                        <p:tgtEl>
                                          <p:spTgt spid="10">
                                            <p:txEl>
                                              <p:pRg st="1" end="1"/>
                                            </p:txEl>
                                          </p:spTgt>
                                        </p:tgtEl>
                                        <p:attrNameLst>
                                          <p:attrName>style.visibility</p:attrName>
                                        </p:attrNameLst>
                                      </p:cBhvr>
                                      <p:to>
                                        <p:strVal val="visible"/>
                                      </p:to>
                                    </p:set>
                                    <p:animEffect transition="in" filter="circle(in)">
                                      <p:cBhvr>
                                        <p:cTn id="60" dur="20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autoUpdateAnimBg="0"/>
      <p:bldP spid="2" grpId="0" uiExpand="1" build="p" animBg="1"/>
      <p:bldP spid="8" grpId="0" uiExpand="1" build="p" animBg="1"/>
      <p:bldP spid="9" grpId="0" uiExpand="1" build="p" animBg="1"/>
      <p:bldP spid="10" grpId="0" uiExpand="1"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6FBEDAA-4E5B-4CEE-A357-181D38F4F59D}"/>
              </a:ext>
            </a:extLst>
          </p:cNvPr>
          <p:cNvSpPr/>
          <p:nvPr/>
        </p:nvSpPr>
        <p:spPr>
          <a:xfrm>
            <a:off x="7133009" y="2367813"/>
            <a:ext cx="4851510" cy="4459041"/>
          </a:xfrm>
          <a:prstGeom prst="rect">
            <a:avLst/>
          </a:prstGeom>
          <a:solidFill>
            <a:schemeClr val="bg2">
              <a:lumMod val="90000"/>
            </a:schemeClr>
          </a:solidFill>
        </p:spPr>
        <p:txBody>
          <a:bodyPr wrap="square">
            <a:spAutoFit/>
          </a:bodyPr>
          <a:lstStyle/>
          <a:p>
            <a:pPr marR="16510" algn="just">
              <a:lnSpc>
                <a:spcPct val="150000"/>
              </a:lnSpc>
              <a:spcAft>
                <a:spcPts val="0"/>
              </a:spcAft>
            </a:pPr>
            <a:r>
              <a:rPr lang="zh-CN" altLang="zh-CN" b="1" kern="100" dirty="0">
                <a:solidFill>
                  <a:srgbClr val="C00000"/>
                </a:solidFill>
                <a:latin typeface="+mn-ea"/>
              </a:rPr>
              <a:t>注意</a:t>
            </a:r>
            <a:r>
              <a:rPr lang="fr-FR" altLang="zh-CN" b="1" kern="100" dirty="0">
                <a:latin typeface="+mn-ea"/>
              </a:rPr>
              <a:t>  </a:t>
            </a:r>
            <a:r>
              <a:rPr lang="zh-CN" altLang="zh-CN" b="1" kern="100" dirty="0">
                <a:latin typeface="+mn-ea"/>
              </a:rPr>
              <a:t>对命题用</a:t>
            </a:r>
            <a:r>
              <a:rPr lang="fr-FR" altLang="zh-CN" b="1" kern="100" dirty="0">
                <a:latin typeface="+mn-ea"/>
              </a:rPr>
              <a:t>n</a:t>
            </a:r>
            <a:r>
              <a:rPr lang="zh-CN" altLang="zh-CN" b="1" kern="100" dirty="0">
                <a:latin typeface="+mn-ea"/>
              </a:rPr>
              <a:t>元谓词符号化时，应该注意以下几点：</a:t>
            </a:r>
          </a:p>
          <a:p>
            <a:pPr indent="266700" algn="just">
              <a:lnSpc>
                <a:spcPct val="150000"/>
              </a:lnSpc>
              <a:spcAft>
                <a:spcPts val="0"/>
              </a:spcAft>
            </a:pPr>
            <a:r>
              <a:rPr lang="zh-CN" altLang="zh-CN" b="1" kern="100" dirty="0">
                <a:latin typeface="+mn-ea"/>
              </a:rPr>
              <a:t>（</a:t>
            </a:r>
            <a:r>
              <a:rPr lang="fr-FR" altLang="zh-CN" b="1" kern="100" dirty="0">
                <a:latin typeface="+mn-ea"/>
              </a:rPr>
              <a:t>1</a:t>
            </a:r>
            <a:r>
              <a:rPr lang="zh-CN" altLang="zh-CN" b="1" kern="100" dirty="0">
                <a:latin typeface="+mn-ea"/>
              </a:rPr>
              <a:t>）对没有明确给出量词的命题，需要根据命题表达的语义选用量词。</a:t>
            </a:r>
          </a:p>
          <a:p>
            <a:pPr indent="266700" algn="just">
              <a:lnSpc>
                <a:spcPct val="150000"/>
              </a:lnSpc>
              <a:spcAft>
                <a:spcPts val="0"/>
              </a:spcAft>
            </a:pPr>
            <a:r>
              <a:rPr lang="zh-CN" altLang="zh-CN" b="1" kern="100" dirty="0">
                <a:latin typeface="+mn-ea"/>
              </a:rPr>
              <a:t>（</a:t>
            </a:r>
            <a:r>
              <a:rPr lang="en-US" altLang="zh-CN" b="1" kern="100" dirty="0">
                <a:latin typeface="+mn-ea"/>
              </a:rPr>
              <a:t>2</a:t>
            </a:r>
            <a:r>
              <a:rPr lang="zh-CN" altLang="zh-CN" b="1" kern="100" dirty="0">
                <a:latin typeface="+mn-ea"/>
              </a:rPr>
              <a:t>）命题的符号化形式不惟一。</a:t>
            </a:r>
          </a:p>
          <a:p>
            <a:pPr indent="266700" algn="just">
              <a:lnSpc>
                <a:spcPct val="150000"/>
              </a:lnSpc>
              <a:spcAft>
                <a:spcPts val="0"/>
              </a:spcAft>
            </a:pPr>
            <a:r>
              <a:rPr lang="zh-CN" altLang="zh-CN" b="1" kern="100" dirty="0">
                <a:latin typeface="+mn-ea"/>
              </a:rPr>
              <a:t>（</a:t>
            </a:r>
            <a:r>
              <a:rPr lang="en-US" altLang="zh-CN" b="1" kern="100" dirty="0">
                <a:latin typeface="+mn-ea"/>
              </a:rPr>
              <a:t>3</a:t>
            </a:r>
            <a:r>
              <a:rPr lang="zh-CN" altLang="zh-CN" b="1" kern="100" dirty="0">
                <a:latin typeface="+mn-ea"/>
              </a:rPr>
              <a:t>）当多个量词同时出现时，不能随意改变它们的顺序。</a:t>
            </a:r>
          </a:p>
        </p:txBody>
      </p:sp>
      <p:sp>
        <p:nvSpPr>
          <p:cNvPr id="38915" name="Rectangle 3">
            <a:extLst>
              <a:ext uri="{FF2B5EF4-FFF2-40B4-BE49-F238E27FC236}">
                <a16:creationId xmlns:a16="http://schemas.microsoft.com/office/drawing/2014/main" id="{9792C5EE-E493-4D95-A95C-750E29D09D7C}"/>
              </a:ext>
            </a:extLst>
          </p:cNvPr>
          <p:cNvSpPr>
            <a:spLocks noGrp="1" noChangeArrowheads="1"/>
          </p:cNvSpPr>
          <p:nvPr>
            <p:ph type="body" idx="4294967295"/>
          </p:nvPr>
        </p:nvSpPr>
        <p:spPr>
          <a:xfrm>
            <a:off x="355293" y="1021196"/>
            <a:ext cx="11227053" cy="5755267"/>
          </a:xfrm>
        </p:spPr>
        <p:txBody>
          <a:bodyPr>
            <a:noAutofit/>
          </a:bodyPr>
          <a:lstStyle/>
          <a:p>
            <a:pPr marL="0" indent="0">
              <a:lnSpc>
                <a:spcPct val="120000"/>
              </a:lnSpc>
              <a:spcAft>
                <a:spcPts val="1800"/>
              </a:spcAft>
              <a:buNone/>
            </a:pPr>
            <a:r>
              <a:rPr lang="zh-CN" altLang="en-US" dirty="0">
                <a:solidFill>
                  <a:srgbClr val="C00000"/>
                </a:solidFill>
              </a:rPr>
              <a:t>例</a:t>
            </a:r>
            <a:r>
              <a:rPr lang="en-US" altLang="zh-CN" dirty="0">
                <a:solidFill>
                  <a:srgbClr val="C00000"/>
                </a:solidFill>
              </a:rPr>
              <a:t>3.6  </a:t>
            </a:r>
            <a:r>
              <a:rPr lang="zh-CN" altLang="en-US" dirty="0"/>
              <a:t>将下列命题符号化</a:t>
            </a:r>
          </a:p>
          <a:p>
            <a:pPr marL="0" indent="0">
              <a:lnSpc>
                <a:spcPct val="120000"/>
              </a:lnSpc>
              <a:buNone/>
            </a:pPr>
            <a:r>
              <a:rPr lang="zh-CN" altLang="en-US" dirty="0"/>
              <a:t>（</a:t>
            </a:r>
            <a:r>
              <a:rPr lang="en-US" altLang="zh-CN" dirty="0"/>
              <a:t>1</a:t>
            </a:r>
            <a:r>
              <a:rPr lang="zh-CN" altLang="en-US" dirty="0"/>
              <a:t>）兔子比乌龟跑得快；</a:t>
            </a:r>
            <a:endParaRPr lang="en-US" altLang="zh-CN" dirty="0"/>
          </a:p>
          <a:p>
            <a:pPr marL="0" indent="0">
              <a:lnSpc>
                <a:spcPct val="120000"/>
              </a:lnSpc>
              <a:buNone/>
            </a:pPr>
            <a:endParaRPr lang="zh-CN" altLang="en-US" dirty="0"/>
          </a:p>
          <a:p>
            <a:pPr marL="0" indent="0">
              <a:lnSpc>
                <a:spcPct val="120000"/>
              </a:lnSpc>
              <a:buNone/>
            </a:pPr>
            <a:r>
              <a:rPr lang="zh-CN" altLang="en-US" dirty="0"/>
              <a:t>（</a:t>
            </a:r>
            <a:r>
              <a:rPr lang="en-US" altLang="zh-CN" dirty="0"/>
              <a:t>2</a:t>
            </a:r>
            <a:r>
              <a:rPr lang="zh-CN" altLang="en-US" dirty="0"/>
              <a:t>）有的兔子比所有乌龟跑得快；</a:t>
            </a:r>
            <a:endParaRPr lang="en-US" altLang="zh-CN" dirty="0"/>
          </a:p>
          <a:p>
            <a:pPr marL="0" indent="0">
              <a:lnSpc>
                <a:spcPct val="120000"/>
              </a:lnSpc>
              <a:buNone/>
            </a:pPr>
            <a:endParaRPr lang="zh-CN" altLang="en-US" dirty="0"/>
          </a:p>
          <a:p>
            <a:pPr marL="0" indent="0">
              <a:lnSpc>
                <a:spcPct val="120000"/>
              </a:lnSpc>
              <a:buNone/>
            </a:pPr>
            <a:r>
              <a:rPr lang="zh-CN" altLang="en-US" dirty="0"/>
              <a:t>（</a:t>
            </a:r>
            <a:r>
              <a:rPr lang="en-US" altLang="zh-CN" dirty="0"/>
              <a:t>3</a:t>
            </a:r>
            <a:r>
              <a:rPr lang="zh-CN" altLang="en-US" dirty="0"/>
              <a:t>）并不是所有的兔子都比乌龟跑得快；</a:t>
            </a:r>
            <a:endParaRPr lang="en-US" altLang="zh-CN" dirty="0"/>
          </a:p>
          <a:p>
            <a:pPr marL="0" indent="0">
              <a:lnSpc>
                <a:spcPct val="120000"/>
              </a:lnSpc>
              <a:buNone/>
            </a:pPr>
            <a:endParaRPr lang="zh-CN" altLang="en-US" dirty="0"/>
          </a:p>
          <a:p>
            <a:pPr marL="0" indent="0">
              <a:lnSpc>
                <a:spcPct val="120000"/>
              </a:lnSpc>
              <a:buNone/>
            </a:pPr>
            <a:r>
              <a:rPr lang="zh-CN" altLang="en-US" dirty="0"/>
              <a:t>（</a:t>
            </a:r>
            <a:r>
              <a:rPr lang="en-US" altLang="zh-CN" dirty="0"/>
              <a:t>4</a:t>
            </a:r>
            <a:r>
              <a:rPr lang="zh-CN" altLang="en-US" dirty="0"/>
              <a:t>）不存在跑得同样快的两只兔子。 </a:t>
            </a:r>
          </a:p>
        </p:txBody>
      </p:sp>
      <p:sp>
        <p:nvSpPr>
          <p:cNvPr id="36869" name="Rectangle 2">
            <a:extLst>
              <a:ext uri="{FF2B5EF4-FFF2-40B4-BE49-F238E27FC236}">
                <a16:creationId xmlns:a16="http://schemas.microsoft.com/office/drawing/2014/main" id="{8F939234-B104-4528-BC6C-70DACB9F2C72}"/>
              </a:ext>
            </a:extLst>
          </p:cNvPr>
          <p:cNvSpPr>
            <a:spLocks noGrp="1" noChangeArrowheads="1"/>
          </p:cNvSpPr>
          <p:nvPr>
            <p:ph type="title" idx="4294967295"/>
          </p:nvPr>
        </p:nvSpPr>
        <p:spPr/>
        <p:txBody>
          <a:bodyPr/>
          <a:lstStyle/>
          <a:p>
            <a:r>
              <a:rPr lang="zh-CN" altLang="en-US" dirty="0"/>
              <a:t>例</a:t>
            </a:r>
            <a:r>
              <a:rPr lang="en-US" altLang="zh-CN" dirty="0"/>
              <a:t>3.6</a:t>
            </a:r>
            <a:endParaRPr lang="zh-CN" altLang="en-US" dirty="0"/>
          </a:p>
        </p:txBody>
      </p:sp>
      <p:sp>
        <p:nvSpPr>
          <p:cNvPr id="38918" name="Rectangle 4">
            <a:extLst>
              <a:ext uri="{FF2B5EF4-FFF2-40B4-BE49-F238E27FC236}">
                <a16:creationId xmlns:a16="http://schemas.microsoft.com/office/drawing/2014/main" id="{E9593AE7-9E78-4479-93A6-76D8E0E7D93D}"/>
              </a:ext>
            </a:extLst>
          </p:cNvPr>
          <p:cNvSpPr>
            <a:spLocks noChangeArrowheads="1"/>
          </p:cNvSpPr>
          <p:nvPr/>
        </p:nvSpPr>
        <p:spPr bwMode="auto">
          <a:xfrm>
            <a:off x="703326" y="4995265"/>
            <a:ext cx="6537825" cy="181717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36008" tIns="36008" rIns="36008" bIns="36008">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50000"/>
              </a:lnSpc>
              <a:buFont typeface="Wingdings" panose="05000000000000000000" pitchFamily="2" charset="2"/>
              <a:buNone/>
            </a:pPr>
            <a:r>
              <a:rPr lang="zh-CN" altLang="en-US" sz="2400" dirty="0">
                <a:solidFill>
                  <a:srgbClr val="C00000"/>
                </a:solidFill>
                <a:latin typeface="+mn-ea"/>
                <a:ea typeface="+mn-ea"/>
              </a:rPr>
              <a:t>解</a:t>
            </a:r>
            <a:r>
              <a:rPr lang="zh-CN" altLang="en-US" sz="2400" dirty="0">
                <a:latin typeface="+mn-ea"/>
                <a:ea typeface="+mn-ea"/>
              </a:rPr>
              <a:t>：</a:t>
            </a:r>
            <a:r>
              <a:rPr lang="zh-CN" altLang="en-US" sz="2400" dirty="0">
                <a:solidFill>
                  <a:srgbClr val="0000FF"/>
                </a:solidFill>
                <a:latin typeface="+mn-ea"/>
                <a:ea typeface="+mn-ea"/>
              </a:rPr>
              <a:t>设</a:t>
            </a:r>
            <a:r>
              <a:rPr lang="en-US" altLang="zh-CN" sz="2400" dirty="0">
                <a:solidFill>
                  <a:srgbClr val="0000FF"/>
                </a:solidFill>
                <a:latin typeface="+mn-ea"/>
                <a:ea typeface="+mn-ea"/>
              </a:rPr>
              <a:t>P(x)</a:t>
            </a:r>
            <a:r>
              <a:rPr lang="zh-CN" altLang="en-US" sz="2400" dirty="0">
                <a:solidFill>
                  <a:srgbClr val="0000FF"/>
                </a:solidFill>
                <a:latin typeface="+mn-ea"/>
                <a:ea typeface="+mn-ea"/>
              </a:rPr>
              <a:t>：</a:t>
            </a:r>
            <a:r>
              <a:rPr lang="en-US" altLang="zh-CN" sz="2400" dirty="0">
                <a:solidFill>
                  <a:srgbClr val="0000FF"/>
                </a:solidFill>
                <a:latin typeface="+mn-ea"/>
                <a:ea typeface="+mn-ea"/>
              </a:rPr>
              <a:t>x</a:t>
            </a:r>
            <a:r>
              <a:rPr lang="zh-CN" altLang="en-US" sz="2400" dirty="0">
                <a:solidFill>
                  <a:srgbClr val="0000FF"/>
                </a:solidFill>
                <a:latin typeface="+mn-ea"/>
                <a:ea typeface="+mn-ea"/>
              </a:rPr>
              <a:t>是兔子；</a:t>
            </a:r>
            <a:r>
              <a:rPr lang="en-US" altLang="zh-CN" sz="2400" dirty="0">
                <a:solidFill>
                  <a:srgbClr val="0000FF"/>
                </a:solidFill>
                <a:latin typeface="+mn-ea"/>
                <a:ea typeface="+mn-ea"/>
              </a:rPr>
              <a:t>Q(x)</a:t>
            </a:r>
            <a:r>
              <a:rPr lang="zh-CN" altLang="en-US" sz="2400" dirty="0">
                <a:solidFill>
                  <a:srgbClr val="0000FF"/>
                </a:solidFill>
                <a:latin typeface="+mn-ea"/>
                <a:ea typeface="+mn-ea"/>
              </a:rPr>
              <a:t>：</a:t>
            </a:r>
            <a:r>
              <a:rPr lang="en-US" altLang="zh-CN" sz="2400" dirty="0">
                <a:solidFill>
                  <a:srgbClr val="0000FF"/>
                </a:solidFill>
                <a:latin typeface="+mn-ea"/>
                <a:ea typeface="+mn-ea"/>
              </a:rPr>
              <a:t>x</a:t>
            </a:r>
            <a:r>
              <a:rPr lang="zh-CN" altLang="en-US" sz="2400" dirty="0">
                <a:solidFill>
                  <a:srgbClr val="0000FF"/>
                </a:solidFill>
                <a:latin typeface="+mn-ea"/>
                <a:ea typeface="+mn-ea"/>
              </a:rPr>
              <a:t>是乌龟；</a:t>
            </a:r>
          </a:p>
          <a:p>
            <a:pPr>
              <a:lnSpc>
                <a:spcPct val="150000"/>
              </a:lnSpc>
              <a:buNone/>
            </a:pPr>
            <a:r>
              <a:rPr lang="en-US" altLang="zh-CN" sz="2400" dirty="0">
                <a:solidFill>
                  <a:srgbClr val="0000FF"/>
                </a:solidFill>
                <a:latin typeface="+mn-ea"/>
                <a:ea typeface="+mn-ea"/>
              </a:rPr>
              <a:t>       R(x, y)</a:t>
            </a:r>
            <a:r>
              <a:rPr lang="zh-CN" altLang="en-US" sz="2400" dirty="0">
                <a:solidFill>
                  <a:srgbClr val="0000FF"/>
                </a:solidFill>
                <a:latin typeface="+mn-ea"/>
                <a:ea typeface="+mn-ea"/>
              </a:rPr>
              <a:t>：</a:t>
            </a:r>
            <a:r>
              <a:rPr lang="en-US" altLang="zh-CN" sz="2400" dirty="0">
                <a:solidFill>
                  <a:srgbClr val="0000FF"/>
                </a:solidFill>
                <a:latin typeface="+mn-ea"/>
                <a:ea typeface="+mn-ea"/>
              </a:rPr>
              <a:t>x</a:t>
            </a:r>
            <a:r>
              <a:rPr lang="zh-CN" altLang="en-US" sz="2400" dirty="0">
                <a:solidFill>
                  <a:srgbClr val="0000FF"/>
                </a:solidFill>
                <a:latin typeface="+mn-ea"/>
                <a:ea typeface="+mn-ea"/>
              </a:rPr>
              <a:t>比</a:t>
            </a:r>
            <a:r>
              <a:rPr lang="en-US" altLang="zh-CN" sz="2400" dirty="0">
                <a:solidFill>
                  <a:srgbClr val="0000FF"/>
                </a:solidFill>
                <a:latin typeface="+mn-ea"/>
                <a:ea typeface="+mn-ea"/>
              </a:rPr>
              <a:t>y</a:t>
            </a:r>
            <a:r>
              <a:rPr lang="zh-CN" altLang="en-US" sz="2400" dirty="0">
                <a:solidFill>
                  <a:srgbClr val="0000FF"/>
                </a:solidFill>
                <a:latin typeface="+mn-ea"/>
                <a:ea typeface="+mn-ea"/>
              </a:rPr>
              <a:t>跑得快；</a:t>
            </a:r>
            <a:r>
              <a:rPr lang="en-US" altLang="zh-CN" sz="2400" dirty="0">
                <a:solidFill>
                  <a:srgbClr val="0000FF"/>
                </a:solidFill>
                <a:latin typeface="+mn-ea"/>
                <a:ea typeface="+mn-ea"/>
              </a:rPr>
              <a:t>S</a:t>
            </a:r>
            <a:r>
              <a:rPr lang="fr-FR" altLang="zh-CN" sz="2400" dirty="0">
                <a:solidFill>
                  <a:srgbClr val="0000FF"/>
                </a:solidFill>
                <a:latin typeface="+mn-ea"/>
                <a:ea typeface="+mn-ea"/>
              </a:rPr>
              <a:t>(x,y)</a:t>
            </a:r>
            <a:r>
              <a:rPr lang="zh-CN" altLang="zh-CN" sz="2400" dirty="0">
                <a:solidFill>
                  <a:srgbClr val="0000FF"/>
                </a:solidFill>
                <a:latin typeface="+mn-ea"/>
                <a:ea typeface="+mn-ea"/>
              </a:rPr>
              <a:t>：</a:t>
            </a:r>
            <a:r>
              <a:rPr lang="fr-FR" altLang="zh-CN" sz="2400" dirty="0">
                <a:solidFill>
                  <a:srgbClr val="0000FF"/>
                </a:solidFill>
                <a:latin typeface="+mn-ea"/>
                <a:ea typeface="+mn-ea"/>
              </a:rPr>
              <a:t>x</a:t>
            </a:r>
            <a:r>
              <a:rPr lang="zh-CN" altLang="zh-CN" sz="2400" dirty="0">
                <a:solidFill>
                  <a:srgbClr val="0000FF"/>
                </a:solidFill>
                <a:latin typeface="+mn-ea"/>
                <a:ea typeface="+mn-ea"/>
              </a:rPr>
              <a:t>与</a:t>
            </a:r>
            <a:r>
              <a:rPr lang="fr-FR" altLang="zh-CN" sz="2400" dirty="0">
                <a:solidFill>
                  <a:srgbClr val="0000FF"/>
                </a:solidFill>
                <a:latin typeface="+mn-ea"/>
                <a:ea typeface="+mn-ea"/>
              </a:rPr>
              <a:t>y</a:t>
            </a:r>
            <a:r>
              <a:rPr lang="zh-CN" altLang="zh-CN" sz="2400" dirty="0">
                <a:solidFill>
                  <a:srgbClr val="0000FF"/>
                </a:solidFill>
                <a:latin typeface="+mn-ea"/>
                <a:ea typeface="+mn-ea"/>
              </a:rPr>
              <a:t>相同； </a:t>
            </a:r>
            <a:endParaRPr lang="en-US" altLang="zh-CN" sz="2400" dirty="0">
              <a:solidFill>
                <a:srgbClr val="0000FF"/>
              </a:solidFill>
              <a:latin typeface="+mn-ea"/>
              <a:ea typeface="+mn-ea"/>
            </a:endParaRPr>
          </a:p>
          <a:p>
            <a:pPr>
              <a:lnSpc>
                <a:spcPct val="150000"/>
              </a:lnSpc>
              <a:buNone/>
            </a:pPr>
            <a:r>
              <a:rPr lang="en-US" altLang="zh-CN" sz="2400" dirty="0">
                <a:solidFill>
                  <a:srgbClr val="0000FF"/>
                </a:solidFill>
                <a:latin typeface="+mn-ea"/>
                <a:ea typeface="+mn-ea"/>
              </a:rPr>
              <a:t>       T(x, y)</a:t>
            </a:r>
            <a:r>
              <a:rPr lang="zh-CN" altLang="en-US" sz="2400" dirty="0">
                <a:solidFill>
                  <a:srgbClr val="0000FF"/>
                </a:solidFill>
                <a:latin typeface="+mn-ea"/>
                <a:ea typeface="+mn-ea"/>
              </a:rPr>
              <a:t>：</a:t>
            </a:r>
            <a:r>
              <a:rPr lang="en-US" altLang="zh-CN" sz="2400" dirty="0">
                <a:solidFill>
                  <a:srgbClr val="0000FF"/>
                </a:solidFill>
                <a:latin typeface="+mn-ea"/>
                <a:ea typeface="+mn-ea"/>
              </a:rPr>
              <a:t>x</a:t>
            </a:r>
            <a:r>
              <a:rPr lang="zh-CN" altLang="en-US" sz="2400" dirty="0">
                <a:solidFill>
                  <a:srgbClr val="0000FF"/>
                </a:solidFill>
                <a:latin typeface="+mn-ea"/>
                <a:ea typeface="+mn-ea"/>
              </a:rPr>
              <a:t>与</a:t>
            </a:r>
            <a:r>
              <a:rPr lang="en-US" altLang="zh-CN" sz="2400" dirty="0">
                <a:solidFill>
                  <a:srgbClr val="0000FF"/>
                </a:solidFill>
                <a:latin typeface="+mn-ea"/>
                <a:ea typeface="+mn-ea"/>
              </a:rPr>
              <a:t>y</a:t>
            </a:r>
            <a:r>
              <a:rPr lang="zh-CN" altLang="en-US" sz="2400" dirty="0">
                <a:solidFill>
                  <a:srgbClr val="0000FF"/>
                </a:solidFill>
                <a:latin typeface="+mn-ea"/>
                <a:ea typeface="+mn-ea"/>
              </a:rPr>
              <a:t>跑得同样快。 </a:t>
            </a:r>
          </a:p>
        </p:txBody>
      </p:sp>
      <p:sp>
        <p:nvSpPr>
          <p:cNvPr id="38919" name="AutoShape 7">
            <a:extLst>
              <a:ext uri="{FF2B5EF4-FFF2-40B4-BE49-F238E27FC236}">
                <a16:creationId xmlns:a16="http://schemas.microsoft.com/office/drawing/2014/main" id="{DA1B7F40-1D53-4CC9-9719-E65980DC7274}"/>
              </a:ext>
            </a:extLst>
          </p:cNvPr>
          <p:cNvSpPr>
            <a:spLocks noChangeArrowheads="1"/>
          </p:cNvSpPr>
          <p:nvPr/>
        </p:nvSpPr>
        <p:spPr bwMode="auto">
          <a:xfrm>
            <a:off x="616004" y="3488658"/>
            <a:ext cx="5608012" cy="1224245"/>
          </a:xfrm>
          <a:prstGeom prst="wedgeRectCallout">
            <a:avLst>
              <a:gd name="adj1" fmla="val -3532"/>
              <a:gd name="adj2" fmla="val -69583"/>
            </a:avLst>
          </a:prstGeom>
          <a:solidFill>
            <a:srgbClr val="1157AB"/>
          </a:solidFill>
          <a:ln w="12700">
            <a:solidFill>
              <a:schemeClr val="tx1"/>
            </a:solidFill>
            <a:miter lim="800000"/>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chemeClr val="bg1"/>
                </a:solidFill>
                <a:latin typeface="+mn-ea"/>
                <a:ea typeface="+mn-ea"/>
                <a:sym typeface="Symbol" panose="05050102010706020507" pitchFamily="18" charset="2"/>
              </a:rPr>
              <a:t></a:t>
            </a:r>
            <a:r>
              <a:rPr lang="fr-FR" altLang="en-US" sz="2400" dirty="0">
                <a:solidFill>
                  <a:schemeClr val="bg1"/>
                </a:solidFill>
                <a:latin typeface="+mn-ea"/>
                <a:ea typeface="+mn-ea"/>
              </a:rPr>
              <a:t>x(P(x)∧</a:t>
            </a:r>
            <a:r>
              <a:rPr lang="en-US" altLang="zh-CN" sz="2400" dirty="0">
                <a:solidFill>
                  <a:schemeClr val="bg1"/>
                </a:solidFill>
                <a:latin typeface="+mn-ea"/>
                <a:ea typeface="+mn-ea"/>
                <a:sym typeface="Symbol" panose="05050102010706020507" pitchFamily="18" charset="2"/>
              </a:rPr>
              <a:t></a:t>
            </a:r>
            <a:r>
              <a:rPr lang="fr-FR" altLang="en-US" sz="2400" dirty="0">
                <a:solidFill>
                  <a:schemeClr val="bg1"/>
                </a:solidFill>
                <a:latin typeface="+mn-ea"/>
                <a:ea typeface="+mn-ea"/>
              </a:rPr>
              <a:t>y(Q(y)→R(x, y)))</a:t>
            </a:r>
            <a:endParaRPr lang="zh-CN" altLang="en-US" sz="2400" dirty="0">
              <a:solidFill>
                <a:schemeClr val="bg1"/>
              </a:solidFill>
              <a:latin typeface="+mn-ea"/>
              <a:ea typeface="+mn-ea"/>
            </a:endParaRPr>
          </a:p>
        </p:txBody>
      </p:sp>
      <p:sp>
        <p:nvSpPr>
          <p:cNvPr id="38921" name="AutoShape 6">
            <a:extLst>
              <a:ext uri="{FF2B5EF4-FFF2-40B4-BE49-F238E27FC236}">
                <a16:creationId xmlns:a16="http://schemas.microsoft.com/office/drawing/2014/main" id="{CB1ECFFE-1516-4EA8-8EAF-A7F7224E1B13}"/>
              </a:ext>
            </a:extLst>
          </p:cNvPr>
          <p:cNvSpPr>
            <a:spLocks noChangeArrowheads="1"/>
          </p:cNvSpPr>
          <p:nvPr/>
        </p:nvSpPr>
        <p:spPr bwMode="auto">
          <a:xfrm>
            <a:off x="619179" y="2425601"/>
            <a:ext cx="5912812" cy="1224245"/>
          </a:xfrm>
          <a:prstGeom prst="wedgeRectCallout">
            <a:avLst>
              <a:gd name="adj1" fmla="val -20735"/>
              <a:gd name="adj2" fmla="val -74118"/>
            </a:avLst>
          </a:prstGeom>
          <a:solidFill>
            <a:srgbClr val="1157AB"/>
          </a:solidFill>
          <a:ln w="12700">
            <a:solidFill>
              <a:schemeClr val="tx1"/>
            </a:solidFill>
            <a:miter lim="800000"/>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chemeClr val="bg1"/>
                </a:solidFill>
                <a:latin typeface="+mn-ea"/>
                <a:ea typeface="+mn-ea"/>
                <a:sym typeface="Symbol" panose="05050102010706020507" pitchFamily="18" charset="2"/>
              </a:rPr>
              <a:t></a:t>
            </a:r>
            <a:r>
              <a:rPr lang="fr-FR" altLang="en-US" sz="2400" dirty="0">
                <a:solidFill>
                  <a:schemeClr val="bg1"/>
                </a:solidFill>
                <a:latin typeface="+mn-ea"/>
                <a:ea typeface="+mn-ea"/>
              </a:rPr>
              <a:t>x</a:t>
            </a:r>
            <a:r>
              <a:rPr lang="en-US" altLang="zh-CN" sz="2400" dirty="0">
                <a:solidFill>
                  <a:schemeClr val="bg1"/>
                </a:solidFill>
                <a:latin typeface="+mn-ea"/>
                <a:ea typeface="+mn-ea"/>
                <a:sym typeface="Symbol" panose="05050102010706020507" pitchFamily="18" charset="2"/>
              </a:rPr>
              <a:t></a:t>
            </a:r>
            <a:r>
              <a:rPr lang="fr-FR" altLang="en-US" sz="2400" dirty="0">
                <a:solidFill>
                  <a:schemeClr val="bg1"/>
                </a:solidFill>
                <a:latin typeface="+mn-ea"/>
                <a:ea typeface="+mn-ea"/>
              </a:rPr>
              <a:t>y(P(x)∧Q(y)→R(x, y))</a:t>
            </a:r>
            <a:endParaRPr lang="zh-CN" altLang="en-US" sz="2400" dirty="0">
              <a:solidFill>
                <a:schemeClr val="bg1"/>
              </a:solidFill>
              <a:latin typeface="+mn-ea"/>
              <a:ea typeface="+mn-ea"/>
            </a:endParaRPr>
          </a:p>
        </p:txBody>
      </p:sp>
      <p:sp>
        <p:nvSpPr>
          <p:cNvPr id="38916" name="AutoShape 8">
            <a:extLst>
              <a:ext uri="{FF2B5EF4-FFF2-40B4-BE49-F238E27FC236}">
                <a16:creationId xmlns:a16="http://schemas.microsoft.com/office/drawing/2014/main" id="{20DA6BFA-CD45-484B-BEE0-54D88689E536}"/>
              </a:ext>
            </a:extLst>
          </p:cNvPr>
          <p:cNvSpPr>
            <a:spLocks noChangeArrowheads="1"/>
          </p:cNvSpPr>
          <p:nvPr/>
        </p:nvSpPr>
        <p:spPr bwMode="auto">
          <a:xfrm>
            <a:off x="595184" y="1982050"/>
            <a:ext cx="6141412" cy="1224246"/>
          </a:xfrm>
          <a:prstGeom prst="wedgeRectCallout">
            <a:avLst>
              <a:gd name="adj1" fmla="val -28557"/>
              <a:gd name="adj2" fmla="val 95220"/>
            </a:avLst>
          </a:prstGeom>
          <a:solidFill>
            <a:srgbClr val="1157AB"/>
          </a:solidFill>
          <a:ln w="12700">
            <a:solidFill>
              <a:schemeClr val="tx1"/>
            </a:solidFill>
            <a:miter lim="800000"/>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zh-CN" altLang="en-US" sz="2400" dirty="0">
                <a:solidFill>
                  <a:schemeClr val="bg1"/>
                </a:solidFill>
                <a:latin typeface="+mn-ea"/>
                <a:ea typeface="+mn-ea"/>
              </a:rPr>
              <a:t>┐</a:t>
            </a:r>
            <a:r>
              <a:rPr lang="en-US" altLang="zh-CN" sz="2400" dirty="0">
                <a:solidFill>
                  <a:schemeClr val="bg1"/>
                </a:solidFill>
                <a:latin typeface="+mn-ea"/>
                <a:ea typeface="+mn-ea"/>
                <a:sym typeface="Symbol" panose="05050102010706020507" pitchFamily="18" charset="2"/>
              </a:rPr>
              <a:t></a:t>
            </a:r>
            <a:r>
              <a:rPr lang="fr-FR" altLang="en-US" sz="2400" dirty="0">
                <a:solidFill>
                  <a:schemeClr val="bg1"/>
                </a:solidFill>
                <a:latin typeface="+mn-ea"/>
                <a:ea typeface="+mn-ea"/>
              </a:rPr>
              <a:t>x </a:t>
            </a:r>
            <a:r>
              <a:rPr lang="en-US" altLang="zh-CN" sz="2400" dirty="0">
                <a:solidFill>
                  <a:schemeClr val="bg1"/>
                </a:solidFill>
                <a:latin typeface="+mn-ea"/>
                <a:ea typeface="+mn-ea"/>
                <a:sym typeface="Symbol" panose="05050102010706020507" pitchFamily="18" charset="2"/>
              </a:rPr>
              <a:t></a:t>
            </a:r>
            <a:r>
              <a:rPr lang="fr-FR" altLang="en-US" sz="2400" dirty="0">
                <a:solidFill>
                  <a:schemeClr val="bg1"/>
                </a:solidFill>
                <a:latin typeface="+mn-ea"/>
                <a:ea typeface="+mn-ea"/>
              </a:rPr>
              <a:t>y(P(x)∧Q(y)→R(x, y))</a:t>
            </a:r>
          </a:p>
          <a:p>
            <a:pPr algn="ctr" eaLnBrk="1" hangingPunct="1">
              <a:lnSpc>
                <a:spcPct val="100000"/>
              </a:lnSpc>
              <a:spcBef>
                <a:spcPct val="0"/>
              </a:spcBef>
              <a:buClrTx/>
              <a:buFont typeface="Arial" panose="020B0604020202020204" pitchFamily="34" charset="0"/>
              <a:buNone/>
            </a:pPr>
            <a:r>
              <a:rPr lang="zh-CN" altLang="en-US" sz="2400" dirty="0">
                <a:solidFill>
                  <a:schemeClr val="bg1"/>
                </a:solidFill>
                <a:latin typeface="+mn-ea"/>
                <a:ea typeface="+mn-ea"/>
              </a:rPr>
              <a:t>或者  </a:t>
            </a:r>
            <a:r>
              <a:rPr lang="en-US" altLang="zh-CN" sz="2400" dirty="0">
                <a:solidFill>
                  <a:schemeClr val="bg1"/>
                </a:solidFill>
                <a:latin typeface="+mn-ea"/>
                <a:ea typeface="+mn-ea"/>
                <a:sym typeface="Symbol" panose="05050102010706020507" pitchFamily="18" charset="2"/>
              </a:rPr>
              <a:t></a:t>
            </a:r>
            <a:r>
              <a:rPr lang="fr-FR" altLang="en-US" sz="2400" dirty="0">
                <a:solidFill>
                  <a:schemeClr val="bg1"/>
                </a:solidFill>
                <a:latin typeface="+mn-ea"/>
                <a:ea typeface="+mn-ea"/>
              </a:rPr>
              <a:t>x</a:t>
            </a:r>
            <a:r>
              <a:rPr lang="en-US" altLang="zh-CN" sz="2400" dirty="0">
                <a:solidFill>
                  <a:schemeClr val="bg1"/>
                </a:solidFill>
                <a:latin typeface="+mn-ea"/>
                <a:ea typeface="+mn-ea"/>
                <a:sym typeface="Symbol" panose="05050102010706020507" pitchFamily="18" charset="2"/>
              </a:rPr>
              <a:t></a:t>
            </a:r>
            <a:r>
              <a:rPr lang="fr-FR" altLang="en-US" sz="2400" dirty="0">
                <a:solidFill>
                  <a:schemeClr val="bg1"/>
                </a:solidFill>
                <a:latin typeface="+mn-ea"/>
                <a:ea typeface="+mn-ea"/>
              </a:rPr>
              <a:t>y(P(x)∧Q(y)∧</a:t>
            </a:r>
            <a:r>
              <a:rPr lang="zh-CN" altLang="en-US" sz="2400" dirty="0">
                <a:solidFill>
                  <a:schemeClr val="bg1"/>
                </a:solidFill>
                <a:latin typeface="+mn-ea"/>
                <a:ea typeface="+mn-ea"/>
              </a:rPr>
              <a:t>┐</a:t>
            </a:r>
            <a:r>
              <a:rPr lang="fr-FR" altLang="en-US" sz="2400" dirty="0">
                <a:solidFill>
                  <a:schemeClr val="bg1"/>
                </a:solidFill>
                <a:latin typeface="+mn-ea"/>
                <a:ea typeface="+mn-ea"/>
              </a:rPr>
              <a:t>R(x, y))</a:t>
            </a:r>
            <a:endParaRPr lang="zh-CN" altLang="en-US" sz="2400" dirty="0">
              <a:solidFill>
                <a:schemeClr val="bg1"/>
              </a:solidFill>
              <a:latin typeface="+mn-ea"/>
              <a:ea typeface="+mn-ea"/>
            </a:endParaRPr>
          </a:p>
        </p:txBody>
      </p:sp>
      <p:sp>
        <p:nvSpPr>
          <p:cNvPr id="38920" name="AutoShape 9">
            <a:extLst>
              <a:ext uri="{FF2B5EF4-FFF2-40B4-BE49-F238E27FC236}">
                <a16:creationId xmlns:a16="http://schemas.microsoft.com/office/drawing/2014/main" id="{7119C604-C0A6-48EA-8C35-8D28F37270A6}"/>
              </a:ext>
            </a:extLst>
          </p:cNvPr>
          <p:cNvSpPr>
            <a:spLocks noChangeArrowheads="1"/>
          </p:cNvSpPr>
          <p:nvPr/>
        </p:nvSpPr>
        <p:spPr bwMode="auto">
          <a:xfrm>
            <a:off x="595184" y="2299967"/>
            <a:ext cx="6537825" cy="1224245"/>
          </a:xfrm>
          <a:prstGeom prst="wedgeRectCallout">
            <a:avLst>
              <a:gd name="adj1" fmla="val -11069"/>
              <a:gd name="adj2" fmla="val 124376"/>
            </a:avLst>
          </a:prstGeom>
          <a:solidFill>
            <a:srgbClr val="1157AB"/>
          </a:solidFill>
          <a:ln w="12700">
            <a:solidFill>
              <a:schemeClr val="tx1"/>
            </a:solidFill>
            <a:miter lim="800000"/>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zh-CN" altLang="en-US" sz="2400" dirty="0">
                <a:solidFill>
                  <a:schemeClr val="bg1"/>
                </a:solidFill>
                <a:latin typeface="+mn-ea"/>
                <a:ea typeface="+mn-ea"/>
              </a:rPr>
              <a:t>┐</a:t>
            </a:r>
            <a:r>
              <a:rPr lang="en-US" altLang="zh-CN" sz="2400" dirty="0">
                <a:solidFill>
                  <a:schemeClr val="bg1"/>
                </a:solidFill>
                <a:latin typeface="+mn-ea"/>
                <a:ea typeface="+mn-ea"/>
                <a:sym typeface="Symbol" panose="05050102010706020507" pitchFamily="18" charset="2"/>
              </a:rPr>
              <a:t></a:t>
            </a:r>
            <a:r>
              <a:rPr lang="fr-FR" altLang="en-US" sz="2400" dirty="0">
                <a:solidFill>
                  <a:schemeClr val="bg1"/>
                </a:solidFill>
                <a:latin typeface="+mn-ea"/>
                <a:ea typeface="+mn-ea"/>
              </a:rPr>
              <a:t>x</a:t>
            </a:r>
            <a:r>
              <a:rPr lang="en-US" altLang="zh-CN" sz="2400" dirty="0">
                <a:solidFill>
                  <a:schemeClr val="bg1"/>
                </a:solidFill>
                <a:latin typeface="+mn-ea"/>
                <a:ea typeface="+mn-ea"/>
                <a:sym typeface="Symbol" panose="05050102010706020507" pitchFamily="18" charset="2"/>
              </a:rPr>
              <a:t></a:t>
            </a:r>
            <a:r>
              <a:rPr lang="fr-FR" altLang="en-US" sz="2400" dirty="0">
                <a:solidFill>
                  <a:schemeClr val="bg1"/>
                </a:solidFill>
                <a:latin typeface="+mn-ea"/>
                <a:ea typeface="+mn-ea"/>
              </a:rPr>
              <a:t>y(P(x)∧P(y)∧</a:t>
            </a:r>
            <a:r>
              <a:rPr lang="zh-CN" altLang="en-US" sz="2400" dirty="0">
                <a:solidFill>
                  <a:schemeClr val="bg1"/>
                </a:solidFill>
                <a:latin typeface="+mn-ea"/>
              </a:rPr>
              <a:t>┐</a:t>
            </a:r>
            <a:r>
              <a:rPr lang="en-US" altLang="zh-CN" sz="2400" dirty="0">
                <a:solidFill>
                  <a:schemeClr val="bg1"/>
                </a:solidFill>
                <a:latin typeface="+mn-ea"/>
              </a:rPr>
              <a:t>S</a:t>
            </a:r>
            <a:r>
              <a:rPr lang="fr-FR" altLang="zh-CN" sz="2400" dirty="0">
                <a:solidFill>
                  <a:schemeClr val="bg1"/>
                </a:solidFill>
                <a:latin typeface="+mn-ea"/>
              </a:rPr>
              <a:t>(x,y)</a:t>
            </a:r>
            <a:r>
              <a:rPr lang="fr-FR" altLang="en-US" sz="2400" dirty="0">
                <a:solidFill>
                  <a:schemeClr val="bg1"/>
                </a:solidFill>
                <a:latin typeface="+mn-ea"/>
              </a:rPr>
              <a:t>∧</a:t>
            </a:r>
            <a:r>
              <a:rPr lang="fr-FR" altLang="en-US" sz="2400" dirty="0">
                <a:solidFill>
                  <a:schemeClr val="bg1"/>
                </a:solidFill>
                <a:latin typeface="+mn-ea"/>
                <a:ea typeface="+mn-ea"/>
              </a:rPr>
              <a:t>T(x, y))</a:t>
            </a:r>
          </a:p>
          <a:p>
            <a:pPr algn="ctr">
              <a:lnSpc>
                <a:spcPct val="100000"/>
              </a:lnSpc>
              <a:spcBef>
                <a:spcPct val="0"/>
              </a:spcBef>
              <a:buClrTx/>
              <a:buNone/>
            </a:pPr>
            <a:r>
              <a:rPr lang="zh-CN" altLang="en-US" sz="2400" dirty="0">
                <a:solidFill>
                  <a:schemeClr val="bg1"/>
                </a:solidFill>
                <a:latin typeface="+mn-ea"/>
                <a:ea typeface="+mn-ea"/>
              </a:rPr>
              <a:t>或者  </a:t>
            </a:r>
            <a:r>
              <a:rPr lang="en-US" altLang="zh-CN" sz="2400" dirty="0">
                <a:solidFill>
                  <a:schemeClr val="bg1"/>
                </a:solidFill>
                <a:latin typeface="+mn-ea"/>
                <a:ea typeface="+mn-ea"/>
                <a:sym typeface="Symbol" panose="05050102010706020507" pitchFamily="18" charset="2"/>
              </a:rPr>
              <a:t></a:t>
            </a:r>
            <a:r>
              <a:rPr lang="fr-FR" altLang="en-US" sz="2400" dirty="0">
                <a:solidFill>
                  <a:schemeClr val="bg1"/>
                </a:solidFill>
                <a:latin typeface="+mn-ea"/>
                <a:ea typeface="+mn-ea"/>
              </a:rPr>
              <a:t>x</a:t>
            </a:r>
            <a:r>
              <a:rPr lang="en-US" altLang="zh-CN" sz="2400" dirty="0">
                <a:solidFill>
                  <a:schemeClr val="bg1"/>
                </a:solidFill>
                <a:latin typeface="+mn-ea"/>
                <a:ea typeface="+mn-ea"/>
                <a:sym typeface="Symbol" panose="05050102010706020507" pitchFamily="18" charset="2"/>
              </a:rPr>
              <a:t></a:t>
            </a:r>
            <a:r>
              <a:rPr lang="fr-FR" altLang="en-US" sz="2400" dirty="0">
                <a:solidFill>
                  <a:schemeClr val="bg1"/>
                </a:solidFill>
                <a:latin typeface="+mn-ea"/>
                <a:ea typeface="+mn-ea"/>
              </a:rPr>
              <a:t>y(P(x)∧P(y)</a:t>
            </a:r>
            <a:r>
              <a:rPr lang="fr-FR" altLang="en-US" sz="2400" dirty="0">
                <a:solidFill>
                  <a:schemeClr val="bg1"/>
                </a:solidFill>
                <a:latin typeface="+mn-ea"/>
              </a:rPr>
              <a:t> ∧</a:t>
            </a:r>
            <a:r>
              <a:rPr lang="zh-CN" altLang="en-US" sz="2400" dirty="0">
                <a:solidFill>
                  <a:schemeClr val="bg1"/>
                </a:solidFill>
                <a:latin typeface="+mn-ea"/>
              </a:rPr>
              <a:t>┐</a:t>
            </a:r>
            <a:r>
              <a:rPr lang="en-US" altLang="zh-CN" sz="2400" dirty="0">
                <a:solidFill>
                  <a:schemeClr val="bg1"/>
                </a:solidFill>
                <a:latin typeface="+mn-ea"/>
              </a:rPr>
              <a:t>S</a:t>
            </a:r>
            <a:r>
              <a:rPr lang="fr-FR" altLang="zh-CN" sz="2400" dirty="0">
                <a:solidFill>
                  <a:schemeClr val="bg1"/>
                </a:solidFill>
                <a:latin typeface="+mn-ea"/>
              </a:rPr>
              <a:t>(x,y) </a:t>
            </a:r>
            <a:r>
              <a:rPr lang="fr-FR" altLang="en-US" sz="2400" dirty="0">
                <a:solidFill>
                  <a:schemeClr val="bg1"/>
                </a:solidFill>
                <a:latin typeface="+mn-ea"/>
                <a:ea typeface="+mn-ea"/>
              </a:rPr>
              <a:t>→ </a:t>
            </a:r>
            <a:r>
              <a:rPr lang="zh-CN" altLang="en-US" sz="2400" dirty="0">
                <a:solidFill>
                  <a:schemeClr val="bg1"/>
                </a:solidFill>
                <a:latin typeface="+mn-ea"/>
                <a:ea typeface="+mn-ea"/>
              </a:rPr>
              <a:t>┐</a:t>
            </a:r>
            <a:r>
              <a:rPr lang="fr-FR" altLang="en-US" sz="2400" dirty="0">
                <a:solidFill>
                  <a:schemeClr val="bg1"/>
                </a:solidFill>
                <a:latin typeface="+mn-ea"/>
                <a:ea typeface="+mn-ea"/>
              </a:rPr>
              <a:t>T(x, y))</a:t>
            </a:r>
            <a:endParaRPr lang="zh-CN" altLang="en-US" sz="2400" dirty="0">
              <a:solidFill>
                <a:schemeClr val="bg1"/>
              </a:solidFill>
              <a:latin typeface="+mn-ea"/>
              <a:ea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blinds(horizontal)">
                                      <p:cBhvr>
                                        <p:cTn id="7" dur="500"/>
                                        <p:tgtEl>
                                          <p:spTgt spid="38915">
                                            <p:txEl>
                                              <p:pRg st="0" end="0"/>
                                            </p:txEl>
                                          </p:spTgt>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8915">
                                            <p:txEl>
                                              <p:pRg st="1" end="1"/>
                                            </p:txEl>
                                          </p:spTgt>
                                        </p:tgtEl>
                                        <p:attrNameLst>
                                          <p:attrName>style.visibility</p:attrName>
                                        </p:attrNameLst>
                                      </p:cBhvr>
                                      <p:to>
                                        <p:strVal val="visible"/>
                                      </p:to>
                                    </p:set>
                                    <p:animEffect transition="in" filter="blinds(horizontal)">
                                      <p:cBhvr>
                                        <p:cTn id="11" dur="500"/>
                                        <p:tgtEl>
                                          <p:spTgt spid="38915">
                                            <p:txEl>
                                              <p:pRg st="1" end="1"/>
                                            </p:txEl>
                                          </p:spTgt>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8915">
                                            <p:txEl>
                                              <p:pRg st="3" end="3"/>
                                            </p:txEl>
                                          </p:spTgt>
                                        </p:tgtEl>
                                        <p:attrNameLst>
                                          <p:attrName>style.visibility</p:attrName>
                                        </p:attrNameLst>
                                      </p:cBhvr>
                                      <p:to>
                                        <p:strVal val="visible"/>
                                      </p:to>
                                    </p:set>
                                    <p:animEffect transition="in" filter="blinds(horizontal)">
                                      <p:cBhvr>
                                        <p:cTn id="15" dur="500"/>
                                        <p:tgtEl>
                                          <p:spTgt spid="38915">
                                            <p:txEl>
                                              <p:pRg st="3" end="3"/>
                                            </p:txEl>
                                          </p:spTgt>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8915">
                                            <p:txEl>
                                              <p:pRg st="5" end="5"/>
                                            </p:txEl>
                                          </p:spTgt>
                                        </p:tgtEl>
                                        <p:attrNameLst>
                                          <p:attrName>style.visibility</p:attrName>
                                        </p:attrNameLst>
                                      </p:cBhvr>
                                      <p:to>
                                        <p:strVal val="visible"/>
                                      </p:to>
                                    </p:set>
                                    <p:animEffect transition="in" filter="blinds(horizontal)">
                                      <p:cBhvr>
                                        <p:cTn id="19" dur="500"/>
                                        <p:tgtEl>
                                          <p:spTgt spid="38915">
                                            <p:txEl>
                                              <p:pRg st="5" end="5"/>
                                            </p:txEl>
                                          </p:spTgt>
                                        </p:tgtEl>
                                      </p:cBhvr>
                                    </p:animEffect>
                                  </p:childTnLst>
                                </p:cTn>
                              </p:par>
                            </p:childTnLst>
                          </p:cTn>
                        </p:par>
                        <p:par>
                          <p:cTn id="20" fill="hold" nodeType="after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8915">
                                            <p:txEl>
                                              <p:pRg st="7" end="7"/>
                                            </p:txEl>
                                          </p:spTgt>
                                        </p:tgtEl>
                                        <p:attrNameLst>
                                          <p:attrName>style.visibility</p:attrName>
                                        </p:attrNameLst>
                                      </p:cBhvr>
                                      <p:to>
                                        <p:strVal val="visible"/>
                                      </p:to>
                                    </p:set>
                                    <p:animEffect transition="in" filter="blinds(horizontal)">
                                      <p:cBhvr>
                                        <p:cTn id="23" dur="500"/>
                                        <p:tgtEl>
                                          <p:spTgt spid="38915">
                                            <p:txEl>
                                              <p:pRg st="7" end="7"/>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8918"/>
                                        </p:tgtEl>
                                        <p:attrNameLst>
                                          <p:attrName>style.visibility</p:attrName>
                                        </p:attrNameLst>
                                      </p:cBhvr>
                                      <p:to>
                                        <p:strVal val="visible"/>
                                      </p:to>
                                    </p:set>
                                    <p:animEffect transition="in" filter="dissolve">
                                      <p:cBhvr>
                                        <p:cTn id="28" dur="500"/>
                                        <p:tgtEl>
                                          <p:spTgt spid="3891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8921"/>
                                        </p:tgtEl>
                                        <p:attrNameLst>
                                          <p:attrName>style.visibility</p:attrName>
                                        </p:attrNameLst>
                                      </p:cBhvr>
                                      <p:to>
                                        <p:strVal val="visible"/>
                                      </p:to>
                                    </p:set>
                                    <p:animEffect transition="in" filter="blinds(horizontal)">
                                      <p:cBhvr>
                                        <p:cTn id="33" dur="500"/>
                                        <p:tgtEl>
                                          <p:spTgt spid="3892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xit" presetSubtype="3" fill="hold" grpId="1" nodeType="clickEffect">
                                  <p:stCondLst>
                                    <p:cond delay="0"/>
                                  </p:stCondLst>
                                  <p:childTnLst>
                                    <p:anim calcmode="lin" valueType="num">
                                      <p:cBhvr additive="base">
                                        <p:cTn id="37" dur="500"/>
                                        <p:tgtEl>
                                          <p:spTgt spid="38921"/>
                                        </p:tgtEl>
                                        <p:attrNameLst>
                                          <p:attrName>ppt_x</p:attrName>
                                        </p:attrNameLst>
                                      </p:cBhvr>
                                      <p:tavLst>
                                        <p:tav tm="0">
                                          <p:val>
                                            <p:strVal val="ppt_x"/>
                                          </p:val>
                                        </p:tav>
                                        <p:tav tm="100000">
                                          <p:val>
                                            <p:strVal val="1+ppt_w/2"/>
                                          </p:val>
                                        </p:tav>
                                      </p:tavLst>
                                    </p:anim>
                                    <p:anim calcmode="lin" valueType="num">
                                      <p:cBhvr additive="base">
                                        <p:cTn id="38" dur="500"/>
                                        <p:tgtEl>
                                          <p:spTgt spid="38921"/>
                                        </p:tgtEl>
                                        <p:attrNameLst>
                                          <p:attrName>ppt_y</p:attrName>
                                        </p:attrNameLst>
                                      </p:cBhvr>
                                      <p:tavLst>
                                        <p:tav tm="0">
                                          <p:val>
                                            <p:strVal val="ppt_y"/>
                                          </p:val>
                                        </p:tav>
                                        <p:tav tm="100000">
                                          <p:val>
                                            <p:strVal val="0-ppt_h/2"/>
                                          </p:val>
                                        </p:tav>
                                      </p:tavLst>
                                    </p:anim>
                                    <p:set>
                                      <p:cBhvr>
                                        <p:cTn id="39" dur="1" fill="hold">
                                          <p:stCondLst>
                                            <p:cond delay="499"/>
                                          </p:stCondLst>
                                        </p:cTn>
                                        <p:tgtEl>
                                          <p:spTgt spid="38921"/>
                                        </p:tgtEl>
                                        <p:attrNameLst>
                                          <p:attrName>style.visibility</p:attrName>
                                        </p:attrNameLst>
                                      </p:cBhvr>
                                      <p:to>
                                        <p:strVal val="hidden"/>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38919"/>
                                        </p:tgtEl>
                                        <p:attrNameLst>
                                          <p:attrName>style.visibility</p:attrName>
                                        </p:attrNameLst>
                                      </p:cBhvr>
                                      <p:to>
                                        <p:strVal val="visible"/>
                                      </p:to>
                                    </p:set>
                                    <p:animEffect transition="in" filter="blinds(horizontal)">
                                      <p:cBhvr>
                                        <p:cTn id="44" dur="500"/>
                                        <p:tgtEl>
                                          <p:spTgt spid="3891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xit" presetSubtype="3" fill="hold" grpId="1" nodeType="clickEffect">
                                  <p:stCondLst>
                                    <p:cond delay="0"/>
                                  </p:stCondLst>
                                  <p:childTnLst>
                                    <p:anim calcmode="lin" valueType="num">
                                      <p:cBhvr additive="base">
                                        <p:cTn id="48" dur="500"/>
                                        <p:tgtEl>
                                          <p:spTgt spid="38919"/>
                                        </p:tgtEl>
                                        <p:attrNameLst>
                                          <p:attrName>ppt_x</p:attrName>
                                        </p:attrNameLst>
                                      </p:cBhvr>
                                      <p:tavLst>
                                        <p:tav tm="0">
                                          <p:val>
                                            <p:strVal val="ppt_x"/>
                                          </p:val>
                                        </p:tav>
                                        <p:tav tm="100000">
                                          <p:val>
                                            <p:strVal val="1+ppt_w/2"/>
                                          </p:val>
                                        </p:tav>
                                      </p:tavLst>
                                    </p:anim>
                                    <p:anim calcmode="lin" valueType="num">
                                      <p:cBhvr additive="base">
                                        <p:cTn id="49" dur="500"/>
                                        <p:tgtEl>
                                          <p:spTgt spid="38919"/>
                                        </p:tgtEl>
                                        <p:attrNameLst>
                                          <p:attrName>ppt_y</p:attrName>
                                        </p:attrNameLst>
                                      </p:cBhvr>
                                      <p:tavLst>
                                        <p:tav tm="0">
                                          <p:val>
                                            <p:strVal val="ppt_y"/>
                                          </p:val>
                                        </p:tav>
                                        <p:tav tm="100000">
                                          <p:val>
                                            <p:strVal val="0-ppt_h/2"/>
                                          </p:val>
                                        </p:tav>
                                      </p:tavLst>
                                    </p:anim>
                                    <p:set>
                                      <p:cBhvr>
                                        <p:cTn id="50" dur="1" fill="hold">
                                          <p:stCondLst>
                                            <p:cond delay="499"/>
                                          </p:stCondLst>
                                        </p:cTn>
                                        <p:tgtEl>
                                          <p:spTgt spid="38919"/>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38916"/>
                                        </p:tgtEl>
                                        <p:attrNameLst>
                                          <p:attrName>style.visibility</p:attrName>
                                        </p:attrNameLst>
                                      </p:cBhvr>
                                      <p:to>
                                        <p:strVal val="visible"/>
                                      </p:to>
                                    </p:set>
                                    <p:animEffect transition="in" filter="blinds(horizontal)">
                                      <p:cBhvr>
                                        <p:cTn id="55" dur="500"/>
                                        <p:tgtEl>
                                          <p:spTgt spid="38916"/>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xit" presetSubtype="3" fill="hold" grpId="1" nodeType="clickEffect">
                                  <p:stCondLst>
                                    <p:cond delay="0"/>
                                  </p:stCondLst>
                                  <p:childTnLst>
                                    <p:anim calcmode="lin" valueType="num">
                                      <p:cBhvr additive="base">
                                        <p:cTn id="59" dur="500"/>
                                        <p:tgtEl>
                                          <p:spTgt spid="38916"/>
                                        </p:tgtEl>
                                        <p:attrNameLst>
                                          <p:attrName>ppt_x</p:attrName>
                                        </p:attrNameLst>
                                      </p:cBhvr>
                                      <p:tavLst>
                                        <p:tav tm="0">
                                          <p:val>
                                            <p:strVal val="ppt_x"/>
                                          </p:val>
                                        </p:tav>
                                        <p:tav tm="100000">
                                          <p:val>
                                            <p:strVal val="1+ppt_w/2"/>
                                          </p:val>
                                        </p:tav>
                                      </p:tavLst>
                                    </p:anim>
                                    <p:anim calcmode="lin" valueType="num">
                                      <p:cBhvr additive="base">
                                        <p:cTn id="60" dur="500"/>
                                        <p:tgtEl>
                                          <p:spTgt spid="38916"/>
                                        </p:tgtEl>
                                        <p:attrNameLst>
                                          <p:attrName>ppt_y</p:attrName>
                                        </p:attrNameLst>
                                      </p:cBhvr>
                                      <p:tavLst>
                                        <p:tav tm="0">
                                          <p:val>
                                            <p:strVal val="ppt_y"/>
                                          </p:val>
                                        </p:tav>
                                        <p:tav tm="100000">
                                          <p:val>
                                            <p:strVal val="0-ppt_h/2"/>
                                          </p:val>
                                        </p:tav>
                                      </p:tavLst>
                                    </p:anim>
                                    <p:set>
                                      <p:cBhvr>
                                        <p:cTn id="61" dur="1" fill="hold">
                                          <p:stCondLst>
                                            <p:cond delay="499"/>
                                          </p:stCondLst>
                                        </p:cTn>
                                        <p:tgtEl>
                                          <p:spTgt spid="38916"/>
                                        </p:tgtEl>
                                        <p:attrNameLst>
                                          <p:attrName>style.visibility</p:attrName>
                                        </p:attrNameLst>
                                      </p:cBhvr>
                                      <p:to>
                                        <p:strVal val="hidden"/>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38920"/>
                                        </p:tgtEl>
                                        <p:attrNameLst>
                                          <p:attrName>style.visibility</p:attrName>
                                        </p:attrNameLst>
                                      </p:cBhvr>
                                      <p:to>
                                        <p:strVal val="visible"/>
                                      </p:to>
                                    </p:set>
                                    <p:animEffect transition="in" filter="blinds(horizontal)">
                                      <p:cBhvr>
                                        <p:cTn id="66" dur="500"/>
                                        <p:tgtEl>
                                          <p:spTgt spid="38920"/>
                                        </p:tgtEl>
                                      </p:cBhvr>
                                    </p:animEffect>
                                  </p:childTnLst>
                                </p:cTn>
                              </p:par>
                            </p:childTnLst>
                          </p:cTn>
                        </p:par>
                      </p:childTnLst>
                    </p:cTn>
                  </p:par>
                  <p:par>
                    <p:cTn id="67" fill="hold">
                      <p:stCondLst>
                        <p:cond delay="indefinite"/>
                      </p:stCondLst>
                      <p:childTnLst>
                        <p:par>
                          <p:cTn id="68" fill="hold">
                            <p:stCondLst>
                              <p:cond delay="0"/>
                            </p:stCondLst>
                            <p:childTnLst>
                              <p:par>
                                <p:cTn id="69" presetID="21" presetClass="entr" presetSubtype="1" fill="hold" grpId="0" nodeType="clickEffect">
                                  <p:stCondLst>
                                    <p:cond delay="0"/>
                                  </p:stCondLst>
                                  <p:childTnLst>
                                    <p:set>
                                      <p:cBhvr>
                                        <p:cTn id="70" dur="1" fill="hold">
                                          <p:stCondLst>
                                            <p:cond delay="0"/>
                                          </p:stCondLst>
                                        </p:cTn>
                                        <p:tgtEl>
                                          <p:spTgt spid="2"/>
                                        </p:tgtEl>
                                        <p:attrNameLst>
                                          <p:attrName>style.visibility</p:attrName>
                                        </p:attrNameLst>
                                      </p:cBhvr>
                                      <p:to>
                                        <p:strVal val="visible"/>
                                      </p:to>
                                    </p:set>
                                    <p:animEffect transition="in" filter="wheel(1)">
                                      <p:cBhvr>
                                        <p:cTn id="7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8915" grpId="0" build="p" autoUpdateAnimBg="0"/>
      <p:bldP spid="38918" grpId="0" animBg="1" autoUpdateAnimBg="0"/>
      <p:bldP spid="38919" grpId="0" animBg="1" autoUpdateAnimBg="0"/>
      <p:bldP spid="38919" grpId="1" animBg="1" autoUpdateAnimBg="0"/>
      <p:bldP spid="38921" grpId="0" animBg="1" autoUpdateAnimBg="0"/>
      <p:bldP spid="38921" grpId="1" animBg="1" autoUpdateAnimBg="0"/>
      <p:bldP spid="38916" grpId="0" animBg="1" autoUpdateAnimBg="0"/>
      <p:bldP spid="38916" grpId="1" animBg="1" autoUpdateAnimBg="0"/>
      <p:bldP spid="38920"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5" y="967738"/>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5337175" y="3222174"/>
            <a:ext cx="4913633" cy="48292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TextBox 1"/>
          <p:cNvSpPr txBox="1"/>
          <p:nvPr/>
        </p:nvSpPr>
        <p:spPr>
          <a:xfrm>
            <a:off x="6593209" y="2749777"/>
            <a:ext cx="307776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自然语言的谓词符号化</a:t>
            </a:r>
          </a:p>
        </p:txBody>
      </p:sp>
      <p:sp>
        <p:nvSpPr>
          <p:cNvPr id="48" name="TextBox 1"/>
          <p:cNvSpPr txBox="1"/>
          <p:nvPr/>
        </p:nvSpPr>
        <p:spPr>
          <a:xfrm>
            <a:off x="6593209" y="3321277"/>
            <a:ext cx="2154436"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谓词公式与解释</a:t>
            </a:r>
          </a:p>
        </p:txBody>
      </p:sp>
      <p:sp>
        <p:nvSpPr>
          <p:cNvPr id="51" name="Freeform 3"/>
          <p:cNvSpPr/>
          <p:nvPr/>
        </p:nvSpPr>
        <p:spPr>
          <a:xfrm>
            <a:off x="6274895" y="1139593"/>
            <a:ext cx="45719" cy="488100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212209" y="155241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212209" y="220793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212209" y="279893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212209" y="3380565"/>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5627742" y="1516771"/>
            <a:ext cx="426399"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1</a:t>
            </a:r>
            <a:endParaRPr lang="zh-CN" altLang="en-US" b="1" dirty="0">
              <a:solidFill>
                <a:schemeClr val="bg1"/>
              </a:solidFill>
              <a:latin typeface="+mj-lt"/>
              <a:cs typeface="Microsoft YaHei UI" pitchFamily="18" charset="0"/>
            </a:endParaRPr>
          </a:p>
        </p:txBody>
      </p:sp>
      <p:sp>
        <p:nvSpPr>
          <p:cNvPr id="46" name="TextBox 1"/>
          <p:cNvSpPr txBox="1"/>
          <p:nvPr/>
        </p:nvSpPr>
        <p:spPr>
          <a:xfrm>
            <a:off x="545294" y="2704702"/>
            <a:ext cx="1846659" cy="835956"/>
          </a:xfrm>
          <a:prstGeom prst="rect">
            <a:avLst/>
          </a:prstGeom>
          <a:noFill/>
        </p:spPr>
        <p:txBody>
          <a:bodyPr wrap="none" lIns="0" tIns="0" rIns="0" bIns="60981" rtlCol="0">
            <a:spAutoFit/>
          </a:bodyPr>
          <a:lstStyle/>
          <a:p>
            <a:pPr>
              <a:lnSpc>
                <a:spcPts val="6936"/>
              </a:lnSpc>
            </a:pPr>
            <a:r>
              <a:rPr lang="zh-CN" altLang="en-US" sz="3600" b="1" dirty="0">
                <a:solidFill>
                  <a:srgbClr val="4197DF"/>
                </a:solidFill>
                <a:latin typeface="Microsoft YaHei UI" pitchFamily="18" charset="0"/>
                <a:cs typeface="Microsoft YaHei UI" pitchFamily="18" charset="0"/>
              </a:rPr>
              <a:t>内容导航</a:t>
            </a:r>
            <a:endParaRPr lang="en-US" altLang="zh-CN" sz="3600" b="1"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b="1"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6593209" y="3930877"/>
            <a:ext cx="4356962"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谓词公式的标准型</a:t>
            </a:r>
            <a:r>
              <a:rPr lang="en-US" altLang="zh-CN" b="1" dirty="0">
                <a:latin typeface="Microsoft YaHei UI" pitchFamily="18" charset="0"/>
                <a:cs typeface="Microsoft YaHei UI" pitchFamily="18" charset="0"/>
              </a:rPr>
              <a:t>——</a:t>
            </a:r>
            <a:r>
              <a:rPr lang="zh-CN" altLang="en-US" b="1" dirty="0">
                <a:latin typeface="Microsoft YaHei UI" pitchFamily="18" charset="0"/>
                <a:cs typeface="Microsoft YaHei UI" pitchFamily="18" charset="0"/>
              </a:rPr>
              <a:t>前束范式</a:t>
            </a:r>
          </a:p>
        </p:txBody>
      </p:sp>
      <p:sp>
        <p:nvSpPr>
          <p:cNvPr id="39" name="TextBox 1"/>
          <p:cNvSpPr txBox="1"/>
          <p:nvPr/>
        </p:nvSpPr>
        <p:spPr>
          <a:xfrm>
            <a:off x="6580509" y="4564237"/>
            <a:ext cx="276998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谓词逻辑的推理理论</a:t>
            </a:r>
          </a:p>
        </p:txBody>
      </p:sp>
      <p:sp>
        <p:nvSpPr>
          <p:cNvPr id="40" name="Freeform 3"/>
          <p:cNvSpPr/>
          <p:nvPr/>
        </p:nvSpPr>
        <p:spPr>
          <a:xfrm>
            <a:off x="6212209" y="402482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212209" y="460738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5627742" y="2760837"/>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3.1</a:t>
            </a:r>
          </a:p>
        </p:txBody>
      </p:sp>
      <p:sp>
        <p:nvSpPr>
          <p:cNvPr id="43" name="TextBox 1"/>
          <p:cNvSpPr txBox="1"/>
          <p:nvPr/>
        </p:nvSpPr>
        <p:spPr>
          <a:xfrm>
            <a:off x="5627742" y="3335745"/>
            <a:ext cx="533800"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3</a:t>
            </a:r>
            <a:r>
              <a:rPr lang="en-US" altLang="zh-CN" b="1" dirty="0">
                <a:solidFill>
                  <a:schemeClr val="bg1"/>
                </a:solidFill>
                <a:latin typeface="Microsoft YaHei UI" pitchFamily="18" charset="0"/>
                <a:cs typeface="Microsoft YaHei UI" pitchFamily="18" charset="0"/>
              </a:rPr>
              <a:t>.2</a:t>
            </a:r>
          </a:p>
        </p:txBody>
      </p:sp>
      <p:sp>
        <p:nvSpPr>
          <p:cNvPr id="44" name="TextBox 1"/>
          <p:cNvSpPr txBox="1"/>
          <p:nvPr/>
        </p:nvSpPr>
        <p:spPr>
          <a:xfrm>
            <a:off x="5627742" y="3974021"/>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3.3</a:t>
            </a:r>
          </a:p>
        </p:txBody>
      </p:sp>
      <p:sp>
        <p:nvSpPr>
          <p:cNvPr id="45" name="TextBox 1"/>
          <p:cNvSpPr txBox="1"/>
          <p:nvPr/>
        </p:nvSpPr>
        <p:spPr>
          <a:xfrm>
            <a:off x="5627742" y="457760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3.4</a:t>
            </a:r>
          </a:p>
        </p:txBody>
      </p:sp>
      <p:sp>
        <p:nvSpPr>
          <p:cNvPr id="77" name="等腰三角形 76"/>
          <p:cNvSpPr/>
          <p:nvPr/>
        </p:nvSpPr>
        <p:spPr>
          <a:xfrm>
            <a:off x="5770064" y="1474713"/>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等腰三角形 77"/>
          <p:cNvSpPr/>
          <p:nvPr/>
        </p:nvSpPr>
        <p:spPr>
          <a:xfrm>
            <a:off x="5749341" y="2139071"/>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TextBox 1"/>
          <p:cNvSpPr txBox="1"/>
          <p:nvPr/>
        </p:nvSpPr>
        <p:spPr>
          <a:xfrm>
            <a:off x="6598153" y="5140151"/>
            <a:ext cx="215443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谓词逻辑的应用</a:t>
            </a:r>
          </a:p>
        </p:txBody>
      </p:sp>
      <p:sp>
        <p:nvSpPr>
          <p:cNvPr id="81" name="Freeform 3"/>
          <p:cNvSpPr/>
          <p:nvPr/>
        </p:nvSpPr>
        <p:spPr>
          <a:xfrm>
            <a:off x="6212209" y="518329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82" name="TextBox 1"/>
          <p:cNvSpPr txBox="1"/>
          <p:nvPr/>
        </p:nvSpPr>
        <p:spPr>
          <a:xfrm>
            <a:off x="5645386" y="5153519"/>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3.5</a:t>
            </a:r>
          </a:p>
        </p:txBody>
      </p:sp>
      <p:sp>
        <p:nvSpPr>
          <p:cNvPr id="49" name="Freeform 3">
            <a:extLst>
              <a:ext uri="{FF2B5EF4-FFF2-40B4-BE49-F238E27FC236}">
                <a16:creationId xmlns:a16="http://schemas.microsoft.com/office/drawing/2014/main" id="{3C54E87D-6CAE-485E-AAA4-0C102D0BF66D}"/>
              </a:ext>
            </a:extLst>
          </p:cNvPr>
          <p:cNvSpPr/>
          <p:nvPr/>
        </p:nvSpPr>
        <p:spPr>
          <a:xfrm>
            <a:off x="6212209" y="575921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0" name="TextBox 1">
            <a:extLst>
              <a:ext uri="{FF2B5EF4-FFF2-40B4-BE49-F238E27FC236}">
                <a16:creationId xmlns:a16="http://schemas.microsoft.com/office/drawing/2014/main" id="{6574AE27-BFA3-495A-B514-7C2A6BEDB1B0}"/>
              </a:ext>
            </a:extLst>
          </p:cNvPr>
          <p:cNvSpPr txBox="1"/>
          <p:nvPr/>
        </p:nvSpPr>
        <p:spPr>
          <a:xfrm>
            <a:off x="6598153" y="5712178"/>
            <a:ext cx="61555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作业</a:t>
            </a:r>
          </a:p>
        </p:txBody>
      </p:sp>
      <p:sp>
        <p:nvSpPr>
          <p:cNvPr id="56" name="TextBox 1">
            <a:extLst>
              <a:ext uri="{FF2B5EF4-FFF2-40B4-BE49-F238E27FC236}">
                <a16:creationId xmlns:a16="http://schemas.microsoft.com/office/drawing/2014/main" id="{CC4EB79E-6CF5-4540-8F8D-A5344F7296C1}"/>
              </a:ext>
            </a:extLst>
          </p:cNvPr>
          <p:cNvSpPr txBox="1"/>
          <p:nvPr/>
        </p:nvSpPr>
        <p:spPr>
          <a:xfrm>
            <a:off x="5645386" y="5725546"/>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3.6</a:t>
            </a:r>
          </a:p>
        </p:txBody>
      </p:sp>
      <p:sp>
        <p:nvSpPr>
          <p:cNvPr id="55" name="TextBox 1">
            <a:extLst>
              <a:ext uri="{FF2B5EF4-FFF2-40B4-BE49-F238E27FC236}">
                <a16:creationId xmlns:a16="http://schemas.microsoft.com/office/drawing/2014/main" id="{8DAFD032-7626-470C-9079-5F1355A88311}"/>
              </a:ext>
            </a:extLst>
          </p:cNvPr>
          <p:cNvSpPr txBox="1"/>
          <p:nvPr/>
        </p:nvSpPr>
        <p:spPr>
          <a:xfrm>
            <a:off x="6593209" y="2157134"/>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历史人物</a:t>
            </a:r>
          </a:p>
        </p:txBody>
      </p:sp>
      <p:sp>
        <p:nvSpPr>
          <p:cNvPr id="58" name="TextBox 1">
            <a:extLst>
              <a:ext uri="{FF2B5EF4-FFF2-40B4-BE49-F238E27FC236}">
                <a16:creationId xmlns:a16="http://schemas.microsoft.com/office/drawing/2014/main" id="{27ADB76C-18CF-4A15-9CF5-8E8B934B8F24}"/>
              </a:ext>
            </a:extLst>
          </p:cNvPr>
          <p:cNvSpPr txBox="1"/>
          <p:nvPr/>
        </p:nvSpPr>
        <p:spPr>
          <a:xfrm>
            <a:off x="6593209" y="1511365"/>
            <a:ext cx="276998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本章导读及学习要求</a:t>
            </a:r>
          </a:p>
        </p:txBody>
      </p:sp>
    </p:spTree>
    <p:extLst>
      <p:ext uri="{BB962C8B-B14F-4D97-AF65-F5344CB8AC3E}">
        <p14:creationId xmlns:p14="http://schemas.microsoft.com/office/powerpoint/2010/main" val="636099501"/>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a:extLst>
              <a:ext uri="{FF2B5EF4-FFF2-40B4-BE49-F238E27FC236}">
                <a16:creationId xmlns:a16="http://schemas.microsoft.com/office/drawing/2014/main" id="{8E30847F-A90C-49FD-9993-EC08150DE45C}"/>
              </a:ext>
            </a:extLst>
          </p:cNvPr>
          <p:cNvSpPr>
            <a:spLocks noChangeArrowheads="1"/>
          </p:cNvSpPr>
          <p:nvPr/>
        </p:nvSpPr>
        <p:spPr bwMode="auto">
          <a:xfrm>
            <a:off x="3331451" y="3086935"/>
            <a:ext cx="4970025" cy="792346"/>
          </a:xfrm>
          <a:prstGeom prst="wedgeRectCallout">
            <a:avLst>
              <a:gd name="adj1" fmla="val -28213"/>
              <a:gd name="adj2" fmla="val 43537"/>
            </a:avLst>
          </a:prstGeom>
          <a:solidFill>
            <a:schemeClr val="tx2"/>
          </a:solidFill>
          <a:ln w="12700">
            <a:solidFill>
              <a:schemeClr val="tx1"/>
            </a:solidFill>
            <a:miter lim="800000"/>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3201" dirty="0">
                <a:solidFill>
                  <a:schemeClr val="bg1"/>
                </a:solidFill>
                <a:sym typeface="Symbol" panose="05050102010706020507" pitchFamily="18" charset="2"/>
              </a:rPr>
              <a:t></a:t>
            </a:r>
            <a:r>
              <a:rPr lang="en-US" altLang="zh-CN" sz="3201" dirty="0">
                <a:solidFill>
                  <a:schemeClr val="bg1"/>
                </a:solidFill>
              </a:rPr>
              <a:t>x(O(x)→L(h, x))</a:t>
            </a:r>
            <a:endParaRPr lang="zh-CN" altLang="en-US" sz="3201" dirty="0">
              <a:solidFill>
                <a:schemeClr val="bg1"/>
              </a:solidFill>
            </a:endParaRPr>
          </a:p>
        </p:txBody>
      </p:sp>
      <p:sp>
        <p:nvSpPr>
          <p:cNvPr id="3" name="云形标注 2">
            <a:extLst>
              <a:ext uri="{FF2B5EF4-FFF2-40B4-BE49-F238E27FC236}">
                <a16:creationId xmlns:a16="http://schemas.microsoft.com/office/drawing/2014/main" id="{3F16EDB1-8A2A-4660-9279-958AA6FB8577}"/>
              </a:ext>
            </a:extLst>
          </p:cNvPr>
          <p:cNvSpPr/>
          <p:nvPr/>
        </p:nvSpPr>
        <p:spPr bwMode="auto">
          <a:xfrm>
            <a:off x="6403975" y="1829594"/>
            <a:ext cx="3001070" cy="714540"/>
          </a:xfrm>
          <a:prstGeom prst="cloudCallout">
            <a:avLst>
              <a:gd name="adj1" fmla="val -39020"/>
              <a:gd name="adj2" fmla="val 178112"/>
            </a:avLst>
          </a:prstGeom>
          <a:solidFill>
            <a:schemeClr val="accent4">
              <a:lumMod val="50000"/>
              <a:alpha val="90000"/>
            </a:schemeClr>
          </a:solidFill>
          <a:ln w="12700" cap="flat" cmpd="sng" algn="ctr">
            <a:solidFill>
              <a:schemeClr val="tx1"/>
            </a:solidFill>
            <a:prstDash val="solid"/>
            <a:round/>
            <a:headEnd type="none" w="med" len="med"/>
            <a:tailEnd type="none" w="med" len="med"/>
          </a:ln>
          <a:effectLst>
            <a:outerShdw kx="3284103" algn="bl" rotWithShape="0">
              <a:schemeClr val="bg2">
                <a:alpha val="50000"/>
              </a:schemeClr>
            </a:outerShdw>
          </a:effectLst>
        </p:spPr>
        <p:txBody>
          <a:bodyPr anchor="ctr"/>
          <a:lstStyle/>
          <a:p>
            <a:pPr algn="ctr" eaLnBrk="1" hangingPunct="1">
              <a:buFont typeface="Arial" panose="020B0604020202020204" pitchFamily="34" charset="0"/>
              <a:buNone/>
              <a:defRPr/>
            </a:pPr>
            <a:r>
              <a:rPr lang="zh-CN" altLang="en-US" b="1" dirty="0">
                <a:solidFill>
                  <a:srgbClr val="FFFF00"/>
                </a:solidFill>
              </a:rPr>
              <a:t>常量符号</a:t>
            </a:r>
          </a:p>
        </p:txBody>
      </p:sp>
      <p:sp>
        <p:nvSpPr>
          <p:cNvPr id="4" name="云形标注 3">
            <a:extLst>
              <a:ext uri="{FF2B5EF4-FFF2-40B4-BE49-F238E27FC236}">
                <a16:creationId xmlns:a16="http://schemas.microsoft.com/office/drawing/2014/main" id="{34C07953-4C0C-4B7D-9F9C-313D9E5D8E3E}"/>
              </a:ext>
            </a:extLst>
          </p:cNvPr>
          <p:cNvSpPr/>
          <p:nvPr/>
        </p:nvSpPr>
        <p:spPr bwMode="auto">
          <a:xfrm>
            <a:off x="6546883" y="4902117"/>
            <a:ext cx="3001070" cy="714540"/>
          </a:xfrm>
          <a:prstGeom prst="cloudCallout">
            <a:avLst>
              <a:gd name="adj1" fmla="val -17392"/>
              <a:gd name="adj2" fmla="val -203821"/>
            </a:avLst>
          </a:prstGeom>
          <a:solidFill>
            <a:schemeClr val="accent4">
              <a:lumMod val="50000"/>
              <a:alpha val="90000"/>
            </a:schemeClr>
          </a:solidFill>
          <a:ln w="12700" cap="flat" cmpd="sng" algn="ctr">
            <a:solidFill>
              <a:schemeClr val="tx1"/>
            </a:solidFill>
            <a:prstDash val="solid"/>
            <a:round/>
            <a:headEnd type="none" w="med" len="med"/>
            <a:tailEnd type="none" w="med" len="med"/>
          </a:ln>
          <a:effectLst>
            <a:outerShdw kx="3284103" algn="bl" rotWithShape="0">
              <a:schemeClr val="bg2">
                <a:alpha val="50000"/>
              </a:schemeClr>
            </a:outerShdw>
          </a:effectLst>
        </p:spPr>
        <p:txBody>
          <a:bodyPr anchor="ctr"/>
          <a:lstStyle/>
          <a:p>
            <a:pPr algn="ctr" eaLnBrk="1" hangingPunct="1">
              <a:buFont typeface="Arial" panose="020B0604020202020204" pitchFamily="34" charset="0"/>
              <a:buNone/>
              <a:defRPr/>
            </a:pPr>
            <a:r>
              <a:rPr lang="zh-CN" altLang="en-US" b="1" dirty="0">
                <a:solidFill>
                  <a:srgbClr val="FFFF00"/>
                </a:solidFill>
              </a:rPr>
              <a:t>变量符号</a:t>
            </a:r>
          </a:p>
        </p:txBody>
      </p:sp>
      <p:sp>
        <p:nvSpPr>
          <p:cNvPr id="5" name="云形标注 4">
            <a:extLst>
              <a:ext uri="{FF2B5EF4-FFF2-40B4-BE49-F238E27FC236}">
                <a16:creationId xmlns:a16="http://schemas.microsoft.com/office/drawing/2014/main" id="{EE553443-C096-4842-BECB-79612D6B3CB9}"/>
              </a:ext>
            </a:extLst>
          </p:cNvPr>
          <p:cNvSpPr/>
          <p:nvPr/>
        </p:nvSpPr>
        <p:spPr bwMode="auto">
          <a:xfrm>
            <a:off x="2545457" y="1972502"/>
            <a:ext cx="3001070" cy="714540"/>
          </a:xfrm>
          <a:prstGeom prst="cloudCallout">
            <a:avLst>
              <a:gd name="adj1" fmla="val 23898"/>
              <a:gd name="adj2" fmla="val 147145"/>
            </a:avLst>
          </a:prstGeom>
          <a:solidFill>
            <a:schemeClr val="accent4">
              <a:lumMod val="50000"/>
              <a:alpha val="90000"/>
            </a:schemeClr>
          </a:solidFill>
          <a:ln w="12700" cap="flat" cmpd="sng" algn="ctr">
            <a:solidFill>
              <a:schemeClr val="tx1"/>
            </a:solidFill>
            <a:prstDash val="solid"/>
            <a:round/>
            <a:headEnd type="none" w="med" len="med"/>
            <a:tailEnd type="none" w="med" len="med"/>
          </a:ln>
          <a:effectLst>
            <a:outerShdw kx="3284103" algn="bl" rotWithShape="0">
              <a:schemeClr val="bg2">
                <a:alpha val="50000"/>
              </a:schemeClr>
            </a:outerShdw>
          </a:effectLst>
        </p:spPr>
        <p:txBody>
          <a:bodyPr anchor="ctr"/>
          <a:lstStyle/>
          <a:p>
            <a:pPr algn="ctr" eaLnBrk="1" hangingPunct="1">
              <a:buFont typeface="Arial" panose="020B0604020202020204" pitchFamily="34" charset="0"/>
              <a:buNone/>
              <a:defRPr/>
            </a:pPr>
            <a:r>
              <a:rPr lang="zh-CN" altLang="en-US" b="1" dirty="0">
                <a:solidFill>
                  <a:srgbClr val="FFFF00"/>
                </a:solidFill>
              </a:rPr>
              <a:t>谓词公式</a:t>
            </a:r>
          </a:p>
        </p:txBody>
      </p:sp>
      <p:sp>
        <p:nvSpPr>
          <p:cNvPr id="6" name="AutoShape 8">
            <a:extLst>
              <a:ext uri="{FF2B5EF4-FFF2-40B4-BE49-F238E27FC236}">
                <a16:creationId xmlns:a16="http://schemas.microsoft.com/office/drawing/2014/main" id="{E86BF83A-7F6B-4694-8736-51E3E1454A1F}"/>
              </a:ext>
            </a:extLst>
          </p:cNvPr>
          <p:cNvSpPr>
            <a:spLocks noChangeArrowheads="1"/>
          </p:cNvSpPr>
          <p:nvPr/>
        </p:nvSpPr>
        <p:spPr bwMode="auto">
          <a:xfrm>
            <a:off x="2231059" y="4070074"/>
            <a:ext cx="3961730" cy="792346"/>
          </a:xfrm>
          <a:prstGeom prst="wedgeRectCallout">
            <a:avLst>
              <a:gd name="adj1" fmla="val -17866"/>
              <a:gd name="adj2" fmla="val -39657"/>
            </a:avLst>
          </a:prstGeom>
          <a:solidFill>
            <a:schemeClr val="tx2"/>
          </a:solidFill>
          <a:ln w="12700">
            <a:solidFill>
              <a:schemeClr val="tx1"/>
            </a:solidFill>
            <a:miter lim="800000"/>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3201" dirty="0">
                <a:solidFill>
                  <a:schemeClr val="bg1"/>
                </a:solidFill>
                <a:sym typeface="Symbol" panose="05050102010706020507" pitchFamily="18" charset="2"/>
              </a:rPr>
              <a:t></a:t>
            </a:r>
            <a:r>
              <a:rPr lang="fr-FR" altLang="en-US" sz="3201" dirty="0">
                <a:solidFill>
                  <a:schemeClr val="bg1"/>
                </a:solidFill>
              </a:rPr>
              <a:t>x(P(x)∧C(x))</a:t>
            </a:r>
            <a:endParaRPr lang="zh-CN" altLang="en-US" sz="3201" dirty="0">
              <a:solidFill>
                <a:schemeClr val="bg1"/>
              </a:solidFill>
            </a:endParaRPr>
          </a:p>
        </p:txBody>
      </p:sp>
      <p:sp>
        <p:nvSpPr>
          <p:cNvPr id="7" name="云形标注 6">
            <a:extLst>
              <a:ext uri="{FF2B5EF4-FFF2-40B4-BE49-F238E27FC236}">
                <a16:creationId xmlns:a16="http://schemas.microsoft.com/office/drawing/2014/main" id="{DC1512EF-3BCF-4658-A788-9E020C375582}"/>
              </a:ext>
            </a:extLst>
          </p:cNvPr>
          <p:cNvSpPr/>
          <p:nvPr/>
        </p:nvSpPr>
        <p:spPr bwMode="auto">
          <a:xfrm>
            <a:off x="2815394" y="5051377"/>
            <a:ext cx="3001070" cy="714540"/>
          </a:xfrm>
          <a:prstGeom prst="cloudCallout">
            <a:avLst>
              <a:gd name="adj1" fmla="val 18407"/>
              <a:gd name="adj2" fmla="val -121540"/>
            </a:avLst>
          </a:prstGeom>
          <a:solidFill>
            <a:schemeClr val="accent4">
              <a:lumMod val="50000"/>
              <a:alpha val="90000"/>
            </a:schemeClr>
          </a:solidFill>
          <a:ln w="12700" cap="flat" cmpd="sng" algn="ctr">
            <a:solidFill>
              <a:schemeClr val="tx1"/>
            </a:solidFill>
            <a:prstDash val="solid"/>
            <a:round/>
            <a:headEnd type="none" w="med" len="med"/>
            <a:tailEnd type="none" w="med" len="med"/>
          </a:ln>
          <a:effectLst>
            <a:outerShdw kx="3284103" algn="bl" rotWithShape="0">
              <a:schemeClr val="bg2">
                <a:alpha val="50000"/>
              </a:schemeClr>
            </a:outerShdw>
          </a:effectLst>
        </p:spPr>
        <p:txBody>
          <a:bodyPr anchor="ctr"/>
          <a:lstStyle/>
          <a:p>
            <a:pPr algn="ctr" eaLnBrk="1" hangingPunct="1">
              <a:buFont typeface="Arial" panose="020B0604020202020204" pitchFamily="34" charset="0"/>
              <a:buNone/>
              <a:defRPr/>
            </a:pPr>
            <a:r>
              <a:rPr lang="zh-CN" altLang="en-US" b="1" dirty="0">
                <a:solidFill>
                  <a:srgbClr val="FFFF00"/>
                </a:solidFill>
              </a:rPr>
              <a:t>谓词符号</a:t>
            </a:r>
          </a:p>
        </p:txBody>
      </p:sp>
      <p:sp>
        <p:nvSpPr>
          <p:cNvPr id="8" name="Rectangle 2">
            <a:extLst>
              <a:ext uri="{FF2B5EF4-FFF2-40B4-BE49-F238E27FC236}">
                <a16:creationId xmlns:a16="http://schemas.microsoft.com/office/drawing/2014/main" id="{ABCA5DE2-7DD8-4265-B6A6-A35259E5D4AD}"/>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en-US" altLang="zh-CN" dirty="0"/>
              <a:t>3.2.1  </a:t>
            </a:r>
            <a:r>
              <a:rPr lang="zh-CN" altLang="en-US" dirty="0"/>
              <a:t>谓词公式</a:t>
            </a:r>
          </a:p>
        </p:txBody>
      </p:sp>
      <p:sp>
        <p:nvSpPr>
          <p:cNvPr id="13" name="矩形 12">
            <a:extLst>
              <a:ext uri="{FF2B5EF4-FFF2-40B4-BE49-F238E27FC236}">
                <a16:creationId xmlns:a16="http://schemas.microsoft.com/office/drawing/2014/main" id="{164BA22D-ED63-4D72-A3D0-1F72D3E42688}"/>
              </a:ext>
            </a:extLst>
          </p:cNvPr>
          <p:cNvSpPr/>
          <p:nvPr/>
        </p:nvSpPr>
        <p:spPr>
          <a:xfrm>
            <a:off x="460375" y="1117853"/>
            <a:ext cx="1415772" cy="461665"/>
          </a:xfrm>
          <a:prstGeom prst="rect">
            <a:avLst/>
          </a:prstGeom>
        </p:spPr>
        <p:txBody>
          <a:bodyPr wrap="none">
            <a:spAutoFit/>
          </a:bodyPr>
          <a:lstStyle/>
          <a:p>
            <a:r>
              <a:rPr lang="zh-CN" altLang="en-US" b="1" dirty="0">
                <a:solidFill>
                  <a:srgbClr val="C00000"/>
                </a:solidFill>
                <a:latin typeface="+mn-ea"/>
              </a:rPr>
              <a:t>问题引入</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heckerboard(across)">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ox(i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3">
            <a:extLst>
              <a:ext uri="{FF2B5EF4-FFF2-40B4-BE49-F238E27FC236}">
                <a16:creationId xmlns:a16="http://schemas.microsoft.com/office/drawing/2014/main" id="{A1F82963-7933-4C3C-82EE-CBE42574C025}"/>
              </a:ext>
            </a:extLst>
          </p:cNvPr>
          <p:cNvSpPr>
            <a:spLocks noGrp="1" noChangeArrowheads="1"/>
          </p:cNvSpPr>
          <p:nvPr>
            <p:ph type="body" idx="4294967295"/>
          </p:nvPr>
        </p:nvSpPr>
        <p:spPr>
          <a:xfrm>
            <a:off x="412489" y="1143794"/>
            <a:ext cx="5305686" cy="3062357"/>
          </a:xfrm>
        </p:spPr>
        <p:txBody>
          <a:bodyPr>
            <a:noAutofit/>
          </a:bodyPr>
          <a:lstStyle/>
          <a:p>
            <a:pPr marL="0" indent="0">
              <a:buNone/>
            </a:pPr>
            <a:r>
              <a:rPr lang="zh-CN" altLang="en-US" dirty="0">
                <a:solidFill>
                  <a:srgbClr val="C00000"/>
                </a:solidFill>
              </a:rPr>
              <a:t>符号化</a:t>
            </a:r>
            <a:r>
              <a:rPr lang="zh-CN" altLang="en-US" dirty="0">
                <a:solidFill>
                  <a:srgbClr val="C00000"/>
                </a:solidFill>
                <a:latin typeface="宋体" panose="02010600030101010101" pitchFamily="2" charset="-122"/>
              </a:rPr>
              <a:t>“</a:t>
            </a:r>
            <a:r>
              <a:rPr lang="zh-CN" altLang="en-US" dirty="0">
                <a:solidFill>
                  <a:srgbClr val="C00000"/>
                </a:solidFill>
              </a:rPr>
              <a:t>李兰的母亲是高级工程师</a:t>
            </a:r>
            <a:r>
              <a:rPr lang="zh-CN" altLang="en-US" dirty="0">
                <a:solidFill>
                  <a:srgbClr val="C00000"/>
                </a:solidFill>
                <a:latin typeface="宋体" panose="02010600030101010101" pitchFamily="2" charset="-122"/>
              </a:rPr>
              <a:t>”</a:t>
            </a:r>
            <a:endParaRPr lang="zh-CN" altLang="en-US" dirty="0">
              <a:solidFill>
                <a:srgbClr val="C00000"/>
              </a:solidFill>
            </a:endParaRPr>
          </a:p>
          <a:p>
            <a:pPr marL="0" indent="0">
              <a:buNone/>
            </a:pPr>
            <a:r>
              <a:rPr lang="zh-CN" altLang="zh-CN" dirty="0"/>
              <a:t>设</a:t>
            </a:r>
            <a:r>
              <a:rPr lang="fr-FR" altLang="zh-CN" dirty="0"/>
              <a:t>M(x,y)</a:t>
            </a:r>
            <a:r>
              <a:rPr lang="zh-CN" altLang="zh-CN" dirty="0"/>
              <a:t>：</a:t>
            </a:r>
            <a:r>
              <a:rPr lang="fr-FR" altLang="zh-CN" dirty="0"/>
              <a:t>x</a:t>
            </a:r>
            <a:r>
              <a:rPr lang="zh-CN" altLang="zh-CN" dirty="0"/>
              <a:t>是</a:t>
            </a:r>
            <a:r>
              <a:rPr lang="fr-FR" altLang="zh-CN" dirty="0"/>
              <a:t>y</a:t>
            </a:r>
            <a:r>
              <a:rPr lang="zh-CN" altLang="zh-CN" dirty="0"/>
              <a:t>的母亲，</a:t>
            </a:r>
            <a:endParaRPr lang="en-US" altLang="zh-CN" dirty="0"/>
          </a:p>
          <a:p>
            <a:pPr marL="0" indent="0">
              <a:buNone/>
            </a:pPr>
            <a:r>
              <a:rPr lang="fr-FR" altLang="zh-CN" dirty="0"/>
              <a:t>P(x)</a:t>
            </a:r>
            <a:r>
              <a:rPr lang="zh-CN" altLang="zh-CN" dirty="0"/>
              <a:t>：</a:t>
            </a:r>
            <a:r>
              <a:rPr lang="fr-FR" altLang="zh-CN" dirty="0"/>
              <a:t>x</a:t>
            </a:r>
            <a:r>
              <a:rPr lang="zh-CN" altLang="zh-CN" dirty="0"/>
              <a:t>是高级工程师；</a:t>
            </a:r>
            <a:endParaRPr lang="en-US" altLang="zh-CN" dirty="0"/>
          </a:p>
          <a:p>
            <a:pPr marL="0" indent="0">
              <a:buNone/>
            </a:pPr>
            <a:r>
              <a:rPr lang="fr-FR" altLang="zh-CN" dirty="0"/>
              <a:t>a</a:t>
            </a:r>
            <a:r>
              <a:rPr lang="zh-CN" altLang="zh-CN" dirty="0"/>
              <a:t>：李兰，</a:t>
            </a:r>
            <a:endParaRPr lang="en-US" altLang="zh-CN" dirty="0"/>
          </a:p>
          <a:p>
            <a:pPr marL="0" indent="0">
              <a:buNone/>
            </a:pPr>
            <a:r>
              <a:rPr lang="zh-CN" altLang="zh-CN" dirty="0"/>
              <a:t>则该命题符号化为</a:t>
            </a:r>
            <a:r>
              <a:rPr lang="fr-FR" altLang="zh-CN" dirty="0"/>
              <a:t>P(M(x,a))</a:t>
            </a:r>
            <a:r>
              <a:rPr lang="zh-CN" altLang="en-US" dirty="0"/>
              <a:t>。</a:t>
            </a:r>
          </a:p>
        </p:txBody>
      </p:sp>
      <p:sp>
        <p:nvSpPr>
          <p:cNvPr id="44037" name="AutoShape 7">
            <a:extLst>
              <a:ext uri="{FF2B5EF4-FFF2-40B4-BE49-F238E27FC236}">
                <a16:creationId xmlns:a16="http://schemas.microsoft.com/office/drawing/2014/main" id="{05105C5B-37DC-4194-968E-822788147B7E}"/>
              </a:ext>
            </a:extLst>
          </p:cNvPr>
          <p:cNvSpPr>
            <a:spLocks noChangeArrowheads="1"/>
          </p:cNvSpPr>
          <p:nvPr/>
        </p:nvSpPr>
        <p:spPr bwMode="auto">
          <a:xfrm>
            <a:off x="345401" y="4801138"/>
            <a:ext cx="11466454" cy="1371856"/>
          </a:xfrm>
          <a:prstGeom prst="horizontalScroll">
            <a:avLst>
              <a:gd name="adj" fmla="val 12500"/>
            </a:avLst>
          </a:prstGeom>
          <a:solidFill>
            <a:srgbClr val="1157AB"/>
          </a:solidFill>
          <a:ln w="12700">
            <a:solidFill>
              <a:schemeClr val="tx1"/>
            </a:solidFill>
            <a:round/>
            <a:headEnd/>
            <a:tailEnd/>
          </a:ln>
        </p:spPr>
        <p:txBody>
          <a:bodyPr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50000"/>
              </a:lnSpc>
              <a:spcBef>
                <a:spcPct val="0"/>
              </a:spcBef>
              <a:buClrTx/>
              <a:buNone/>
            </a:pPr>
            <a:r>
              <a:rPr lang="zh-CN" altLang="en-US" sz="2400" dirty="0">
                <a:solidFill>
                  <a:schemeClr val="bg1"/>
                </a:solidFill>
                <a:latin typeface="+mn-ea"/>
                <a:ea typeface="+mn-ea"/>
              </a:rPr>
              <a:t>函数符号的使用给谓词逻辑中的个体词表示带来了很大的方便，</a:t>
            </a:r>
            <a:r>
              <a:rPr lang="zh-CN" altLang="zh-CN" sz="2400" dirty="0">
                <a:solidFill>
                  <a:schemeClr val="bg1"/>
                </a:solidFill>
                <a:latin typeface="+mn-ea"/>
                <a:ea typeface="+mn-ea"/>
              </a:rPr>
              <a:t>也降低了自然语言符</a:t>
            </a:r>
            <a:endParaRPr lang="en-US" altLang="zh-CN" sz="2400" dirty="0">
              <a:solidFill>
                <a:schemeClr val="bg1"/>
              </a:solidFill>
              <a:latin typeface="+mn-ea"/>
              <a:ea typeface="+mn-ea"/>
            </a:endParaRPr>
          </a:p>
          <a:p>
            <a:pPr>
              <a:lnSpc>
                <a:spcPct val="150000"/>
              </a:lnSpc>
              <a:spcBef>
                <a:spcPct val="0"/>
              </a:spcBef>
              <a:buClrTx/>
              <a:buNone/>
            </a:pPr>
            <a:r>
              <a:rPr lang="zh-CN" altLang="zh-CN" sz="2400" dirty="0">
                <a:solidFill>
                  <a:schemeClr val="bg1"/>
                </a:solidFill>
                <a:latin typeface="+mn-ea"/>
                <a:ea typeface="+mn-ea"/>
              </a:rPr>
              <a:t>号化表示的难度</a:t>
            </a:r>
            <a:r>
              <a:rPr lang="zh-CN" altLang="en-US" sz="2400" dirty="0">
                <a:solidFill>
                  <a:schemeClr val="bg1"/>
                </a:solidFill>
                <a:latin typeface="+mn-ea"/>
                <a:ea typeface="+mn-ea"/>
              </a:rPr>
              <a:t>。</a:t>
            </a:r>
          </a:p>
        </p:txBody>
      </p:sp>
      <p:sp>
        <p:nvSpPr>
          <p:cNvPr id="7" name="Rectangle 2">
            <a:extLst>
              <a:ext uri="{FF2B5EF4-FFF2-40B4-BE49-F238E27FC236}">
                <a16:creationId xmlns:a16="http://schemas.microsoft.com/office/drawing/2014/main" id="{D6532226-5365-4B66-8652-056F2814CA38}"/>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函数符号</a:t>
            </a:r>
          </a:p>
        </p:txBody>
      </p:sp>
      <p:sp>
        <p:nvSpPr>
          <p:cNvPr id="8" name="Rectangle 3">
            <a:extLst>
              <a:ext uri="{FF2B5EF4-FFF2-40B4-BE49-F238E27FC236}">
                <a16:creationId xmlns:a16="http://schemas.microsoft.com/office/drawing/2014/main" id="{C9183569-AD8B-4B61-A617-BD3D193B96E6}"/>
              </a:ext>
            </a:extLst>
          </p:cNvPr>
          <p:cNvSpPr txBox="1">
            <a:spLocks noChangeArrowheads="1"/>
          </p:cNvSpPr>
          <p:nvPr/>
        </p:nvSpPr>
        <p:spPr>
          <a:xfrm>
            <a:off x="5746489" y="1800624"/>
            <a:ext cx="5305686" cy="2467370"/>
          </a:xfrm>
          <a:prstGeom prst="rect">
            <a:avLst/>
          </a:prstGeom>
          <a:solidFill>
            <a:schemeClr val="accent3">
              <a:lumMod val="60000"/>
              <a:lumOff val="40000"/>
            </a:schemeClr>
          </a:solidFill>
        </p:spPr>
        <p:txBody>
          <a:bodyPr vert="horz" lIns="121917" tIns="60958" rIns="121917" bIns="60958" rtlCol="0">
            <a:norm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Wingdings" pitchFamily="2" charset="2"/>
              <a:buNone/>
            </a:pPr>
            <a:r>
              <a:rPr lang="zh-CN" altLang="en-US" dirty="0"/>
              <a:t>设</a:t>
            </a:r>
            <a:r>
              <a:rPr lang="en-US" altLang="zh-CN" dirty="0">
                <a:solidFill>
                  <a:srgbClr val="3333FF"/>
                </a:solidFill>
              </a:rPr>
              <a:t>g(x)</a:t>
            </a:r>
            <a:r>
              <a:rPr lang="zh-CN" altLang="en-US" dirty="0">
                <a:solidFill>
                  <a:srgbClr val="3333FF"/>
                </a:solidFill>
              </a:rPr>
              <a:t>：</a:t>
            </a:r>
            <a:r>
              <a:rPr lang="en-US" altLang="zh-CN" dirty="0">
                <a:solidFill>
                  <a:srgbClr val="3333FF"/>
                </a:solidFill>
              </a:rPr>
              <a:t>x</a:t>
            </a:r>
            <a:r>
              <a:rPr lang="zh-CN" altLang="en-US" dirty="0">
                <a:solidFill>
                  <a:srgbClr val="3333FF"/>
                </a:solidFill>
              </a:rPr>
              <a:t>的母亲</a:t>
            </a:r>
            <a:r>
              <a:rPr lang="zh-CN" altLang="en-US" dirty="0"/>
              <a:t>；</a:t>
            </a:r>
          </a:p>
          <a:p>
            <a:pPr marL="0" indent="0">
              <a:buNone/>
            </a:pPr>
            <a:r>
              <a:rPr lang="fr-FR" altLang="zh-CN" dirty="0"/>
              <a:t>P(x)</a:t>
            </a:r>
            <a:r>
              <a:rPr lang="zh-CN" altLang="zh-CN" dirty="0"/>
              <a:t>：</a:t>
            </a:r>
            <a:r>
              <a:rPr lang="fr-FR" altLang="zh-CN" dirty="0"/>
              <a:t>x</a:t>
            </a:r>
            <a:r>
              <a:rPr lang="zh-CN" altLang="zh-CN" dirty="0"/>
              <a:t>是高级工程师；</a:t>
            </a:r>
            <a:endParaRPr lang="en-US" altLang="zh-CN" dirty="0"/>
          </a:p>
          <a:p>
            <a:pPr marL="0" indent="0">
              <a:buNone/>
            </a:pPr>
            <a:r>
              <a:rPr lang="fr-FR" altLang="zh-CN" dirty="0"/>
              <a:t>a</a:t>
            </a:r>
            <a:r>
              <a:rPr lang="zh-CN" altLang="zh-CN" dirty="0"/>
              <a:t>：李兰，</a:t>
            </a:r>
            <a:endParaRPr lang="en-US" altLang="zh-CN" dirty="0"/>
          </a:p>
          <a:p>
            <a:pPr marL="0" indent="0">
              <a:buNone/>
            </a:pPr>
            <a:r>
              <a:rPr lang="zh-CN" altLang="zh-CN" dirty="0"/>
              <a:t>则该命题符号化为</a:t>
            </a:r>
            <a:r>
              <a:rPr lang="fr-FR" altLang="zh-CN" dirty="0"/>
              <a:t>P(g(a))</a:t>
            </a:r>
            <a:r>
              <a:rPr lang="zh-CN" altLang="en-US" dirty="0"/>
              <a:t>。</a:t>
            </a:r>
          </a:p>
        </p:txBody>
      </p:sp>
      <p:sp>
        <p:nvSpPr>
          <p:cNvPr id="3" name="椭圆形标注 2">
            <a:extLst>
              <a:ext uri="{FF2B5EF4-FFF2-40B4-BE49-F238E27FC236}">
                <a16:creationId xmlns:a16="http://schemas.microsoft.com/office/drawing/2014/main" id="{FCA789A2-3135-4378-BBC8-A06785F75A8A}"/>
              </a:ext>
            </a:extLst>
          </p:cNvPr>
          <p:cNvSpPr/>
          <p:nvPr/>
        </p:nvSpPr>
        <p:spPr bwMode="auto">
          <a:xfrm>
            <a:off x="7851775" y="886956"/>
            <a:ext cx="2521534" cy="719303"/>
          </a:xfrm>
          <a:prstGeom prst="wedgeEllipseCallout">
            <a:avLst>
              <a:gd name="adj1" fmla="val -108372"/>
              <a:gd name="adj2" fmla="val 117985"/>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zh-CN" altLang="en-US" b="1" dirty="0">
                <a:solidFill>
                  <a:srgbClr val="FF0000"/>
                </a:solidFill>
              </a:rPr>
              <a:t>函数符号</a:t>
            </a:r>
          </a:p>
        </p:txBody>
      </p:sp>
      <p:pic>
        <p:nvPicPr>
          <p:cNvPr id="5" name="图形 4" descr="问号">
            <a:extLst>
              <a:ext uri="{FF2B5EF4-FFF2-40B4-BE49-F238E27FC236}">
                <a16:creationId xmlns:a16="http://schemas.microsoft.com/office/drawing/2014/main" id="{D728166D-1521-4F62-BF0D-8BDD7931E23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94175" y="3201194"/>
            <a:ext cx="914400" cy="914400"/>
          </a:xfrm>
          <a:prstGeom prst="rect">
            <a:avLst/>
          </a:prstGeom>
        </p:spPr>
      </p:pic>
      <p:pic>
        <p:nvPicPr>
          <p:cNvPr id="9" name="图形 8" descr="关闭">
            <a:extLst>
              <a:ext uri="{FF2B5EF4-FFF2-40B4-BE49-F238E27FC236}">
                <a16:creationId xmlns:a16="http://schemas.microsoft.com/office/drawing/2014/main" id="{62DE1D19-08A4-4DE5-8B87-368F40FA792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194175" y="3201194"/>
            <a:ext cx="914400" cy="914400"/>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4036">
                                            <p:txEl>
                                              <p:pRg st="1" end="1"/>
                                            </p:txEl>
                                          </p:spTgt>
                                        </p:tgtEl>
                                        <p:attrNameLst>
                                          <p:attrName>style.visibility</p:attrName>
                                        </p:attrNameLst>
                                      </p:cBhvr>
                                      <p:to>
                                        <p:strVal val="visible"/>
                                      </p:to>
                                    </p:set>
                                    <p:animEffect transition="in" filter="strips(downLeft)">
                                      <p:cBhvr>
                                        <p:cTn id="7" dur="500"/>
                                        <p:tgtEl>
                                          <p:spTgt spid="4403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44036">
                                            <p:txEl>
                                              <p:pRg st="2" end="2"/>
                                            </p:txEl>
                                          </p:spTgt>
                                        </p:tgtEl>
                                        <p:attrNameLst>
                                          <p:attrName>style.visibility</p:attrName>
                                        </p:attrNameLst>
                                      </p:cBhvr>
                                      <p:to>
                                        <p:strVal val="visible"/>
                                      </p:to>
                                    </p:set>
                                    <p:animEffect transition="in" filter="strips(downLeft)">
                                      <p:cBhvr>
                                        <p:cTn id="12" dur="500"/>
                                        <p:tgtEl>
                                          <p:spTgt spid="4403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44036">
                                            <p:txEl>
                                              <p:pRg st="3" end="3"/>
                                            </p:txEl>
                                          </p:spTgt>
                                        </p:tgtEl>
                                        <p:attrNameLst>
                                          <p:attrName>style.visibility</p:attrName>
                                        </p:attrNameLst>
                                      </p:cBhvr>
                                      <p:to>
                                        <p:strVal val="visible"/>
                                      </p:to>
                                    </p:set>
                                    <p:animEffect transition="in" filter="strips(downLeft)">
                                      <p:cBhvr>
                                        <p:cTn id="17" dur="500"/>
                                        <p:tgtEl>
                                          <p:spTgt spid="4403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44036">
                                            <p:txEl>
                                              <p:pRg st="4" end="4"/>
                                            </p:txEl>
                                          </p:spTgt>
                                        </p:tgtEl>
                                        <p:attrNameLst>
                                          <p:attrName>style.visibility</p:attrName>
                                        </p:attrNameLst>
                                      </p:cBhvr>
                                      <p:to>
                                        <p:strVal val="visible"/>
                                      </p:to>
                                    </p:set>
                                    <p:animEffect transition="in" filter="strips(downLeft)">
                                      <p:cBhvr>
                                        <p:cTn id="22" dur="500"/>
                                        <p:tgtEl>
                                          <p:spTgt spid="4403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arn(inVertic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xit" presetSubtype="32" fill="hold" nodeType="clickEffect">
                                  <p:stCondLst>
                                    <p:cond delay="0"/>
                                  </p:stCondLst>
                                  <p:childTnLst>
                                    <p:anim calcmode="lin" valueType="num">
                                      <p:cBhvr>
                                        <p:cTn id="31" dur="500"/>
                                        <p:tgtEl>
                                          <p:spTgt spid="5"/>
                                        </p:tgtEl>
                                        <p:attrNameLst>
                                          <p:attrName>ppt_w</p:attrName>
                                        </p:attrNameLst>
                                      </p:cBhvr>
                                      <p:tavLst>
                                        <p:tav tm="0">
                                          <p:val>
                                            <p:strVal val="ppt_w"/>
                                          </p:val>
                                        </p:tav>
                                        <p:tav tm="100000">
                                          <p:val>
                                            <p:fltVal val="0"/>
                                          </p:val>
                                        </p:tav>
                                      </p:tavLst>
                                    </p:anim>
                                    <p:anim calcmode="lin" valueType="num">
                                      <p:cBhvr>
                                        <p:cTn id="32" dur="500"/>
                                        <p:tgtEl>
                                          <p:spTgt spid="5"/>
                                        </p:tgtEl>
                                        <p:attrNameLst>
                                          <p:attrName>ppt_h</p:attrName>
                                        </p:attrNameLst>
                                      </p:cBhvr>
                                      <p:tavLst>
                                        <p:tav tm="0">
                                          <p:val>
                                            <p:strVal val="ppt_h"/>
                                          </p:val>
                                        </p:tav>
                                        <p:tav tm="100000">
                                          <p:val>
                                            <p:fltVal val="0"/>
                                          </p:val>
                                        </p:tav>
                                      </p:tavLst>
                                    </p:anim>
                                    <p:animEffect transition="out" filter="fade">
                                      <p:cBhvr>
                                        <p:cTn id="33" dur="500"/>
                                        <p:tgtEl>
                                          <p:spTgt spid="5"/>
                                        </p:tgtEl>
                                      </p:cBhvr>
                                    </p:animEffect>
                                    <p:set>
                                      <p:cBhvr>
                                        <p:cTn id="34" dur="1" fill="hold">
                                          <p:stCondLst>
                                            <p:cond delay="499"/>
                                          </p:stCondLst>
                                        </p:cTn>
                                        <p:tgtEl>
                                          <p:spTgt spid="5"/>
                                        </p:tgtEl>
                                        <p:attrNameLst>
                                          <p:attrName>style.visibility</p:attrName>
                                        </p:attrNameLst>
                                      </p:cBhvr>
                                      <p:to>
                                        <p:strVal val="hidden"/>
                                      </p:to>
                                    </p:set>
                                  </p:childTnLst>
                                </p:cTn>
                              </p:par>
                              <p:par>
                                <p:cTn id="35" presetID="53" presetClass="entr" presetSubtype="16" fill="hold"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animEffect transition="in" filter="fade">
                                      <p:cBhvr>
                                        <p:cTn id="39" dur="500"/>
                                        <p:tgtEl>
                                          <p:spTgt spid="9"/>
                                        </p:tgtEl>
                                      </p:cBhvr>
                                    </p:animEffect>
                                  </p:childTnLst>
                                  <p:subTnLst>
                                    <p:audio>
                                      <p:cMediaNode>
                                        <p:cTn display="0" masterRel="sameClick">
                                          <p:stCondLst>
                                            <p:cond evt="begin" delay="0">
                                              <p:tn val="35"/>
                                            </p:cond>
                                          </p:stCondLst>
                                          <p:endCondLst>
                                            <p:cond evt="onStopAudio" delay="0">
                                              <p:tgtEl>
                                                <p:sldTgt/>
                                              </p:tgtEl>
                                            </p:cond>
                                          </p:endCondLst>
                                        </p:cTn>
                                        <p:tgtEl>
                                          <p:sndTgt r:embed="rId4" name="explode.wav"/>
                                        </p:tgtEl>
                                      </p:cMediaNode>
                                    </p:audio>
                                  </p:sub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1000"/>
                                        <p:tgtEl>
                                          <p:spTgt spid="8"/>
                                        </p:tgtEl>
                                      </p:cBhvr>
                                    </p:animEffect>
                                    <p:anim calcmode="lin" valueType="num">
                                      <p:cBhvr>
                                        <p:cTn id="45" dur="1000" fill="hold"/>
                                        <p:tgtEl>
                                          <p:spTgt spid="8"/>
                                        </p:tgtEl>
                                        <p:attrNameLst>
                                          <p:attrName>ppt_x</p:attrName>
                                        </p:attrNameLst>
                                      </p:cBhvr>
                                      <p:tavLst>
                                        <p:tav tm="0">
                                          <p:val>
                                            <p:strVal val="#ppt_x"/>
                                          </p:val>
                                        </p:tav>
                                        <p:tav tm="100000">
                                          <p:val>
                                            <p:strVal val="#ppt_x"/>
                                          </p:val>
                                        </p:tav>
                                      </p:tavLst>
                                    </p:anim>
                                    <p:anim calcmode="lin" valueType="num">
                                      <p:cBhvr>
                                        <p:cTn id="4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5" presetClass="entr" presetSubtype="0" fill="hold" grpId="0" nodeType="click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fade">
                                      <p:cBhvr>
                                        <p:cTn id="51" dur="2000"/>
                                        <p:tgtEl>
                                          <p:spTgt spid="3"/>
                                        </p:tgtEl>
                                      </p:cBhvr>
                                    </p:animEffect>
                                    <p:anim calcmode="lin" valueType="num">
                                      <p:cBhvr>
                                        <p:cTn id="52" dur="2000" fill="hold"/>
                                        <p:tgtEl>
                                          <p:spTgt spid="3"/>
                                        </p:tgtEl>
                                        <p:attrNameLst>
                                          <p:attrName>ppt_w</p:attrName>
                                        </p:attrNameLst>
                                      </p:cBhvr>
                                      <p:tavLst>
                                        <p:tav tm="0" fmla="#ppt_w*sin(2.5*pi*$)">
                                          <p:val>
                                            <p:fltVal val="0"/>
                                          </p:val>
                                        </p:tav>
                                        <p:tav tm="100000">
                                          <p:val>
                                            <p:fltVal val="1"/>
                                          </p:val>
                                        </p:tav>
                                      </p:tavLst>
                                    </p:anim>
                                    <p:anim calcmode="lin" valueType="num">
                                      <p:cBhvr>
                                        <p:cTn id="53"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ID="49" presetClass="entr" presetSubtype="0" decel="100000" fill="hold" grpId="0" nodeType="clickEffect">
                                  <p:stCondLst>
                                    <p:cond delay="0"/>
                                  </p:stCondLst>
                                  <p:childTnLst>
                                    <p:set>
                                      <p:cBhvr>
                                        <p:cTn id="57" dur="1" fill="hold">
                                          <p:stCondLst>
                                            <p:cond delay="0"/>
                                          </p:stCondLst>
                                        </p:cTn>
                                        <p:tgtEl>
                                          <p:spTgt spid="44037"/>
                                        </p:tgtEl>
                                        <p:attrNameLst>
                                          <p:attrName>style.visibility</p:attrName>
                                        </p:attrNameLst>
                                      </p:cBhvr>
                                      <p:to>
                                        <p:strVal val="visible"/>
                                      </p:to>
                                    </p:set>
                                    <p:anim calcmode="lin" valueType="num">
                                      <p:cBhvr>
                                        <p:cTn id="58" dur="500" fill="hold"/>
                                        <p:tgtEl>
                                          <p:spTgt spid="44037"/>
                                        </p:tgtEl>
                                        <p:attrNameLst>
                                          <p:attrName>ppt_w</p:attrName>
                                        </p:attrNameLst>
                                      </p:cBhvr>
                                      <p:tavLst>
                                        <p:tav tm="0">
                                          <p:val>
                                            <p:fltVal val="0"/>
                                          </p:val>
                                        </p:tav>
                                        <p:tav tm="100000">
                                          <p:val>
                                            <p:strVal val="#ppt_w"/>
                                          </p:val>
                                        </p:tav>
                                      </p:tavLst>
                                    </p:anim>
                                    <p:anim calcmode="lin" valueType="num">
                                      <p:cBhvr>
                                        <p:cTn id="59" dur="500" fill="hold"/>
                                        <p:tgtEl>
                                          <p:spTgt spid="44037"/>
                                        </p:tgtEl>
                                        <p:attrNameLst>
                                          <p:attrName>ppt_h</p:attrName>
                                        </p:attrNameLst>
                                      </p:cBhvr>
                                      <p:tavLst>
                                        <p:tav tm="0">
                                          <p:val>
                                            <p:fltVal val="0"/>
                                          </p:val>
                                        </p:tav>
                                        <p:tav tm="100000">
                                          <p:val>
                                            <p:strVal val="#ppt_h"/>
                                          </p:val>
                                        </p:tav>
                                      </p:tavLst>
                                    </p:anim>
                                    <p:anim calcmode="lin" valueType="num">
                                      <p:cBhvr>
                                        <p:cTn id="60" dur="500" fill="hold"/>
                                        <p:tgtEl>
                                          <p:spTgt spid="44037"/>
                                        </p:tgtEl>
                                        <p:attrNameLst>
                                          <p:attrName>style.rotation</p:attrName>
                                        </p:attrNameLst>
                                      </p:cBhvr>
                                      <p:tavLst>
                                        <p:tav tm="0">
                                          <p:val>
                                            <p:fltVal val="360"/>
                                          </p:val>
                                        </p:tav>
                                        <p:tav tm="100000">
                                          <p:val>
                                            <p:fltVal val="0"/>
                                          </p:val>
                                        </p:tav>
                                      </p:tavLst>
                                    </p:anim>
                                    <p:animEffect transition="in" filter="fade">
                                      <p:cBhvr>
                                        <p:cTn id="61" dur="500"/>
                                        <p:tgtEl>
                                          <p:spTgt spid="44037"/>
                                        </p:tgtEl>
                                      </p:cBhvr>
                                    </p:animEffect>
                                  </p:childTnLst>
                                </p:cTn>
                              </p:par>
                            </p:childTnLst>
                          </p:cTn>
                        </p:par>
                      </p:childTnLst>
                    </p:cTn>
                  </p:par>
                  <p:par>
                    <p:cTn id="62" fill="hold">
                      <p:stCondLst>
                        <p:cond delay="indefinite"/>
                      </p:stCondLst>
                      <p:childTnLst>
                        <p:par>
                          <p:cTn id="63" fill="hold">
                            <p:stCondLst>
                              <p:cond delay="0"/>
                            </p:stCondLst>
                            <p:childTnLst>
                              <p:par>
                                <p:cTn id="64" presetID="6" presetClass="emph" presetSubtype="0" fill="hold" grpId="1" nodeType="clickEffect">
                                  <p:stCondLst>
                                    <p:cond delay="0"/>
                                  </p:stCondLst>
                                  <p:childTnLst>
                                    <p:animScale>
                                      <p:cBhvr>
                                        <p:cTn id="65" dur="2000" fill="hold"/>
                                        <p:tgtEl>
                                          <p:spTgt spid="4403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uiExpand="1" build="p" autoUpdateAnimBg="0"/>
      <p:bldP spid="44037" grpId="0" animBg="1" autoUpdateAnimBg="0"/>
      <p:bldP spid="44037" grpId="1" animBg="1" autoUpdateAnimBg="0"/>
      <p:bldP spid="8" grpId="0" animBg="1"/>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562CEAA8-F55A-4328-A348-8D70BBC2E60E}"/>
              </a:ext>
            </a:extLst>
          </p:cNvPr>
          <p:cNvSpPr txBox="1">
            <a:spLocks noChangeArrowheads="1"/>
          </p:cNvSpPr>
          <p:nvPr/>
        </p:nvSpPr>
        <p:spPr>
          <a:xfrm>
            <a:off x="155575" y="1067594"/>
            <a:ext cx="11506200" cy="5638800"/>
          </a:xfrm>
          <a:prstGeom prst="rect">
            <a:avLst/>
          </a:prstGeom>
        </p:spPr>
        <p:txBody>
          <a:bodyPr vert="horz" lIns="121917" tIns="60958" rIns="121917" bIns="60958" rtlCol="0">
            <a:norm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Wingdings" pitchFamily="2" charset="2"/>
              <a:buNone/>
            </a:pPr>
            <a:r>
              <a:rPr lang="zh-CN" altLang="en-US" dirty="0">
                <a:solidFill>
                  <a:srgbClr val="9900CC"/>
                </a:solidFill>
              </a:rPr>
              <a:t>（</a:t>
            </a:r>
            <a:r>
              <a:rPr lang="en-US" altLang="zh-CN" dirty="0">
                <a:solidFill>
                  <a:srgbClr val="9900CC"/>
                </a:solidFill>
              </a:rPr>
              <a:t>1</a:t>
            </a:r>
            <a:r>
              <a:rPr lang="zh-CN" altLang="en-US" dirty="0">
                <a:solidFill>
                  <a:srgbClr val="9900CC"/>
                </a:solidFill>
              </a:rPr>
              <a:t>）</a:t>
            </a:r>
            <a:r>
              <a:rPr lang="zh-CN" altLang="en-US" dirty="0">
                <a:solidFill>
                  <a:srgbClr val="FF0000"/>
                </a:solidFill>
              </a:rPr>
              <a:t>常量符号</a:t>
            </a:r>
            <a:r>
              <a:rPr lang="zh-CN" altLang="en-US" dirty="0"/>
              <a:t>：用带或不带下标的</a:t>
            </a:r>
            <a:r>
              <a:rPr lang="zh-CN" altLang="en-US" dirty="0">
                <a:solidFill>
                  <a:srgbClr val="0000FF"/>
                </a:solidFill>
              </a:rPr>
              <a:t>小写英文字母</a:t>
            </a:r>
            <a:r>
              <a:rPr lang="en-US" altLang="zh-CN" dirty="0"/>
              <a:t>a, b, c, …, a</a:t>
            </a:r>
            <a:r>
              <a:rPr lang="en-US" altLang="zh-CN" baseline="-25000" dirty="0"/>
              <a:t>1</a:t>
            </a:r>
            <a:r>
              <a:rPr lang="en-US" altLang="zh-CN" dirty="0"/>
              <a:t>, b</a:t>
            </a:r>
            <a:r>
              <a:rPr lang="en-US" altLang="zh-CN" baseline="-25000" dirty="0"/>
              <a:t>1</a:t>
            </a:r>
            <a:r>
              <a:rPr lang="en-US" altLang="zh-CN" dirty="0"/>
              <a:t>, c</a:t>
            </a:r>
            <a:r>
              <a:rPr lang="en-US" altLang="zh-CN" baseline="-25000" dirty="0"/>
              <a:t>1</a:t>
            </a:r>
            <a:r>
              <a:rPr lang="en-US" altLang="zh-CN" dirty="0"/>
              <a:t>, …</a:t>
            </a:r>
            <a:r>
              <a:rPr lang="zh-CN" altLang="en-US" dirty="0"/>
              <a:t>来表示。</a:t>
            </a:r>
            <a:endParaRPr lang="en-US" altLang="zh-CN" dirty="0"/>
          </a:p>
          <a:p>
            <a:pPr marL="0" indent="0">
              <a:buFont typeface="Wingdings" pitchFamily="2" charset="2"/>
              <a:buNone/>
            </a:pPr>
            <a:r>
              <a:rPr lang="en-US" altLang="zh-CN" dirty="0"/>
              <a:t>                          </a:t>
            </a:r>
            <a:r>
              <a:rPr lang="zh-CN" altLang="en-US" dirty="0"/>
              <a:t>当个体域</a:t>
            </a:r>
            <a:r>
              <a:rPr lang="en-US" altLang="zh-CN" dirty="0"/>
              <a:t>D</a:t>
            </a:r>
            <a:r>
              <a:rPr lang="zh-CN" altLang="en-US" dirty="0"/>
              <a:t>给出时，它可以是</a:t>
            </a:r>
            <a:r>
              <a:rPr lang="en-US" altLang="zh-CN" dirty="0">
                <a:solidFill>
                  <a:srgbClr val="0000FF"/>
                </a:solidFill>
              </a:rPr>
              <a:t>D</a:t>
            </a:r>
            <a:r>
              <a:rPr lang="zh-CN" altLang="en-US" dirty="0">
                <a:solidFill>
                  <a:srgbClr val="0000FF"/>
                </a:solidFill>
              </a:rPr>
              <a:t>中的某个元素</a:t>
            </a:r>
            <a:r>
              <a:rPr lang="zh-CN" altLang="en-US" dirty="0"/>
              <a:t>；</a:t>
            </a:r>
          </a:p>
          <a:p>
            <a:pPr marL="0" indent="0">
              <a:buFont typeface="Wingdings" pitchFamily="2" charset="2"/>
              <a:buNone/>
            </a:pPr>
            <a:r>
              <a:rPr lang="zh-CN" altLang="en-US" dirty="0">
                <a:solidFill>
                  <a:srgbClr val="9900CC"/>
                </a:solidFill>
              </a:rPr>
              <a:t>（</a:t>
            </a:r>
            <a:r>
              <a:rPr lang="en-US" altLang="zh-CN" dirty="0">
                <a:solidFill>
                  <a:srgbClr val="9900CC"/>
                </a:solidFill>
              </a:rPr>
              <a:t>2</a:t>
            </a:r>
            <a:r>
              <a:rPr lang="zh-CN" altLang="en-US" dirty="0">
                <a:solidFill>
                  <a:srgbClr val="9900CC"/>
                </a:solidFill>
              </a:rPr>
              <a:t>）</a:t>
            </a:r>
            <a:r>
              <a:rPr lang="zh-CN" altLang="en-US" dirty="0">
                <a:solidFill>
                  <a:srgbClr val="FF0000"/>
                </a:solidFill>
              </a:rPr>
              <a:t>变量符号</a:t>
            </a:r>
            <a:r>
              <a:rPr lang="zh-CN" altLang="en-US" dirty="0"/>
              <a:t>：用带或不带下标的</a:t>
            </a:r>
            <a:r>
              <a:rPr lang="zh-CN" altLang="en-US" dirty="0">
                <a:solidFill>
                  <a:srgbClr val="0000FF"/>
                </a:solidFill>
              </a:rPr>
              <a:t>小写英文字母</a:t>
            </a:r>
            <a:r>
              <a:rPr lang="en-US" altLang="zh-CN" dirty="0"/>
              <a:t>x, y, z, ..., x</a:t>
            </a:r>
            <a:r>
              <a:rPr lang="en-US" altLang="zh-CN" baseline="-25000" dirty="0"/>
              <a:t>1</a:t>
            </a:r>
            <a:r>
              <a:rPr lang="en-US" altLang="zh-CN" dirty="0"/>
              <a:t>, y</a:t>
            </a:r>
            <a:r>
              <a:rPr lang="en-US" altLang="zh-CN" baseline="-25000" dirty="0"/>
              <a:t>1</a:t>
            </a:r>
            <a:r>
              <a:rPr lang="en-US" altLang="zh-CN" dirty="0"/>
              <a:t>, z</a:t>
            </a:r>
            <a:r>
              <a:rPr lang="en-US" altLang="zh-CN" baseline="-25000" dirty="0"/>
              <a:t>1</a:t>
            </a:r>
            <a:r>
              <a:rPr lang="en-US" altLang="zh-CN" dirty="0"/>
              <a:t>,...</a:t>
            </a:r>
            <a:r>
              <a:rPr lang="zh-CN" altLang="en-US" dirty="0"/>
              <a:t>来表示。当</a:t>
            </a:r>
            <a:endParaRPr lang="en-US" altLang="zh-CN" dirty="0"/>
          </a:p>
          <a:p>
            <a:pPr marL="0" indent="0">
              <a:buFont typeface="Wingdings" pitchFamily="2" charset="2"/>
              <a:buNone/>
            </a:pPr>
            <a:r>
              <a:rPr lang="en-US" altLang="zh-CN" dirty="0"/>
              <a:t>                         </a:t>
            </a:r>
            <a:r>
              <a:rPr lang="zh-CN" altLang="en-US" dirty="0"/>
              <a:t>个体域</a:t>
            </a:r>
            <a:r>
              <a:rPr lang="en-US" altLang="zh-CN" dirty="0"/>
              <a:t>D</a:t>
            </a:r>
            <a:r>
              <a:rPr lang="zh-CN" altLang="en-US" dirty="0"/>
              <a:t>给出时，它可以是</a:t>
            </a:r>
            <a:r>
              <a:rPr lang="en-US" altLang="zh-CN" dirty="0">
                <a:solidFill>
                  <a:srgbClr val="0000FF"/>
                </a:solidFill>
              </a:rPr>
              <a:t>D</a:t>
            </a:r>
            <a:r>
              <a:rPr lang="zh-CN" altLang="en-US" dirty="0">
                <a:solidFill>
                  <a:srgbClr val="0000FF"/>
                </a:solidFill>
              </a:rPr>
              <a:t>中的任意元素</a:t>
            </a:r>
            <a:r>
              <a:rPr lang="zh-CN" altLang="en-US" dirty="0"/>
              <a:t>；</a:t>
            </a:r>
            <a:endParaRPr lang="en-US" altLang="zh-CN" dirty="0"/>
          </a:p>
          <a:p>
            <a:pPr marL="0" indent="0">
              <a:buNone/>
              <a:tabLst>
                <a:tab pos="5381625" algn="l"/>
              </a:tabLst>
            </a:pPr>
            <a:r>
              <a:rPr lang="zh-CN" altLang="en-US" dirty="0">
                <a:solidFill>
                  <a:srgbClr val="9900CC"/>
                </a:solidFill>
              </a:rPr>
              <a:t>（</a:t>
            </a:r>
            <a:r>
              <a:rPr lang="en-US" altLang="zh-CN" dirty="0">
                <a:solidFill>
                  <a:srgbClr val="9900CC"/>
                </a:solidFill>
              </a:rPr>
              <a:t>3</a:t>
            </a:r>
            <a:r>
              <a:rPr lang="zh-CN" altLang="en-US" dirty="0">
                <a:solidFill>
                  <a:srgbClr val="9900CC"/>
                </a:solidFill>
              </a:rPr>
              <a:t>）</a:t>
            </a:r>
            <a:r>
              <a:rPr lang="zh-CN" altLang="en-US" dirty="0">
                <a:solidFill>
                  <a:srgbClr val="FF0000"/>
                </a:solidFill>
              </a:rPr>
              <a:t>函数符号</a:t>
            </a:r>
            <a:r>
              <a:rPr lang="zh-CN" altLang="en-US" dirty="0"/>
              <a:t>：用带或不带下标的</a:t>
            </a:r>
            <a:r>
              <a:rPr lang="zh-CN" altLang="en-US" dirty="0">
                <a:solidFill>
                  <a:srgbClr val="0000FF"/>
                </a:solidFill>
              </a:rPr>
              <a:t>小写英文字母</a:t>
            </a:r>
            <a:r>
              <a:rPr lang="en-US" altLang="zh-CN" dirty="0"/>
              <a:t>f, g, h, ..., f</a:t>
            </a:r>
            <a:r>
              <a:rPr lang="en-US" altLang="zh-CN" baseline="-25000" dirty="0"/>
              <a:t>1</a:t>
            </a:r>
            <a:r>
              <a:rPr lang="en-US" altLang="zh-CN" dirty="0"/>
              <a:t>, g</a:t>
            </a:r>
            <a:r>
              <a:rPr lang="en-US" altLang="zh-CN" baseline="-25000" dirty="0"/>
              <a:t>1</a:t>
            </a:r>
            <a:r>
              <a:rPr lang="en-US" altLang="zh-CN" dirty="0"/>
              <a:t>, h</a:t>
            </a:r>
            <a:r>
              <a:rPr lang="en-US" altLang="zh-CN" baseline="-25000" dirty="0"/>
              <a:t>1</a:t>
            </a:r>
            <a:r>
              <a:rPr lang="en-US" altLang="zh-CN" dirty="0"/>
              <a:t>, ...</a:t>
            </a:r>
            <a:r>
              <a:rPr lang="zh-CN" altLang="en-US" dirty="0"/>
              <a:t>来表示。</a:t>
            </a:r>
            <a:endParaRPr lang="en-US" altLang="zh-CN" dirty="0"/>
          </a:p>
          <a:p>
            <a:pPr marL="0" indent="0">
              <a:buNone/>
              <a:tabLst>
                <a:tab pos="5381625" algn="l"/>
              </a:tabLst>
            </a:pPr>
            <a:r>
              <a:rPr lang="en-US" altLang="zh-CN" dirty="0"/>
              <a:t>                         </a:t>
            </a:r>
            <a:r>
              <a:rPr lang="zh-CN" altLang="en-US" dirty="0"/>
              <a:t>当个体域</a:t>
            </a:r>
            <a:r>
              <a:rPr lang="en-US" altLang="zh-CN" dirty="0"/>
              <a:t>D</a:t>
            </a:r>
            <a:r>
              <a:rPr lang="zh-CN" altLang="en-US" dirty="0"/>
              <a:t>给出时，</a:t>
            </a:r>
            <a:r>
              <a:rPr lang="en-US" altLang="zh-CN" dirty="0"/>
              <a:t>n</a:t>
            </a:r>
            <a:r>
              <a:rPr lang="zh-CN" altLang="en-US" dirty="0"/>
              <a:t>元函数符号</a:t>
            </a:r>
            <a:r>
              <a:rPr lang="en-US" altLang="zh-CN" dirty="0">
                <a:solidFill>
                  <a:srgbClr val="0000FF"/>
                </a:solidFill>
              </a:rPr>
              <a:t>f(x</a:t>
            </a:r>
            <a:r>
              <a:rPr lang="en-US" altLang="zh-CN" baseline="-25000" dirty="0">
                <a:solidFill>
                  <a:srgbClr val="0000FF"/>
                </a:solidFill>
              </a:rPr>
              <a:t>1</a:t>
            </a:r>
            <a:r>
              <a:rPr lang="en-US" altLang="zh-CN" dirty="0">
                <a:solidFill>
                  <a:srgbClr val="0000FF"/>
                </a:solidFill>
              </a:rPr>
              <a:t>, x</a:t>
            </a:r>
            <a:r>
              <a:rPr lang="en-US" altLang="zh-CN" baseline="-25000" dirty="0">
                <a:solidFill>
                  <a:srgbClr val="0000FF"/>
                </a:solidFill>
              </a:rPr>
              <a:t>2</a:t>
            </a:r>
            <a:r>
              <a:rPr lang="en-US" altLang="zh-CN" dirty="0">
                <a:solidFill>
                  <a:srgbClr val="0000FF"/>
                </a:solidFill>
              </a:rPr>
              <a:t>, …, </a:t>
            </a:r>
            <a:r>
              <a:rPr lang="en-US" altLang="zh-CN" dirty="0" err="1">
                <a:solidFill>
                  <a:srgbClr val="0000FF"/>
                </a:solidFill>
              </a:rPr>
              <a:t>x</a:t>
            </a:r>
            <a:r>
              <a:rPr lang="en-US" altLang="zh-CN" baseline="-25000" dirty="0" err="1">
                <a:solidFill>
                  <a:srgbClr val="0000FF"/>
                </a:solidFill>
              </a:rPr>
              <a:t>n</a:t>
            </a:r>
            <a:r>
              <a:rPr lang="en-US" altLang="zh-CN" dirty="0">
                <a:solidFill>
                  <a:srgbClr val="0000FF"/>
                </a:solidFill>
              </a:rPr>
              <a:t>)</a:t>
            </a:r>
            <a:r>
              <a:rPr lang="zh-CN" altLang="en-US" dirty="0"/>
              <a:t>可以</a:t>
            </a:r>
            <a:endParaRPr lang="en-US" altLang="zh-CN" dirty="0"/>
          </a:p>
          <a:p>
            <a:pPr marL="0" indent="0">
              <a:buNone/>
              <a:tabLst>
                <a:tab pos="5381625" algn="l"/>
              </a:tabLst>
            </a:pPr>
            <a:r>
              <a:rPr lang="en-US" altLang="zh-CN" dirty="0"/>
              <a:t>                         </a:t>
            </a:r>
            <a:r>
              <a:rPr lang="zh-CN" altLang="en-US" dirty="0"/>
              <a:t>是</a:t>
            </a:r>
            <a:r>
              <a:rPr lang="en-US" altLang="zh-CN" dirty="0" err="1">
                <a:solidFill>
                  <a:srgbClr val="0000FF"/>
                </a:solidFill>
              </a:rPr>
              <a:t>D</a:t>
            </a:r>
            <a:r>
              <a:rPr lang="en-US" altLang="zh-CN" baseline="30000" dirty="0" err="1">
                <a:solidFill>
                  <a:srgbClr val="0000FF"/>
                </a:solidFill>
              </a:rPr>
              <a:t>n</a:t>
            </a:r>
            <a:r>
              <a:rPr lang="en-US" altLang="zh-CN" dirty="0" err="1">
                <a:solidFill>
                  <a:srgbClr val="0000FF"/>
                </a:solidFill>
              </a:rPr>
              <a:t>→D</a:t>
            </a:r>
            <a:r>
              <a:rPr lang="zh-CN" altLang="en-US" dirty="0"/>
              <a:t>的任意一个函数；</a:t>
            </a:r>
          </a:p>
          <a:p>
            <a:pPr marL="0" indent="0">
              <a:buNone/>
              <a:tabLst>
                <a:tab pos="5381625" algn="l"/>
              </a:tabLst>
            </a:pPr>
            <a:r>
              <a:rPr lang="zh-CN" altLang="en-US" dirty="0">
                <a:solidFill>
                  <a:srgbClr val="9900CC"/>
                </a:solidFill>
              </a:rPr>
              <a:t>（</a:t>
            </a:r>
            <a:r>
              <a:rPr lang="en-US" altLang="zh-CN" dirty="0">
                <a:solidFill>
                  <a:srgbClr val="9900CC"/>
                </a:solidFill>
              </a:rPr>
              <a:t>4</a:t>
            </a:r>
            <a:r>
              <a:rPr lang="zh-CN" altLang="en-US" dirty="0">
                <a:solidFill>
                  <a:srgbClr val="9900CC"/>
                </a:solidFill>
              </a:rPr>
              <a:t>）</a:t>
            </a:r>
            <a:r>
              <a:rPr lang="zh-CN" altLang="en-US" dirty="0">
                <a:solidFill>
                  <a:srgbClr val="FF0000"/>
                </a:solidFill>
              </a:rPr>
              <a:t>谓词符号</a:t>
            </a:r>
            <a:r>
              <a:rPr lang="zh-CN" altLang="en-US" dirty="0"/>
              <a:t>：用带或不带下标的</a:t>
            </a:r>
            <a:r>
              <a:rPr lang="zh-CN" altLang="en-US" dirty="0">
                <a:solidFill>
                  <a:srgbClr val="0000FF"/>
                </a:solidFill>
              </a:rPr>
              <a:t>大写英文字母</a:t>
            </a:r>
            <a:r>
              <a:rPr lang="en-US" altLang="zh-CN" dirty="0"/>
              <a:t>P, Q, R,..., P</a:t>
            </a:r>
            <a:r>
              <a:rPr lang="en-US" altLang="zh-CN" baseline="-25000" dirty="0"/>
              <a:t>1</a:t>
            </a:r>
            <a:r>
              <a:rPr lang="en-US" altLang="zh-CN" dirty="0"/>
              <a:t>, Q</a:t>
            </a:r>
            <a:r>
              <a:rPr lang="en-US" altLang="zh-CN" baseline="-25000" dirty="0"/>
              <a:t>1</a:t>
            </a:r>
            <a:r>
              <a:rPr lang="en-US" altLang="zh-CN" dirty="0"/>
              <a:t>, R</a:t>
            </a:r>
            <a:r>
              <a:rPr lang="en-US" altLang="zh-CN" baseline="-25000" dirty="0"/>
              <a:t>1</a:t>
            </a:r>
            <a:r>
              <a:rPr lang="en-US" altLang="zh-CN" dirty="0"/>
              <a:t>...</a:t>
            </a:r>
            <a:r>
              <a:rPr lang="zh-CN" altLang="en-US" dirty="0"/>
              <a:t>来表示。当</a:t>
            </a:r>
            <a:endParaRPr lang="en-US" altLang="zh-CN" dirty="0"/>
          </a:p>
          <a:p>
            <a:pPr marL="0" indent="0">
              <a:buNone/>
              <a:tabLst>
                <a:tab pos="5381625" algn="l"/>
              </a:tabLst>
            </a:pPr>
            <a:r>
              <a:rPr lang="zh-CN" altLang="en-US" dirty="0"/>
              <a:t>                         个体域</a:t>
            </a:r>
            <a:r>
              <a:rPr lang="en-US" altLang="zh-CN" dirty="0"/>
              <a:t>D</a:t>
            </a:r>
            <a:r>
              <a:rPr lang="zh-CN" altLang="en-US" dirty="0"/>
              <a:t>给出时，</a:t>
            </a:r>
            <a:r>
              <a:rPr lang="en-US" altLang="zh-CN" dirty="0"/>
              <a:t>n</a:t>
            </a:r>
            <a:r>
              <a:rPr lang="zh-CN" altLang="en-US" dirty="0"/>
              <a:t>元谓词符号</a:t>
            </a:r>
            <a:r>
              <a:rPr lang="en-US" altLang="zh-CN" dirty="0">
                <a:solidFill>
                  <a:srgbClr val="0000FF"/>
                </a:solidFill>
              </a:rPr>
              <a:t>P(x</a:t>
            </a:r>
            <a:r>
              <a:rPr lang="en-US" altLang="zh-CN" baseline="-25000" dirty="0">
                <a:solidFill>
                  <a:srgbClr val="0000FF"/>
                </a:solidFill>
              </a:rPr>
              <a:t>1</a:t>
            </a:r>
            <a:r>
              <a:rPr lang="en-US" altLang="zh-CN" dirty="0">
                <a:solidFill>
                  <a:srgbClr val="0000FF"/>
                </a:solidFill>
              </a:rPr>
              <a:t>, x</a:t>
            </a:r>
            <a:r>
              <a:rPr lang="en-US" altLang="zh-CN" baseline="-25000" dirty="0">
                <a:solidFill>
                  <a:srgbClr val="0000FF"/>
                </a:solidFill>
              </a:rPr>
              <a:t>2</a:t>
            </a:r>
            <a:r>
              <a:rPr lang="en-US" altLang="zh-CN" dirty="0">
                <a:solidFill>
                  <a:srgbClr val="0000FF"/>
                </a:solidFill>
              </a:rPr>
              <a:t>, …, </a:t>
            </a:r>
            <a:r>
              <a:rPr lang="en-US" altLang="zh-CN" dirty="0" err="1">
                <a:solidFill>
                  <a:srgbClr val="0000FF"/>
                </a:solidFill>
              </a:rPr>
              <a:t>x</a:t>
            </a:r>
            <a:r>
              <a:rPr lang="en-US" altLang="zh-CN" baseline="-25000" dirty="0" err="1">
                <a:solidFill>
                  <a:srgbClr val="0000FF"/>
                </a:solidFill>
              </a:rPr>
              <a:t>n</a:t>
            </a:r>
            <a:r>
              <a:rPr lang="en-US" altLang="zh-CN" dirty="0">
                <a:solidFill>
                  <a:srgbClr val="0000FF"/>
                </a:solidFill>
              </a:rPr>
              <a:t>)</a:t>
            </a:r>
            <a:r>
              <a:rPr lang="zh-CN" altLang="en-US" dirty="0"/>
              <a:t>可以是</a:t>
            </a:r>
            <a:r>
              <a:rPr lang="en-US" altLang="zh-CN" dirty="0" err="1">
                <a:solidFill>
                  <a:srgbClr val="0000FF"/>
                </a:solidFill>
              </a:rPr>
              <a:t>D</a:t>
            </a:r>
            <a:r>
              <a:rPr lang="en-US" altLang="zh-CN" baseline="30000" dirty="0" err="1">
                <a:solidFill>
                  <a:srgbClr val="0000FF"/>
                </a:solidFill>
              </a:rPr>
              <a:t>n</a:t>
            </a:r>
            <a:r>
              <a:rPr lang="en-US" altLang="zh-CN" baseline="30000" dirty="0">
                <a:solidFill>
                  <a:srgbClr val="0000FF"/>
                </a:solidFill>
              </a:rPr>
              <a:t> </a:t>
            </a:r>
          </a:p>
          <a:p>
            <a:pPr marL="0" indent="0">
              <a:buNone/>
              <a:tabLst>
                <a:tab pos="5381625" algn="l"/>
              </a:tabLst>
            </a:pPr>
            <a:r>
              <a:rPr lang="en-US" altLang="zh-CN" baseline="30000" dirty="0">
                <a:solidFill>
                  <a:srgbClr val="0000FF"/>
                </a:solidFill>
              </a:rPr>
              <a:t>                                       </a:t>
            </a:r>
            <a:r>
              <a:rPr lang="en-US" altLang="zh-CN" dirty="0">
                <a:solidFill>
                  <a:srgbClr val="0000FF"/>
                </a:solidFill>
              </a:rPr>
              <a:t>→{0</a:t>
            </a:r>
            <a:r>
              <a:rPr lang="zh-CN" altLang="en-US" dirty="0">
                <a:solidFill>
                  <a:srgbClr val="0000FF"/>
                </a:solidFill>
              </a:rPr>
              <a:t>，</a:t>
            </a:r>
            <a:r>
              <a:rPr lang="en-US" altLang="zh-CN" dirty="0">
                <a:solidFill>
                  <a:srgbClr val="0000FF"/>
                </a:solidFill>
              </a:rPr>
              <a:t>1}</a:t>
            </a:r>
            <a:r>
              <a:rPr lang="zh-CN" altLang="en-US" dirty="0"/>
              <a:t>的任意一个谓词。 </a:t>
            </a:r>
          </a:p>
        </p:txBody>
      </p:sp>
      <p:sp>
        <p:nvSpPr>
          <p:cNvPr id="4" name="Rectangle 2">
            <a:extLst>
              <a:ext uri="{FF2B5EF4-FFF2-40B4-BE49-F238E27FC236}">
                <a16:creationId xmlns:a16="http://schemas.microsoft.com/office/drawing/2014/main" id="{75D19E48-16A3-4028-86AD-ACBAB72D05E5}"/>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zh-CN" dirty="0"/>
              <a:t>命题用</a:t>
            </a:r>
            <a:r>
              <a:rPr lang="fr-FR" altLang="zh-CN" dirty="0"/>
              <a:t>n</a:t>
            </a:r>
            <a:r>
              <a:rPr lang="zh-CN" altLang="zh-CN" dirty="0"/>
              <a:t>元谓词符号化后涉及的符号</a:t>
            </a:r>
            <a:endParaRPr lang="zh-CN" altLang="en-US" dirty="0"/>
          </a:p>
        </p:txBody>
      </p:sp>
    </p:spTree>
    <p:custDataLst>
      <p:tags r:id="rId1"/>
    </p:custDataLst>
    <p:extLst>
      <p:ext uri="{BB962C8B-B14F-4D97-AF65-F5344CB8AC3E}">
        <p14:creationId xmlns:p14="http://schemas.microsoft.com/office/powerpoint/2010/main" val="3604645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linds(horizontal)">
                                      <p:cBhvr>
                                        <p:cTn id="15" dur="500"/>
                                        <p:tgtEl>
                                          <p:spTgt spid="2">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blinds(horizontal)">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blinds(horizontal)">
                                      <p:cBhvr>
                                        <p:cTn id="23" dur="500"/>
                                        <p:tgtEl>
                                          <p:spTgt spid="2">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blinds(horizontal)">
                                      <p:cBhvr>
                                        <p:cTn id="26" dur="500"/>
                                        <p:tgtEl>
                                          <p:spTgt spid="2">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blinds(horizontal)">
                                      <p:cBhvr>
                                        <p:cTn id="29" dur="500"/>
                                        <p:tgtEl>
                                          <p:spTgt spid="2">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
                                            <p:txEl>
                                              <p:pRg st="7" end="7"/>
                                            </p:txEl>
                                          </p:spTgt>
                                        </p:tgtEl>
                                        <p:attrNameLst>
                                          <p:attrName>style.visibility</p:attrName>
                                        </p:attrNameLst>
                                      </p:cBhvr>
                                      <p:to>
                                        <p:strVal val="visible"/>
                                      </p:to>
                                    </p:set>
                                    <p:animEffect transition="in" filter="blinds(horizontal)">
                                      <p:cBhvr>
                                        <p:cTn id="34" dur="500"/>
                                        <p:tgtEl>
                                          <p:spTgt spid="2">
                                            <p:txEl>
                                              <p:pRg st="7" end="7"/>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blinds(horizontal)">
                                      <p:cBhvr>
                                        <p:cTn id="37" dur="500"/>
                                        <p:tgtEl>
                                          <p:spTgt spid="2">
                                            <p:txEl>
                                              <p:pRg st="8" end="8"/>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
                                            <p:txEl>
                                              <p:pRg st="9" end="9"/>
                                            </p:txEl>
                                          </p:spTgt>
                                        </p:tgtEl>
                                        <p:attrNameLst>
                                          <p:attrName>style.visibility</p:attrName>
                                        </p:attrNameLst>
                                      </p:cBhvr>
                                      <p:to>
                                        <p:strVal val="visible"/>
                                      </p:to>
                                    </p:set>
                                    <p:animEffect transition="in" filter="blinds(horizontal)">
                                      <p:cBhvr>
                                        <p:cTn id="40"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p:txBody>
          <a:bodyPr/>
          <a:lstStyle/>
          <a:p>
            <a:r>
              <a:rPr lang="zh-CN" altLang="en-US" dirty="0"/>
              <a:t>项的定义</a:t>
            </a:r>
          </a:p>
        </p:txBody>
      </p:sp>
      <p:sp>
        <p:nvSpPr>
          <p:cNvPr id="21508" name="Rectangle 3"/>
          <p:cNvSpPr>
            <a:spLocks noGrp="1" noChangeArrowheads="1"/>
          </p:cNvSpPr>
          <p:nvPr>
            <p:ph type="body" idx="4294967295"/>
          </p:nvPr>
        </p:nvSpPr>
        <p:spPr>
          <a:xfrm>
            <a:off x="346075" y="1516399"/>
            <a:ext cx="11506200" cy="2514600"/>
          </a:xfrm>
        </p:spPr>
        <p:txBody>
          <a:bodyPr>
            <a:noAutofit/>
          </a:bodyPr>
          <a:lstStyle/>
          <a:p>
            <a:pPr marL="0" indent="0">
              <a:buNone/>
            </a:pPr>
            <a:r>
              <a:rPr lang="zh-CN" altLang="en-US" dirty="0">
                <a:solidFill>
                  <a:srgbClr val="C00000"/>
                </a:solidFill>
              </a:rPr>
              <a:t>定义</a:t>
            </a:r>
            <a:r>
              <a:rPr lang="en-US" altLang="zh-CN" dirty="0">
                <a:solidFill>
                  <a:srgbClr val="C00000"/>
                </a:solidFill>
              </a:rPr>
              <a:t>3.4  </a:t>
            </a:r>
            <a:r>
              <a:rPr lang="zh-CN" altLang="en-US" dirty="0"/>
              <a:t>谓词逻辑中的</a:t>
            </a:r>
            <a:r>
              <a:rPr lang="zh-CN" altLang="en-US" dirty="0">
                <a:solidFill>
                  <a:srgbClr val="3333FF"/>
                </a:solidFill>
              </a:rPr>
              <a:t>项</a:t>
            </a:r>
            <a:r>
              <a:rPr lang="zh-CN" altLang="en-US" dirty="0"/>
              <a:t>（</a:t>
            </a:r>
            <a:r>
              <a:rPr lang="en-US" altLang="zh-CN" dirty="0"/>
              <a:t>Term</a:t>
            </a:r>
            <a:r>
              <a:rPr lang="zh-CN" altLang="en-US" dirty="0"/>
              <a:t>），被递归地定义为：</a:t>
            </a:r>
          </a:p>
          <a:p>
            <a:pPr marL="0" indent="0">
              <a:buNone/>
            </a:pPr>
            <a:r>
              <a:rPr lang="zh-CN" altLang="en-US" dirty="0"/>
              <a:t>（</a:t>
            </a:r>
            <a:r>
              <a:rPr lang="en-US" altLang="zh-CN" dirty="0"/>
              <a:t>1</a:t>
            </a:r>
            <a:r>
              <a:rPr lang="zh-CN" altLang="en-US" dirty="0"/>
              <a:t>）任意的常量符号或变量符号是项；</a:t>
            </a:r>
          </a:p>
          <a:p>
            <a:pPr marL="0" indent="0">
              <a:buNone/>
            </a:pPr>
            <a:r>
              <a:rPr lang="zh-CN" altLang="en-US" dirty="0"/>
              <a:t>（</a:t>
            </a:r>
            <a:r>
              <a:rPr lang="en-US" altLang="zh-CN" dirty="0"/>
              <a:t>2</a:t>
            </a:r>
            <a:r>
              <a:rPr lang="zh-CN" altLang="en-US" dirty="0"/>
              <a:t>）若</a:t>
            </a:r>
            <a:r>
              <a:rPr lang="en-US" altLang="zh-CN" dirty="0"/>
              <a:t>f(x</a:t>
            </a:r>
            <a:r>
              <a:rPr lang="en-US" altLang="zh-CN" baseline="-25000" dirty="0"/>
              <a:t>1</a:t>
            </a:r>
            <a:r>
              <a:rPr lang="fr-FR" altLang="zh-CN" dirty="0"/>
              <a:t>,</a:t>
            </a:r>
            <a:r>
              <a:rPr lang="en-US" altLang="zh-CN" dirty="0"/>
              <a:t>x</a:t>
            </a:r>
            <a:r>
              <a:rPr lang="en-US" altLang="zh-CN" baseline="-25000" dirty="0"/>
              <a:t>2</a:t>
            </a:r>
            <a:r>
              <a:rPr lang="fr-FR" altLang="zh-CN" dirty="0"/>
              <a:t>,</a:t>
            </a:r>
            <a:r>
              <a:rPr lang="en-US" altLang="zh-CN" dirty="0"/>
              <a:t>…</a:t>
            </a:r>
            <a:r>
              <a:rPr lang="fr-FR" altLang="zh-CN" dirty="0"/>
              <a:t>,</a:t>
            </a:r>
            <a:r>
              <a:rPr lang="en-US" altLang="zh-CN" dirty="0" err="1"/>
              <a:t>x</a:t>
            </a:r>
            <a:r>
              <a:rPr lang="en-US" altLang="zh-CN" baseline="-25000" dirty="0" err="1"/>
              <a:t>n</a:t>
            </a:r>
            <a:r>
              <a:rPr lang="en-US" altLang="zh-CN" dirty="0"/>
              <a:t>)</a:t>
            </a:r>
            <a:r>
              <a:rPr lang="zh-CN" altLang="en-US" dirty="0"/>
              <a:t>是</a:t>
            </a:r>
            <a:r>
              <a:rPr lang="en-US" altLang="zh-CN" dirty="0"/>
              <a:t>n</a:t>
            </a:r>
            <a:r>
              <a:rPr lang="zh-CN" altLang="en-US" dirty="0"/>
              <a:t>元函数符号，</a:t>
            </a:r>
            <a:r>
              <a:rPr lang="en-US" altLang="zh-CN" dirty="0"/>
              <a:t>t</a:t>
            </a:r>
            <a:r>
              <a:rPr lang="en-US" altLang="zh-CN" baseline="-25000" dirty="0"/>
              <a:t>1</a:t>
            </a:r>
            <a:r>
              <a:rPr lang="zh-CN" altLang="zh-CN" dirty="0"/>
              <a:t>，</a:t>
            </a:r>
            <a:r>
              <a:rPr lang="en-US" altLang="zh-CN" dirty="0"/>
              <a:t>t</a:t>
            </a:r>
            <a:r>
              <a:rPr lang="en-US" altLang="zh-CN" baseline="-25000" dirty="0"/>
              <a:t>2</a:t>
            </a:r>
            <a:r>
              <a:rPr lang="zh-CN" altLang="zh-CN" dirty="0"/>
              <a:t>，</a:t>
            </a:r>
            <a:r>
              <a:rPr lang="en-US" altLang="zh-CN" dirty="0"/>
              <a:t>…</a:t>
            </a:r>
            <a:r>
              <a:rPr lang="zh-CN" altLang="zh-CN" dirty="0"/>
              <a:t>，</a:t>
            </a:r>
            <a:r>
              <a:rPr lang="en-US" altLang="zh-CN" dirty="0" err="1"/>
              <a:t>t</a:t>
            </a:r>
            <a:r>
              <a:rPr lang="en-US" altLang="zh-CN" baseline="-25000" dirty="0" err="1"/>
              <a:t>n</a:t>
            </a:r>
            <a:r>
              <a:rPr lang="zh-CN" altLang="zh-CN" dirty="0"/>
              <a:t>是项，则</a:t>
            </a:r>
            <a:r>
              <a:rPr lang="en-US" altLang="zh-CN" dirty="0"/>
              <a:t>f(t</a:t>
            </a:r>
            <a:r>
              <a:rPr lang="en-US" altLang="zh-CN" baseline="-25000" dirty="0"/>
              <a:t>1</a:t>
            </a:r>
            <a:r>
              <a:rPr lang="fr-FR" altLang="zh-CN" dirty="0"/>
              <a:t>,</a:t>
            </a:r>
            <a:r>
              <a:rPr lang="en-US" altLang="zh-CN" dirty="0"/>
              <a:t>t</a:t>
            </a:r>
            <a:r>
              <a:rPr lang="en-US" altLang="zh-CN" baseline="-25000" dirty="0"/>
              <a:t>2</a:t>
            </a:r>
            <a:r>
              <a:rPr lang="fr-FR" altLang="zh-CN" dirty="0"/>
              <a:t>,</a:t>
            </a:r>
            <a:r>
              <a:rPr lang="en-US" altLang="zh-CN" dirty="0"/>
              <a:t>…</a:t>
            </a:r>
            <a:r>
              <a:rPr lang="fr-FR" altLang="zh-CN" dirty="0"/>
              <a:t>,</a:t>
            </a:r>
            <a:r>
              <a:rPr lang="en-US" altLang="zh-CN" dirty="0" err="1"/>
              <a:t>t</a:t>
            </a:r>
            <a:r>
              <a:rPr lang="en-US" altLang="zh-CN" baseline="-25000" dirty="0" err="1"/>
              <a:t>n</a:t>
            </a:r>
            <a:r>
              <a:rPr lang="en-US" altLang="zh-CN" dirty="0"/>
              <a:t>)</a:t>
            </a:r>
            <a:r>
              <a:rPr lang="zh-CN" altLang="en-US" dirty="0"/>
              <a:t>是项；</a:t>
            </a:r>
          </a:p>
          <a:p>
            <a:pPr marL="0" indent="0">
              <a:buNone/>
            </a:pPr>
            <a:r>
              <a:rPr lang="zh-CN" altLang="en-US" dirty="0"/>
              <a:t>（</a:t>
            </a:r>
            <a:r>
              <a:rPr lang="en-US" altLang="zh-CN" dirty="0"/>
              <a:t>3</a:t>
            </a:r>
            <a:r>
              <a:rPr lang="zh-CN" altLang="en-US" dirty="0"/>
              <a:t>）有限次使用（</a:t>
            </a:r>
            <a:r>
              <a:rPr lang="en-US" altLang="zh-CN" dirty="0"/>
              <a:t>1</a:t>
            </a:r>
            <a:r>
              <a:rPr lang="zh-CN" altLang="en-US" dirty="0"/>
              <a:t>），（</a:t>
            </a:r>
            <a:r>
              <a:rPr lang="en-US" altLang="zh-CN" dirty="0"/>
              <a:t>2</a:t>
            </a:r>
            <a:r>
              <a:rPr lang="zh-CN" altLang="en-US" dirty="0"/>
              <a:t>）后得到的符号串也是项。</a:t>
            </a:r>
          </a:p>
        </p:txBody>
      </p:sp>
      <p:sp>
        <p:nvSpPr>
          <p:cNvPr id="5" name="思想气泡: 云 4">
            <a:extLst>
              <a:ext uri="{FF2B5EF4-FFF2-40B4-BE49-F238E27FC236}">
                <a16:creationId xmlns:a16="http://schemas.microsoft.com/office/drawing/2014/main" id="{F2DD1603-7B57-4A8C-A435-D0DD0F21C6E5}"/>
              </a:ext>
            </a:extLst>
          </p:cNvPr>
          <p:cNvSpPr/>
          <p:nvPr/>
        </p:nvSpPr>
        <p:spPr>
          <a:xfrm>
            <a:off x="8018472" y="1635549"/>
            <a:ext cx="3581399" cy="859370"/>
          </a:xfrm>
          <a:prstGeom prst="cloudCallout">
            <a:avLst>
              <a:gd name="adj1" fmla="val -60922"/>
              <a:gd name="adj2" fmla="val 964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集合的归纳法</a:t>
            </a:r>
          </a:p>
        </p:txBody>
      </p:sp>
      <p:sp>
        <p:nvSpPr>
          <p:cNvPr id="6" name="AutoShape 7">
            <a:extLst>
              <a:ext uri="{FF2B5EF4-FFF2-40B4-BE49-F238E27FC236}">
                <a16:creationId xmlns:a16="http://schemas.microsoft.com/office/drawing/2014/main" id="{CD048A47-0376-4B16-BE38-108C4D6B94E9}"/>
              </a:ext>
            </a:extLst>
          </p:cNvPr>
          <p:cNvSpPr>
            <a:spLocks noChangeArrowheads="1"/>
          </p:cNvSpPr>
          <p:nvPr/>
        </p:nvSpPr>
        <p:spPr bwMode="auto">
          <a:xfrm>
            <a:off x="638225" y="4681128"/>
            <a:ext cx="10794950" cy="1578808"/>
          </a:xfrm>
          <a:prstGeom prst="horizontalScroll">
            <a:avLst>
              <a:gd name="adj" fmla="val 12500"/>
            </a:avLst>
          </a:prstGeom>
          <a:solidFill>
            <a:srgbClr val="1157AB"/>
          </a:solidFill>
          <a:ln w="12700">
            <a:solidFill>
              <a:schemeClr val="tx1"/>
            </a:solidFill>
            <a:round/>
            <a:headEnd/>
            <a:tailEnd/>
          </a:ln>
        </p:spPr>
        <p:txBody>
          <a:bodyPr wrap="square" lIns="360000" tIns="72000" rIns="360000" bIns="72000" anchor="ct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spcBef>
                <a:spcPct val="0"/>
              </a:spcBef>
              <a:buClrTx/>
              <a:buNone/>
            </a:pPr>
            <a:r>
              <a:rPr lang="zh-CN" altLang="en-US" sz="2400" dirty="0">
                <a:solidFill>
                  <a:schemeClr val="bg1"/>
                </a:solidFill>
                <a:latin typeface="+mn-ea"/>
                <a:ea typeface="+mn-ea"/>
              </a:rPr>
              <a:t>每个“项”仅包含常量符号、变量符号和函数符号，因此“</a:t>
            </a:r>
            <a:r>
              <a:rPr lang="zh-CN" altLang="en-US" sz="2400" dirty="0">
                <a:solidFill>
                  <a:srgbClr val="FF0000"/>
                </a:solidFill>
                <a:latin typeface="+mn-ea"/>
                <a:ea typeface="+mn-ea"/>
              </a:rPr>
              <a:t>项</a:t>
            </a:r>
            <a:r>
              <a:rPr lang="zh-CN" altLang="en-US" sz="2400" dirty="0">
                <a:solidFill>
                  <a:schemeClr val="bg1"/>
                </a:solidFill>
                <a:latin typeface="+mn-ea"/>
                <a:ea typeface="+mn-ea"/>
              </a:rPr>
              <a:t>”是</a:t>
            </a:r>
            <a:r>
              <a:rPr lang="zh-CN" altLang="en-US" sz="2400" dirty="0">
                <a:solidFill>
                  <a:srgbClr val="FFFF00"/>
                </a:solidFill>
                <a:latin typeface="+mn-ea"/>
                <a:ea typeface="+mn-ea"/>
              </a:rPr>
              <a:t>个体词</a:t>
            </a:r>
            <a:r>
              <a:rPr lang="zh-CN" altLang="en-US" sz="2400" dirty="0">
                <a:solidFill>
                  <a:schemeClr val="bg1"/>
                </a:solidFill>
                <a:latin typeface="+mn-ea"/>
                <a:ea typeface="+mn-ea"/>
              </a:rPr>
              <a:t>，即是个体域</a:t>
            </a:r>
            <a:r>
              <a:rPr lang="en-US" altLang="zh-CN" sz="2400" dirty="0">
                <a:solidFill>
                  <a:schemeClr val="bg1"/>
                </a:solidFill>
                <a:latin typeface="+mn-ea"/>
                <a:ea typeface="+mn-ea"/>
              </a:rPr>
              <a:t>D</a:t>
            </a:r>
            <a:r>
              <a:rPr lang="zh-CN" altLang="en-US" sz="2400" dirty="0">
                <a:solidFill>
                  <a:schemeClr val="bg1"/>
                </a:solidFill>
                <a:latin typeface="+mn-ea"/>
                <a:ea typeface="+mn-ea"/>
              </a:rPr>
              <a:t>中的某个个体。</a:t>
            </a:r>
          </a:p>
        </p:txBody>
      </p:sp>
      <p:sp>
        <p:nvSpPr>
          <p:cNvPr id="2" name="矩形 1">
            <a:extLst>
              <a:ext uri="{FF2B5EF4-FFF2-40B4-BE49-F238E27FC236}">
                <a16:creationId xmlns:a16="http://schemas.microsoft.com/office/drawing/2014/main" id="{8885608B-384F-42C6-92CF-B5210D927FB3}"/>
              </a:ext>
            </a:extLst>
          </p:cNvPr>
          <p:cNvSpPr/>
          <p:nvPr/>
        </p:nvSpPr>
        <p:spPr>
          <a:xfrm>
            <a:off x="660203" y="3992303"/>
            <a:ext cx="11001572" cy="461665"/>
          </a:xfrm>
          <a:prstGeom prst="rect">
            <a:avLst/>
          </a:prstGeom>
        </p:spPr>
        <p:txBody>
          <a:bodyPr wrap="square">
            <a:spAutoFit/>
          </a:bodyPr>
          <a:lstStyle/>
          <a:p>
            <a:r>
              <a:rPr lang="zh-CN" altLang="en-US" b="1" dirty="0">
                <a:solidFill>
                  <a:srgbClr val="C00000"/>
                </a:solidFill>
                <a:latin typeface="+mn-ea"/>
              </a:rPr>
              <a:t>例如，</a:t>
            </a:r>
            <a:r>
              <a:rPr lang="en-US" altLang="zh-CN" b="1" dirty="0">
                <a:solidFill>
                  <a:srgbClr val="C00000"/>
                </a:solidFill>
                <a:latin typeface="+mn-ea"/>
              </a:rPr>
              <a:t>f(g(</a:t>
            </a:r>
            <a:r>
              <a:rPr lang="en-US" altLang="zh-CN" b="1" dirty="0" err="1">
                <a:solidFill>
                  <a:srgbClr val="C00000"/>
                </a:solidFill>
                <a:latin typeface="+mn-ea"/>
              </a:rPr>
              <a:t>x,y</a:t>
            </a:r>
            <a:r>
              <a:rPr lang="en-US" altLang="zh-CN" b="1" dirty="0">
                <a:solidFill>
                  <a:srgbClr val="C00000"/>
                </a:solidFill>
                <a:latin typeface="+mn-ea"/>
              </a:rPr>
              <a:t>))</a:t>
            </a:r>
            <a:r>
              <a:rPr lang="zh-CN" altLang="en-US" b="1" dirty="0">
                <a:solidFill>
                  <a:srgbClr val="C00000"/>
                </a:solidFill>
                <a:latin typeface="+mn-ea"/>
              </a:rPr>
              <a:t>，</a:t>
            </a:r>
            <a:r>
              <a:rPr lang="en-US" altLang="zh-CN" b="1" dirty="0">
                <a:solidFill>
                  <a:srgbClr val="C00000"/>
                </a:solidFill>
                <a:latin typeface="+mn-ea"/>
              </a:rPr>
              <a:t>h(</a:t>
            </a:r>
            <a:r>
              <a:rPr lang="en-US" altLang="zh-CN" b="1" dirty="0" err="1">
                <a:solidFill>
                  <a:srgbClr val="C00000"/>
                </a:solidFill>
                <a:latin typeface="+mn-ea"/>
              </a:rPr>
              <a:t>a,g</a:t>
            </a:r>
            <a:r>
              <a:rPr lang="en-US" altLang="zh-CN" b="1" dirty="0">
                <a:solidFill>
                  <a:srgbClr val="C00000"/>
                </a:solidFill>
                <a:latin typeface="+mn-ea"/>
              </a:rPr>
              <a:t>(</a:t>
            </a:r>
            <a:r>
              <a:rPr lang="en-US" altLang="zh-CN" b="1" dirty="0" err="1">
                <a:solidFill>
                  <a:srgbClr val="C00000"/>
                </a:solidFill>
                <a:latin typeface="+mn-ea"/>
              </a:rPr>
              <a:t>x,y</a:t>
            </a:r>
            <a:r>
              <a:rPr lang="en-US" altLang="zh-CN" b="1" dirty="0">
                <a:solidFill>
                  <a:srgbClr val="C00000"/>
                </a:solidFill>
                <a:latin typeface="+mn-ea"/>
              </a:rPr>
              <a:t>),z)</a:t>
            </a:r>
            <a:r>
              <a:rPr lang="zh-CN" altLang="en-US" b="1" dirty="0">
                <a:solidFill>
                  <a:srgbClr val="C00000"/>
                </a:solidFill>
                <a:latin typeface="+mn-ea"/>
              </a:rPr>
              <a:t>都是项。</a:t>
            </a:r>
          </a:p>
        </p:txBody>
      </p:sp>
    </p:spTree>
    <p:custDataLst>
      <p:tags r:id="rId1"/>
    </p:custDataLst>
    <p:extLst>
      <p:ext uri="{BB962C8B-B14F-4D97-AF65-F5344CB8AC3E}">
        <p14:creationId xmlns:p14="http://schemas.microsoft.com/office/powerpoint/2010/main" val="3481328852"/>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ircle(in)">
                                      <p:cBhvr>
                                        <p:cTn id="1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3"/>
          <p:cNvSpPr>
            <a:spLocks noGrp="1" noChangeArrowheads="1"/>
          </p:cNvSpPr>
          <p:nvPr>
            <p:ph type="body" idx="4294967295"/>
          </p:nvPr>
        </p:nvSpPr>
        <p:spPr>
          <a:xfrm>
            <a:off x="269875" y="1067594"/>
            <a:ext cx="11658600" cy="5257800"/>
          </a:xfrm>
        </p:spPr>
        <p:txBody>
          <a:bodyPr>
            <a:noAutofit/>
          </a:bodyPr>
          <a:lstStyle/>
          <a:p>
            <a:pPr marL="0" indent="0">
              <a:buNone/>
            </a:pPr>
            <a:r>
              <a:rPr lang="zh-CN" altLang="en-US" dirty="0">
                <a:solidFill>
                  <a:srgbClr val="C00000"/>
                </a:solidFill>
              </a:rPr>
              <a:t>定义</a:t>
            </a:r>
            <a:r>
              <a:rPr lang="en-US" altLang="zh-CN" dirty="0">
                <a:solidFill>
                  <a:srgbClr val="C00000"/>
                </a:solidFill>
              </a:rPr>
              <a:t>3.5  </a:t>
            </a:r>
            <a:r>
              <a:rPr lang="zh-CN" altLang="zh-CN" dirty="0"/>
              <a:t>若</a:t>
            </a:r>
            <a:r>
              <a:rPr lang="en-US" altLang="zh-CN" dirty="0"/>
              <a:t>P(x</a:t>
            </a:r>
            <a:r>
              <a:rPr lang="en-US" altLang="zh-CN" baseline="-25000" dirty="0"/>
              <a:t>1</a:t>
            </a:r>
            <a:r>
              <a:rPr lang="fr-FR" altLang="zh-CN" dirty="0"/>
              <a:t>,</a:t>
            </a:r>
            <a:r>
              <a:rPr lang="en-US" altLang="zh-CN" dirty="0"/>
              <a:t>x</a:t>
            </a:r>
            <a:r>
              <a:rPr lang="en-US" altLang="zh-CN" baseline="-25000" dirty="0"/>
              <a:t>2</a:t>
            </a:r>
            <a:r>
              <a:rPr lang="fr-FR" altLang="zh-CN" dirty="0"/>
              <a:t>,</a:t>
            </a:r>
            <a:r>
              <a:rPr lang="en-US" altLang="zh-CN" dirty="0"/>
              <a:t>…</a:t>
            </a:r>
            <a:r>
              <a:rPr lang="fr-FR" altLang="zh-CN" dirty="0"/>
              <a:t>,</a:t>
            </a:r>
            <a:r>
              <a:rPr lang="en-US" altLang="zh-CN" dirty="0" err="1"/>
              <a:t>x</a:t>
            </a:r>
            <a:r>
              <a:rPr lang="en-US" altLang="zh-CN" baseline="-25000" dirty="0" err="1"/>
              <a:t>n</a:t>
            </a:r>
            <a:r>
              <a:rPr lang="en-US" altLang="zh-CN" dirty="0"/>
              <a:t>)</a:t>
            </a:r>
            <a:r>
              <a:rPr lang="zh-CN" altLang="zh-CN" dirty="0"/>
              <a:t>是</a:t>
            </a:r>
            <a:r>
              <a:rPr lang="en-US" altLang="zh-CN" dirty="0"/>
              <a:t>n</a:t>
            </a:r>
            <a:r>
              <a:rPr lang="zh-CN" altLang="zh-CN" dirty="0"/>
              <a:t>元谓词，</a:t>
            </a:r>
            <a:r>
              <a:rPr lang="en-US" altLang="zh-CN" dirty="0"/>
              <a:t>t</a:t>
            </a:r>
            <a:r>
              <a:rPr lang="en-US" altLang="zh-CN" baseline="-25000" dirty="0"/>
              <a:t>1</a:t>
            </a:r>
            <a:r>
              <a:rPr lang="zh-CN" altLang="zh-CN" dirty="0"/>
              <a:t>，</a:t>
            </a:r>
            <a:r>
              <a:rPr lang="en-US" altLang="zh-CN" dirty="0"/>
              <a:t>t</a:t>
            </a:r>
            <a:r>
              <a:rPr lang="en-US" altLang="zh-CN" baseline="-25000" dirty="0"/>
              <a:t>2</a:t>
            </a:r>
            <a:r>
              <a:rPr lang="zh-CN" altLang="zh-CN" dirty="0"/>
              <a:t>，</a:t>
            </a:r>
            <a:r>
              <a:rPr lang="en-US" altLang="zh-CN" dirty="0"/>
              <a:t>…</a:t>
            </a:r>
            <a:r>
              <a:rPr lang="zh-CN" altLang="zh-CN" dirty="0"/>
              <a:t>，</a:t>
            </a:r>
            <a:r>
              <a:rPr lang="en-US" altLang="zh-CN" dirty="0" err="1"/>
              <a:t>t</a:t>
            </a:r>
            <a:r>
              <a:rPr lang="en-US" altLang="zh-CN" baseline="-25000" dirty="0" err="1"/>
              <a:t>n</a:t>
            </a:r>
            <a:r>
              <a:rPr lang="zh-CN" altLang="zh-CN" dirty="0"/>
              <a:t>是项，则称</a:t>
            </a:r>
            <a:r>
              <a:rPr lang="en-US" altLang="zh-CN" dirty="0"/>
              <a:t>P(t</a:t>
            </a:r>
            <a:r>
              <a:rPr lang="en-US" altLang="zh-CN" baseline="-25000" dirty="0"/>
              <a:t>1</a:t>
            </a:r>
            <a:r>
              <a:rPr lang="fr-FR" altLang="zh-CN" dirty="0"/>
              <a:t>,</a:t>
            </a:r>
            <a:r>
              <a:rPr lang="en-US" altLang="zh-CN" dirty="0"/>
              <a:t>t</a:t>
            </a:r>
            <a:r>
              <a:rPr lang="en-US" altLang="zh-CN" baseline="-25000" dirty="0"/>
              <a:t>2</a:t>
            </a:r>
            <a:r>
              <a:rPr lang="fr-FR" altLang="zh-CN" dirty="0"/>
              <a:t>,</a:t>
            </a:r>
            <a:r>
              <a:rPr lang="en-US" altLang="zh-CN" dirty="0"/>
              <a:t>…</a:t>
            </a:r>
            <a:r>
              <a:rPr lang="fr-FR" altLang="zh-CN" dirty="0"/>
              <a:t>,</a:t>
            </a:r>
            <a:r>
              <a:rPr lang="en-US" altLang="zh-CN" dirty="0" err="1"/>
              <a:t>t</a:t>
            </a:r>
            <a:r>
              <a:rPr lang="en-US" altLang="zh-CN" baseline="-25000" dirty="0" err="1"/>
              <a:t>n</a:t>
            </a:r>
            <a:r>
              <a:rPr lang="en-US" altLang="zh-CN" dirty="0"/>
              <a:t>)</a:t>
            </a:r>
            <a:r>
              <a:rPr lang="zh-CN" altLang="zh-CN" dirty="0"/>
              <a:t>为</a:t>
            </a:r>
            <a:r>
              <a:rPr lang="zh-CN" altLang="zh-CN" dirty="0">
                <a:solidFill>
                  <a:srgbClr val="3333FF"/>
                </a:solidFill>
              </a:rPr>
              <a:t>原子谓词公式</a:t>
            </a:r>
            <a:r>
              <a:rPr lang="zh-CN" altLang="en-US" dirty="0"/>
              <a:t>（</a:t>
            </a:r>
            <a:r>
              <a:rPr lang="en-US" altLang="zh-CN" dirty="0">
                <a:latin typeface="Times New Roman" panose="02020603050405020304" pitchFamily="18" charset="0"/>
                <a:cs typeface="Times New Roman" panose="02020603050405020304" pitchFamily="18" charset="0"/>
              </a:rPr>
              <a:t>Atomic Propositional Formulae</a:t>
            </a:r>
            <a:r>
              <a:rPr lang="zh-CN" altLang="en-US" dirty="0"/>
              <a:t>），简称</a:t>
            </a:r>
            <a:r>
              <a:rPr lang="zh-CN" altLang="en-US" dirty="0">
                <a:solidFill>
                  <a:srgbClr val="3333FF"/>
                </a:solidFill>
              </a:rPr>
              <a:t>原子公式</a:t>
            </a:r>
            <a:r>
              <a:rPr lang="zh-CN" altLang="en-US" dirty="0"/>
              <a:t>（</a:t>
            </a:r>
            <a:r>
              <a:rPr lang="en-US" altLang="zh-CN" dirty="0">
                <a:latin typeface="Times New Roman" panose="02020603050405020304" pitchFamily="18" charset="0"/>
                <a:cs typeface="Times New Roman" panose="02020603050405020304" pitchFamily="18" charset="0"/>
              </a:rPr>
              <a:t>Atomic Formulae</a:t>
            </a:r>
            <a:r>
              <a:rPr lang="zh-CN" altLang="en-US" dirty="0"/>
              <a:t>）。</a:t>
            </a:r>
          </a:p>
          <a:p>
            <a:pPr marL="0" indent="0">
              <a:spcBef>
                <a:spcPts val="1800"/>
              </a:spcBef>
              <a:buNone/>
            </a:pPr>
            <a:r>
              <a:rPr lang="zh-CN" altLang="en-US" dirty="0">
                <a:solidFill>
                  <a:srgbClr val="C00000"/>
                </a:solidFill>
              </a:rPr>
              <a:t>定义</a:t>
            </a:r>
            <a:r>
              <a:rPr lang="en-US" altLang="zh-CN" dirty="0">
                <a:solidFill>
                  <a:srgbClr val="C00000"/>
                </a:solidFill>
              </a:rPr>
              <a:t>3.6  </a:t>
            </a:r>
            <a:r>
              <a:rPr lang="zh-CN" altLang="en-US" dirty="0">
                <a:solidFill>
                  <a:srgbClr val="3333FF"/>
                </a:solidFill>
              </a:rPr>
              <a:t>合式谓词公式</a:t>
            </a:r>
            <a:r>
              <a:rPr lang="zh-CN" altLang="en-US" dirty="0"/>
              <a:t>（</a:t>
            </a:r>
            <a:r>
              <a:rPr lang="en-US" altLang="zh-CN" dirty="0">
                <a:latin typeface="Times New Roman" panose="02020603050405020304" pitchFamily="18" charset="0"/>
                <a:cs typeface="Times New Roman" panose="02020603050405020304" pitchFamily="18" charset="0"/>
              </a:rPr>
              <a:t>Well-Formed Formulae/</a:t>
            </a:r>
            <a:r>
              <a:rPr lang="en-US" altLang="zh-CN" dirty="0" err="1">
                <a:latin typeface="Times New Roman" panose="02020603050405020304" pitchFamily="18" charset="0"/>
                <a:cs typeface="Times New Roman" panose="02020603050405020304" pitchFamily="18" charset="0"/>
              </a:rPr>
              <a:t>Wff</a:t>
            </a:r>
            <a:r>
              <a:rPr lang="zh-CN" altLang="en-US" dirty="0"/>
              <a:t>）（简称</a:t>
            </a:r>
            <a:r>
              <a:rPr lang="zh-CN" altLang="en-US" dirty="0">
                <a:solidFill>
                  <a:srgbClr val="3333FF"/>
                </a:solidFill>
              </a:rPr>
              <a:t>合式公式</a:t>
            </a:r>
            <a:r>
              <a:rPr lang="zh-CN" altLang="en-US" dirty="0"/>
              <a:t>），可按如下规则生成：</a:t>
            </a:r>
          </a:p>
          <a:p>
            <a:pPr marL="0" indent="0">
              <a:buNone/>
            </a:pPr>
            <a:r>
              <a:rPr lang="zh-CN" altLang="en-US" dirty="0"/>
              <a:t>（</a:t>
            </a:r>
            <a:r>
              <a:rPr lang="en-US" altLang="zh-CN" dirty="0"/>
              <a:t>1</a:t>
            </a:r>
            <a:r>
              <a:rPr lang="zh-CN" altLang="en-US" dirty="0"/>
              <a:t>）原子公式是合式公式；</a:t>
            </a:r>
          </a:p>
          <a:p>
            <a:pPr marL="0" indent="0">
              <a:buNone/>
            </a:pPr>
            <a:r>
              <a:rPr lang="zh-CN" altLang="en-US" dirty="0"/>
              <a:t>（</a:t>
            </a:r>
            <a:r>
              <a:rPr lang="en-US" altLang="zh-CN" dirty="0"/>
              <a:t>2</a:t>
            </a:r>
            <a:r>
              <a:rPr lang="zh-CN" altLang="en-US" dirty="0"/>
              <a:t>）若</a:t>
            </a:r>
            <a:r>
              <a:rPr lang="en-US" altLang="zh-CN" dirty="0"/>
              <a:t>G</a:t>
            </a:r>
            <a:r>
              <a:rPr lang="zh-CN" altLang="en-US" dirty="0"/>
              <a:t>，</a:t>
            </a:r>
            <a:r>
              <a:rPr lang="en-US" altLang="zh-CN" dirty="0"/>
              <a:t>H</a:t>
            </a:r>
            <a:r>
              <a:rPr lang="zh-CN" altLang="en-US" dirty="0"/>
              <a:t>是合式公式，则</a:t>
            </a:r>
            <a:r>
              <a:rPr lang="en-US" altLang="zh-CN" dirty="0"/>
              <a:t>(¬G)</a:t>
            </a:r>
            <a:r>
              <a:rPr lang="zh-CN" altLang="en-US" dirty="0"/>
              <a:t>、</a:t>
            </a:r>
            <a:r>
              <a:rPr lang="en-US" altLang="zh-CN" dirty="0"/>
              <a:t>(¬H)</a:t>
            </a:r>
            <a:r>
              <a:rPr lang="zh-CN" altLang="en-US" dirty="0"/>
              <a:t>、</a:t>
            </a:r>
            <a:r>
              <a:rPr lang="en-US" altLang="zh-CN" dirty="0"/>
              <a:t>(G∨H)</a:t>
            </a:r>
            <a:r>
              <a:rPr lang="zh-CN" altLang="en-US" dirty="0"/>
              <a:t>、</a:t>
            </a:r>
            <a:r>
              <a:rPr lang="en-US" altLang="zh-CN" dirty="0"/>
              <a:t>(G∧H)</a:t>
            </a:r>
            <a:r>
              <a:rPr lang="zh-CN" altLang="en-US" dirty="0"/>
              <a:t>、</a:t>
            </a:r>
            <a:r>
              <a:rPr lang="en-US" altLang="zh-CN" dirty="0"/>
              <a:t>(G→H)</a:t>
            </a:r>
            <a:r>
              <a:rPr lang="zh-CN" altLang="en-US" dirty="0"/>
              <a:t>和</a:t>
            </a:r>
            <a:r>
              <a:rPr lang="en-US" altLang="zh-CN" dirty="0"/>
              <a:t>(G</a:t>
            </a:r>
            <a:r>
              <a:rPr lang="zh-CN" altLang="en-US"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t>H)</a:t>
            </a:r>
            <a:r>
              <a:rPr lang="zh-CN" altLang="en-US" dirty="0"/>
              <a:t>也是合式公式；</a:t>
            </a:r>
          </a:p>
          <a:p>
            <a:pPr marL="0" indent="0">
              <a:buNone/>
            </a:pPr>
            <a:r>
              <a:rPr lang="zh-CN" altLang="en-US" dirty="0"/>
              <a:t>（</a:t>
            </a:r>
            <a:r>
              <a:rPr lang="en-US" altLang="zh-CN" dirty="0"/>
              <a:t>3</a:t>
            </a:r>
            <a:r>
              <a:rPr lang="zh-CN" altLang="en-US" dirty="0"/>
              <a:t>）若</a:t>
            </a:r>
            <a:r>
              <a:rPr lang="en-US" altLang="zh-CN" dirty="0"/>
              <a:t>G</a:t>
            </a:r>
            <a:r>
              <a:rPr lang="zh-CN" altLang="en-US" dirty="0"/>
              <a:t>是合式公式，</a:t>
            </a:r>
            <a:r>
              <a:rPr lang="en-US" altLang="zh-CN" dirty="0"/>
              <a:t>x</a:t>
            </a:r>
            <a:r>
              <a:rPr lang="zh-CN" altLang="en-US" dirty="0"/>
              <a:t>是个体变量，则</a:t>
            </a:r>
            <a:r>
              <a:rPr lang="en-US" altLang="zh-CN" dirty="0">
                <a:sym typeface="Symbol" panose="05050102010706020507" pitchFamily="18" charset="2"/>
              </a:rPr>
              <a:t></a:t>
            </a:r>
            <a:r>
              <a:rPr lang="en-US" altLang="zh-CN" dirty="0" err="1"/>
              <a:t>xG</a:t>
            </a:r>
            <a:r>
              <a:rPr lang="zh-CN" altLang="en-US" dirty="0"/>
              <a:t>、</a:t>
            </a:r>
            <a:r>
              <a:rPr lang="en-US" altLang="zh-CN" dirty="0">
                <a:sym typeface="Symbol" panose="05050102010706020507" pitchFamily="18" charset="2"/>
              </a:rPr>
              <a:t></a:t>
            </a:r>
            <a:r>
              <a:rPr lang="en-US" altLang="zh-CN" dirty="0" err="1"/>
              <a:t>xG</a:t>
            </a:r>
            <a:r>
              <a:rPr lang="zh-CN" altLang="en-US" dirty="0"/>
              <a:t>也是合式公式；</a:t>
            </a:r>
          </a:p>
          <a:p>
            <a:pPr marL="0" indent="0">
              <a:buNone/>
            </a:pPr>
            <a:r>
              <a:rPr lang="zh-CN" altLang="en-US" dirty="0"/>
              <a:t>（</a:t>
            </a:r>
            <a:r>
              <a:rPr lang="en-US" altLang="zh-CN" dirty="0"/>
              <a:t>4</a:t>
            </a:r>
            <a:r>
              <a:rPr lang="zh-CN" altLang="en-US" dirty="0"/>
              <a:t>）有限次使用（</a:t>
            </a:r>
            <a:r>
              <a:rPr lang="en-US" altLang="zh-CN" dirty="0"/>
              <a:t>1</a:t>
            </a:r>
            <a:r>
              <a:rPr lang="zh-CN" altLang="en-US" dirty="0"/>
              <a:t>）、（</a:t>
            </a:r>
            <a:r>
              <a:rPr lang="en-US" altLang="zh-CN" dirty="0"/>
              <a:t>2</a:t>
            </a:r>
            <a:r>
              <a:rPr lang="zh-CN" altLang="en-US" dirty="0"/>
              <a:t>）、（</a:t>
            </a:r>
            <a:r>
              <a:rPr lang="en-US" altLang="zh-CN" dirty="0"/>
              <a:t>3</a:t>
            </a:r>
            <a:r>
              <a:rPr lang="zh-CN" altLang="en-US" dirty="0"/>
              <a:t>）后得到的符号串也是合式公式。</a:t>
            </a:r>
          </a:p>
        </p:txBody>
      </p:sp>
      <p:sp>
        <p:nvSpPr>
          <p:cNvPr id="7" name="Rectangle 2">
            <a:extLst>
              <a:ext uri="{FF2B5EF4-FFF2-40B4-BE49-F238E27FC236}">
                <a16:creationId xmlns:a16="http://schemas.microsoft.com/office/drawing/2014/main" id="{5C3C3A57-D848-44F0-B003-A27C606EBB48}"/>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谓词公式</a:t>
            </a:r>
          </a:p>
        </p:txBody>
      </p:sp>
      <p:sp>
        <p:nvSpPr>
          <p:cNvPr id="4" name="思想气泡: 云 3">
            <a:extLst>
              <a:ext uri="{FF2B5EF4-FFF2-40B4-BE49-F238E27FC236}">
                <a16:creationId xmlns:a16="http://schemas.microsoft.com/office/drawing/2014/main" id="{AC0802E7-8AA2-402C-895E-5611D0018C11}"/>
              </a:ext>
            </a:extLst>
          </p:cNvPr>
          <p:cNvSpPr/>
          <p:nvPr/>
        </p:nvSpPr>
        <p:spPr>
          <a:xfrm>
            <a:off x="8316604" y="3124994"/>
            <a:ext cx="3581399" cy="859370"/>
          </a:xfrm>
          <a:prstGeom prst="cloudCallout">
            <a:avLst>
              <a:gd name="adj1" fmla="val -61917"/>
              <a:gd name="adj2" fmla="val 1061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集合的归纳法</a:t>
            </a:r>
          </a:p>
        </p:txBody>
      </p:sp>
    </p:spTree>
    <p:custDataLst>
      <p:tags r:id="rId1"/>
    </p:custDataLst>
    <p:extLst>
      <p:ext uri="{BB962C8B-B14F-4D97-AF65-F5344CB8AC3E}">
        <p14:creationId xmlns:p14="http://schemas.microsoft.com/office/powerpoint/2010/main" val="3328501991"/>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532">
                                            <p:txEl>
                                              <p:pRg st="0" end="0"/>
                                            </p:txEl>
                                          </p:spTgt>
                                        </p:tgtEl>
                                        <p:attrNameLst>
                                          <p:attrName>style.visibility</p:attrName>
                                        </p:attrNameLst>
                                      </p:cBhvr>
                                      <p:to>
                                        <p:strVal val="visible"/>
                                      </p:to>
                                    </p:set>
                                    <p:anim calcmode="lin" valueType="num">
                                      <p:cBhvr additive="base">
                                        <p:cTn id="7" dur="500" fill="hold"/>
                                        <p:tgtEl>
                                          <p:spTgt spid="2253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53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532">
                                            <p:txEl>
                                              <p:pRg st="1" end="1"/>
                                            </p:txEl>
                                          </p:spTgt>
                                        </p:tgtEl>
                                        <p:attrNameLst>
                                          <p:attrName>style.visibility</p:attrName>
                                        </p:attrNameLst>
                                      </p:cBhvr>
                                      <p:to>
                                        <p:strVal val="visible"/>
                                      </p:to>
                                    </p:set>
                                    <p:anim calcmode="lin" valueType="num">
                                      <p:cBhvr additive="base">
                                        <p:cTn id="13" dur="500" fill="hold"/>
                                        <p:tgtEl>
                                          <p:spTgt spid="2253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532">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22532">
                                            <p:txEl>
                                              <p:pRg st="2" end="2"/>
                                            </p:txEl>
                                          </p:spTgt>
                                        </p:tgtEl>
                                        <p:attrNameLst>
                                          <p:attrName>style.visibility</p:attrName>
                                        </p:attrNameLst>
                                      </p:cBhvr>
                                      <p:to>
                                        <p:strVal val="visible"/>
                                      </p:to>
                                    </p:set>
                                    <p:anim calcmode="lin" valueType="num">
                                      <p:cBhvr additive="base">
                                        <p:cTn id="17" dur="500" fill="hold"/>
                                        <p:tgtEl>
                                          <p:spTgt spid="22532">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2532">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2532">
                                            <p:txEl>
                                              <p:pRg st="3" end="3"/>
                                            </p:txEl>
                                          </p:spTgt>
                                        </p:tgtEl>
                                        <p:attrNameLst>
                                          <p:attrName>style.visibility</p:attrName>
                                        </p:attrNameLst>
                                      </p:cBhvr>
                                      <p:to>
                                        <p:strVal val="visible"/>
                                      </p:to>
                                    </p:set>
                                    <p:anim calcmode="lin" valueType="num">
                                      <p:cBhvr additive="base">
                                        <p:cTn id="21" dur="500" fill="hold"/>
                                        <p:tgtEl>
                                          <p:spTgt spid="22532">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2532">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22532">
                                            <p:txEl>
                                              <p:pRg st="4" end="4"/>
                                            </p:txEl>
                                          </p:spTgt>
                                        </p:tgtEl>
                                        <p:attrNameLst>
                                          <p:attrName>style.visibility</p:attrName>
                                        </p:attrNameLst>
                                      </p:cBhvr>
                                      <p:to>
                                        <p:strVal val="visible"/>
                                      </p:to>
                                    </p:set>
                                    <p:anim calcmode="lin" valueType="num">
                                      <p:cBhvr additive="base">
                                        <p:cTn id="25" dur="500" fill="hold"/>
                                        <p:tgtEl>
                                          <p:spTgt spid="22532">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2532">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22532">
                                            <p:txEl>
                                              <p:pRg st="5" end="5"/>
                                            </p:txEl>
                                          </p:spTgt>
                                        </p:tgtEl>
                                        <p:attrNameLst>
                                          <p:attrName>style.visibility</p:attrName>
                                        </p:attrNameLst>
                                      </p:cBhvr>
                                      <p:to>
                                        <p:strVal val="visible"/>
                                      </p:to>
                                    </p:set>
                                    <p:anim calcmode="lin" valueType="num">
                                      <p:cBhvr additive="base">
                                        <p:cTn id="29" dur="500" fill="hold"/>
                                        <p:tgtEl>
                                          <p:spTgt spid="22532">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253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heel(1)">
                                      <p:cBhvr>
                                        <p:cTn id="3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build="p" autoUpdateAnimBg="0"/>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p:txBody>
          <a:bodyPr/>
          <a:lstStyle/>
          <a:p>
            <a:r>
              <a:rPr lang="zh-CN" altLang="en-US" dirty="0"/>
              <a:t>注意</a:t>
            </a:r>
          </a:p>
        </p:txBody>
      </p:sp>
      <p:sp>
        <p:nvSpPr>
          <p:cNvPr id="21508" name="Rectangle 3"/>
          <p:cNvSpPr>
            <a:spLocks noGrp="1" noChangeArrowheads="1"/>
          </p:cNvSpPr>
          <p:nvPr>
            <p:ph type="body" idx="4294967295"/>
          </p:nvPr>
        </p:nvSpPr>
        <p:spPr>
          <a:xfrm>
            <a:off x="439828" y="1296194"/>
            <a:ext cx="11277600" cy="2743200"/>
          </a:xfrm>
        </p:spPr>
        <p:txBody>
          <a:bodyPr>
            <a:noAutofit/>
          </a:bodyPr>
          <a:lstStyle/>
          <a:p>
            <a:pPr marL="0" indent="0">
              <a:buNone/>
            </a:pPr>
            <a:r>
              <a:rPr lang="zh-CN" altLang="zh-CN" dirty="0">
                <a:solidFill>
                  <a:srgbClr val="C00000"/>
                </a:solidFill>
              </a:rPr>
              <a:t>注意</a:t>
            </a:r>
            <a:r>
              <a:rPr lang="en-US" altLang="zh-CN" dirty="0"/>
              <a:t>  </a:t>
            </a:r>
          </a:p>
          <a:p>
            <a:pPr marL="0" indent="0">
              <a:buNone/>
            </a:pPr>
            <a:r>
              <a:rPr lang="zh-CN" altLang="zh-CN" dirty="0"/>
              <a:t>（</a:t>
            </a:r>
            <a:r>
              <a:rPr lang="en-US" altLang="zh-CN" dirty="0"/>
              <a:t>1</a:t>
            </a:r>
            <a:r>
              <a:rPr lang="zh-CN" altLang="zh-CN" dirty="0"/>
              <a:t>）由原子公式、命题联结词、量词和圆括号组成的合法的符号串都是合式公式，</a:t>
            </a:r>
            <a:endParaRPr lang="en-US" altLang="zh-CN" dirty="0"/>
          </a:p>
          <a:p>
            <a:pPr marL="0" indent="0">
              <a:buNone/>
            </a:pPr>
            <a:r>
              <a:rPr lang="en-US" altLang="zh-CN" dirty="0"/>
              <a:t>         </a:t>
            </a:r>
            <a:r>
              <a:rPr lang="zh-CN" altLang="en-US" dirty="0"/>
              <a:t>例如：</a:t>
            </a:r>
            <a:r>
              <a:rPr lang="zh-CN" altLang="zh-CN" dirty="0"/>
              <a:t>符号串</a:t>
            </a:r>
            <a:r>
              <a:rPr lang="en-US" altLang="zh-CN" dirty="0">
                <a:sym typeface="Symbol" panose="05050102010706020507" pitchFamily="18" charset="2"/>
              </a:rPr>
              <a:t></a:t>
            </a:r>
            <a:r>
              <a:rPr lang="fr-FR" altLang="zh-CN" dirty="0"/>
              <a:t>xP(x)</a:t>
            </a:r>
            <a:r>
              <a:rPr lang="zh-CN" altLang="zh-CN" dirty="0"/>
              <a:t>∨</a:t>
            </a:r>
            <a:r>
              <a:rPr lang="en-US" altLang="zh-CN" dirty="0">
                <a:sym typeface="Symbol" panose="05050102010706020507" pitchFamily="18" charset="2"/>
              </a:rPr>
              <a:t></a:t>
            </a:r>
            <a:r>
              <a:rPr lang="fr-FR" altLang="zh-CN" dirty="0"/>
              <a:t>yR(x,y)</a:t>
            </a:r>
            <a:r>
              <a:rPr lang="zh-CN" altLang="zh-CN" dirty="0"/>
              <a:t>是合式公式，</a:t>
            </a:r>
            <a:endParaRPr lang="en-US" altLang="zh-CN" dirty="0"/>
          </a:p>
          <a:p>
            <a:pPr marL="0" indent="0">
              <a:buNone/>
            </a:pPr>
            <a:r>
              <a:rPr lang="en-US" altLang="zh-CN" dirty="0"/>
              <a:t>                  </a:t>
            </a:r>
            <a:r>
              <a:rPr lang="zh-CN" altLang="zh-CN" dirty="0"/>
              <a:t>符号串</a:t>
            </a:r>
            <a:r>
              <a:rPr lang="en-US" altLang="zh-CN" dirty="0">
                <a:sym typeface="Symbol" panose="05050102010706020507" pitchFamily="18" charset="2"/>
              </a:rPr>
              <a:t></a:t>
            </a:r>
            <a:r>
              <a:rPr lang="fr-FR" altLang="zh-CN" dirty="0"/>
              <a:t>x(P(x)→R(x)</a:t>
            </a:r>
            <a:r>
              <a:rPr lang="en-US" altLang="zh-CN" dirty="0">
                <a:sym typeface="Symbol" panose="05050102010706020507" pitchFamily="18" charset="2"/>
              </a:rPr>
              <a:t></a:t>
            </a:r>
            <a:r>
              <a:rPr lang="fr-FR" altLang="zh-CN" dirty="0"/>
              <a:t>y</a:t>
            </a:r>
            <a:r>
              <a:rPr lang="zh-CN" altLang="zh-CN" dirty="0"/>
              <a:t>则不是合式公式。</a:t>
            </a:r>
          </a:p>
          <a:p>
            <a:pPr marL="0" indent="0">
              <a:buNone/>
            </a:pPr>
            <a:r>
              <a:rPr lang="zh-CN" altLang="zh-CN" dirty="0"/>
              <a:t>（</a:t>
            </a:r>
            <a:r>
              <a:rPr lang="en-US" altLang="zh-CN" dirty="0"/>
              <a:t>2</a:t>
            </a:r>
            <a:r>
              <a:rPr lang="zh-CN" altLang="zh-CN" dirty="0"/>
              <a:t>）命题公式是特殊的合式公式。</a:t>
            </a:r>
          </a:p>
        </p:txBody>
      </p:sp>
    </p:spTree>
    <p:extLst>
      <p:ext uri="{BB962C8B-B14F-4D97-AF65-F5344CB8AC3E}">
        <p14:creationId xmlns:p14="http://schemas.microsoft.com/office/powerpoint/2010/main" val="595784785"/>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508">
                                            <p:txEl>
                                              <p:pRg st="0" end="0"/>
                                            </p:txEl>
                                          </p:spTgt>
                                        </p:tgtEl>
                                        <p:attrNameLst>
                                          <p:attrName>style.visibility</p:attrName>
                                        </p:attrNameLst>
                                      </p:cBhvr>
                                      <p:to>
                                        <p:strVal val="visible"/>
                                      </p:to>
                                    </p:set>
                                    <p:anim calcmode="lin" valueType="num">
                                      <p:cBhvr additive="base">
                                        <p:cTn id="7" dur="500" fill="hold"/>
                                        <p:tgtEl>
                                          <p:spTgt spid="2150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1508">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21508">
                                            <p:txEl>
                                              <p:pRg st="1" end="1"/>
                                            </p:txEl>
                                          </p:spTgt>
                                        </p:tgtEl>
                                        <p:attrNameLst>
                                          <p:attrName>style.visibility</p:attrName>
                                        </p:attrNameLst>
                                      </p:cBhvr>
                                      <p:to>
                                        <p:strVal val="visible"/>
                                      </p:to>
                                    </p:set>
                                    <p:anim calcmode="lin" valueType="num">
                                      <p:cBhvr additive="base">
                                        <p:cTn id="12" dur="500" fill="hold"/>
                                        <p:tgtEl>
                                          <p:spTgt spid="21508">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21508">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21508">
                                            <p:txEl>
                                              <p:pRg st="2" end="2"/>
                                            </p:txEl>
                                          </p:spTgt>
                                        </p:tgtEl>
                                        <p:attrNameLst>
                                          <p:attrName>style.visibility</p:attrName>
                                        </p:attrNameLst>
                                      </p:cBhvr>
                                      <p:to>
                                        <p:strVal val="visible"/>
                                      </p:to>
                                    </p:set>
                                    <p:anim calcmode="lin" valueType="num">
                                      <p:cBhvr additive="base">
                                        <p:cTn id="17" dur="500" fill="hold"/>
                                        <p:tgtEl>
                                          <p:spTgt spid="21508">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21508">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21508">
                                            <p:txEl>
                                              <p:pRg st="3" end="3"/>
                                            </p:txEl>
                                          </p:spTgt>
                                        </p:tgtEl>
                                        <p:attrNameLst>
                                          <p:attrName>style.visibility</p:attrName>
                                        </p:attrNameLst>
                                      </p:cBhvr>
                                      <p:to>
                                        <p:strVal val="visible"/>
                                      </p:to>
                                    </p:set>
                                    <p:anim calcmode="lin" valueType="num">
                                      <p:cBhvr additive="base">
                                        <p:cTn id="22" dur="500" fill="hold"/>
                                        <p:tgtEl>
                                          <p:spTgt spid="21508">
                                            <p:txEl>
                                              <p:pRg st="3" end="3"/>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21508">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21508">
                                            <p:txEl>
                                              <p:pRg st="4" end="4"/>
                                            </p:txEl>
                                          </p:spTgt>
                                        </p:tgtEl>
                                        <p:attrNameLst>
                                          <p:attrName>style.visibility</p:attrName>
                                        </p:attrNameLst>
                                      </p:cBhvr>
                                      <p:to>
                                        <p:strVal val="visible"/>
                                      </p:to>
                                    </p:set>
                                    <p:anim calcmode="lin" valueType="num">
                                      <p:cBhvr additive="base">
                                        <p:cTn id="27" dur="500" fill="hold"/>
                                        <p:tgtEl>
                                          <p:spTgt spid="21508">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21508">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build="p" autoUpdateAnimBg="0"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a:extLst>
              <a:ext uri="{FF2B5EF4-FFF2-40B4-BE49-F238E27FC236}">
                <a16:creationId xmlns:a16="http://schemas.microsoft.com/office/drawing/2014/main" id="{2BE0B486-5491-4AFB-BEE1-5A558F7DB043}"/>
              </a:ext>
            </a:extLst>
          </p:cNvPr>
          <p:cNvSpPr>
            <a:spLocks noGrp="1" noChangeArrowheads="1"/>
          </p:cNvSpPr>
          <p:nvPr>
            <p:ph type="body" idx="4294967295"/>
          </p:nvPr>
        </p:nvSpPr>
        <p:spPr>
          <a:xfrm>
            <a:off x="2057633" y="1269332"/>
            <a:ext cx="6121047" cy="2400161"/>
          </a:xfrm>
        </p:spPr>
        <p:txBody>
          <a:bodyPr/>
          <a:lstStyle/>
          <a:p>
            <a:pPr marL="0" indent="0">
              <a:buNone/>
            </a:pPr>
            <a:r>
              <a:rPr lang="zh-CN" altLang="en-US" dirty="0">
                <a:solidFill>
                  <a:srgbClr val="FF0000"/>
                </a:solidFill>
              </a:rPr>
              <a:t>著名的苏格拉底三段论</a:t>
            </a:r>
            <a:endParaRPr lang="en-US" altLang="zh-CN" dirty="0"/>
          </a:p>
          <a:p>
            <a:pPr marL="0" indent="0">
              <a:buNone/>
            </a:pPr>
            <a:r>
              <a:rPr lang="en-US" altLang="zh-CN" dirty="0">
                <a:solidFill>
                  <a:srgbClr val="0000FF"/>
                </a:solidFill>
              </a:rPr>
              <a:t>    </a:t>
            </a:r>
            <a:r>
              <a:rPr lang="zh-CN" altLang="en-US" dirty="0">
                <a:solidFill>
                  <a:srgbClr val="0000FF"/>
                </a:solidFill>
              </a:rPr>
              <a:t>（</a:t>
            </a:r>
            <a:r>
              <a:rPr lang="en-US" altLang="zh-CN" dirty="0">
                <a:solidFill>
                  <a:srgbClr val="0000FF"/>
                </a:solidFill>
              </a:rPr>
              <a:t>1</a:t>
            </a:r>
            <a:r>
              <a:rPr lang="zh-CN" altLang="en-US" dirty="0">
                <a:solidFill>
                  <a:srgbClr val="0000FF"/>
                </a:solidFill>
              </a:rPr>
              <a:t>）所有的人都是要死的；</a:t>
            </a:r>
          </a:p>
          <a:p>
            <a:pPr marL="0" indent="0">
              <a:buNone/>
            </a:pPr>
            <a:r>
              <a:rPr lang="zh-CN" altLang="en-US" dirty="0">
                <a:solidFill>
                  <a:srgbClr val="0000FF"/>
                </a:solidFill>
              </a:rPr>
              <a:t>    （</a:t>
            </a:r>
            <a:r>
              <a:rPr lang="en-US" altLang="zh-CN" dirty="0">
                <a:solidFill>
                  <a:srgbClr val="0000FF"/>
                </a:solidFill>
              </a:rPr>
              <a:t>2</a:t>
            </a:r>
            <a:r>
              <a:rPr lang="zh-CN" altLang="en-US" dirty="0">
                <a:solidFill>
                  <a:srgbClr val="0000FF"/>
                </a:solidFill>
              </a:rPr>
              <a:t>）苏格拉底是人。</a:t>
            </a:r>
          </a:p>
          <a:p>
            <a:pPr marL="0" indent="0">
              <a:buNone/>
            </a:pPr>
            <a:r>
              <a:rPr lang="zh-CN" altLang="en-US" dirty="0">
                <a:solidFill>
                  <a:srgbClr val="0000FF"/>
                </a:solidFill>
              </a:rPr>
              <a:t>    （</a:t>
            </a:r>
            <a:r>
              <a:rPr lang="en-US" altLang="zh-CN" dirty="0">
                <a:solidFill>
                  <a:srgbClr val="0000FF"/>
                </a:solidFill>
              </a:rPr>
              <a:t>3</a:t>
            </a:r>
            <a:r>
              <a:rPr lang="zh-CN" altLang="en-US" dirty="0">
                <a:solidFill>
                  <a:srgbClr val="0000FF"/>
                </a:solidFill>
              </a:rPr>
              <a:t>）苏格拉底是要死的。</a:t>
            </a:r>
            <a:r>
              <a:rPr lang="zh-CN" altLang="en-US" dirty="0"/>
              <a:t> </a:t>
            </a:r>
          </a:p>
        </p:txBody>
      </p:sp>
      <p:sp>
        <p:nvSpPr>
          <p:cNvPr id="7" name="Rectangle 3">
            <a:extLst>
              <a:ext uri="{FF2B5EF4-FFF2-40B4-BE49-F238E27FC236}">
                <a16:creationId xmlns:a16="http://schemas.microsoft.com/office/drawing/2014/main" id="{7AAE7EBF-FCB6-4A18-8358-5236E2108942}"/>
              </a:ext>
            </a:extLst>
          </p:cNvPr>
          <p:cNvSpPr txBox="1">
            <a:spLocks noChangeArrowheads="1"/>
          </p:cNvSpPr>
          <p:nvPr/>
        </p:nvSpPr>
        <p:spPr bwMode="auto">
          <a:xfrm>
            <a:off x="2170042" y="3997159"/>
            <a:ext cx="4247904" cy="479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defTabSz="1219261">
              <a:lnSpc>
                <a:spcPct val="90000"/>
              </a:lnSpc>
              <a:buNone/>
            </a:pPr>
            <a:r>
              <a:rPr lang="zh-CN" altLang="en-US" sz="2801" dirty="0">
                <a:solidFill>
                  <a:srgbClr val="C00000"/>
                </a:solidFill>
              </a:rPr>
              <a:t>显然有：</a:t>
            </a:r>
            <a:r>
              <a:rPr lang="en-US" altLang="zh-CN" sz="2801" dirty="0">
                <a:solidFill>
                  <a:srgbClr val="C00000"/>
                </a:solidFill>
              </a:rPr>
              <a:t>P</a:t>
            </a:r>
            <a:r>
              <a:rPr lang="zh-CN" altLang="zh-CN" sz="2801" dirty="0">
                <a:solidFill>
                  <a:srgbClr val="C00000"/>
                </a:solidFill>
              </a:rPr>
              <a:t>∧</a:t>
            </a:r>
            <a:r>
              <a:rPr lang="en-US" altLang="zh-CN" sz="2801" dirty="0">
                <a:solidFill>
                  <a:srgbClr val="C00000"/>
                </a:solidFill>
              </a:rPr>
              <a:t>Q</a:t>
            </a:r>
            <a:r>
              <a:rPr lang="en-US" altLang="en-US" sz="2801" noProof="1">
                <a:solidFill>
                  <a:srgbClr val="C00000"/>
                </a:solidFill>
                <a:sym typeface="Symbol" panose="05050102010706020507" pitchFamily="18" charset="2"/>
              </a:rPr>
              <a:t>R</a:t>
            </a:r>
            <a:endParaRPr lang="zh-CN" altLang="en-US" sz="2801" dirty="0"/>
          </a:p>
        </p:txBody>
      </p:sp>
      <p:sp>
        <p:nvSpPr>
          <p:cNvPr id="6149" name="Rectangle 2">
            <a:extLst>
              <a:ext uri="{FF2B5EF4-FFF2-40B4-BE49-F238E27FC236}">
                <a16:creationId xmlns:a16="http://schemas.microsoft.com/office/drawing/2014/main" id="{7A06ACED-6264-4CB4-8960-CA5C53FD19A6}"/>
              </a:ext>
            </a:extLst>
          </p:cNvPr>
          <p:cNvSpPr txBox="1">
            <a:spLocks noChangeArrowheads="1"/>
          </p:cNvSpPr>
          <p:nvPr/>
        </p:nvSpPr>
        <p:spPr bwMode="auto">
          <a:xfrm>
            <a:off x="797037" y="99959"/>
            <a:ext cx="8064034" cy="923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defTabSz="1219261">
              <a:lnSpc>
                <a:spcPct val="90000"/>
              </a:lnSpc>
              <a:spcBef>
                <a:spcPct val="0"/>
              </a:spcBef>
              <a:buClrTx/>
              <a:buNone/>
            </a:pPr>
            <a:r>
              <a:rPr lang="zh-CN" altLang="en-US" sz="2199" dirty="0">
                <a:solidFill>
                  <a:prstClr val="white"/>
                </a:solidFill>
                <a:latin typeface="微软雅黑"/>
                <a:ea typeface="微软雅黑"/>
              </a:rPr>
              <a:t>  本章导读</a:t>
            </a:r>
          </a:p>
        </p:txBody>
      </p:sp>
      <p:sp>
        <p:nvSpPr>
          <p:cNvPr id="9" name="Rectangle 3">
            <a:extLst>
              <a:ext uri="{FF2B5EF4-FFF2-40B4-BE49-F238E27FC236}">
                <a16:creationId xmlns:a16="http://schemas.microsoft.com/office/drawing/2014/main" id="{EC884947-11FE-4081-989C-A45B7510006C}"/>
              </a:ext>
            </a:extLst>
          </p:cNvPr>
          <p:cNvSpPr txBox="1">
            <a:spLocks noChangeArrowheads="1"/>
          </p:cNvSpPr>
          <p:nvPr/>
        </p:nvSpPr>
        <p:spPr bwMode="auto">
          <a:xfrm>
            <a:off x="5283291" y="4023749"/>
            <a:ext cx="3420866" cy="42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defTabSz="1219261">
              <a:lnSpc>
                <a:spcPct val="90000"/>
              </a:lnSpc>
              <a:buNone/>
            </a:pPr>
            <a:r>
              <a:rPr lang="zh-CN" altLang="en-US" sz="2400" dirty="0">
                <a:solidFill>
                  <a:srgbClr val="0000FF"/>
                </a:solidFill>
                <a:latin typeface="+mn-ea"/>
                <a:ea typeface="+mn-ea"/>
              </a:rPr>
              <a:t>应该有 </a:t>
            </a:r>
            <a:r>
              <a:rPr lang="en-US" altLang="zh-CN" sz="2400" dirty="0">
                <a:solidFill>
                  <a:srgbClr val="C00000"/>
                </a:solidFill>
                <a:latin typeface="+mn-ea"/>
                <a:ea typeface="+mn-ea"/>
              </a:rPr>
              <a:t>P∧Q→R=1</a:t>
            </a:r>
            <a:endParaRPr lang="zh-CN" altLang="en-US" sz="2400" dirty="0">
              <a:latin typeface="+mn-ea"/>
              <a:ea typeface="+mn-ea"/>
            </a:endParaRPr>
          </a:p>
        </p:txBody>
      </p:sp>
      <p:sp>
        <p:nvSpPr>
          <p:cNvPr id="2" name="矩形 1">
            <a:extLst>
              <a:ext uri="{FF2B5EF4-FFF2-40B4-BE49-F238E27FC236}">
                <a16:creationId xmlns:a16="http://schemas.microsoft.com/office/drawing/2014/main" id="{6AFE6B8F-E5C6-460C-9CD1-722335CC9A5C}"/>
              </a:ext>
            </a:extLst>
          </p:cNvPr>
          <p:cNvSpPr>
            <a:spLocks noChangeArrowheads="1"/>
          </p:cNvSpPr>
          <p:nvPr/>
        </p:nvSpPr>
        <p:spPr bwMode="auto">
          <a:xfrm>
            <a:off x="7343704" y="1885248"/>
            <a:ext cx="390502" cy="584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defTabSz="1219261">
              <a:lnSpc>
                <a:spcPct val="100000"/>
              </a:lnSpc>
              <a:spcBef>
                <a:spcPct val="0"/>
              </a:spcBef>
              <a:buClrTx/>
              <a:buNone/>
            </a:pPr>
            <a:r>
              <a:rPr lang="en-US" altLang="zh-CN" sz="3200">
                <a:solidFill>
                  <a:srgbClr val="FF0000"/>
                </a:solidFill>
              </a:rPr>
              <a:t>P</a:t>
            </a:r>
            <a:endParaRPr lang="zh-CN" altLang="en-US" sz="3200">
              <a:solidFill>
                <a:srgbClr val="FF0000"/>
              </a:solidFill>
            </a:endParaRPr>
          </a:p>
        </p:txBody>
      </p:sp>
      <p:sp>
        <p:nvSpPr>
          <p:cNvPr id="3" name="矩形 2">
            <a:extLst>
              <a:ext uri="{FF2B5EF4-FFF2-40B4-BE49-F238E27FC236}">
                <a16:creationId xmlns:a16="http://schemas.microsoft.com/office/drawing/2014/main" id="{6F6AD134-0C66-4F72-9A19-B525EC59D875}"/>
              </a:ext>
            </a:extLst>
          </p:cNvPr>
          <p:cNvSpPr>
            <a:spLocks noChangeArrowheads="1"/>
          </p:cNvSpPr>
          <p:nvPr/>
        </p:nvSpPr>
        <p:spPr bwMode="auto">
          <a:xfrm>
            <a:off x="7343704" y="2469413"/>
            <a:ext cx="390502" cy="584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defTabSz="1219261">
              <a:lnSpc>
                <a:spcPct val="100000"/>
              </a:lnSpc>
              <a:spcBef>
                <a:spcPct val="0"/>
              </a:spcBef>
              <a:buClrTx/>
              <a:buNone/>
            </a:pPr>
            <a:r>
              <a:rPr lang="en-US" altLang="zh-CN" sz="3200">
                <a:solidFill>
                  <a:srgbClr val="FF0000"/>
                </a:solidFill>
              </a:rPr>
              <a:t>Q</a:t>
            </a:r>
            <a:endParaRPr lang="zh-CN" altLang="en-US" sz="3200">
              <a:solidFill>
                <a:srgbClr val="FF0000"/>
              </a:solidFill>
            </a:endParaRPr>
          </a:p>
        </p:txBody>
      </p:sp>
      <p:sp>
        <p:nvSpPr>
          <p:cNvPr id="4" name="矩形 3">
            <a:extLst>
              <a:ext uri="{FF2B5EF4-FFF2-40B4-BE49-F238E27FC236}">
                <a16:creationId xmlns:a16="http://schemas.microsoft.com/office/drawing/2014/main" id="{66099C61-F80A-476C-8386-C4375D2573D0}"/>
              </a:ext>
            </a:extLst>
          </p:cNvPr>
          <p:cNvSpPr>
            <a:spLocks noChangeArrowheads="1"/>
          </p:cNvSpPr>
          <p:nvPr/>
        </p:nvSpPr>
        <p:spPr bwMode="auto">
          <a:xfrm>
            <a:off x="7343704" y="3053579"/>
            <a:ext cx="390502" cy="585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defTabSz="1219261">
              <a:lnSpc>
                <a:spcPct val="100000"/>
              </a:lnSpc>
              <a:spcBef>
                <a:spcPct val="0"/>
              </a:spcBef>
              <a:buClrTx/>
              <a:buNone/>
            </a:pPr>
            <a:r>
              <a:rPr lang="en-US" altLang="zh-CN" sz="3200">
                <a:solidFill>
                  <a:srgbClr val="FF0000"/>
                </a:solidFill>
              </a:rPr>
              <a:t>R</a:t>
            </a:r>
            <a:endParaRPr lang="zh-CN" altLang="en-US" sz="3200">
              <a:solidFill>
                <a:srgbClr val="FF0000"/>
              </a:solidFill>
            </a:endParaRPr>
          </a:p>
        </p:txBody>
      </p:sp>
      <p:sp>
        <p:nvSpPr>
          <p:cNvPr id="5" name="云形标注 4">
            <a:extLst>
              <a:ext uri="{FF2B5EF4-FFF2-40B4-BE49-F238E27FC236}">
                <a16:creationId xmlns:a16="http://schemas.microsoft.com/office/drawing/2014/main" id="{9C5CEC88-0667-4EB5-AE95-F26239DAE5EF}"/>
              </a:ext>
            </a:extLst>
          </p:cNvPr>
          <p:cNvSpPr>
            <a:spLocks noChangeArrowheads="1"/>
          </p:cNvSpPr>
          <p:nvPr/>
        </p:nvSpPr>
        <p:spPr bwMode="auto">
          <a:xfrm>
            <a:off x="4968019" y="3939444"/>
            <a:ext cx="1728688" cy="517496"/>
          </a:xfrm>
          <a:prstGeom prst="cloudCallout">
            <a:avLst>
              <a:gd name="adj1" fmla="val -36764"/>
              <a:gd name="adj2" fmla="val 36963"/>
            </a:avLst>
          </a:prstGeom>
          <a:solidFill>
            <a:schemeClr val="tx2"/>
          </a:solidFill>
          <a:ln>
            <a:noFill/>
          </a:ln>
          <a:effectLst>
            <a:outerShdw kx="3284103" algn="bl" rotWithShape="0">
              <a:schemeClr val="bg2">
                <a:alpha val="50000"/>
              </a:schemeClr>
            </a:outerShdw>
          </a:effectLst>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defTabSz="1219261">
              <a:lnSpc>
                <a:spcPct val="100000"/>
              </a:lnSpc>
              <a:spcBef>
                <a:spcPct val="0"/>
              </a:spcBef>
              <a:buClrTx/>
              <a:buNone/>
            </a:pPr>
            <a:r>
              <a:rPr lang="zh-CN" altLang="en-US" sz="3200" dirty="0">
                <a:solidFill>
                  <a:schemeClr val="bg1"/>
                </a:solidFill>
              </a:rPr>
              <a:t>但是</a:t>
            </a:r>
          </a:p>
        </p:txBody>
      </p:sp>
      <p:grpSp>
        <p:nvGrpSpPr>
          <p:cNvPr id="6" name="组合 5">
            <a:extLst>
              <a:ext uri="{FF2B5EF4-FFF2-40B4-BE49-F238E27FC236}">
                <a16:creationId xmlns:a16="http://schemas.microsoft.com/office/drawing/2014/main" id="{2AE8D569-C933-4910-B8CB-80AE580CB863}"/>
              </a:ext>
            </a:extLst>
          </p:cNvPr>
          <p:cNvGrpSpPr>
            <a:grpSpLocks/>
          </p:cNvGrpSpPr>
          <p:nvPr/>
        </p:nvGrpSpPr>
        <p:grpSpPr bwMode="auto">
          <a:xfrm>
            <a:off x="605928" y="4900397"/>
            <a:ext cx="10986494" cy="1379717"/>
            <a:chOff x="530596" y="4167021"/>
            <a:chExt cx="9116122" cy="1380025"/>
          </a:xfrm>
        </p:grpSpPr>
        <p:sp>
          <p:nvSpPr>
            <p:cNvPr id="6158" name="Rectangle 4">
              <a:extLst>
                <a:ext uri="{FF2B5EF4-FFF2-40B4-BE49-F238E27FC236}">
                  <a16:creationId xmlns:a16="http://schemas.microsoft.com/office/drawing/2014/main" id="{6D077FBA-9F9A-4CA5-8E8B-E89A7E6B9371}"/>
                </a:ext>
              </a:extLst>
            </p:cNvPr>
            <p:cNvSpPr>
              <a:spLocks noChangeArrowheads="1"/>
            </p:cNvSpPr>
            <p:nvPr/>
          </p:nvSpPr>
          <p:spPr bwMode="auto">
            <a:xfrm>
              <a:off x="1152872" y="4167021"/>
              <a:ext cx="8493846" cy="11898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5997" tIns="35997" rIns="35997" bIns="35997">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defTabSz="1219261">
                <a:lnSpc>
                  <a:spcPct val="150000"/>
                </a:lnSpc>
                <a:buNone/>
              </a:pPr>
              <a:r>
                <a:rPr lang="zh-CN" altLang="en-US" sz="2400" dirty="0">
                  <a:latin typeface="+mn-ea"/>
                  <a:ea typeface="+mn-ea"/>
                </a:rPr>
                <a:t>       命题逻辑能够解决的问题是有</a:t>
              </a:r>
              <a:r>
                <a:rPr lang="zh-CN" altLang="en-US" sz="2400" dirty="0">
                  <a:solidFill>
                    <a:srgbClr val="FF0000"/>
                  </a:solidFill>
                  <a:latin typeface="+mn-ea"/>
                  <a:ea typeface="+mn-ea"/>
                </a:rPr>
                <a:t>局限性</a:t>
              </a:r>
              <a:r>
                <a:rPr lang="zh-CN" altLang="en-US" sz="2400" dirty="0">
                  <a:latin typeface="+mn-ea"/>
                  <a:ea typeface="+mn-ea"/>
                </a:rPr>
                <a:t>的。只能进行</a:t>
              </a:r>
              <a:r>
                <a:rPr lang="zh-CN" altLang="en-US" sz="2400" dirty="0">
                  <a:solidFill>
                    <a:srgbClr val="0000FF"/>
                  </a:solidFill>
                  <a:latin typeface="+mn-ea"/>
                  <a:ea typeface="+mn-ea"/>
                </a:rPr>
                <a:t>命题间关系</a:t>
              </a:r>
              <a:r>
                <a:rPr lang="zh-CN" altLang="en-US" sz="2400" dirty="0">
                  <a:latin typeface="+mn-ea"/>
                  <a:ea typeface="+mn-ea"/>
                </a:rPr>
                <a:t>的推理，</a:t>
              </a:r>
              <a:endParaRPr lang="en-US" altLang="zh-CN" sz="2400" dirty="0">
                <a:latin typeface="+mn-ea"/>
                <a:ea typeface="+mn-ea"/>
              </a:endParaRPr>
            </a:p>
            <a:p>
              <a:pPr defTabSz="1219261">
                <a:lnSpc>
                  <a:spcPct val="150000"/>
                </a:lnSpc>
                <a:buNone/>
              </a:pPr>
              <a:r>
                <a:rPr lang="en-US" altLang="zh-CN" sz="2400" dirty="0">
                  <a:latin typeface="+mn-ea"/>
                  <a:ea typeface="+mn-ea"/>
                </a:rPr>
                <a:t>       </a:t>
              </a:r>
              <a:r>
                <a:rPr lang="zh-CN" altLang="en-US" sz="2400" dirty="0">
                  <a:latin typeface="+mn-ea"/>
                  <a:ea typeface="+mn-ea"/>
                </a:rPr>
                <a:t>无法解决与</a:t>
              </a:r>
              <a:r>
                <a:rPr lang="zh-CN" altLang="en-US" sz="2400" dirty="0">
                  <a:solidFill>
                    <a:srgbClr val="0000FF"/>
                  </a:solidFill>
                  <a:latin typeface="+mn-ea"/>
                  <a:ea typeface="+mn-ea"/>
                </a:rPr>
                <a:t>命题的结构和成分</a:t>
              </a:r>
              <a:r>
                <a:rPr lang="zh-CN" altLang="en-US" sz="2400" dirty="0">
                  <a:latin typeface="+mn-ea"/>
                  <a:ea typeface="+mn-ea"/>
                </a:rPr>
                <a:t>有关的推理问题。</a:t>
              </a:r>
            </a:p>
          </p:txBody>
        </p:sp>
        <p:pic>
          <p:nvPicPr>
            <p:cNvPr id="6159" name="Picture 5" descr="MCj02977130000[1]">
              <a:extLst>
                <a:ext uri="{FF2B5EF4-FFF2-40B4-BE49-F238E27FC236}">
                  <a16:creationId xmlns:a16="http://schemas.microsoft.com/office/drawing/2014/main" id="{1D146EFA-6AB4-496E-9846-7C047E881D0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0596" y="4467546"/>
              <a:ext cx="85248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 name="对话气泡: 矩形 14">
            <a:extLst>
              <a:ext uri="{FF2B5EF4-FFF2-40B4-BE49-F238E27FC236}">
                <a16:creationId xmlns:a16="http://schemas.microsoft.com/office/drawing/2014/main" id="{AA1DA7EF-DA75-4038-A6B6-D4466AE9F1E3}"/>
              </a:ext>
            </a:extLst>
          </p:cNvPr>
          <p:cNvSpPr/>
          <p:nvPr/>
        </p:nvSpPr>
        <p:spPr>
          <a:xfrm>
            <a:off x="6219250" y="2739036"/>
            <a:ext cx="5283643" cy="797694"/>
          </a:xfrm>
          <a:prstGeom prst="wedgeRectCallout">
            <a:avLst>
              <a:gd name="adj1" fmla="val -43008"/>
              <a:gd name="adj2" fmla="val 969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pPr>
            <a:r>
              <a:rPr lang="en-US" altLang="zh-CN" b="1" dirty="0">
                <a:solidFill>
                  <a:schemeClr val="bg1"/>
                </a:solidFill>
                <a:latin typeface="+mn-ea"/>
              </a:rPr>
              <a:t>P,Q</a:t>
            </a:r>
            <a:r>
              <a:rPr lang="en-US" altLang="en-US" b="1" noProof="1">
                <a:solidFill>
                  <a:schemeClr val="bg1"/>
                </a:solidFill>
                <a:latin typeface="+mn-ea"/>
                <a:sym typeface="Symbol" panose="05050102010706020507" pitchFamily="18" charset="2"/>
              </a:rPr>
              <a:t>R</a:t>
            </a:r>
            <a:r>
              <a:rPr lang="zh-CN" altLang="en-US" b="1" noProof="1">
                <a:solidFill>
                  <a:schemeClr val="bg1"/>
                </a:solidFill>
                <a:latin typeface="+mn-ea"/>
                <a:sym typeface="Symbol" panose="05050102010706020507" pitchFamily="18" charset="2"/>
              </a:rPr>
              <a:t>当且仅当</a:t>
            </a:r>
            <a:r>
              <a:rPr lang="en-US" altLang="zh-CN" b="1" noProof="1">
                <a:solidFill>
                  <a:schemeClr val="bg1"/>
                </a:solidFill>
                <a:latin typeface="+mn-ea"/>
                <a:sym typeface="Symbol" panose="05050102010706020507" pitchFamily="18" charset="2"/>
              </a:rPr>
              <a:t>P</a:t>
            </a:r>
            <a:r>
              <a:rPr lang="en-US" altLang="zh-CN" b="1" dirty="0">
                <a:solidFill>
                  <a:schemeClr val="bg1"/>
                </a:solidFill>
                <a:latin typeface="+mn-ea"/>
              </a:rPr>
              <a:t>∧Q→R</a:t>
            </a:r>
            <a:r>
              <a:rPr lang="zh-CN" altLang="en-US" b="1" dirty="0">
                <a:solidFill>
                  <a:schemeClr val="bg1"/>
                </a:solidFill>
                <a:latin typeface="+mn-ea"/>
              </a:rPr>
              <a:t>是永真公式</a:t>
            </a:r>
          </a:p>
        </p:txBody>
      </p:sp>
      <p:sp>
        <p:nvSpPr>
          <p:cNvPr id="11" name="矩形 10">
            <a:extLst>
              <a:ext uri="{FF2B5EF4-FFF2-40B4-BE49-F238E27FC236}">
                <a16:creationId xmlns:a16="http://schemas.microsoft.com/office/drawing/2014/main" id="{0BFB9BAB-5E41-460B-B0A1-8043780DDD5C}"/>
              </a:ext>
            </a:extLst>
          </p:cNvPr>
          <p:cNvSpPr/>
          <p:nvPr/>
        </p:nvSpPr>
        <p:spPr>
          <a:xfrm>
            <a:off x="6696707" y="3986807"/>
            <a:ext cx="1808927" cy="461772"/>
          </a:xfrm>
          <a:prstGeom prst="rect">
            <a:avLst/>
          </a:prstGeom>
          <a:solidFill>
            <a:schemeClr val="tx2"/>
          </a:solidFill>
        </p:spPr>
        <p:txBody>
          <a:bodyPr wrap="none">
            <a:spAutoFit/>
          </a:bodyPr>
          <a:lstStyle/>
          <a:p>
            <a:r>
              <a:rPr lang="en-US" altLang="zh-CN" b="1" dirty="0">
                <a:solidFill>
                  <a:schemeClr val="bg1"/>
                </a:solidFill>
                <a:latin typeface="+mn-ea"/>
              </a:rPr>
              <a:t>P∧Q→R≠1</a:t>
            </a:r>
            <a:endParaRPr lang="zh-CN" altLang="en-US" b="1" dirty="0">
              <a:solidFill>
                <a:schemeClr val="bg1"/>
              </a:solidFill>
              <a:latin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 calcmode="lin" valueType="num">
                                      <p:cBhvr>
                                        <p:cTn id="21"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23" dur="500"/>
                                        <p:tgtEl>
                                          <p:spTgt spid="4">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dissolve">
                                      <p:cBhvr>
                                        <p:cTn id="28" dur="500"/>
                                        <p:tgtEl>
                                          <p:spTgt spid="7">
                                            <p:txEl>
                                              <p:pRg st="0" end="0"/>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randombar(horizontal)">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9">
                                            <p:txEl>
                                              <p:pRg st="0" end="0"/>
                                            </p:txEl>
                                          </p:spTgt>
                                        </p:tgtEl>
                                        <p:attrNameLst>
                                          <p:attrName>style.visibility</p:attrName>
                                        </p:attrNameLst>
                                      </p:cBhvr>
                                      <p:to>
                                        <p:strVal val="visible"/>
                                      </p:to>
                                    </p:set>
                                    <p:animEffect transition="in" filter="dissolve">
                                      <p:cBhvr>
                                        <p:cTn id="38" dur="500"/>
                                        <p:tgtEl>
                                          <p:spTgt spid="9">
                                            <p:txEl>
                                              <p:pRg st="0" end="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5"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2000"/>
                                        <p:tgtEl>
                                          <p:spTgt spid="5"/>
                                        </p:tgtEl>
                                      </p:cBhvr>
                                    </p:animEffect>
                                    <p:anim calcmode="lin" valueType="num">
                                      <p:cBhvr>
                                        <p:cTn id="44" dur="2000" fill="hold"/>
                                        <p:tgtEl>
                                          <p:spTgt spid="5"/>
                                        </p:tgtEl>
                                        <p:attrNameLst>
                                          <p:attrName>ppt_w</p:attrName>
                                        </p:attrNameLst>
                                      </p:cBhvr>
                                      <p:tavLst>
                                        <p:tav tm="0" fmla="#ppt_w*sin(2.5*pi*$)">
                                          <p:val>
                                            <p:fltVal val="0"/>
                                          </p:val>
                                        </p:tav>
                                        <p:tav tm="100000">
                                          <p:val>
                                            <p:fltVal val="1"/>
                                          </p:val>
                                        </p:tav>
                                      </p:tavLst>
                                    </p:anim>
                                    <p:anim calcmode="lin" valueType="num">
                                      <p:cBhvr>
                                        <p:cTn id="45" dur="2000" fill="hold"/>
                                        <p:tgtEl>
                                          <p:spTgt spid="5"/>
                                        </p:tgtEl>
                                        <p:attrNameLst>
                                          <p:attrName>ppt_h</p:attrName>
                                        </p:attrNameLst>
                                      </p:cBhvr>
                                      <p:tavLst>
                                        <p:tav tm="0">
                                          <p:val>
                                            <p:strVal val="#ppt_h"/>
                                          </p:val>
                                        </p:tav>
                                        <p:tav tm="100000">
                                          <p:val>
                                            <p:strVal val="#ppt_h"/>
                                          </p:val>
                                        </p:tav>
                                      </p:tavLst>
                                    </p:anim>
                                  </p:childTnLst>
                                </p:cTn>
                              </p:par>
                            </p:childTnLst>
                          </p:cTn>
                        </p:par>
                        <p:par>
                          <p:cTn id="46" fill="hold">
                            <p:stCondLst>
                              <p:cond delay="2000"/>
                            </p:stCondLst>
                            <p:childTnLst>
                              <p:par>
                                <p:cTn id="47" presetID="6" presetClass="entr" presetSubtype="16"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circle(in)">
                                      <p:cBhvr>
                                        <p:cTn id="49" dur="20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21" presetClass="exit" presetSubtype="1" fill="hold" grpId="1" nodeType="clickEffect">
                                  <p:stCondLst>
                                    <p:cond delay="0"/>
                                  </p:stCondLst>
                                  <p:childTnLst>
                                    <p:animEffect transition="out" filter="wheel(1)">
                                      <p:cBhvr>
                                        <p:cTn id="53" dur="2000"/>
                                        <p:tgtEl>
                                          <p:spTgt spid="15"/>
                                        </p:tgtEl>
                                      </p:cBhvr>
                                    </p:animEffect>
                                    <p:set>
                                      <p:cBhvr>
                                        <p:cTn id="54" dur="1" fill="hold">
                                          <p:stCondLst>
                                            <p:cond delay="1999"/>
                                          </p:stCondLst>
                                        </p:cTn>
                                        <p:tgtEl>
                                          <p:spTgt spid="15"/>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26" presetClass="entr" presetSubtype="0" fill="hold" nodeType="click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wipe(down)">
                                      <p:cBhvr>
                                        <p:cTn id="59" dur="580">
                                          <p:stCondLst>
                                            <p:cond delay="0"/>
                                          </p:stCondLst>
                                        </p:cTn>
                                        <p:tgtEl>
                                          <p:spTgt spid="6"/>
                                        </p:tgtEl>
                                      </p:cBhvr>
                                    </p:animEffect>
                                    <p:anim calcmode="lin" valueType="num">
                                      <p:cBhvr>
                                        <p:cTn id="60"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65" dur="26">
                                          <p:stCondLst>
                                            <p:cond delay="650"/>
                                          </p:stCondLst>
                                        </p:cTn>
                                        <p:tgtEl>
                                          <p:spTgt spid="6"/>
                                        </p:tgtEl>
                                      </p:cBhvr>
                                      <p:to x="100000" y="60000"/>
                                    </p:animScale>
                                    <p:animScale>
                                      <p:cBhvr>
                                        <p:cTn id="66" dur="166" decel="50000">
                                          <p:stCondLst>
                                            <p:cond delay="676"/>
                                          </p:stCondLst>
                                        </p:cTn>
                                        <p:tgtEl>
                                          <p:spTgt spid="6"/>
                                        </p:tgtEl>
                                      </p:cBhvr>
                                      <p:to x="100000" y="100000"/>
                                    </p:animScale>
                                    <p:animScale>
                                      <p:cBhvr>
                                        <p:cTn id="67" dur="26">
                                          <p:stCondLst>
                                            <p:cond delay="1312"/>
                                          </p:stCondLst>
                                        </p:cTn>
                                        <p:tgtEl>
                                          <p:spTgt spid="6"/>
                                        </p:tgtEl>
                                      </p:cBhvr>
                                      <p:to x="100000" y="80000"/>
                                    </p:animScale>
                                    <p:animScale>
                                      <p:cBhvr>
                                        <p:cTn id="68" dur="166" decel="50000">
                                          <p:stCondLst>
                                            <p:cond delay="1338"/>
                                          </p:stCondLst>
                                        </p:cTn>
                                        <p:tgtEl>
                                          <p:spTgt spid="6"/>
                                        </p:tgtEl>
                                      </p:cBhvr>
                                      <p:to x="100000" y="100000"/>
                                    </p:animScale>
                                    <p:animScale>
                                      <p:cBhvr>
                                        <p:cTn id="69" dur="26">
                                          <p:stCondLst>
                                            <p:cond delay="1642"/>
                                          </p:stCondLst>
                                        </p:cTn>
                                        <p:tgtEl>
                                          <p:spTgt spid="6"/>
                                        </p:tgtEl>
                                      </p:cBhvr>
                                      <p:to x="100000" y="90000"/>
                                    </p:animScale>
                                    <p:animScale>
                                      <p:cBhvr>
                                        <p:cTn id="70" dur="166" decel="50000">
                                          <p:stCondLst>
                                            <p:cond delay="1668"/>
                                          </p:stCondLst>
                                        </p:cTn>
                                        <p:tgtEl>
                                          <p:spTgt spid="6"/>
                                        </p:tgtEl>
                                      </p:cBhvr>
                                      <p:to x="100000" y="100000"/>
                                    </p:animScale>
                                    <p:animScale>
                                      <p:cBhvr>
                                        <p:cTn id="71" dur="26">
                                          <p:stCondLst>
                                            <p:cond delay="1808"/>
                                          </p:stCondLst>
                                        </p:cTn>
                                        <p:tgtEl>
                                          <p:spTgt spid="6"/>
                                        </p:tgtEl>
                                      </p:cBhvr>
                                      <p:to x="100000" y="95000"/>
                                    </p:animScale>
                                    <p:animScale>
                                      <p:cBhvr>
                                        <p:cTn id="72"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P spid="9" grpId="0" build="p" autoUpdateAnimBg="0"/>
      <p:bldP spid="2" grpId="0"/>
      <p:bldP spid="3" grpId="0"/>
      <p:bldP spid="5" grpId="0" animBg="1"/>
      <p:bldP spid="15" grpId="0" animBg="1"/>
      <p:bldP spid="15" grpId="1" animBg="1"/>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a:extLst>
              <a:ext uri="{FF2B5EF4-FFF2-40B4-BE49-F238E27FC236}">
                <a16:creationId xmlns:a16="http://schemas.microsoft.com/office/drawing/2014/main" id="{8E30847F-A90C-49FD-9993-EC08150DE45C}"/>
              </a:ext>
            </a:extLst>
          </p:cNvPr>
          <p:cNvSpPr>
            <a:spLocks noChangeArrowheads="1"/>
          </p:cNvSpPr>
          <p:nvPr/>
        </p:nvSpPr>
        <p:spPr bwMode="auto">
          <a:xfrm>
            <a:off x="3050880" y="3357669"/>
            <a:ext cx="4970025" cy="792346"/>
          </a:xfrm>
          <a:prstGeom prst="wedgeRectCallout">
            <a:avLst>
              <a:gd name="adj1" fmla="val -28213"/>
              <a:gd name="adj2" fmla="val 43537"/>
            </a:avLst>
          </a:prstGeom>
          <a:solidFill>
            <a:schemeClr val="tx2"/>
          </a:solidFill>
          <a:ln w="12700">
            <a:solidFill>
              <a:schemeClr val="tx1"/>
            </a:solidFill>
            <a:miter lim="800000"/>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en-US" altLang="zh-CN" sz="3200" dirty="0">
                <a:solidFill>
                  <a:schemeClr val="bg1"/>
                </a:solidFill>
                <a:sym typeface="Symbol" panose="05050102010706020507" pitchFamily="18" charset="2"/>
              </a:rPr>
              <a:t></a:t>
            </a:r>
            <a:r>
              <a:rPr lang="es-ES" altLang="zh-CN" sz="3201" dirty="0">
                <a:solidFill>
                  <a:schemeClr val="bg1"/>
                </a:solidFill>
              </a:rPr>
              <a:t>xP(x,y)∨</a:t>
            </a:r>
            <a:r>
              <a:rPr lang="en-US" altLang="zh-CN" sz="3201" dirty="0">
                <a:solidFill>
                  <a:schemeClr val="bg1"/>
                </a:solidFill>
                <a:sym typeface="Symbol" panose="05050102010706020507" pitchFamily="18" charset="2"/>
              </a:rPr>
              <a:t></a:t>
            </a:r>
            <a:r>
              <a:rPr lang="es-ES" altLang="zh-CN" sz="3201" dirty="0">
                <a:solidFill>
                  <a:schemeClr val="bg1"/>
                </a:solidFill>
              </a:rPr>
              <a:t>yR(x,y)</a:t>
            </a:r>
            <a:endParaRPr lang="zh-CN" altLang="en-US" sz="3201" dirty="0">
              <a:solidFill>
                <a:schemeClr val="bg1"/>
              </a:solidFill>
            </a:endParaRPr>
          </a:p>
        </p:txBody>
      </p:sp>
      <p:sp>
        <p:nvSpPr>
          <p:cNvPr id="3" name="云形标注 2">
            <a:extLst>
              <a:ext uri="{FF2B5EF4-FFF2-40B4-BE49-F238E27FC236}">
                <a16:creationId xmlns:a16="http://schemas.microsoft.com/office/drawing/2014/main" id="{3F16EDB1-8A2A-4660-9279-958AA6FB8577}"/>
              </a:ext>
            </a:extLst>
          </p:cNvPr>
          <p:cNvSpPr/>
          <p:nvPr/>
        </p:nvSpPr>
        <p:spPr bwMode="auto">
          <a:xfrm>
            <a:off x="6403975" y="1829594"/>
            <a:ext cx="3001070" cy="714540"/>
          </a:xfrm>
          <a:prstGeom prst="cloudCallout">
            <a:avLst>
              <a:gd name="adj1" fmla="val -94418"/>
              <a:gd name="adj2" fmla="val 205257"/>
            </a:avLst>
          </a:prstGeom>
          <a:solidFill>
            <a:schemeClr val="accent4">
              <a:lumMod val="50000"/>
              <a:alpha val="90000"/>
            </a:schemeClr>
          </a:solidFill>
          <a:ln w="12700" cap="flat" cmpd="sng" algn="ctr">
            <a:solidFill>
              <a:schemeClr val="tx1"/>
            </a:solidFill>
            <a:prstDash val="solid"/>
            <a:round/>
            <a:headEnd type="none" w="med" len="med"/>
            <a:tailEnd type="none" w="med" len="med"/>
          </a:ln>
          <a:effectLst>
            <a:outerShdw kx="3284103" algn="bl" rotWithShape="0">
              <a:schemeClr val="bg2">
                <a:alpha val="50000"/>
              </a:schemeClr>
            </a:outerShdw>
          </a:effectLst>
        </p:spPr>
        <p:txBody>
          <a:bodyPr anchor="ctr"/>
          <a:lstStyle/>
          <a:p>
            <a:pPr algn="ctr">
              <a:defRPr/>
            </a:pPr>
            <a:r>
              <a:rPr lang="zh-CN" altLang="en-US" b="1" dirty="0">
                <a:solidFill>
                  <a:srgbClr val="FFFF00"/>
                </a:solidFill>
              </a:rPr>
              <a:t>自由变元</a:t>
            </a:r>
          </a:p>
        </p:txBody>
      </p:sp>
      <p:sp>
        <p:nvSpPr>
          <p:cNvPr id="4" name="云形标注 3">
            <a:extLst>
              <a:ext uri="{FF2B5EF4-FFF2-40B4-BE49-F238E27FC236}">
                <a16:creationId xmlns:a16="http://schemas.microsoft.com/office/drawing/2014/main" id="{34C07953-4C0C-4B7D-9F9C-313D9E5D8E3E}"/>
              </a:ext>
            </a:extLst>
          </p:cNvPr>
          <p:cNvSpPr/>
          <p:nvPr/>
        </p:nvSpPr>
        <p:spPr bwMode="auto">
          <a:xfrm>
            <a:off x="5370869" y="5532077"/>
            <a:ext cx="3001070" cy="714540"/>
          </a:xfrm>
          <a:prstGeom prst="cloudCallout">
            <a:avLst>
              <a:gd name="adj1" fmla="val -7697"/>
              <a:gd name="adj2" fmla="val -227089"/>
            </a:avLst>
          </a:prstGeom>
          <a:solidFill>
            <a:schemeClr val="accent4">
              <a:lumMod val="50000"/>
              <a:alpha val="90000"/>
            </a:schemeClr>
          </a:solidFill>
          <a:ln w="12700" cap="flat" cmpd="sng" algn="ctr">
            <a:solidFill>
              <a:schemeClr val="tx1"/>
            </a:solidFill>
            <a:prstDash val="solid"/>
            <a:round/>
            <a:headEnd type="none" w="med" len="med"/>
            <a:tailEnd type="none" w="med" len="med"/>
          </a:ln>
          <a:effectLst>
            <a:outerShdw kx="3284103" algn="bl" rotWithShape="0">
              <a:schemeClr val="bg2">
                <a:alpha val="50000"/>
              </a:schemeClr>
            </a:outerShdw>
          </a:effectLst>
        </p:spPr>
        <p:txBody>
          <a:bodyPr anchor="ctr"/>
          <a:lstStyle/>
          <a:p>
            <a:pPr algn="ctr">
              <a:defRPr/>
            </a:pPr>
            <a:r>
              <a:rPr lang="zh-CN" altLang="en-US" b="1" dirty="0">
                <a:solidFill>
                  <a:srgbClr val="FFFF00"/>
                </a:solidFill>
              </a:rPr>
              <a:t>作用变元</a:t>
            </a:r>
          </a:p>
        </p:txBody>
      </p:sp>
      <p:sp>
        <p:nvSpPr>
          <p:cNvPr id="5" name="云形标注 4">
            <a:extLst>
              <a:ext uri="{FF2B5EF4-FFF2-40B4-BE49-F238E27FC236}">
                <a16:creationId xmlns:a16="http://schemas.microsoft.com/office/drawing/2014/main" id="{EE553443-C096-4842-BECB-79612D6B3CB9}"/>
              </a:ext>
            </a:extLst>
          </p:cNvPr>
          <p:cNvSpPr/>
          <p:nvPr/>
        </p:nvSpPr>
        <p:spPr bwMode="auto">
          <a:xfrm>
            <a:off x="2545457" y="1972502"/>
            <a:ext cx="3001070" cy="714540"/>
          </a:xfrm>
          <a:prstGeom prst="cloudCallout">
            <a:avLst>
              <a:gd name="adj1" fmla="val 19743"/>
              <a:gd name="adj2" fmla="val 185924"/>
            </a:avLst>
          </a:prstGeom>
          <a:solidFill>
            <a:schemeClr val="accent4">
              <a:lumMod val="50000"/>
              <a:alpha val="90000"/>
            </a:schemeClr>
          </a:solidFill>
          <a:ln w="12700" cap="flat" cmpd="sng" algn="ctr">
            <a:solidFill>
              <a:schemeClr val="tx1"/>
            </a:solidFill>
            <a:prstDash val="solid"/>
            <a:round/>
            <a:headEnd type="none" w="med" len="med"/>
            <a:tailEnd type="none" w="med" len="med"/>
          </a:ln>
          <a:effectLst>
            <a:outerShdw kx="3284103" algn="bl" rotWithShape="0">
              <a:schemeClr val="bg2">
                <a:alpha val="50000"/>
              </a:schemeClr>
            </a:outerShdw>
          </a:effectLst>
        </p:spPr>
        <p:txBody>
          <a:bodyPr anchor="ctr"/>
          <a:lstStyle/>
          <a:p>
            <a:pPr algn="ctr">
              <a:defRPr/>
            </a:pPr>
            <a:r>
              <a:rPr lang="zh-CN" altLang="en-US" b="1">
                <a:solidFill>
                  <a:srgbClr val="FFFF00"/>
                </a:solidFill>
              </a:rPr>
              <a:t>约束变元</a:t>
            </a:r>
            <a:endParaRPr lang="zh-CN" altLang="en-US" b="1" dirty="0">
              <a:solidFill>
                <a:srgbClr val="FFFF00"/>
              </a:solidFill>
            </a:endParaRPr>
          </a:p>
        </p:txBody>
      </p:sp>
      <p:sp>
        <p:nvSpPr>
          <p:cNvPr id="7" name="云形标注 6">
            <a:extLst>
              <a:ext uri="{FF2B5EF4-FFF2-40B4-BE49-F238E27FC236}">
                <a16:creationId xmlns:a16="http://schemas.microsoft.com/office/drawing/2014/main" id="{DC1512EF-3BCF-4658-A788-9E020C375582}"/>
              </a:ext>
            </a:extLst>
          </p:cNvPr>
          <p:cNvSpPr/>
          <p:nvPr/>
        </p:nvSpPr>
        <p:spPr bwMode="auto">
          <a:xfrm>
            <a:off x="2060575" y="5586248"/>
            <a:ext cx="3001070" cy="714540"/>
          </a:xfrm>
          <a:prstGeom prst="cloudCallout">
            <a:avLst>
              <a:gd name="adj1" fmla="val 35893"/>
              <a:gd name="adj2" fmla="val -263243"/>
            </a:avLst>
          </a:prstGeom>
          <a:solidFill>
            <a:schemeClr val="accent4">
              <a:lumMod val="50000"/>
              <a:alpha val="90000"/>
            </a:schemeClr>
          </a:solidFill>
          <a:ln w="12700" cap="flat" cmpd="sng" algn="ctr">
            <a:solidFill>
              <a:schemeClr val="tx1"/>
            </a:solidFill>
            <a:prstDash val="solid"/>
            <a:round/>
            <a:headEnd type="none" w="med" len="med"/>
            <a:tailEnd type="none" w="med" len="med"/>
          </a:ln>
          <a:effectLst>
            <a:outerShdw kx="3284103" algn="bl" rotWithShape="0">
              <a:schemeClr val="bg2">
                <a:alpha val="50000"/>
              </a:schemeClr>
            </a:outerShdw>
          </a:effectLst>
        </p:spPr>
        <p:txBody>
          <a:bodyPr anchor="ctr"/>
          <a:lstStyle/>
          <a:p>
            <a:pPr algn="ctr" eaLnBrk="1" hangingPunct="1">
              <a:buFont typeface="Arial" panose="020B0604020202020204" pitchFamily="34" charset="0"/>
              <a:buNone/>
              <a:defRPr/>
            </a:pPr>
            <a:r>
              <a:rPr lang="zh-CN" altLang="en-US" b="1" dirty="0">
                <a:solidFill>
                  <a:srgbClr val="FFFF00"/>
                </a:solidFill>
              </a:rPr>
              <a:t>辖域</a:t>
            </a:r>
          </a:p>
        </p:txBody>
      </p:sp>
      <p:sp>
        <p:nvSpPr>
          <p:cNvPr id="8" name="Rectangle 2">
            <a:extLst>
              <a:ext uri="{FF2B5EF4-FFF2-40B4-BE49-F238E27FC236}">
                <a16:creationId xmlns:a16="http://schemas.microsoft.com/office/drawing/2014/main" id="{ABCA5DE2-7DD8-4265-B6A6-A35259E5D4AD}"/>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en-US" altLang="zh-CN" dirty="0"/>
              <a:t>3.2.2  </a:t>
            </a:r>
            <a:r>
              <a:rPr lang="zh-CN" altLang="en-US" dirty="0"/>
              <a:t>自由变元和约束变元</a:t>
            </a:r>
          </a:p>
        </p:txBody>
      </p:sp>
      <p:sp>
        <p:nvSpPr>
          <p:cNvPr id="9" name="Line 4">
            <a:extLst>
              <a:ext uri="{FF2B5EF4-FFF2-40B4-BE49-F238E27FC236}">
                <a16:creationId xmlns:a16="http://schemas.microsoft.com/office/drawing/2014/main" id="{A205DA59-2FE8-43DE-80FE-0C7C4DB7F369}"/>
              </a:ext>
            </a:extLst>
          </p:cNvPr>
          <p:cNvSpPr>
            <a:spLocks noChangeShapeType="1"/>
          </p:cNvSpPr>
          <p:nvPr/>
        </p:nvSpPr>
        <p:spPr bwMode="auto">
          <a:xfrm flipV="1">
            <a:off x="4086817" y="4004759"/>
            <a:ext cx="12600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4">
            <a:extLst>
              <a:ext uri="{FF2B5EF4-FFF2-40B4-BE49-F238E27FC236}">
                <a16:creationId xmlns:a16="http://schemas.microsoft.com/office/drawing/2014/main" id="{68741773-876B-46B1-AA1F-79E8D905F64C}"/>
              </a:ext>
            </a:extLst>
          </p:cNvPr>
          <p:cNvSpPr>
            <a:spLocks noChangeShapeType="1"/>
          </p:cNvSpPr>
          <p:nvPr/>
        </p:nvSpPr>
        <p:spPr bwMode="auto">
          <a:xfrm flipV="1">
            <a:off x="6154595" y="4005555"/>
            <a:ext cx="1260000" cy="0"/>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矩形 11">
            <a:extLst>
              <a:ext uri="{FF2B5EF4-FFF2-40B4-BE49-F238E27FC236}">
                <a16:creationId xmlns:a16="http://schemas.microsoft.com/office/drawing/2014/main" id="{0FAF886D-12A2-4DBD-9947-F755C756CB3A}"/>
              </a:ext>
            </a:extLst>
          </p:cNvPr>
          <p:cNvSpPr/>
          <p:nvPr/>
        </p:nvSpPr>
        <p:spPr>
          <a:xfrm>
            <a:off x="644803" y="991394"/>
            <a:ext cx="1415772" cy="461665"/>
          </a:xfrm>
          <a:prstGeom prst="rect">
            <a:avLst/>
          </a:prstGeom>
        </p:spPr>
        <p:txBody>
          <a:bodyPr wrap="none">
            <a:spAutoFit/>
          </a:bodyPr>
          <a:lstStyle/>
          <a:p>
            <a:r>
              <a:rPr lang="zh-CN" altLang="en-US" b="1" dirty="0">
                <a:solidFill>
                  <a:srgbClr val="C00000"/>
                </a:solidFill>
                <a:latin typeface="+mn-ea"/>
              </a:rPr>
              <a:t>问题引入</a:t>
            </a:r>
          </a:p>
        </p:txBody>
      </p:sp>
    </p:spTree>
    <p:custDataLst>
      <p:tags r:id="rId1"/>
    </p:custDataLst>
    <p:extLst>
      <p:ext uri="{BB962C8B-B14F-4D97-AF65-F5344CB8AC3E}">
        <p14:creationId xmlns:p14="http://schemas.microsoft.com/office/powerpoint/2010/main" val="13521772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par>
                                <p:cTn id="8" presetID="55"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p:cTn id="10" dur="1000" fill="hold"/>
                                        <p:tgtEl>
                                          <p:spTgt spid="9"/>
                                        </p:tgtEl>
                                        <p:attrNameLst>
                                          <p:attrName>ppt_w</p:attrName>
                                        </p:attrNameLst>
                                      </p:cBhvr>
                                      <p:tavLst>
                                        <p:tav tm="0">
                                          <p:val>
                                            <p:strVal val="#ppt_w*0.70"/>
                                          </p:val>
                                        </p:tav>
                                        <p:tav tm="100000">
                                          <p:val>
                                            <p:strVal val="#ppt_w"/>
                                          </p:val>
                                        </p:tav>
                                      </p:tavLst>
                                    </p:anim>
                                    <p:anim calcmode="lin" valueType="num">
                                      <p:cBhvr>
                                        <p:cTn id="11" dur="1000" fill="hold"/>
                                        <p:tgtEl>
                                          <p:spTgt spid="9"/>
                                        </p:tgtEl>
                                        <p:attrNameLst>
                                          <p:attrName>ppt_h</p:attrName>
                                        </p:attrNameLst>
                                      </p:cBhvr>
                                      <p:tavLst>
                                        <p:tav tm="0">
                                          <p:val>
                                            <p:strVal val="#ppt_h"/>
                                          </p:val>
                                        </p:tav>
                                        <p:tav tm="100000">
                                          <p:val>
                                            <p:strVal val="#ppt_h"/>
                                          </p:val>
                                        </p:tav>
                                      </p:tavLst>
                                    </p:anim>
                                    <p:animEffect transition="in" filter="fade">
                                      <p:cBhvr>
                                        <p:cTn id="12" dur="1000"/>
                                        <p:tgtEl>
                                          <p:spTgt spid="9"/>
                                        </p:tgtEl>
                                      </p:cBhvr>
                                    </p:animEffect>
                                  </p:childTnLst>
                                </p:cTn>
                              </p:par>
                              <p:par>
                                <p:cTn id="13" presetID="55"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p:cTn id="15" dur="1000" fill="hold"/>
                                        <p:tgtEl>
                                          <p:spTgt spid="11"/>
                                        </p:tgtEl>
                                        <p:attrNameLst>
                                          <p:attrName>ppt_w</p:attrName>
                                        </p:attrNameLst>
                                      </p:cBhvr>
                                      <p:tavLst>
                                        <p:tav tm="0">
                                          <p:val>
                                            <p:strVal val="#ppt_w*0.70"/>
                                          </p:val>
                                        </p:tav>
                                        <p:tav tm="100000">
                                          <p:val>
                                            <p:strVal val="#ppt_w"/>
                                          </p:val>
                                        </p:tav>
                                      </p:tavLst>
                                    </p:anim>
                                    <p:anim calcmode="lin" valueType="num">
                                      <p:cBhvr>
                                        <p:cTn id="16" dur="1000" fill="hold"/>
                                        <p:tgtEl>
                                          <p:spTgt spid="11"/>
                                        </p:tgtEl>
                                        <p:attrNameLst>
                                          <p:attrName>ppt_h</p:attrName>
                                        </p:attrNameLst>
                                      </p:cBhvr>
                                      <p:tavLst>
                                        <p:tav tm="0">
                                          <p:val>
                                            <p:strVal val="#ppt_h"/>
                                          </p:val>
                                        </p:tav>
                                        <p:tav tm="100000">
                                          <p:val>
                                            <p:strVal val="#ppt_h"/>
                                          </p:val>
                                        </p:tav>
                                      </p:tavLst>
                                    </p:anim>
                                    <p:animEffect transition="in" filter="fade">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heckerboard(across)">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ox(in)">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ox(in)">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9" name="Text Box 5"/>
          <p:cNvSpPr txBox="1">
            <a:spLocks noChangeArrowheads="1"/>
          </p:cNvSpPr>
          <p:nvPr/>
        </p:nvSpPr>
        <p:spPr bwMode="auto">
          <a:xfrm>
            <a:off x="772942" y="3790097"/>
            <a:ext cx="10888833" cy="1593296"/>
          </a:xfrm>
          <a:prstGeom prst="rect">
            <a:avLst/>
          </a:prstGeom>
          <a:solidFill>
            <a:srgbClr val="1157AB"/>
          </a:solidFill>
          <a:ln>
            <a:noFill/>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buNone/>
            </a:pPr>
            <a:r>
              <a:rPr lang="zh-CN" altLang="zh-CN" sz="2400" dirty="0">
                <a:solidFill>
                  <a:schemeClr val="bg1"/>
                </a:solidFill>
                <a:latin typeface="+mn-ea"/>
                <a:ea typeface="+mn-ea"/>
              </a:rPr>
              <a:t>自由变元和约束变元从形式上对变元进行了严格区分，由于在谓词逻辑中不考虑变元的含义，自由变元才可以真正起到变元的作用。因此，区分两种变元是必须而且非常重要的。</a:t>
            </a:r>
          </a:p>
        </p:txBody>
      </p:sp>
      <p:sp>
        <p:nvSpPr>
          <p:cNvPr id="28679" name="Rectangle 4"/>
          <p:cNvSpPr>
            <a:spLocks noGrp="1" noChangeArrowheads="1"/>
          </p:cNvSpPr>
          <p:nvPr>
            <p:ph type="body" sz="half" idx="4294967295"/>
          </p:nvPr>
        </p:nvSpPr>
        <p:spPr>
          <a:xfrm>
            <a:off x="608326" y="1219994"/>
            <a:ext cx="11141864" cy="2447701"/>
          </a:xfrm>
        </p:spPr>
        <p:txBody>
          <a:bodyPr>
            <a:normAutofit/>
          </a:bodyPr>
          <a:lstStyle/>
          <a:p>
            <a:pPr marL="0" indent="0">
              <a:spcBef>
                <a:spcPct val="10000"/>
              </a:spcBef>
              <a:buNone/>
            </a:pPr>
            <a:r>
              <a:rPr lang="zh-CN" altLang="zh-CN" dirty="0">
                <a:solidFill>
                  <a:srgbClr val="C00000"/>
                </a:solidFill>
              </a:rPr>
              <a:t>定义</a:t>
            </a:r>
            <a:r>
              <a:rPr lang="fr-FR" altLang="zh-CN" dirty="0">
                <a:solidFill>
                  <a:srgbClr val="C00000"/>
                </a:solidFill>
              </a:rPr>
              <a:t>3.7  </a:t>
            </a:r>
            <a:r>
              <a:rPr lang="zh-CN" altLang="zh-CN" dirty="0"/>
              <a:t>给定公式</a:t>
            </a:r>
            <a:r>
              <a:rPr lang="en-US" altLang="zh-CN" dirty="0">
                <a:sym typeface="Symbol" panose="05050102010706020507" pitchFamily="18" charset="2"/>
              </a:rPr>
              <a:t></a:t>
            </a:r>
            <a:r>
              <a:rPr lang="fr-FR" altLang="zh-CN" dirty="0"/>
              <a:t>xG</a:t>
            </a:r>
            <a:r>
              <a:rPr lang="zh-CN" altLang="zh-CN" dirty="0"/>
              <a:t>和</a:t>
            </a:r>
            <a:r>
              <a:rPr lang="en-US" altLang="zh-CN" dirty="0">
                <a:sym typeface="Symbol" panose="05050102010706020507" pitchFamily="18" charset="2"/>
              </a:rPr>
              <a:t></a:t>
            </a:r>
            <a:r>
              <a:rPr lang="fr-FR" altLang="zh-CN" dirty="0"/>
              <a:t>xG</a:t>
            </a:r>
            <a:r>
              <a:rPr lang="zh-CN" altLang="zh-CN" dirty="0"/>
              <a:t>，</a:t>
            </a:r>
            <a:r>
              <a:rPr lang="fr-FR" altLang="zh-CN" dirty="0">
                <a:solidFill>
                  <a:srgbClr val="3333FF"/>
                </a:solidFill>
              </a:rPr>
              <a:t>G</a:t>
            </a:r>
            <a:r>
              <a:rPr lang="zh-CN" altLang="zh-CN" dirty="0">
                <a:solidFill>
                  <a:srgbClr val="3333FF"/>
                </a:solidFill>
              </a:rPr>
              <a:t>为</a:t>
            </a:r>
            <a:r>
              <a:rPr lang="en-US" altLang="zh-CN" dirty="0">
                <a:solidFill>
                  <a:srgbClr val="3333FF"/>
                </a:solidFill>
                <a:sym typeface="Symbol" panose="05050102010706020507" pitchFamily="18" charset="2"/>
              </a:rPr>
              <a:t></a:t>
            </a:r>
            <a:r>
              <a:rPr lang="fr-FR" altLang="zh-CN" dirty="0">
                <a:solidFill>
                  <a:srgbClr val="3333FF"/>
                </a:solidFill>
              </a:rPr>
              <a:t>x</a:t>
            </a:r>
            <a:r>
              <a:rPr lang="zh-CN" altLang="zh-CN" dirty="0">
                <a:solidFill>
                  <a:srgbClr val="3333FF"/>
                </a:solidFill>
              </a:rPr>
              <a:t>和</a:t>
            </a:r>
            <a:r>
              <a:rPr lang="en-US" altLang="zh-CN" dirty="0">
                <a:solidFill>
                  <a:srgbClr val="3333FF"/>
                </a:solidFill>
                <a:sym typeface="Symbol" panose="05050102010706020507" pitchFamily="18" charset="2"/>
              </a:rPr>
              <a:t></a:t>
            </a:r>
            <a:r>
              <a:rPr lang="fr-FR" altLang="zh-CN" dirty="0">
                <a:solidFill>
                  <a:srgbClr val="3333FF"/>
                </a:solidFill>
              </a:rPr>
              <a:t>x</a:t>
            </a:r>
            <a:r>
              <a:rPr lang="zh-CN" altLang="zh-CN" dirty="0">
                <a:solidFill>
                  <a:srgbClr val="3333FF"/>
                </a:solidFill>
              </a:rPr>
              <a:t>的辖域，则</a:t>
            </a:r>
            <a:r>
              <a:rPr lang="fr-FR" altLang="zh-CN" dirty="0">
                <a:solidFill>
                  <a:srgbClr val="3333FF"/>
                </a:solidFill>
              </a:rPr>
              <a:t>G</a:t>
            </a:r>
            <a:r>
              <a:rPr lang="zh-CN" altLang="zh-CN" dirty="0">
                <a:solidFill>
                  <a:srgbClr val="3333FF"/>
                </a:solidFill>
              </a:rPr>
              <a:t>中</a:t>
            </a:r>
            <a:r>
              <a:rPr lang="fr-FR" altLang="zh-CN" dirty="0">
                <a:solidFill>
                  <a:srgbClr val="3333FF"/>
                </a:solidFill>
              </a:rPr>
              <a:t>x</a:t>
            </a:r>
            <a:r>
              <a:rPr lang="zh-CN" altLang="zh-CN" dirty="0">
                <a:solidFill>
                  <a:srgbClr val="3333FF"/>
                </a:solidFill>
              </a:rPr>
              <a:t>的出现都是</a:t>
            </a:r>
            <a:r>
              <a:rPr lang="zh-CN" altLang="zh-CN" dirty="0">
                <a:solidFill>
                  <a:srgbClr val="7030A0"/>
                </a:solidFill>
              </a:rPr>
              <a:t>约束出现</a:t>
            </a:r>
            <a:r>
              <a:rPr lang="zh-CN" altLang="zh-CN" dirty="0"/>
              <a:t>（</a:t>
            </a:r>
            <a:r>
              <a:rPr lang="fr-FR" altLang="zh-CN" dirty="0"/>
              <a:t>Bound Occurrence</a:t>
            </a:r>
            <a:r>
              <a:rPr lang="zh-CN" altLang="zh-CN" dirty="0"/>
              <a:t>），称</a:t>
            </a:r>
            <a:r>
              <a:rPr lang="zh-CN" altLang="zh-CN" dirty="0">
                <a:solidFill>
                  <a:srgbClr val="7030A0"/>
                </a:solidFill>
              </a:rPr>
              <a:t>变元</a:t>
            </a:r>
            <a:r>
              <a:rPr lang="fr-FR" altLang="zh-CN" dirty="0">
                <a:solidFill>
                  <a:srgbClr val="7030A0"/>
                </a:solidFill>
              </a:rPr>
              <a:t>x</a:t>
            </a:r>
            <a:r>
              <a:rPr lang="zh-CN" altLang="zh-CN" dirty="0">
                <a:solidFill>
                  <a:srgbClr val="7030A0"/>
                </a:solidFill>
              </a:rPr>
              <a:t>为约束变元</a:t>
            </a:r>
            <a:r>
              <a:rPr lang="zh-CN" altLang="zh-CN" dirty="0"/>
              <a:t>（</a:t>
            </a:r>
            <a:r>
              <a:rPr lang="fr-FR" altLang="zh-CN" dirty="0"/>
              <a:t>Bound Variable</a:t>
            </a:r>
            <a:r>
              <a:rPr lang="zh-CN" altLang="zh-CN" dirty="0"/>
              <a:t>），</a:t>
            </a:r>
            <a:r>
              <a:rPr lang="zh-CN" altLang="en-US" dirty="0">
                <a:solidFill>
                  <a:srgbClr val="FF0000"/>
                </a:solidFill>
              </a:rPr>
              <a:t>公式</a:t>
            </a:r>
            <a:r>
              <a:rPr lang="zh-CN" altLang="zh-CN" dirty="0">
                <a:solidFill>
                  <a:srgbClr val="FF0000"/>
                </a:solidFill>
              </a:rPr>
              <a:t>中</a:t>
            </a:r>
            <a:r>
              <a:rPr lang="zh-CN" altLang="en-US" dirty="0">
                <a:solidFill>
                  <a:srgbClr val="FF0000"/>
                </a:solidFill>
              </a:rPr>
              <a:t>不是约束</a:t>
            </a:r>
            <a:r>
              <a:rPr lang="zh-CN" altLang="zh-CN" dirty="0">
                <a:solidFill>
                  <a:srgbClr val="FF0000"/>
                </a:solidFill>
              </a:rPr>
              <a:t>变元的出现</a:t>
            </a:r>
            <a:r>
              <a:rPr lang="zh-CN" altLang="zh-CN" dirty="0">
                <a:solidFill>
                  <a:srgbClr val="3333FF"/>
                </a:solidFill>
              </a:rPr>
              <a:t>则是</a:t>
            </a:r>
            <a:r>
              <a:rPr lang="zh-CN" altLang="zh-CN" dirty="0">
                <a:solidFill>
                  <a:srgbClr val="7030A0"/>
                </a:solidFill>
              </a:rPr>
              <a:t>自由出现</a:t>
            </a:r>
            <a:r>
              <a:rPr lang="zh-CN" altLang="zh-CN" dirty="0"/>
              <a:t>（</a:t>
            </a:r>
            <a:r>
              <a:rPr lang="fr-FR" altLang="zh-CN" dirty="0"/>
              <a:t>Free Occurrence</a:t>
            </a:r>
            <a:r>
              <a:rPr lang="zh-CN" altLang="zh-CN" dirty="0"/>
              <a:t>），称这些变元为</a:t>
            </a:r>
            <a:r>
              <a:rPr lang="zh-CN" altLang="zh-CN" dirty="0">
                <a:solidFill>
                  <a:srgbClr val="7030A0"/>
                </a:solidFill>
              </a:rPr>
              <a:t>自由变元</a:t>
            </a:r>
            <a:r>
              <a:rPr lang="zh-CN" altLang="zh-CN" dirty="0"/>
              <a:t>（</a:t>
            </a:r>
            <a:r>
              <a:rPr lang="fr-FR" altLang="zh-CN" dirty="0"/>
              <a:t>Free Variable</a:t>
            </a:r>
            <a:r>
              <a:rPr lang="zh-CN" altLang="zh-CN" dirty="0"/>
              <a:t>）。</a:t>
            </a:r>
            <a:endParaRPr lang="zh-CN" altLang="en-US" dirty="0">
              <a:cs typeface="Times New Roman" panose="02020603050405020304" pitchFamily="18" charset="0"/>
            </a:endParaRPr>
          </a:p>
        </p:txBody>
      </p:sp>
      <p:sp>
        <p:nvSpPr>
          <p:cNvPr id="6" name="Rectangle 2">
            <a:extLst>
              <a:ext uri="{FF2B5EF4-FFF2-40B4-BE49-F238E27FC236}">
                <a16:creationId xmlns:a16="http://schemas.microsoft.com/office/drawing/2014/main" id="{F9B8C29B-5CA8-43B6-8234-A0BEA16EAE3A}"/>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自由变元和约束变元的定义</a:t>
            </a:r>
          </a:p>
        </p:txBody>
      </p:sp>
    </p:spTree>
    <p:custDataLst>
      <p:tags r:id="rId1"/>
    </p:custDataLst>
    <p:extLst>
      <p:ext uri="{BB962C8B-B14F-4D97-AF65-F5344CB8AC3E}">
        <p14:creationId xmlns:p14="http://schemas.microsoft.com/office/powerpoint/2010/main" val="8866533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8679">
                                            <p:txEl>
                                              <p:pRg st="0" end="0"/>
                                            </p:txEl>
                                          </p:spTgt>
                                        </p:tgtEl>
                                        <p:attrNameLst>
                                          <p:attrName>style.visibility</p:attrName>
                                        </p:attrNameLst>
                                      </p:cBhvr>
                                      <p:to>
                                        <p:strVal val="visible"/>
                                      </p:to>
                                    </p:set>
                                    <p:anim calcmode="lin" valueType="num">
                                      <p:cBhvr additive="base">
                                        <p:cTn id="7" dur="500" fill="hold"/>
                                        <p:tgtEl>
                                          <p:spTgt spid="286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30729"/>
                                        </p:tgtEl>
                                        <p:attrNameLst>
                                          <p:attrName>style.visibility</p:attrName>
                                        </p:attrNameLst>
                                      </p:cBhvr>
                                      <p:to>
                                        <p:strVal val="visible"/>
                                      </p:to>
                                    </p:set>
                                    <p:animEffect transition="in" filter="randombar(horizontal)">
                                      <p:cBhvr>
                                        <p:cTn id="13" dur="500"/>
                                        <p:tgtEl>
                                          <p:spTgt spid="307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9"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4" name="Rectangle 3"/>
          <p:cNvSpPr>
            <a:spLocks noGrp="1" noChangeArrowheads="1"/>
          </p:cNvSpPr>
          <p:nvPr>
            <p:ph type="body" sz="half" idx="4294967295"/>
          </p:nvPr>
        </p:nvSpPr>
        <p:spPr>
          <a:xfrm>
            <a:off x="276245" y="1143794"/>
            <a:ext cx="11537930" cy="3111720"/>
          </a:xfrm>
        </p:spPr>
        <p:txBody>
          <a:bodyPr>
            <a:noAutofit/>
          </a:bodyPr>
          <a:lstStyle/>
          <a:p>
            <a:pPr marL="0" indent="0">
              <a:buNone/>
            </a:pPr>
            <a:r>
              <a:rPr lang="zh-CN" altLang="zh-CN" dirty="0">
                <a:solidFill>
                  <a:srgbClr val="7030A0"/>
                </a:solidFill>
              </a:rPr>
              <a:t>解题小贴士—量词辖域及变元类型的判断方法</a:t>
            </a:r>
          </a:p>
          <a:p>
            <a:pPr marL="0" indent="0">
              <a:buNone/>
            </a:pPr>
            <a:r>
              <a:rPr lang="zh-CN" altLang="zh-CN" dirty="0"/>
              <a:t>（</a:t>
            </a:r>
            <a:r>
              <a:rPr lang="en-US" altLang="zh-CN" dirty="0"/>
              <a:t>1</a:t>
            </a:r>
            <a:r>
              <a:rPr lang="zh-CN" altLang="zh-CN" dirty="0"/>
              <a:t>）若量词后有括号，则括号内的子公式就是该量词的辖域；</a:t>
            </a:r>
          </a:p>
          <a:p>
            <a:pPr marL="0" indent="0">
              <a:buNone/>
            </a:pPr>
            <a:r>
              <a:rPr lang="zh-CN" altLang="zh-CN" dirty="0"/>
              <a:t>（</a:t>
            </a:r>
            <a:r>
              <a:rPr lang="en-US" altLang="zh-CN" dirty="0"/>
              <a:t>2</a:t>
            </a:r>
            <a:r>
              <a:rPr lang="zh-CN" altLang="zh-CN" dirty="0"/>
              <a:t>）若量词后无括号，则与量词邻接的子公式就是该量词的辖域；</a:t>
            </a:r>
          </a:p>
          <a:p>
            <a:pPr marL="0" indent="0">
              <a:buNone/>
            </a:pPr>
            <a:r>
              <a:rPr lang="zh-CN" altLang="zh-CN" dirty="0"/>
              <a:t>（</a:t>
            </a:r>
            <a:r>
              <a:rPr lang="en-US" altLang="zh-CN" dirty="0"/>
              <a:t>3</a:t>
            </a:r>
            <a:r>
              <a:rPr lang="zh-CN" altLang="zh-CN" dirty="0"/>
              <a:t>）在量词辖域内，与作用变元相同的变元是约束变元</a:t>
            </a:r>
            <a:r>
              <a:rPr lang="zh-CN" altLang="en-US" dirty="0"/>
              <a:t>；</a:t>
            </a:r>
            <a:endParaRPr lang="en-US" altLang="zh-CN" dirty="0"/>
          </a:p>
          <a:p>
            <a:pPr marL="0" indent="0">
              <a:buNone/>
            </a:pPr>
            <a:r>
              <a:rPr lang="zh-CN" altLang="zh-CN" dirty="0"/>
              <a:t>（</a:t>
            </a:r>
            <a:r>
              <a:rPr lang="en-US" altLang="zh-CN" dirty="0"/>
              <a:t>4</a:t>
            </a:r>
            <a:r>
              <a:rPr lang="zh-CN" altLang="zh-CN" dirty="0"/>
              <a:t>）</a:t>
            </a:r>
            <a:r>
              <a:rPr lang="zh-CN" altLang="en-US" dirty="0"/>
              <a:t>不是</a:t>
            </a:r>
            <a:r>
              <a:rPr lang="zh-CN" altLang="zh-CN" dirty="0"/>
              <a:t>约束变元</a:t>
            </a:r>
            <a:r>
              <a:rPr lang="zh-CN" altLang="en-US" dirty="0"/>
              <a:t>的，就</a:t>
            </a:r>
            <a:r>
              <a:rPr lang="zh-CN" altLang="zh-CN" dirty="0"/>
              <a:t>是自由变元。</a:t>
            </a:r>
          </a:p>
        </p:txBody>
      </p:sp>
      <p:sp>
        <p:nvSpPr>
          <p:cNvPr id="5" name="AutoShape 4">
            <a:extLst>
              <a:ext uri="{FF2B5EF4-FFF2-40B4-BE49-F238E27FC236}">
                <a16:creationId xmlns:a16="http://schemas.microsoft.com/office/drawing/2014/main" id="{772F531B-8739-4B4A-B262-5AE978631918}"/>
              </a:ext>
            </a:extLst>
          </p:cNvPr>
          <p:cNvSpPr>
            <a:spLocks noChangeArrowheads="1"/>
          </p:cNvSpPr>
          <p:nvPr/>
        </p:nvSpPr>
        <p:spPr bwMode="auto">
          <a:xfrm>
            <a:off x="384175" y="4401434"/>
            <a:ext cx="10972800" cy="1314360"/>
          </a:xfrm>
          <a:prstGeom prst="horizontalScroll">
            <a:avLst>
              <a:gd name="adj" fmla="val 12500"/>
            </a:avLst>
          </a:prstGeom>
          <a:gradFill rotWithShape="1">
            <a:gsLst>
              <a:gs pos="0">
                <a:srgbClr val="765E00"/>
              </a:gs>
              <a:gs pos="50000">
                <a:srgbClr val="FFCC00"/>
              </a:gs>
              <a:gs pos="100000">
                <a:srgbClr val="765E00"/>
              </a:gs>
            </a:gsLst>
            <a:lin ang="5400000" scaled="1"/>
          </a:gradFill>
          <a:ln w="12700">
            <a:solidFill>
              <a:srgbClr val="003300"/>
            </a:solidFill>
            <a:round/>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buNone/>
            </a:pPr>
            <a:r>
              <a:rPr lang="zh-CN" altLang="en-US" sz="2400" dirty="0">
                <a:latin typeface="+mn-ea"/>
                <a:ea typeface="+mn-ea"/>
              </a:rPr>
              <a:t>注意：</a:t>
            </a:r>
            <a:r>
              <a:rPr lang="zh-CN" altLang="zh-CN" sz="2400" dirty="0">
                <a:latin typeface="+mn-ea"/>
                <a:ea typeface="+mn-ea"/>
              </a:rPr>
              <a:t>对于一个公式，如果其中每个变元都是约束变元，那么它就是一个命题。</a:t>
            </a:r>
          </a:p>
        </p:txBody>
      </p:sp>
      <p:sp>
        <p:nvSpPr>
          <p:cNvPr id="6" name="Rectangle 2">
            <a:extLst>
              <a:ext uri="{FF2B5EF4-FFF2-40B4-BE49-F238E27FC236}">
                <a16:creationId xmlns:a16="http://schemas.microsoft.com/office/drawing/2014/main" id="{EE3A985E-9574-4732-8C8D-BE5686E94A85}"/>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a:t>量词辖域及变元类型的判断方法</a:t>
            </a:r>
            <a:endParaRPr lang="zh-CN" altLang="en-US" dirty="0"/>
          </a:p>
        </p:txBody>
      </p:sp>
    </p:spTree>
    <p:custDataLst>
      <p:tags r:id="rId1"/>
    </p:custDataLst>
    <p:extLst>
      <p:ext uri="{BB962C8B-B14F-4D97-AF65-F5344CB8AC3E}">
        <p14:creationId xmlns:p14="http://schemas.microsoft.com/office/powerpoint/2010/main" val="24848904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0724">
                                            <p:txEl>
                                              <p:pRg st="0" end="0"/>
                                            </p:txEl>
                                          </p:spTgt>
                                        </p:tgtEl>
                                        <p:attrNameLst>
                                          <p:attrName>style.visibility</p:attrName>
                                        </p:attrNameLst>
                                      </p:cBhvr>
                                      <p:to>
                                        <p:strVal val="visible"/>
                                      </p:to>
                                    </p:set>
                                    <p:anim calcmode="lin" valueType="num">
                                      <p:cBhvr additive="base">
                                        <p:cTn id="7" dur="500" fill="hold"/>
                                        <p:tgtEl>
                                          <p:spTgt spid="307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24">
                                            <p:txEl>
                                              <p:pRg st="1" end="1"/>
                                            </p:txEl>
                                          </p:spTgt>
                                        </p:tgtEl>
                                        <p:attrNameLst>
                                          <p:attrName>style.visibility</p:attrName>
                                        </p:attrNameLst>
                                      </p:cBhvr>
                                      <p:to>
                                        <p:strVal val="visible"/>
                                      </p:to>
                                    </p:set>
                                    <p:anim calcmode="lin" valueType="num">
                                      <p:cBhvr additive="base">
                                        <p:cTn id="13" dur="500" fill="hold"/>
                                        <p:tgtEl>
                                          <p:spTgt spid="3072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24">
                                            <p:txEl>
                                              <p:pRg st="2" end="2"/>
                                            </p:txEl>
                                          </p:spTgt>
                                        </p:tgtEl>
                                        <p:attrNameLst>
                                          <p:attrName>style.visibility</p:attrName>
                                        </p:attrNameLst>
                                      </p:cBhvr>
                                      <p:to>
                                        <p:strVal val="visible"/>
                                      </p:to>
                                    </p:set>
                                    <p:anim calcmode="lin" valueType="num">
                                      <p:cBhvr additive="base">
                                        <p:cTn id="19" dur="500" fill="hold"/>
                                        <p:tgtEl>
                                          <p:spTgt spid="3072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2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0724">
                                            <p:txEl>
                                              <p:pRg st="3" end="3"/>
                                            </p:txEl>
                                          </p:spTgt>
                                        </p:tgtEl>
                                        <p:attrNameLst>
                                          <p:attrName>style.visibility</p:attrName>
                                        </p:attrNameLst>
                                      </p:cBhvr>
                                      <p:to>
                                        <p:strVal val="visible"/>
                                      </p:to>
                                    </p:set>
                                    <p:anim calcmode="lin" valueType="num">
                                      <p:cBhvr additive="base">
                                        <p:cTn id="25" dur="500" fill="hold"/>
                                        <p:tgtEl>
                                          <p:spTgt spid="3072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72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0724">
                                            <p:txEl>
                                              <p:pRg st="4" end="4"/>
                                            </p:txEl>
                                          </p:spTgt>
                                        </p:tgtEl>
                                        <p:attrNameLst>
                                          <p:attrName>style.visibility</p:attrName>
                                        </p:attrNameLst>
                                      </p:cBhvr>
                                      <p:to>
                                        <p:strVal val="visible"/>
                                      </p:to>
                                    </p:set>
                                    <p:anim calcmode="lin" valueType="num">
                                      <p:cBhvr additive="base">
                                        <p:cTn id="31" dur="500" fill="hold"/>
                                        <p:tgtEl>
                                          <p:spTgt spid="3072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72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7"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p:cTn id="37" dur="1000" fill="hold"/>
                                        <p:tgtEl>
                                          <p:spTgt spid="5"/>
                                        </p:tgtEl>
                                        <p:attrNameLst>
                                          <p:attrName>ppt_w</p:attrName>
                                        </p:attrNameLst>
                                      </p:cBhvr>
                                      <p:tavLst>
                                        <p:tav tm="0">
                                          <p:val>
                                            <p:fltVal val="0"/>
                                          </p:val>
                                        </p:tav>
                                        <p:tav tm="100000">
                                          <p:val>
                                            <p:strVal val="#ppt_w"/>
                                          </p:val>
                                        </p:tav>
                                      </p:tavLst>
                                    </p:anim>
                                    <p:anim calcmode="lin" valueType="num">
                                      <p:cBhvr>
                                        <p:cTn id="38" dur="1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9" name="Rectangle 4"/>
          <p:cNvSpPr>
            <a:spLocks noChangeArrowheads="1"/>
          </p:cNvSpPr>
          <p:nvPr/>
        </p:nvSpPr>
        <p:spPr bwMode="auto">
          <a:xfrm>
            <a:off x="363628" y="913528"/>
            <a:ext cx="11430000" cy="3968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200000"/>
              </a:lnSpc>
              <a:buNone/>
            </a:pPr>
            <a:r>
              <a:rPr lang="zh-CN" altLang="zh-CN" sz="2400" dirty="0">
                <a:solidFill>
                  <a:srgbClr val="C00000"/>
                </a:solidFill>
                <a:latin typeface="+mj-ea"/>
                <a:ea typeface="+mj-ea"/>
              </a:rPr>
              <a:t>例</a:t>
            </a:r>
            <a:r>
              <a:rPr lang="fr-FR" altLang="zh-CN" sz="2400" dirty="0">
                <a:solidFill>
                  <a:srgbClr val="C00000"/>
                </a:solidFill>
                <a:latin typeface="+mj-ea"/>
                <a:ea typeface="+mj-ea"/>
              </a:rPr>
              <a:t>3.7  </a:t>
            </a:r>
            <a:r>
              <a:rPr lang="zh-CN" altLang="zh-CN" sz="2400" dirty="0">
                <a:latin typeface="+mj-ea"/>
                <a:ea typeface="+mj-ea"/>
              </a:rPr>
              <a:t>试指出下列公式中量词的辖域及变元的类型。</a:t>
            </a:r>
          </a:p>
          <a:p>
            <a:pPr>
              <a:lnSpc>
                <a:spcPct val="200000"/>
              </a:lnSpc>
              <a:buNone/>
            </a:pPr>
            <a:r>
              <a:rPr lang="zh-CN" altLang="zh-CN" sz="2400" dirty="0">
                <a:latin typeface="+mj-ea"/>
                <a:ea typeface="+mj-ea"/>
              </a:rPr>
              <a:t>（</a:t>
            </a:r>
            <a:r>
              <a:rPr lang="fr-FR" altLang="zh-CN" sz="2400" dirty="0">
                <a:latin typeface="+mj-ea"/>
                <a:ea typeface="+mj-ea"/>
              </a:rPr>
              <a:t>1</a:t>
            </a:r>
            <a:r>
              <a:rPr lang="zh-CN" altLang="zh-CN" sz="2400" dirty="0">
                <a:latin typeface="+mj-ea"/>
                <a:ea typeface="+mj-ea"/>
              </a:rPr>
              <a:t>）</a:t>
            </a:r>
            <a:r>
              <a:rPr lang="en-US" altLang="zh-CN" sz="2400" dirty="0">
                <a:latin typeface="+mj-ea"/>
                <a:ea typeface="+mj-ea"/>
                <a:sym typeface="Symbol" panose="05050102010706020507" pitchFamily="18" charset="2"/>
              </a:rPr>
              <a:t></a:t>
            </a:r>
            <a:r>
              <a:rPr lang="fr-FR" altLang="zh-CN" sz="2400" dirty="0">
                <a:latin typeface="+mj-ea"/>
                <a:ea typeface="+mj-ea"/>
              </a:rPr>
              <a:t>x(P(x)→</a:t>
            </a:r>
            <a:r>
              <a:rPr lang="en-US" altLang="zh-CN" sz="2400" dirty="0">
                <a:latin typeface="+mj-ea"/>
                <a:ea typeface="+mj-ea"/>
                <a:sym typeface="Symbol" panose="05050102010706020507" pitchFamily="18" charset="2"/>
              </a:rPr>
              <a:t></a:t>
            </a:r>
            <a:r>
              <a:rPr lang="fr-FR" altLang="zh-CN" sz="2400" dirty="0">
                <a:latin typeface="+mj-ea"/>
                <a:ea typeface="+mj-ea"/>
              </a:rPr>
              <a:t>yR(x,y))</a:t>
            </a:r>
            <a:r>
              <a:rPr lang="zh-CN" altLang="zh-CN" sz="2400" dirty="0">
                <a:latin typeface="+mj-ea"/>
                <a:ea typeface="+mj-ea"/>
              </a:rPr>
              <a:t>。</a:t>
            </a:r>
          </a:p>
          <a:p>
            <a:pPr>
              <a:lnSpc>
                <a:spcPct val="200000"/>
              </a:lnSpc>
              <a:buNone/>
            </a:pPr>
            <a:r>
              <a:rPr lang="zh-CN" altLang="zh-CN" sz="2400" dirty="0">
                <a:latin typeface="+mj-ea"/>
                <a:ea typeface="+mj-ea"/>
              </a:rPr>
              <a:t>（</a:t>
            </a:r>
            <a:r>
              <a:rPr lang="fr-FR" altLang="zh-CN" sz="2400" dirty="0">
                <a:latin typeface="+mj-ea"/>
                <a:ea typeface="+mj-ea"/>
              </a:rPr>
              <a:t>2</a:t>
            </a:r>
            <a:r>
              <a:rPr lang="zh-CN" altLang="zh-CN" sz="2400" dirty="0">
                <a:latin typeface="+mj-ea"/>
                <a:ea typeface="+mj-ea"/>
              </a:rPr>
              <a:t>）</a:t>
            </a:r>
            <a:r>
              <a:rPr lang="en-US" altLang="zh-CN" sz="2400" dirty="0">
                <a:latin typeface="+mj-ea"/>
                <a:ea typeface="+mj-ea"/>
                <a:sym typeface="Symbol" panose="05050102010706020507" pitchFamily="18" charset="2"/>
              </a:rPr>
              <a:t></a:t>
            </a:r>
            <a:r>
              <a:rPr lang="fr-FR" altLang="zh-CN" sz="2400" dirty="0">
                <a:latin typeface="+mj-ea"/>
                <a:ea typeface="+mj-ea"/>
              </a:rPr>
              <a:t>x(P(x,y)</a:t>
            </a:r>
            <a:r>
              <a:rPr lang="zh-CN" altLang="zh-CN" sz="2400" dirty="0">
                <a:latin typeface="+mj-ea"/>
                <a:ea typeface="+mj-ea"/>
              </a:rPr>
              <a:t>∧</a:t>
            </a:r>
            <a:r>
              <a:rPr lang="fr-FR" altLang="zh-CN" sz="2400" dirty="0">
                <a:latin typeface="+mj-ea"/>
                <a:ea typeface="+mj-ea"/>
              </a:rPr>
              <a:t>Q(x))</a:t>
            </a:r>
            <a:r>
              <a:rPr lang="zh-CN" altLang="zh-CN" sz="2400" dirty="0">
                <a:latin typeface="+mj-ea"/>
                <a:ea typeface="+mj-ea"/>
              </a:rPr>
              <a:t>。</a:t>
            </a:r>
          </a:p>
          <a:p>
            <a:pPr>
              <a:lnSpc>
                <a:spcPct val="200000"/>
              </a:lnSpc>
              <a:buNone/>
            </a:pPr>
            <a:r>
              <a:rPr lang="zh-CN" altLang="zh-CN" sz="2400" dirty="0">
                <a:latin typeface="+mj-ea"/>
                <a:ea typeface="+mj-ea"/>
              </a:rPr>
              <a:t>（</a:t>
            </a:r>
            <a:r>
              <a:rPr lang="fr-FR" altLang="zh-CN" sz="2400" dirty="0">
                <a:latin typeface="+mj-ea"/>
                <a:ea typeface="+mj-ea"/>
              </a:rPr>
              <a:t>3</a:t>
            </a:r>
            <a:r>
              <a:rPr lang="zh-CN" altLang="zh-CN" sz="2400" dirty="0">
                <a:latin typeface="+mj-ea"/>
                <a:ea typeface="+mj-ea"/>
              </a:rPr>
              <a:t>）</a:t>
            </a:r>
            <a:r>
              <a:rPr lang="fr-FR" altLang="zh-CN" sz="2400" dirty="0">
                <a:latin typeface="+mj-ea"/>
                <a:ea typeface="+mj-ea"/>
                <a:sym typeface="Symbol" panose="05050102010706020507" pitchFamily="18" charset="2"/>
              </a:rPr>
              <a:t></a:t>
            </a:r>
            <a:r>
              <a:rPr lang="fr-FR" altLang="zh-CN" sz="2400" dirty="0">
                <a:latin typeface="+mj-ea"/>
                <a:ea typeface="+mj-ea"/>
              </a:rPr>
              <a:t>x(F(x)</a:t>
            </a:r>
            <a:r>
              <a:rPr lang="zh-CN" altLang="zh-CN" sz="2400" dirty="0">
                <a:latin typeface="+mj-ea"/>
                <a:ea typeface="+mj-ea"/>
              </a:rPr>
              <a:t>∧</a:t>
            </a:r>
            <a:r>
              <a:rPr lang="fr-FR" altLang="zh-CN" sz="2400" dirty="0">
                <a:latin typeface="+mj-ea"/>
                <a:ea typeface="+mj-ea"/>
              </a:rPr>
              <a:t>G(x,y))→(</a:t>
            </a:r>
            <a:r>
              <a:rPr lang="fr-FR" altLang="zh-CN" sz="2400" dirty="0">
                <a:latin typeface="+mj-ea"/>
                <a:ea typeface="+mj-ea"/>
                <a:sym typeface="Symbol" panose="05050102010706020507" pitchFamily="18" charset="2"/>
              </a:rPr>
              <a:t></a:t>
            </a:r>
            <a:r>
              <a:rPr lang="fr-FR" altLang="zh-CN" sz="2400" dirty="0">
                <a:latin typeface="+mj-ea"/>
                <a:ea typeface="+mj-ea"/>
              </a:rPr>
              <a:t>yF(y)</a:t>
            </a:r>
            <a:r>
              <a:rPr lang="zh-CN" altLang="zh-CN" sz="2400" dirty="0">
                <a:latin typeface="+mj-ea"/>
                <a:ea typeface="+mj-ea"/>
              </a:rPr>
              <a:t>∧</a:t>
            </a:r>
            <a:r>
              <a:rPr lang="fr-FR" altLang="zh-CN" sz="2400" dirty="0">
                <a:latin typeface="+mj-ea"/>
                <a:ea typeface="+mj-ea"/>
              </a:rPr>
              <a:t>R(x,y,z))</a:t>
            </a:r>
            <a:r>
              <a:rPr lang="zh-CN" altLang="zh-CN" sz="2400" dirty="0">
                <a:latin typeface="+mj-ea"/>
                <a:ea typeface="+mj-ea"/>
              </a:rPr>
              <a:t>。</a:t>
            </a:r>
          </a:p>
          <a:p>
            <a:pPr>
              <a:lnSpc>
                <a:spcPct val="200000"/>
              </a:lnSpc>
              <a:buNone/>
            </a:pPr>
            <a:r>
              <a:rPr lang="zh-CN" altLang="zh-CN" sz="2400" dirty="0">
                <a:latin typeface="+mj-ea"/>
                <a:ea typeface="+mj-ea"/>
              </a:rPr>
              <a:t>（</a:t>
            </a:r>
            <a:r>
              <a:rPr lang="fr-FR" altLang="zh-CN" sz="2400" dirty="0">
                <a:latin typeface="+mj-ea"/>
                <a:ea typeface="+mj-ea"/>
              </a:rPr>
              <a:t>4</a:t>
            </a:r>
            <a:r>
              <a:rPr lang="zh-CN" altLang="zh-CN" sz="2400" dirty="0">
                <a:latin typeface="+mj-ea"/>
                <a:ea typeface="+mj-ea"/>
              </a:rPr>
              <a:t>）</a:t>
            </a:r>
            <a:r>
              <a:rPr lang="fr-FR" altLang="zh-CN" sz="2400" dirty="0">
                <a:latin typeface="+mj-ea"/>
                <a:ea typeface="+mj-ea"/>
                <a:sym typeface="Symbol" panose="05050102010706020507" pitchFamily="18" charset="2"/>
              </a:rPr>
              <a:t></a:t>
            </a:r>
            <a:r>
              <a:rPr lang="fr-FR" altLang="zh-CN" sz="2400" dirty="0">
                <a:latin typeface="+mj-ea"/>
                <a:ea typeface="+mj-ea"/>
              </a:rPr>
              <a:t>xP(x)</a:t>
            </a:r>
            <a:r>
              <a:rPr lang="zh-CN" altLang="zh-CN" sz="2400" dirty="0">
                <a:latin typeface="+mj-ea"/>
                <a:ea typeface="+mj-ea"/>
              </a:rPr>
              <a:t>∧</a:t>
            </a:r>
            <a:r>
              <a:rPr lang="fr-FR" altLang="zh-CN" sz="2400" dirty="0">
                <a:latin typeface="+mj-ea"/>
                <a:ea typeface="+mj-ea"/>
                <a:sym typeface="Symbol" panose="05050102010706020507" pitchFamily="18" charset="2"/>
              </a:rPr>
              <a:t></a:t>
            </a:r>
            <a:r>
              <a:rPr lang="fr-FR" altLang="zh-CN" sz="2400" dirty="0">
                <a:latin typeface="+mj-ea"/>
                <a:ea typeface="+mj-ea"/>
              </a:rPr>
              <a:t>xQ(x)</a:t>
            </a:r>
            <a:r>
              <a:rPr lang="zh-CN" altLang="zh-CN" sz="2400" dirty="0">
                <a:latin typeface="+mj-ea"/>
                <a:ea typeface="+mj-ea"/>
              </a:rPr>
              <a:t>∨</a:t>
            </a:r>
            <a:r>
              <a:rPr lang="fr-FR" altLang="zh-CN" sz="2400" dirty="0">
                <a:latin typeface="+mj-ea"/>
                <a:ea typeface="+mj-ea"/>
              </a:rPr>
              <a:t>(P(x)→Q(x))</a:t>
            </a:r>
            <a:r>
              <a:rPr lang="zh-CN" altLang="zh-CN" sz="2400" dirty="0">
                <a:latin typeface="+mj-ea"/>
                <a:ea typeface="+mj-ea"/>
              </a:rPr>
              <a:t>。</a:t>
            </a:r>
          </a:p>
        </p:txBody>
      </p:sp>
      <p:sp>
        <p:nvSpPr>
          <p:cNvPr id="6" name="Rectangle 2">
            <a:extLst>
              <a:ext uri="{FF2B5EF4-FFF2-40B4-BE49-F238E27FC236}">
                <a16:creationId xmlns:a16="http://schemas.microsoft.com/office/drawing/2014/main" id="{663032D8-2D96-4F4B-81B1-BC942692B6E5}"/>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3.7</a:t>
            </a:r>
            <a:endParaRPr lang="zh-CN" altLang="en-US" dirty="0"/>
          </a:p>
        </p:txBody>
      </p:sp>
      <p:sp>
        <p:nvSpPr>
          <p:cNvPr id="5" name="Line 4">
            <a:extLst>
              <a:ext uri="{FF2B5EF4-FFF2-40B4-BE49-F238E27FC236}">
                <a16:creationId xmlns:a16="http://schemas.microsoft.com/office/drawing/2014/main" id="{867D2DA6-29A2-47CD-9D71-5AD8505C1176}"/>
              </a:ext>
            </a:extLst>
          </p:cNvPr>
          <p:cNvSpPr>
            <a:spLocks noChangeShapeType="1"/>
          </p:cNvSpPr>
          <p:nvPr/>
        </p:nvSpPr>
        <p:spPr bwMode="auto">
          <a:xfrm>
            <a:off x="1674814" y="2370930"/>
            <a:ext cx="2214562" cy="13249"/>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Line 5">
            <a:extLst>
              <a:ext uri="{FF2B5EF4-FFF2-40B4-BE49-F238E27FC236}">
                <a16:creationId xmlns:a16="http://schemas.microsoft.com/office/drawing/2014/main" id="{DEFBE729-E9B5-4E1C-8A86-1779EC5E6E7F}"/>
              </a:ext>
            </a:extLst>
          </p:cNvPr>
          <p:cNvSpPr>
            <a:spLocks noChangeShapeType="1"/>
          </p:cNvSpPr>
          <p:nvPr/>
        </p:nvSpPr>
        <p:spPr bwMode="auto">
          <a:xfrm>
            <a:off x="2987675" y="2515394"/>
            <a:ext cx="901701"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6">
            <a:extLst>
              <a:ext uri="{FF2B5EF4-FFF2-40B4-BE49-F238E27FC236}">
                <a16:creationId xmlns:a16="http://schemas.microsoft.com/office/drawing/2014/main" id="{71FF8342-D073-40BE-AB66-051363A8CA28}"/>
              </a:ext>
            </a:extLst>
          </p:cNvPr>
          <p:cNvSpPr>
            <a:spLocks noChangeShapeType="1"/>
          </p:cNvSpPr>
          <p:nvPr/>
        </p:nvSpPr>
        <p:spPr bwMode="auto">
          <a:xfrm>
            <a:off x="1603375" y="3201194"/>
            <a:ext cx="19050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7">
            <a:extLst>
              <a:ext uri="{FF2B5EF4-FFF2-40B4-BE49-F238E27FC236}">
                <a16:creationId xmlns:a16="http://schemas.microsoft.com/office/drawing/2014/main" id="{3BDF0359-ADD5-4104-92C8-0E118E9D95F6}"/>
              </a:ext>
            </a:extLst>
          </p:cNvPr>
          <p:cNvSpPr>
            <a:spLocks noChangeShapeType="1"/>
          </p:cNvSpPr>
          <p:nvPr/>
        </p:nvSpPr>
        <p:spPr bwMode="auto">
          <a:xfrm flipV="1">
            <a:off x="1693864" y="4039393"/>
            <a:ext cx="1738312" cy="1"/>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8">
            <a:extLst>
              <a:ext uri="{FF2B5EF4-FFF2-40B4-BE49-F238E27FC236}">
                <a16:creationId xmlns:a16="http://schemas.microsoft.com/office/drawing/2014/main" id="{AE73878B-25BC-4914-9CA6-13C3C72680D7}"/>
              </a:ext>
            </a:extLst>
          </p:cNvPr>
          <p:cNvSpPr>
            <a:spLocks noChangeShapeType="1"/>
          </p:cNvSpPr>
          <p:nvPr/>
        </p:nvSpPr>
        <p:spPr bwMode="auto">
          <a:xfrm>
            <a:off x="4356100" y="4039393"/>
            <a:ext cx="523875"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10">
            <a:extLst>
              <a:ext uri="{FF2B5EF4-FFF2-40B4-BE49-F238E27FC236}">
                <a16:creationId xmlns:a16="http://schemas.microsoft.com/office/drawing/2014/main" id="{D9586508-005D-4633-A092-20D1EEEADA5D}"/>
              </a:ext>
            </a:extLst>
          </p:cNvPr>
          <p:cNvSpPr>
            <a:spLocks noChangeShapeType="1"/>
          </p:cNvSpPr>
          <p:nvPr/>
        </p:nvSpPr>
        <p:spPr bwMode="auto">
          <a:xfrm>
            <a:off x="1636712" y="4828299"/>
            <a:ext cx="500063"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11">
            <a:extLst>
              <a:ext uri="{FF2B5EF4-FFF2-40B4-BE49-F238E27FC236}">
                <a16:creationId xmlns:a16="http://schemas.microsoft.com/office/drawing/2014/main" id="{5F753D05-772C-421F-91A0-13BD14B9C636}"/>
              </a:ext>
            </a:extLst>
          </p:cNvPr>
          <p:cNvSpPr>
            <a:spLocks noChangeShapeType="1"/>
          </p:cNvSpPr>
          <p:nvPr/>
        </p:nvSpPr>
        <p:spPr bwMode="auto">
          <a:xfrm>
            <a:off x="2892426" y="4828299"/>
            <a:ext cx="539750"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对话气泡: 圆角矩形 3">
            <a:extLst>
              <a:ext uri="{FF2B5EF4-FFF2-40B4-BE49-F238E27FC236}">
                <a16:creationId xmlns:a16="http://schemas.microsoft.com/office/drawing/2014/main" id="{7C81342C-6D19-4103-B001-8EFED93EB94A}"/>
              </a:ext>
            </a:extLst>
          </p:cNvPr>
          <p:cNvSpPr/>
          <p:nvPr/>
        </p:nvSpPr>
        <p:spPr>
          <a:xfrm>
            <a:off x="772942" y="5123912"/>
            <a:ext cx="9593433" cy="1142996"/>
          </a:xfrm>
          <a:prstGeom prst="wedgeRoundRectCallout">
            <a:avLst>
              <a:gd name="adj1" fmla="val -32830"/>
              <a:gd name="adj2" fmla="val -280358"/>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b="1" dirty="0">
                <a:solidFill>
                  <a:srgbClr val="FFFF00"/>
                </a:solidFill>
                <a:latin typeface="+mn-ea"/>
              </a:rPr>
              <a:t>解</a:t>
            </a:r>
            <a:r>
              <a:rPr lang="fr-FR" altLang="zh-CN" b="1" dirty="0">
                <a:solidFill>
                  <a:srgbClr val="FFFF00"/>
                </a:solidFill>
                <a:latin typeface="+mn-ea"/>
              </a:rPr>
              <a:t> </a:t>
            </a:r>
            <a:r>
              <a:rPr lang="fr-FR" altLang="zh-CN" b="1" dirty="0">
                <a:latin typeface="+mn-ea"/>
              </a:rPr>
              <a:t> </a:t>
            </a:r>
            <a:r>
              <a:rPr lang="zh-CN" altLang="zh-CN" b="1" dirty="0">
                <a:latin typeface="+mn-ea"/>
              </a:rPr>
              <a:t>（</a:t>
            </a:r>
            <a:r>
              <a:rPr lang="fr-FR" altLang="zh-CN" b="1" dirty="0">
                <a:latin typeface="+mn-ea"/>
              </a:rPr>
              <a:t>1</a:t>
            </a:r>
            <a:r>
              <a:rPr lang="zh-CN" altLang="zh-CN" b="1" dirty="0">
                <a:latin typeface="+mn-ea"/>
              </a:rPr>
              <a:t>）</a:t>
            </a:r>
            <a:r>
              <a:rPr lang="en-US" altLang="zh-CN" b="1" dirty="0">
                <a:latin typeface="+mn-ea"/>
                <a:sym typeface="Symbol" panose="05050102010706020507" pitchFamily="18" charset="2"/>
              </a:rPr>
              <a:t></a:t>
            </a:r>
            <a:r>
              <a:rPr lang="fr-FR" altLang="zh-CN" b="1" dirty="0">
                <a:latin typeface="+mn-ea"/>
              </a:rPr>
              <a:t>x</a:t>
            </a:r>
            <a:r>
              <a:rPr lang="zh-CN" altLang="zh-CN" b="1" dirty="0">
                <a:latin typeface="+mn-ea"/>
              </a:rPr>
              <a:t>的辖域为</a:t>
            </a:r>
            <a:r>
              <a:rPr lang="fr-FR" altLang="zh-CN" b="1" dirty="0">
                <a:latin typeface="+mn-ea"/>
              </a:rPr>
              <a:t>P(x)→</a:t>
            </a:r>
            <a:r>
              <a:rPr lang="en-US" altLang="zh-CN" b="1" dirty="0">
                <a:latin typeface="+mn-ea"/>
                <a:sym typeface="Symbol" panose="05050102010706020507" pitchFamily="18" charset="2"/>
              </a:rPr>
              <a:t></a:t>
            </a:r>
            <a:r>
              <a:rPr lang="fr-FR" altLang="zh-CN" b="1" dirty="0">
                <a:latin typeface="+mn-ea"/>
              </a:rPr>
              <a:t>yR(x,y)</a:t>
            </a:r>
            <a:r>
              <a:rPr lang="zh-CN" altLang="zh-CN" b="1" dirty="0">
                <a:latin typeface="+mn-ea"/>
              </a:rPr>
              <a:t>，</a:t>
            </a:r>
            <a:r>
              <a:rPr lang="en-US" altLang="zh-CN" b="1" dirty="0">
                <a:latin typeface="+mn-ea"/>
                <a:sym typeface="Symbol" panose="05050102010706020507" pitchFamily="18" charset="2"/>
              </a:rPr>
              <a:t></a:t>
            </a:r>
            <a:r>
              <a:rPr lang="fr-FR" altLang="zh-CN" b="1" dirty="0">
                <a:latin typeface="+mn-ea"/>
              </a:rPr>
              <a:t>y</a:t>
            </a:r>
            <a:r>
              <a:rPr lang="zh-CN" altLang="zh-CN" b="1" dirty="0">
                <a:latin typeface="+mn-ea"/>
              </a:rPr>
              <a:t>的辖域为</a:t>
            </a:r>
            <a:r>
              <a:rPr lang="fr-FR" altLang="zh-CN" b="1" dirty="0">
                <a:latin typeface="+mn-ea"/>
              </a:rPr>
              <a:t>R(x,y)</a:t>
            </a:r>
            <a:r>
              <a:rPr lang="zh-CN" altLang="zh-CN" b="1" dirty="0">
                <a:latin typeface="+mn-ea"/>
              </a:rPr>
              <a:t>，</a:t>
            </a:r>
            <a:endParaRPr lang="en-US" altLang="zh-CN" b="1" dirty="0">
              <a:latin typeface="+mn-ea"/>
            </a:endParaRPr>
          </a:p>
          <a:p>
            <a:pPr>
              <a:lnSpc>
                <a:spcPct val="150000"/>
              </a:lnSpc>
            </a:pPr>
            <a:r>
              <a:rPr lang="zh-CN" altLang="zh-CN" b="1" dirty="0">
                <a:latin typeface="+mn-ea"/>
              </a:rPr>
              <a:t>所以</a:t>
            </a:r>
            <a:r>
              <a:rPr lang="fr-FR" altLang="zh-CN" b="1" dirty="0">
                <a:latin typeface="+mn-ea"/>
              </a:rPr>
              <a:t>P(x)</a:t>
            </a:r>
            <a:r>
              <a:rPr lang="zh-CN" altLang="zh-CN" b="1" dirty="0">
                <a:latin typeface="+mn-ea"/>
              </a:rPr>
              <a:t>和</a:t>
            </a:r>
            <a:r>
              <a:rPr lang="fr-FR" altLang="zh-CN" b="1" dirty="0">
                <a:latin typeface="+mn-ea"/>
              </a:rPr>
              <a:t>R(x,y)</a:t>
            </a:r>
            <a:r>
              <a:rPr lang="zh-CN" altLang="zh-CN" b="1" dirty="0">
                <a:latin typeface="+mn-ea"/>
              </a:rPr>
              <a:t>中的</a:t>
            </a:r>
            <a:r>
              <a:rPr lang="fr-FR" altLang="zh-CN" b="1" dirty="0">
                <a:latin typeface="+mn-ea"/>
              </a:rPr>
              <a:t>x</a:t>
            </a:r>
            <a:r>
              <a:rPr lang="zh-CN" altLang="zh-CN" b="1" dirty="0">
                <a:latin typeface="+mn-ea"/>
              </a:rPr>
              <a:t>，</a:t>
            </a:r>
            <a:r>
              <a:rPr lang="fr-FR" altLang="zh-CN" b="1" dirty="0">
                <a:latin typeface="+mn-ea"/>
              </a:rPr>
              <a:t>R(x,y)</a:t>
            </a:r>
            <a:r>
              <a:rPr lang="zh-CN" altLang="zh-CN" b="1" dirty="0">
                <a:latin typeface="+mn-ea"/>
              </a:rPr>
              <a:t>中的</a:t>
            </a:r>
            <a:r>
              <a:rPr lang="fr-FR" altLang="zh-CN" b="1" dirty="0">
                <a:latin typeface="+mn-ea"/>
              </a:rPr>
              <a:t>y</a:t>
            </a:r>
            <a:r>
              <a:rPr lang="zh-CN" altLang="zh-CN" b="1" dirty="0">
                <a:latin typeface="+mn-ea"/>
              </a:rPr>
              <a:t>都为约束变元。</a:t>
            </a:r>
          </a:p>
        </p:txBody>
      </p:sp>
      <p:sp>
        <p:nvSpPr>
          <p:cNvPr id="14" name="对话气泡: 圆角矩形 13">
            <a:extLst>
              <a:ext uri="{FF2B5EF4-FFF2-40B4-BE49-F238E27FC236}">
                <a16:creationId xmlns:a16="http://schemas.microsoft.com/office/drawing/2014/main" id="{E076CF9F-02B2-46EB-B859-632315C30EFC}"/>
              </a:ext>
            </a:extLst>
          </p:cNvPr>
          <p:cNvSpPr/>
          <p:nvPr/>
        </p:nvSpPr>
        <p:spPr>
          <a:xfrm>
            <a:off x="756325" y="5123912"/>
            <a:ext cx="9593433" cy="1142996"/>
          </a:xfrm>
          <a:prstGeom prst="wedgeRoundRectCallout">
            <a:avLst>
              <a:gd name="adj1" fmla="val -35430"/>
              <a:gd name="adj2" fmla="val -212825"/>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zh-CN" b="1" dirty="0">
                <a:solidFill>
                  <a:srgbClr val="FFFF00"/>
                </a:solidFill>
                <a:latin typeface="+mn-ea"/>
              </a:rPr>
              <a:t>解</a:t>
            </a:r>
            <a:r>
              <a:rPr lang="fr-FR" altLang="zh-CN" b="1" dirty="0">
                <a:solidFill>
                  <a:srgbClr val="FFFF00"/>
                </a:solidFill>
                <a:latin typeface="+mn-ea"/>
              </a:rPr>
              <a:t> </a:t>
            </a:r>
            <a:r>
              <a:rPr lang="zh-CN" altLang="zh-CN" b="1" dirty="0">
                <a:latin typeface="+mn-ea"/>
              </a:rPr>
              <a:t>（</a:t>
            </a:r>
            <a:r>
              <a:rPr lang="en-US" altLang="zh-CN" b="1" dirty="0">
                <a:latin typeface="+mn-ea"/>
              </a:rPr>
              <a:t>2</a:t>
            </a:r>
            <a:r>
              <a:rPr lang="zh-CN" altLang="zh-CN" b="1" dirty="0">
                <a:latin typeface="+mn-ea"/>
              </a:rPr>
              <a:t>）</a:t>
            </a:r>
            <a:r>
              <a:rPr lang="en-US" altLang="zh-CN" b="1" dirty="0">
                <a:latin typeface="+mn-ea"/>
                <a:sym typeface="Symbol" panose="05050102010706020507" pitchFamily="18" charset="2"/>
              </a:rPr>
              <a:t></a:t>
            </a:r>
            <a:r>
              <a:rPr lang="fr-FR" altLang="zh-CN" b="1" dirty="0">
                <a:latin typeface="+mn-ea"/>
              </a:rPr>
              <a:t>x</a:t>
            </a:r>
            <a:r>
              <a:rPr lang="zh-CN" altLang="zh-CN" b="1" dirty="0">
                <a:latin typeface="+mn-ea"/>
              </a:rPr>
              <a:t>的辖域为</a:t>
            </a:r>
            <a:r>
              <a:rPr lang="fr-FR" altLang="zh-CN" b="1" dirty="0">
                <a:latin typeface="+mn-ea"/>
              </a:rPr>
              <a:t>P(x,y)</a:t>
            </a:r>
            <a:r>
              <a:rPr lang="zh-CN" altLang="zh-CN" b="1" dirty="0">
                <a:latin typeface="+mn-ea"/>
              </a:rPr>
              <a:t>∧</a:t>
            </a:r>
            <a:r>
              <a:rPr lang="fr-FR" altLang="zh-CN" b="1" dirty="0">
                <a:latin typeface="+mn-ea"/>
              </a:rPr>
              <a:t>Q(x)</a:t>
            </a:r>
            <a:r>
              <a:rPr lang="zh-CN" altLang="zh-CN" b="1" dirty="0">
                <a:latin typeface="+mn-ea"/>
              </a:rPr>
              <a:t>、</a:t>
            </a:r>
            <a:r>
              <a:rPr lang="en-US" altLang="zh-CN" b="1" dirty="0">
                <a:latin typeface="+mn-ea"/>
              </a:rPr>
              <a:t>P(x</a:t>
            </a:r>
            <a:r>
              <a:rPr lang="fr-FR" altLang="zh-CN" b="1" dirty="0">
                <a:latin typeface="+mn-ea"/>
              </a:rPr>
              <a:t>,</a:t>
            </a:r>
            <a:r>
              <a:rPr lang="en-US" altLang="zh-CN" b="1" dirty="0">
                <a:latin typeface="+mn-ea"/>
              </a:rPr>
              <a:t>y)</a:t>
            </a:r>
            <a:r>
              <a:rPr lang="zh-CN" altLang="zh-CN" b="1" dirty="0">
                <a:latin typeface="+mn-ea"/>
              </a:rPr>
              <a:t>和</a:t>
            </a:r>
            <a:r>
              <a:rPr lang="en-US" altLang="zh-CN" b="1" dirty="0">
                <a:latin typeface="+mn-ea"/>
              </a:rPr>
              <a:t>Q(x)</a:t>
            </a:r>
            <a:r>
              <a:rPr lang="zh-CN" altLang="zh-CN" b="1" dirty="0">
                <a:latin typeface="+mn-ea"/>
              </a:rPr>
              <a:t>中的</a:t>
            </a:r>
            <a:r>
              <a:rPr lang="en-US" altLang="zh-CN" b="1" dirty="0">
                <a:latin typeface="+mn-ea"/>
              </a:rPr>
              <a:t>x</a:t>
            </a:r>
            <a:r>
              <a:rPr lang="zh-CN" altLang="zh-CN" b="1" dirty="0">
                <a:latin typeface="+mn-ea"/>
              </a:rPr>
              <a:t>为约束变元，</a:t>
            </a:r>
            <a:r>
              <a:rPr lang="fr-FR" altLang="zh-CN" b="1" dirty="0">
                <a:latin typeface="+mn-ea"/>
              </a:rPr>
              <a:t>P(x,y)</a:t>
            </a:r>
            <a:r>
              <a:rPr lang="zh-CN" altLang="zh-CN" b="1" dirty="0">
                <a:latin typeface="+mn-ea"/>
              </a:rPr>
              <a:t>中的</a:t>
            </a:r>
            <a:r>
              <a:rPr lang="en-US" altLang="zh-CN" b="1" dirty="0">
                <a:latin typeface="+mn-ea"/>
              </a:rPr>
              <a:t>y</a:t>
            </a:r>
            <a:r>
              <a:rPr lang="zh-CN" altLang="zh-CN" b="1" dirty="0">
                <a:latin typeface="+mn-ea"/>
              </a:rPr>
              <a:t>为自由变元。</a:t>
            </a:r>
          </a:p>
        </p:txBody>
      </p:sp>
      <p:sp>
        <p:nvSpPr>
          <p:cNvPr id="15" name="对话气泡: 圆角矩形 14">
            <a:extLst>
              <a:ext uri="{FF2B5EF4-FFF2-40B4-BE49-F238E27FC236}">
                <a16:creationId xmlns:a16="http://schemas.microsoft.com/office/drawing/2014/main" id="{FD528A85-3E3A-4D06-B1C1-169266667A0F}"/>
              </a:ext>
            </a:extLst>
          </p:cNvPr>
          <p:cNvSpPr/>
          <p:nvPr/>
        </p:nvSpPr>
        <p:spPr>
          <a:xfrm>
            <a:off x="702128" y="5119998"/>
            <a:ext cx="11420255" cy="1142996"/>
          </a:xfrm>
          <a:prstGeom prst="wedgeRoundRectCallout">
            <a:avLst>
              <a:gd name="adj1" fmla="val -15466"/>
              <a:gd name="adj2" fmla="val -140097"/>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zh-CN" b="1" dirty="0">
                <a:solidFill>
                  <a:srgbClr val="FFFF00"/>
                </a:solidFill>
                <a:latin typeface="+mn-ea"/>
              </a:rPr>
              <a:t>解</a:t>
            </a:r>
            <a:r>
              <a:rPr lang="fr-FR" altLang="zh-CN" b="1" dirty="0">
                <a:solidFill>
                  <a:srgbClr val="FFFF00"/>
                </a:solidFill>
                <a:latin typeface="+mn-ea"/>
              </a:rPr>
              <a:t> </a:t>
            </a:r>
            <a:r>
              <a:rPr lang="zh-CN" altLang="zh-CN" b="1" dirty="0">
                <a:latin typeface="+mn-ea"/>
              </a:rPr>
              <a:t>（</a:t>
            </a:r>
            <a:r>
              <a:rPr lang="en-US" altLang="zh-CN" b="1" dirty="0">
                <a:latin typeface="+mn-ea"/>
              </a:rPr>
              <a:t>3</a:t>
            </a:r>
            <a:r>
              <a:rPr lang="zh-CN" altLang="zh-CN" b="1" dirty="0">
                <a:latin typeface="+mn-ea"/>
              </a:rPr>
              <a:t>）</a:t>
            </a:r>
            <a:r>
              <a:rPr lang="fr-FR" altLang="zh-CN" b="1" dirty="0">
                <a:latin typeface="+mn-ea"/>
                <a:sym typeface="Symbol" panose="05050102010706020507" pitchFamily="18" charset="2"/>
              </a:rPr>
              <a:t></a:t>
            </a:r>
            <a:r>
              <a:rPr lang="fr-FR" altLang="zh-CN" b="1" dirty="0">
                <a:latin typeface="+mn-ea"/>
              </a:rPr>
              <a:t>x</a:t>
            </a:r>
            <a:r>
              <a:rPr lang="zh-CN" altLang="zh-CN" b="1" dirty="0">
                <a:latin typeface="+mn-ea"/>
              </a:rPr>
              <a:t>的辖域为</a:t>
            </a:r>
            <a:r>
              <a:rPr lang="en-US" altLang="zh-CN" b="1" dirty="0">
                <a:latin typeface="+mn-ea"/>
              </a:rPr>
              <a:t>F(x)</a:t>
            </a:r>
            <a:r>
              <a:rPr lang="zh-CN" altLang="zh-CN" b="1" dirty="0">
                <a:latin typeface="+mn-ea"/>
              </a:rPr>
              <a:t>∧</a:t>
            </a:r>
            <a:r>
              <a:rPr lang="en-US" altLang="zh-CN" b="1" dirty="0">
                <a:latin typeface="+mn-ea"/>
              </a:rPr>
              <a:t>G(x</a:t>
            </a:r>
            <a:r>
              <a:rPr lang="fr-FR" altLang="zh-CN" b="1" dirty="0">
                <a:latin typeface="+mn-ea"/>
              </a:rPr>
              <a:t>,</a:t>
            </a:r>
            <a:r>
              <a:rPr lang="en-US" altLang="zh-CN" b="1" dirty="0">
                <a:latin typeface="+mn-ea"/>
              </a:rPr>
              <a:t>y)</a:t>
            </a:r>
            <a:r>
              <a:rPr lang="zh-CN" altLang="zh-CN" b="1" dirty="0">
                <a:latin typeface="+mn-ea"/>
              </a:rPr>
              <a:t>，</a:t>
            </a:r>
            <a:r>
              <a:rPr lang="fr-FR" altLang="zh-CN" b="1" dirty="0">
                <a:latin typeface="+mn-ea"/>
                <a:sym typeface="Symbol" panose="05050102010706020507" pitchFamily="18" charset="2"/>
              </a:rPr>
              <a:t></a:t>
            </a:r>
            <a:r>
              <a:rPr lang="fr-FR" altLang="zh-CN" b="1" dirty="0">
                <a:latin typeface="+mn-ea"/>
              </a:rPr>
              <a:t>y</a:t>
            </a:r>
            <a:r>
              <a:rPr lang="zh-CN" altLang="zh-CN" b="1" dirty="0">
                <a:latin typeface="+mn-ea"/>
              </a:rPr>
              <a:t>的辖域为</a:t>
            </a:r>
            <a:r>
              <a:rPr lang="en-US" altLang="zh-CN" b="1" dirty="0">
                <a:latin typeface="+mn-ea"/>
              </a:rPr>
              <a:t>F(y)</a:t>
            </a:r>
            <a:r>
              <a:rPr lang="zh-CN" altLang="zh-CN" b="1" dirty="0">
                <a:latin typeface="+mn-ea"/>
              </a:rPr>
              <a:t>，从而</a:t>
            </a:r>
            <a:r>
              <a:rPr lang="en-US" altLang="zh-CN" b="1" dirty="0">
                <a:latin typeface="+mn-ea"/>
              </a:rPr>
              <a:t>F(x)</a:t>
            </a:r>
            <a:r>
              <a:rPr lang="zh-CN" altLang="zh-CN" b="1" dirty="0">
                <a:latin typeface="+mn-ea"/>
              </a:rPr>
              <a:t>、</a:t>
            </a:r>
            <a:r>
              <a:rPr lang="en-US" altLang="zh-CN" b="1" dirty="0">
                <a:latin typeface="+mn-ea"/>
              </a:rPr>
              <a:t>G(x</a:t>
            </a:r>
            <a:r>
              <a:rPr lang="fr-FR" altLang="zh-CN" b="1" dirty="0">
                <a:latin typeface="+mn-ea"/>
              </a:rPr>
              <a:t>,</a:t>
            </a:r>
            <a:r>
              <a:rPr lang="en-US" altLang="zh-CN" b="1" dirty="0">
                <a:latin typeface="+mn-ea"/>
              </a:rPr>
              <a:t>y)</a:t>
            </a:r>
            <a:r>
              <a:rPr lang="zh-CN" altLang="zh-CN" b="1" dirty="0">
                <a:latin typeface="+mn-ea"/>
              </a:rPr>
              <a:t>中的</a:t>
            </a:r>
            <a:r>
              <a:rPr lang="en-US" altLang="zh-CN" b="1" dirty="0">
                <a:latin typeface="+mn-ea"/>
              </a:rPr>
              <a:t>x</a:t>
            </a:r>
            <a:r>
              <a:rPr lang="zh-CN" altLang="zh-CN" b="1" dirty="0">
                <a:latin typeface="+mn-ea"/>
              </a:rPr>
              <a:t>，</a:t>
            </a:r>
            <a:r>
              <a:rPr lang="en-US" altLang="zh-CN" b="1" dirty="0">
                <a:latin typeface="+mn-ea"/>
              </a:rPr>
              <a:t>F(y)</a:t>
            </a:r>
            <a:r>
              <a:rPr lang="zh-CN" altLang="zh-CN" b="1" dirty="0">
                <a:latin typeface="+mn-ea"/>
              </a:rPr>
              <a:t>中的</a:t>
            </a:r>
            <a:r>
              <a:rPr lang="en-US" altLang="zh-CN" b="1" dirty="0">
                <a:latin typeface="+mn-ea"/>
              </a:rPr>
              <a:t>y</a:t>
            </a:r>
            <a:r>
              <a:rPr lang="zh-CN" altLang="zh-CN" b="1" dirty="0">
                <a:latin typeface="+mn-ea"/>
              </a:rPr>
              <a:t>是约束变元，</a:t>
            </a:r>
            <a:r>
              <a:rPr lang="en-US" altLang="zh-CN" b="1" dirty="0">
                <a:latin typeface="+mn-ea"/>
              </a:rPr>
              <a:t>G(x</a:t>
            </a:r>
            <a:r>
              <a:rPr lang="fr-FR" altLang="zh-CN" b="1" dirty="0">
                <a:latin typeface="+mn-ea"/>
              </a:rPr>
              <a:t>,</a:t>
            </a:r>
            <a:r>
              <a:rPr lang="en-US" altLang="zh-CN" b="1" dirty="0">
                <a:latin typeface="+mn-ea"/>
              </a:rPr>
              <a:t>y)</a:t>
            </a:r>
            <a:r>
              <a:rPr lang="zh-CN" altLang="zh-CN" b="1" dirty="0">
                <a:latin typeface="+mn-ea"/>
              </a:rPr>
              <a:t>中的</a:t>
            </a:r>
            <a:r>
              <a:rPr lang="en-US" altLang="zh-CN" b="1" dirty="0">
                <a:latin typeface="+mn-ea"/>
              </a:rPr>
              <a:t>y</a:t>
            </a:r>
            <a:r>
              <a:rPr lang="zh-CN" altLang="zh-CN" b="1" dirty="0">
                <a:latin typeface="+mn-ea"/>
              </a:rPr>
              <a:t>是自由变元，</a:t>
            </a:r>
            <a:r>
              <a:rPr lang="en-US" altLang="zh-CN" b="1" dirty="0">
                <a:latin typeface="+mn-ea"/>
              </a:rPr>
              <a:t>R(x</a:t>
            </a:r>
            <a:r>
              <a:rPr lang="fr-FR" altLang="zh-CN" b="1" dirty="0">
                <a:latin typeface="+mn-ea"/>
              </a:rPr>
              <a:t>,</a:t>
            </a:r>
            <a:r>
              <a:rPr lang="en-US" altLang="zh-CN" b="1" dirty="0">
                <a:latin typeface="+mn-ea"/>
              </a:rPr>
              <a:t>y</a:t>
            </a:r>
            <a:r>
              <a:rPr lang="fr-FR" altLang="zh-CN" b="1" dirty="0">
                <a:latin typeface="+mn-ea"/>
              </a:rPr>
              <a:t>,</a:t>
            </a:r>
            <a:r>
              <a:rPr lang="en-US" altLang="zh-CN" b="1" dirty="0">
                <a:latin typeface="+mn-ea"/>
              </a:rPr>
              <a:t>z)</a:t>
            </a:r>
            <a:r>
              <a:rPr lang="zh-CN" altLang="zh-CN" b="1" dirty="0">
                <a:latin typeface="+mn-ea"/>
              </a:rPr>
              <a:t>中的</a:t>
            </a:r>
            <a:r>
              <a:rPr lang="en-US" altLang="zh-CN" b="1" dirty="0" err="1">
                <a:latin typeface="+mn-ea"/>
              </a:rPr>
              <a:t>x,y,z</a:t>
            </a:r>
            <a:r>
              <a:rPr lang="zh-CN" altLang="zh-CN" b="1" dirty="0">
                <a:latin typeface="+mn-ea"/>
              </a:rPr>
              <a:t>都是自由变元。</a:t>
            </a:r>
          </a:p>
        </p:txBody>
      </p:sp>
      <p:sp>
        <p:nvSpPr>
          <p:cNvPr id="16" name="对话气泡: 圆角矩形 15">
            <a:extLst>
              <a:ext uri="{FF2B5EF4-FFF2-40B4-BE49-F238E27FC236}">
                <a16:creationId xmlns:a16="http://schemas.microsoft.com/office/drawing/2014/main" id="{63717A2B-4FE2-4FA8-B8F8-89E6BA6AE612}"/>
              </a:ext>
            </a:extLst>
          </p:cNvPr>
          <p:cNvSpPr/>
          <p:nvPr/>
        </p:nvSpPr>
        <p:spPr>
          <a:xfrm>
            <a:off x="737729" y="5135057"/>
            <a:ext cx="11013856" cy="1142996"/>
          </a:xfrm>
          <a:prstGeom prst="wedgeRoundRectCallout">
            <a:avLst>
              <a:gd name="adj1" fmla="val -27424"/>
              <a:gd name="adj2" fmla="val -92305"/>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zh-CN" b="1" dirty="0">
                <a:solidFill>
                  <a:srgbClr val="FFFF00"/>
                </a:solidFill>
                <a:latin typeface="+mn-ea"/>
              </a:rPr>
              <a:t>解</a:t>
            </a:r>
            <a:r>
              <a:rPr lang="fr-FR" altLang="zh-CN" b="1" dirty="0">
                <a:solidFill>
                  <a:srgbClr val="FFFF00"/>
                </a:solidFill>
                <a:latin typeface="+mn-ea"/>
              </a:rPr>
              <a:t> </a:t>
            </a:r>
            <a:r>
              <a:rPr lang="zh-CN" altLang="zh-CN" b="1" dirty="0">
                <a:latin typeface="+mn-ea"/>
              </a:rPr>
              <a:t>（</a:t>
            </a:r>
            <a:r>
              <a:rPr lang="en-US" altLang="zh-CN" b="1" dirty="0">
                <a:latin typeface="+mn-ea"/>
              </a:rPr>
              <a:t>4</a:t>
            </a:r>
            <a:r>
              <a:rPr lang="zh-CN" altLang="zh-CN" b="1" dirty="0">
                <a:latin typeface="+mn-ea"/>
              </a:rPr>
              <a:t>）</a:t>
            </a:r>
            <a:r>
              <a:rPr lang="en-US" altLang="zh-CN" b="1" dirty="0">
                <a:latin typeface="+mn-ea"/>
                <a:sym typeface="Symbol" panose="05050102010706020507" pitchFamily="18" charset="2"/>
              </a:rPr>
              <a:t></a:t>
            </a:r>
            <a:r>
              <a:rPr lang="fr-FR" altLang="zh-CN" b="1" dirty="0">
                <a:latin typeface="+mn-ea"/>
              </a:rPr>
              <a:t>x</a:t>
            </a:r>
            <a:r>
              <a:rPr lang="zh-CN" altLang="zh-CN" b="1" dirty="0">
                <a:latin typeface="+mn-ea"/>
              </a:rPr>
              <a:t>的辖域为</a:t>
            </a:r>
            <a:r>
              <a:rPr lang="fr-FR" altLang="zh-CN" b="1" dirty="0">
                <a:latin typeface="+mn-ea"/>
              </a:rPr>
              <a:t>P(x)</a:t>
            </a:r>
            <a:r>
              <a:rPr lang="zh-CN" altLang="zh-CN" b="1" dirty="0">
                <a:latin typeface="+mn-ea"/>
              </a:rPr>
              <a:t>，</a:t>
            </a:r>
            <a:r>
              <a:rPr lang="fr-FR" altLang="zh-CN" b="1" dirty="0">
                <a:latin typeface="+mn-ea"/>
                <a:sym typeface="Symbol" panose="05050102010706020507" pitchFamily="18" charset="2"/>
              </a:rPr>
              <a:t></a:t>
            </a:r>
            <a:r>
              <a:rPr lang="fr-FR" altLang="zh-CN" b="1" dirty="0">
                <a:latin typeface="+mn-ea"/>
              </a:rPr>
              <a:t>x</a:t>
            </a:r>
            <a:r>
              <a:rPr lang="zh-CN" altLang="zh-CN" b="1" dirty="0">
                <a:latin typeface="+mn-ea"/>
              </a:rPr>
              <a:t>的辖域为</a:t>
            </a:r>
            <a:r>
              <a:rPr lang="fr-FR" altLang="zh-CN" b="1" dirty="0">
                <a:latin typeface="+mn-ea"/>
              </a:rPr>
              <a:t>Q(x)</a:t>
            </a:r>
            <a:r>
              <a:rPr lang="zh-CN" altLang="zh-CN" b="1" dirty="0">
                <a:latin typeface="+mn-ea"/>
              </a:rPr>
              <a:t>，</a:t>
            </a:r>
            <a:r>
              <a:rPr lang="en-US" altLang="zh-CN" b="1" dirty="0">
                <a:latin typeface="+mn-ea"/>
              </a:rPr>
              <a:t>P(x)</a:t>
            </a:r>
            <a:r>
              <a:rPr lang="zh-CN" altLang="zh-CN" b="1" dirty="0">
                <a:latin typeface="+mn-ea"/>
              </a:rPr>
              <a:t>和</a:t>
            </a:r>
            <a:r>
              <a:rPr lang="fr-FR" altLang="zh-CN" b="1" dirty="0">
                <a:latin typeface="+mn-ea"/>
              </a:rPr>
              <a:t>Q(x)</a:t>
            </a:r>
            <a:r>
              <a:rPr lang="zh-CN" altLang="zh-CN" b="1" dirty="0">
                <a:latin typeface="+mn-ea"/>
              </a:rPr>
              <a:t>中的</a:t>
            </a:r>
            <a:r>
              <a:rPr lang="en-US" altLang="zh-CN" b="1" dirty="0">
                <a:latin typeface="+mn-ea"/>
              </a:rPr>
              <a:t>x</a:t>
            </a:r>
            <a:r>
              <a:rPr lang="zh-CN" altLang="zh-CN" b="1" dirty="0">
                <a:latin typeface="+mn-ea"/>
              </a:rPr>
              <a:t>都是约束变元，公式中第二个</a:t>
            </a:r>
            <a:r>
              <a:rPr lang="en-US" altLang="zh-CN" b="1" dirty="0">
                <a:latin typeface="+mn-ea"/>
              </a:rPr>
              <a:t>P(x)</a:t>
            </a:r>
            <a:r>
              <a:rPr lang="zh-CN" altLang="zh-CN" b="1" dirty="0">
                <a:latin typeface="+mn-ea"/>
              </a:rPr>
              <a:t>和</a:t>
            </a:r>
            <a:r>
              <a:rPr lang="en-US" altLang="zh-CN" b="1" dirty="0">
                <a:latin typeface="+mn-ea"/>
              </a:rPr>
              <a:t>Q(x)</a:t>
            </a:r>
            <a:r>
              <a:rPr lang="zh-CN" altLang="zh-CN" b="1" dirty="0">
                <a:latin typeface="+mn-ea"/>
              </a:rPr>
              <a:t>中的</a:t>
            </a:r>
            <a:r>
              <a:rPr lang="en-US" altLang="zh-CN" b="1" dirty="0">
                <a:latin typeface="+mn-ea"/>
              </a:rPr>
              <a:t>x</a:t>
            </a:r>
            <a:r>
              <a:rPr lang="zh-CN" altLang="zh-CN" b="1" dirty="0">
                <a:latin typeface="+mn-ea"/>
              </a:rPr>
              <a:t>是自由变元。</a:t>
            </a:r>
          </a:p>
        </p:txBody>
      </p:sp>
      <p:sp>
        <p:nvSpPr>
          <p:cNvPr id="17" name="思想气泡: 云 16">
            <a:extLst>
              <a:ext uri="{FF2B5EF4-FFF2-40B4-BE49-F238E27FC236}">
                <a16:creationId xmlns:a16="http://schemas.microsoft.com/office/drawing/2014/main" id="{8EB5578C-053E-49A8-9326-1D2FAE3F619F}"/>
              </a:ext>
            </a:extLst>
          </p:cNvPr>
          <p:cNvSpPr/>
          <p:nvPr/>
        </p:nvSpPr>
        <p:spPr>
          <a:xfrm>
            <a:off x="6065969" y="3180023"/>
            <a:ext cx="3581399" cy="859370"/>
          </a:xfrm>
          <a:prstGeom prst="cloudCallout">
            <a:avLst>
              <a:gd name="adj1" fmla="val -75180"/>
              <a:gd name="adj2" fmla="val 1116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变元混淆</a:t>
            </a:r>
          </a:p>
        </p:txBody>
      </p:sp>
    </p:spTree>
    <p:custDataLst>
      <p:tags r:id="rId1"/>
    </p:custDataLst>
    <p:extLst>
      <p:ext uri="{BB962C8B-B14F-4D97-AF65-F5344CB8AC3E}">
        <p14:creationId xmlns:p14="http://schemas.microsoft.com/office/powerpoint/2010/main" val="519656908"/>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1000" fill="hold"/>
                                        <p:tgtEl>
                                          <p:spTgt spid="7"/>
                                        </p:tgtEl>
                                        <p:attrNameLst>
                                          <p:attrName>ppt_w</p:attrName>
                                        </p:attrNameLst>
                                      </p:cBhvr>
                                      <p:tavLst>
                                        <p:tav tm="0">
                                          <p:val>
                                            <p:strVal val="#ppt_w*0.70"/>
                                          </p:val>
                                        </p:tav>
                                        <p:tav tm="100000">
                                          <p:val>
                                            <p:strVal val="#ppt_w"/>
                                          </p:val>
                                        </p:tav>
                                      </p:tavLst>
                                    </p:anim>
                                    <p:anim calcmode="lin" valueType="num">
                                      <p:cBhvr>
                                        <p:cTn id="15" dur="1000" fill="hold"/>
                                        <p:tgtEl>
                                          <p:spTgt spid="7"/>
                                        </p:tgtEl>
                                        <p:attrNameLst>
                                          <p:attrName>ppt_h</p:attrName>
                                        </p:attrNameLst>
                                      </p:cBhvr>
                                      <p:tavLst>
                                        <p:tav tm="0">
                                          <p:val>
                                            <p:strVal val="#ppt_h"/>
                                          </p:val>
                                        </p:tav>
                                        <p:tav tm="100000">
                                          <p:val>
                                            <p:strVal val="#ppt_h"/>
                                          </p:val>
                                        </p:tav>
                                      </p:tavLst>
                                    </p:anim>
                                    <p:animEffect transition="in" filter="fade">
                                      <p:cBhvr>
                                        <p:cTn id="16" dur="1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circle(in)">
                                      <p:cBhvr>
                                        <p:cTn id="21" dur="20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xit" presetSubtype="10" fill="hold" grpId="1" nodeType="clickEffect">
                                  <p:stCondLst>
                                    <p:cond delay="0"/>
                                  </p:stCondLst>
                                  <p:childTnLst>
                                    <p:animEffect transition="out" filter="randombar(horizontal)">
                                      <p:cBhvr>
                                        <p:cTn id="25" dur="500"/>
                                        <p:tgtEl>
                                          <p:spTgt spid="4"/>
                                        </p:tgtEl>
                                      </p:cBhvr>
                                    </p:animEffect>
                                    <p:set>
                                      <p:cBhvr>
                                        <p:cTn id="26" dur="1" fill="hold">
                                          <p:stCondLst>
                                            <p:cond delay="499"/>
                                          </p:stCondLst>
                                        </p:cTn>
                                        <p:tgtEl>
                                          <p:spTgt spid="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55"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p:cTn id="31" dur="1000" fill="hold"/>
                                        <p:tgtEl>
                                          <p:spTgt spid="20"/>
                                        </p:tgtEl>
                                        <p:attrNameLst>
                                          <p:attrName>ppt_w</p:attrName>
                                        </p:attrNameLst>
                                      </p:cBhvr>
                                      <p:tavLst>
                                        <p:tav tm="0">
                                          <p:val>
                                            <p:strVal val="#ppt_w*0.70"/>
                                          </p:val>
                                        </p:tav>
                                        <p:tav tm="100000">
                                          <p:val>
                                            <p:strVal val="#ppt_w"/>
                                          </p:val>
                                        </p:tav>
                                      </p:tavLst>
                                    </p:anim>
                                    <p:anim calcmode="lin" valueType="num">
                                      <p:cBhvr>
                                        <p:cTn id="32" dur="1000" fill="hold"/>
                                        <p:tgtEl>
                                          <p:spTgt spid="20"/>
                                        </p:tgtEl>
                                        <p:attrNameLst>
                                          <p:attrName>ppt_h</p:attrName>
                                        </p:attrNameLst>
                                      </p:cBhvr>
                                      <p:tavLst>
                                        <p:tav tm="0">
                                          <p:val>
                                            <p:strVal val="#ppt_h"/>
                                          </p:val>
                                        </p:tav>
                                        <p:tav tm="100000">
                                          <p:val>
                                            <p:strVal val="#ppt_h"/>
                                          </p:val>
                                        </p:tav>
                                      </p:tavLst>
                                    </p:anim>
                                    <p:animEffect transition="in" filter="fade">
                                      <p:cBhvr>
                                        <p:cTn id="33" dur="10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circle(in)">
                                      <p:cBhvr>
                                        <p:cTn id="38" dur="20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xit" presetSubtype="10" fill="hold" grpId="1" nodeType="clickEffect">
                                  <p:stCondLst>
                                    <p:cond delay="0"/>
                                  </p:stCondLst>
                                  <p:childTnLst>
                                    <p:animEffect transition="out" filter="randombar(horizontal)">
                                      <p:cBhvr>
                                        <p:cTn id="42" dur="500"/>
                                        <p:tgtEl>
                                          <p:spTgt spid="14"/>
                                        </p:tgtEl>
                                      </p:cBhvr>
                                    </p:animEffect>
                                    <p:set>
                                      <p:cBhvr>
                                        <p:cTn id="43" dur="1" fill="hold">
                                          <p:stCondLst>
                                            <p:cond delay="499"/>
                                          </p:stCondLst>
                                        </p:cTn>
                                        <p:tgtEl>
                                          <p:spTgt spid="14"/>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55" presetClass="entr" presetSubtype="0" fill="hold" nodeType="clickEffect">
                                  <p:stCondLst>
                                    <p:cond delay="0"/>
                                  </p:stCondLst>
                                  <p:childTnLst>
                                    <p:set>
                                      <p:cBhvr>
                                        <p:cTn id="47" dur="1" fill="hold">
                                          <p:stCondLst>
                                            <p:cond delay="0"/>
                                          </p:stCondLst>
                                        </p:cTn>
                                        <p:tgtEl>
                                          <p:spTgt spid="21"/>
                                        </p:tgtEl>
                                        <p:attrNameLst>
                                          <p:attrName>style.visibility</p:attrName>
                                        </p:attrNameLst>
                                      </p:cBhvr>
                                      <p:to>
                                        <p:strVal val="visible"/>
                                      </p:to>
                                    </p:set>
                                    <p:anim calcmode="lin" valueType="num">
                                      <p:cBhvr>
                                        <p:cTn id="48" dur="1000" fill="hold"/>
                                        <p:tgtEl>
                                          <p:spTgt spid="21"/>
                                        </p:tgtEl>
                                        <p:attrNameLst>
                                          <p:attrName>ppt_w</p:attrName>
                                        </p:attrNameLst>
                                      </p:cBhvr>
                                      <p:tavLst>
                                        <p:tav tm="0">
                                          <p:val>
                                            <p:strVal val="#ppt_w*0.70"/>
                                          </p:val>
                                        </p:tav>
                                        <p:tav tm="100000">
                                          <p:val>
                                            <p:strVal val="#ppt_w"/>
                                          </p:val>
                                        </p:tav>
                                      </p:tavLst>
                                    </p:anim>
                                    <p:anim calcmode="lin" valueType="num">
                                      <p:cBhvr>
                                        <p:cTn id="49" dur="1000" fill="hold"/>
                                        <p:tgtEl>
                                          <p:spTgt spid="21"/>
                                        </p:tgtEl>
                                        <p:attrNameLst>
                                          <p:attrName>ppt_h</p:attrName>
                                        </p:attrNameLst>
                                      </p:cBhvr>
                                      <p:tavLst>
                                        <p:tav tm="0">
                                          <p:val>
                                            <p:strVal val="#ppt_h"/>
                                          </p:val>
                                        </p:tav>
                                        <p:tav tm="100000">
                                          <p:val>
                                            <p:strVal val="#ppt_h"/>
                                          </p:val>
                                        </p:tav>
                                      </p:tavLst>
                                    </p:anim>
                                    <p:animEffect transition="in" filter="fade">
                                      <p:cBhvr>
                                        <p:cTn id="50" dur="10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55" presetClass="entr" presetSubtype="0" fill="hold" nodeType="click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p:cTn id="55" dur="1000" fill="hold"/>
                                        <p:tgtEl>
                                          <p:spTgt spid="22"/>
                                        </p:tgtEl>
                                        <p:attrNameLst>
                                          <p:attrName>ppt_w</p:attrName>
                                        </p:attrNameLst>
                                      </p:cBhvr>
                                      <p:tavLst>
                                        <p:tav tm="0">
                                          <p:val>
                                            <p:strVal val="#ppt_w*0.70"/>
                                          </p:val>
                                        </p:tav>
                                        <p:tav tm="100000">
                                          <p:val>
                                            <p:strVal val="#ppt_w"/>
                                          </p:val>
                                        </p:tav>
                                      </p:tavLst>
                                    </p:anim>
                                    <p:anim calcmode="lin" valueType="num">
                                      <p:cBhvr>
                                        <p:cTn id="56" dur="1000" fill="hold"/>
                                        <p:tgtEl>
                                          <p:spTgt spid="22"/>
                                        </p:tgtEl>
                                        <p:attrNameLst>
                                          <p:attrName>ppt_h</p:attrName>
                                        </p:attrNameLst>
                                      </p:cBhvr>
                                      <p:tavLst>
                                        <p:tav tm="0">
                                          <p:val>
                                            <p:strVal val="#ppt_h"/>
                                          </p:val>
                                        </p:tav>
                                        <p:tav tm="100000">
                                          <p:val>
                                            <p:strVal val="#ppt_h"/>
                                          </p:val>
                                        </p:tav>
                                      </p:tavLst>
                                    </p:anim>
                                    <p:animEffect transition="in" filter="fade">
                                      <p:cBhvr>
                                        <p:cTn id="57" dur="1000"/>
                                        <p:tgtEl>
                                          <p:spTgt spid="22"/>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circle(in)">
                                      <p:cBhvr>
                                        <p:cTn id="62" dur="20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xit" presetSubtype="10" fill="hold" grpId="1" nodeType="clickEffect">
                                  <p:stCondLst>
                                    <p:cond delay="0"/>
                                  </p:stCondLst>
                                  <p:childTnLst>
                                    <p:animEffect transition="out" filter="randombar(horizontal)">
                                      <p:cBhvr>
                                        <p:cTn id="66" dur="500"/>
                                        <p:tgtEl>
                                          <p:spTgt spid="15"/>
                                        </p:tgtEl>
                                      </p:cBhvr>
                                    </p:animEffect>
                                    <p:set>
                                      <p:cBhvr>
                                        <p:cTn id="67" dur="1" fill="hold">
                                          <p:stCondLst>
                                            <p:cond delay="499"/>
                                          </p:stCondLst>
                                        </p:cTn>
                                        <p:tgtEl>
                                          <p:spTgt spid="15"/>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55" presetClass="entr" presetSubtype="0" fill="hold" nodeType="clickEffect">
                                  <p:stCondLst>
                                    <p:cond delay="0"/>
                                  </p:stCondLst>
                                  <p:childTnLst>
                                    <p:set>
                                      <p:cBhvr>
                                        <p:cTn id="71" dur="1" fill="hold">
                                          <p:stCondLst>
                                            <p:cond delay="0"/>
                                          </p:stCondLst>
                                        </p:cTn>
                                        <p:tgtEl>
                                          <p:spTgt spid="24"/>
                                        </p:tgtEl>
                                        <p:attrNameLst>
                                          <p:attrName>style.visibility</p:attrName>
                                        </p:attrNameLst>
                                      </p:cBhvr>
                                      <p:to>
                                        <p:strVal val="visible"/>
                                      </p:to>
                                    </p:set>
                                    <p:anim calcmode="lin" valueType="num">
                                      <p:cBhvr>
                                        <p:cTn id="72" dur="1000" fill="hold"/>
                                        <p:tgtEl>
                                          <p:spTgt spid="24"/>
                                        </p:tgtEl>
                                        <p:attrNameLst>
                                          <p:attrName>ppt_w</p:attrName>
                                        </p:attrNameLst>
                                      </p:cBhvr>
                                      <p:tavLst>
                                        <p:tav tm="0">
                                          <p:val>
                                            <p:strVal val="#ppt_w*0.70"/>
                                          </p:val>
                                        </p:tav>
                                        <p:tav tm="100000">
                                          <p:val>
                                            <p:strVal val="#ppt_w"/>
                                          </p:val>
                                        </p:tav>
                                      </p:tavLst>
                                    </p:anim>
                                    <p:anim calcmode="lin" valueType="num">
                                      <p:cBhvr>
                                        <p:cTn id="73" dur="1000" fill="hold"/>
                                        <p:tgtEl>
                                          <p:spTgt spid="24"/>
                                        </p:tgtEl>
                                        <p:attrNameLst>
                                          <p:attrName>ppt_h</p:attrName>
                                        </p:attrNameLst>
                                      </p:cBhvr>
                                      <p:tavLst>
                                        <p:tav tm="0">
                                          <p:val>
                                            <p:strVal val="#ppt_h"/>
                                          </p:val>
                                        </p:tav>
                                        <p:tav tm="100000">
                                          <p:val>
                                            <p:strVal val="#ppt_h"/>
                                          </p:val>
                                        </p:tav>
                                      </p:tavLst>
                                    </p:anim>
                                    <p:animEffect transition="in" filter="fade">
                                      <p:cBhvr>
                                        <p:cTn id="74" dur="1000"/>
                                        <p:tgtEl>
                                          <p:spTgt spid="24"/>
                                        </p:tgtEl>
                                      </p:cBhvr>
                                    </p:animEffect>
                                  </p:childTnLst>
                                </p:cTn>
                              </p:par>
                            </p:childTnLst>
                          </p:cTn>
                        </p:par>
                      </p:childTnLst>
                    </p:cTn>
                  </p:par>
                  <p:par>
                    <p:cTn id="75" fill="hold">
                      <p:stCondLst>
                        <p:cond delay="indefinite"/>
                      </p:stCondLst>
                      <p:childTnLst>
                        <p:par>
                          <p:cTn id="76" fill="hold">
                            <p:stCondLst>
                              <p:cond delay="0"/>
                            </p:stCondLst>
                            <p:childTnLst>
                              <p:par>
                                <p:cTn id="77" presetID="55" presetClass="entr" presetSubtype="0" fill="hold" nodeType="clickEffect">
                                  <p:stCondLst>
                                    <p:cond delay="0"/>
                                  </p:stCondLst>
                                  <p:childTnLst>
                                    <p:set>
                                      <p:cBhvr>
                                        <p:cTn id="78" dur="1" fill="hold">
                                          <p:stCondLst>
                                            <p:cond delay="0"/>
                                          </p:stCondLst>
                                        </p:cTn>
                                        <p:tgtEl>
                                          <p:spTgt spid="25"/>
                                        </p:tgtEl>
                                        <p:attrNameLst>
                                          <p:attrName>style.visibility</p:attrName>
                                        </p:attrNameLst>
                                      </p:cBhvr>
                                      <p:to>
                                        <p:strVal val="visible"/>
                                      </p:to>
                                    </p:set>
                                    <p:anim calcmode="lin" valueType="num">
                                      <p:cBhvr>
                                        <p:cTn id="79" dur="1000" fill="hold"/>
                                        <p:tgtEl>
                                          <p:spTgt spid="25"/>
                                        </p:tgtEl>
                                        <p:attrNameLst>
                                          <p:attrName>ppt_w</p:attrName>
                                        </p:attrNameLst>
                                      </p:cBhvr>
                                      <p:tavLst>
                                        <p:tav tm="0">
                                          <p:val>
                                            <p:strVal val="#ppt_w*0.70"/>
                                          </p:val>
                                        </p:tav>
                                        <p:tav tm="100000">
                                          <p:val>
                                            <p:strVal val="#ppt_w"/>
                                          </p:val>
                                        </p:tav>
                                      </p:tavLst>
                                    </p:anim>
                                    <p:anim calcmode="lin" valueType="num">
                                      <p:cBhvr>
                                        <p:cTn id="80" dur="1000" fill="hold"/>
                                        <p:tgtEl>
                                          <p:spTgt spid="25"/>
                                        </p:tgtEl>
                                        <p:attrNameLst>
                                          <p:attrName>ppt_h</p:attrName>
                                        </p:attrNameLst>
                                      </p:cBhvr>
                                      <p:tavLst>
                                        <p:tav tm="0">
                                          <p:val>
                                            <p:strVal val="#ppt_h"/>
                                          </p:val>
                                        </p:tav>
                                        <p:tav tm="100000">
                                          <p:val>
                                            <p:strVal val="#ppt_h"/>
                                          </p:val>
                                        </p:tav>
                                      </p:tavLst>
                                    </p:anim>
                                    <p:animEffect transition="in" filter="fade">
                                      <p:cBhvr>
                                        <p:cTn id="81" dur="1000"/>
                                        <p:tgtEl>
                                          <p:spTgt spid="25"/>
                                        </p:tgtEl>
                                      </p:cBhvr>
                                    </p:animEffect>
                                  </p:childTnLst>
                                </p:cTn>
                              </p:par>
                            </p:childTnLst>
                          </p:cTn>
                        </p:par>
                      </p:childTnLst>
                    </p:cTn>
                  </p:par>
                  <p:par>
                    <p:cTn id="82" fill="hold">
                      <p:stCondLst>
                        <p:cond delay="indefinite"/>
                      </p:stCondLst>
                      <p:childTnLst>
                        <p:par>
                          <p:cTn id="83" fill="hold">
                            <p:stCondLst>
                              <p:cond delay="0"/>
                            </p:stCondLst>
                            <p:childTnLst>
                              <p:par>
                                <p:cTn id="84" presetID="6" presetClass="entr" presetSubtype="16" fill="hold" grpId="0" nodeType="clickEffect">
                                  <p:stCondLst>
                                    <p:cond delay="0"/>
                                  </p:stCondLst>
                                  <p:childTnLst>
                                    <p:set>
                                      <p:cBhvr>
                                        <p:cTn id="85" dur="1" fill="hold">
                                          <p:stCondLst>
                                            <p:cond delay="0"/>
                                          </p:stCondLst>
                                        </p:cTn>
                                        <p:tgtEl>
                                          <p:spTgt spid="16"/>
                                        </p:tgtEl>
                                        <p:attrNameLst>
                                          <p:attrName>style.visibility</p:attrName>
                                        </p:attrNameLst>
                                      </p:cBhvr>
                                      <p:to>
                                        <p:strVal val="visible"/>
                                      </p:to>
                                    </p:set>
                                    <p:animEffect transition="in" filter="circle(in)">
                                      <p:cBhvr>
                                        <p:cTn id="86" dur="2000"/>
                                        <p:tgtEl>
                                          <p:spTgt spid="16"/>
                                        </p:tgtEl>
                                      </p:cBhvr>
                                    </p:animEffect>
                                  </p:childTnLst>
                                </p:cTn>
                              </p:par>
                            </p:childTnLst>
                          </p:cTn>
                        </p:par>
                      </p:childTnLst>
                    </p:cTn>
                  </p:par>
                  <p:par>
                    <p:cTn id="87" fill="hold">
                      <p:stCondLst>
                        <p:cond delay="indefinite"/>
                      </p:stCondLst>
                      <p:childTnLst>
                        <p:par>
                          <p:cTn id="88" fill="hold">
                            <p:stCondLst>
                              <p:cond delay="0"/>
                            </p:stCondLst>
                            <p:childTnLst>
                              <p:par>
                                <p:cTn id="89" presetID="14" presetClass="exit" presetSubtype="10" fill="hold" grpId="1" nodeType="clickEffect">
                                  <p:stCondLst>
                                    <p:cond delay="0"/>
                                  </p:stCondLst>
                                  <p:childTnLst>
                                    <p:animEffect transition="out" filter="randombar(horizontal)">
                                      <p:cBhvr>
                                        <p:cTn id="90" dur="500"/>
                                        <p:tgtEl>
                                          <p:spTgt spid="16"/>
                                        </p:tgtEl>
                                      </p:cBhvr>
                                    </p:animEffect>
                                    <p:set>
                                      <p:cBhvr>
                                        <p:cTn id="91" dur="1" fill="hold">
                                          <p:stCondLst>
                                            <p:cond delay="499"/>
                                          </p:stCondLst>
                                        </p:cTn>
                                        <p:tgtEl>
                                          <p:spTgt spid="16"/>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21" presetClass="entr" presetSubtype="1" fill="hold" grpId="0" nodeType="clickEffect">
                                  <p:stCondLst>
                                    <p:cond delay="0"/>
                                  </p:stCondLst>
                                  <p:childTnLst>
                                    <p:set>
                                      <p:cBhvr>
                                        <p:cTn id="95" dur="1" fill="hold">
                                          <p:stCondLst>
                                            <p:cond delay="0"/>
                                          </p:stCondLst>
                                        </p:cTn>
                                        <p:tgtEl>
                                          <p:spTgt spid="17"/>
                                        </p:tgtEl>
                                        <p:attrNameLst>
                                          <p:attrName>style.visibility</p:attrName>
                                        </p:attrNameLst>
                                      </p:cBhvr>
                                      <p:to>
                                        <p:strVal val="visible"/>
                                      </p:to>
                                    </p:set>
                                    <p:animEffect transition="in" filter="wheel(1)">
                                      <p:cBhvr>
                                        <p:cTn id="96"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14" grpId="0" animBg="1"/>
      <p:bldP spid="14" grpId="1" animBg="1"/>
      <p:bldP spid="15" grpId="0" animBg="1"/>
      <p:bldP spid="15" grpId="1" animBg="1"/>
      <p:bldP spid="16" grpId="0" animBg="1"/>
      <p:bldP spid="16" grpId="1" animBg="1"/>
      <p:bldP spid="1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a:extLst>
              <a:ext uri="{FF2B5EF4-FFF2-40B4-BE49-F238E27FC236}">
                <a16:creationId xmlns:a16="http://schemas.microsoft.com/office/drawing/2014/main" id="{E4AE1313-A0C4-426F-8E9A-59097648387B}"/>
              </a:ext>
            </a:extLst>
          </p:cNvPr>
          <p:cNvSpPr>
            <a:spLocks noGrp="1" noChangeArrowheads="1"/>
          </p:cNvSpPr>
          <p:nvPr>
            <p:ph type="title" idx="4294967295"/>
          </p:nvPr>
        </p:nvSpPr>
        <p:spPr/>
        <p:txBody>
          <a:bodyPr/>
          <a:lstStyle/>
          <a:p>
            <a:pPr eaLnBrk="1" hangingPunct="1"/>
            <a:r>
              <a:rPr lang="zh-CN" altLang="en-US"/>
              <a:t>两个规则</a:t>
            </a:r>
          </a:p>
        </p:txBody>
      </p:sp>
      <p:sp>
        <p:nvSpPr>
          <p:cNvPr id="52228" name="Rectangle 3">
            <a:extLst>
              <a:ext uri="{FF2B5EF4-FFF2-40B4-BE49-F238E27FC236}">
                <a16:creationId xmlns:a16="http://schemas.microsoft.com/office/drawing/2014/main" id="{B322C58A-1AE8-4B1F-A0A2-DC6A4F8B041D}"/>
              </a:ext>
            </a:extLst>
          </p:cNvPr>
          <p:cNvSpPr>
            <a:spLocks noGrp="1" noChangeArrowheads="1"/>
          </p:cNvSpPr>
          <p:nvPr>
            <p:ph type="body" idx="4294967295"/>
          </p:nvPr>
        </p:nvSpPr>
        <p:spPr>
          <a:xfrm>
            <a:off x="384176" y="1125799"/>
            <a:ext cx="8153400" cy="5290774"/>
          </a:xfrm>
        </p:spPr>
        <p:txBody>
          <a:bodyPr>
            <a:normAutofit/>
          </a:bodyPr>
          <a:lstStyle/>
          <a:p>
            <a:pPr marL="0" indent="0">
              <a:buNone/>
            </a:pPr>
            <a:r>
              <a:rPr lang="zh-CN" altLang="en-US" dirty="0">
                <a:solidFill>
                  <a:srgbClr val="3333FF"/>
                </a:solidFill>
              </a:rPr>
              <a:t>规则</a:t>
            </a:r>
            <a:r>
              <a:rPr lang="en-US" altLang="zh-CN" dirty="0">
                <a:solidFill>
                  <a:srgbClr val="3333FF"/>
                </a:solidFill>
              </a:rPr>
              <a:t>1(</a:t>
            </a:r>
            <a:r>
              <a:rPr lang="zh-CN" altLang="en-US" dirty="0">
                <a:solidFill>
                  <a:srgbClr val="3333FF"/>
                </a:solidFill>
              </a:rPr>
              <a:t>约束变元的改名规则</a:t>
            </a:r>
            <a:r>
              <a:rPr lang="en-US" altLang="zh-CN" dirty="0">
                <a:solidFill>
                  <a:srgbClr val="3333FF"/>
                </a:solidFill>
              </a:rPr>
              <a:t>)</a:t>
            </a:r>
            <a:r>
              <a:rPr lang="zh-CN" altLang="en-US" dirty="0">
                <a:solidFill>
                  <a:srgbClr val="3333FF"/>
                </a:solidFill>
              </a:rPr>
              <a:t>：</a:t>
            </a:r>
          </a:p>
          <a:p>
            <a:pPr marL="792000" indent="-792000">
              <a:buNone/>
            </a:pPr>
            <a:r>
              <a:rPr lang="zh-CN" altLang="en-US" dirty="0"/>
              <a:t>（</a:t>
            </a:r>
            <a:r>
              <a:rPr lang="en-US" altLang="zh-CN" dirty="0"/>
              <a:t>1</a:t>
            </a:r>
            <a:r>
              <a:rPr lang="zh-CN" altLang="en-US" dirty="0"/>
              <a:t>）将量词辖域内与作用变元相同的约束变元都用新的个体变元替换；</a:t>
            </a:r>
          </a:p>
          <a:p>
            <a:pPr marL="0" indent="0">
              <a:buNone/>
            </a:pPr>
            <a:r>
              <a:rPr lang="zh-CN" altLang="en-US" dirty="0"/>
              <a:t>（</a:t>
            </a:r>
            <a:r>
              <a:rPr lang="en-US" altLang="zh-CN" dirty="0"/>
              <a:t>2</a:t>
            </a:r>
            <a:r>
              <a:rPr lang="zh-CN" altLang="en-US" dirty="0"/>
              <a:t>）新的变元一定要有别于改名辖域中的所有其他变量。</a:t>
            </a:r>
          </a:p>
          <a:p>
            <a:pPr marL="0" indent="0">
              <a:buNone/>
            </a:pPr>
            <a:endParaRPr lang="en-US" altLang="zh-CN" dirty="0">
              <a:solidFill>
                <a:srgbClr val="3333FF"/>
              </a:solidFill>
            </a:endParaRPr>
          </a:p>
          <a:p>
            <a:pPr marL="0" indent="0">
              <a:buNone/>
            </a:pPr>
            <a:r>
              <a:rPr lang="zh-CN" altLang="en-US" dirty="0">
                <a:solidFill>
                  <a:srgbClr val="3333FF"/>
                </a:solidFill>
              </a:rPr>
              <a:t>规则</a:t>
            </a:r>
            <a:r>
              <a:rPr lang="en-US" altLang="zh-CN" dirty="0">
                <a:solidFill>
                  <a:srgbClr val="3333FF"/>
                </a:solidFill>
              </a:rPr>
              <a:t>2(</a:t>
            </a:r>
            <a:r>
              <a:rPr lang="zh-CN" altLang="en-US" dirty="0">
                <a:solidFill>
                  <a:srgbClr val="3333FF"/>
                </a:solidFill>
              </a:rPr>
              <a:t>自由变元的代入规则</a:t>
            </a:r>
            <a:r>
              <a:rPr lang="en-US" altLang="zh-CN" dirty="0">
                <a:solidFill>
                  <a:srgbClr val="3333FF"/>
                </a:solidFill>
              </a:rPr>
              <a:t>)</a:t>
            </a:r>
            <a:r>
              <a:rPr lang="zh-CN" altLang="en-US" dirty="0">
                <a:solidFill>
                  <a:srgbClr val="3333FF"/>
                </a:solidFill>
              </a:rPr>
              <a:t>：</a:t>
            </a:r>
          </a:p>
          <a:p>
            <a:pPr marL="792000" indent="-792000">
              <a:buNone/>
            </a:pPr>
            <a:r>
              <a:rPr lang="zh-CN" altLang="zh-CN" dirty="0"/>
              <a:t>（</a:t>
            </a:r>
            <a:r>
              <a:rPr lang="en-US" altLang="zh-CN" dirty="0"/>
              <a:t>1</a:t>
            </a:r>
            <a:r>
              <a:rPr lang="zh-CN" altLang="zh-CN" dirty="0"/>
              <a:t>）将公式中出现某个自由变元的每一处都用新的个体变元或个体常量替换；</a:t>
            </a:r>
          </a:p>
          <a:p>
            <a:pPr marL="0" indent="0">
              <a:buNone/>
            </a:pPr>
            <a:r>
              <a:rPr lang="zh-CN" altLang="zh-CN" dirty="0"/>
              <a:t>（</a:t>
            </a:r>
            <a:r>
              <a:rPr lang="en-US" altLang="zh-CN" dirty="0"/>
              <a:t>2</a:t>
            </a:r>
            <a:r>
              <a:rPr lang="zh-CN" altLang="zh-CN" dirty="0"/>
              <a:t>）新变元不允许在原公式中以任何约束形式出现。</a:t>
            </a:r>
          </a:p>
        </p:txBody>
      </p:sp>
      <p:sp>
        <p:nvSpPr>
          <p:cNvPr id="2" name="右大括号 1">
            <a:extLst>
              <a:ext uri="{FF2B5EF4-FFF2-40B4-BE49-F238E27FC236}">
                <a16:creationId xmlns:a16="http://schemas.microsoft.com/office/drawing/2014/main" id="{199A491D-7123-44DE-8F09-F08F52E2B913}"/>
              </a:ext>
            </a:extLst>
          </p:cNvPr>
          <p:cNvSpPr/>
          <p:nvPr/>
        </p:nvSpPr>
        <p:spPr>
          <a:xfrm>
            <a:off x="8461375" y="1677194"/>
            <a:ext cx="609600" cy="4320000"/>
          </a:xfrm>
          <a:prstGeom prst="rightBrace">
            <a:avLst/>
          </a:prstGeom>
          <a:ln w="254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对话气泡: 圆角矩形 2">
            <a:extLst>
              <a:ext uri="{FF2B5EF4-FFF2-40B4-BE49-F238E27FC236}">
                <a16:creationId xmlns:a16="http://schemas.microsoft.com/office/drawing/2014/main" id="{4F298EBA-23B8-477B-AF1B-0CF4B234103B}"/>
              </a:ext>
            </a:extLst>
          </p:cNvPr>
          <p:cNvSpPr/>
          <p:nvPr/>
        </p:nvSpPr>
        <p:spPr>
          <a:xfrm>
            <a:off x="9756774" y="2515394"/>
            <a:ext cx="2057399" cy="3048000"/>
          </a:xfrm>
          <a:prstGeom prst="wedgeRoundRectCallout">
            <a:avLst>
              <a:gd name="adj1" fmla="val -82789"/>
              <a:gd name="adj2" fmla="val -695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800" b="1" dirty="0">
                <a:solidFill>
                  <a:srgbClr val="FFC000"/>
                </a:solidFill>
                <a:latin typeface="+mn-ea"/>
              </a:rPr>
              <a:t>本质：</a:t>
            </a:r>
            <a:endParaRPr lang="en-US" altLang="zh-CN" sz="2800" b="1" dirty="0">
              <a:solidFill>
                <a:srgbClr val="FFC000"/>
              </a:solidFill>
              <a:latin typeface="+mn-ea"/>
            </a:endParaRPr>
          </a:p>
          <a:p>
            <a:pPr indent="360000">
              <a:lnSpc>
                <a:spcPct val="150000"/>
              </a:lnSpc>
            </a:pPr>
            <a:r>
              <a:rPr lang="zh-CN" altLang="en-US" dirty="0">
                <a:solidFill>
                  <a:srgbClr val="C00000"/>
                </a:solidFill>
                <a:latin typeface="+mn-ea"/>
              </a:rPr>
              <a:t>不改变</a:t>
            </a:r>
            <a:endParaRPr lang="en-US" altLang="zh-CN" dirty="0">
              <a:solidFill>
                <a:srgbClr val="C00000"/>
              </a:solidFill>
              <a:latin typeface="+mn-ea"/>
            </a:endParaRPr>
          </a:p>
          <a:p>
            <a:pPr indent="360000">
              <a:lnSpc>
                <a:spcPct val="150000"/>
              </a:lnSpc>
            </a:pPr>
            <a:r>
              <a:rPr lang="zh-CN" altLang="en-US" dirty="0">
                <a:solidFill>
                  <a:srgbClr val="C00000"/>
                </a:solidFill>
                <a:latin typeface="+mn-ea"/>
              </a:rPr>
              <a:t>原有的</a:t>
            </a:r>
            <a:endParaRPr lang="en-US" altLang="zh-CN" dirty="0">
              <a:solidFill>
                <a:srgbClr val="C00000"/>
              </a:solidFill>
              <a:latin typeface="+mn-ea"/>
            </a:endParaRPr>
          </a:p>
          <a:p>
            <a:pPr indent="360000">
              <a:lnSpc>
                <a:spcPct val="150000"/>
              </a:lnSpc>
            </a:pPr>
            <a:r>
              <a:rPr lang="zh-CN" altLang="en-US" dirty="0">
                <a:solidFill>
                  <a:srgbClr val="C00000"/>
                </a:solidFill>
                <a:latin typeface="+mn-ea"/>
              </a:rPr>
              <a:t>约束关系</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grpId="0" nodeType="withEffect">
                                  <p:stCondLst>
                                    <p:cond delay="0"/>
                                  </p:stCondLst>
                                  <p:childTnLst>
                                    <p:set>
                                      <p:cBhvr>
                                        <p:cTn id="6" dur="1" fill="hold">
                                          <p:stCondLst>
                                            <p:cond delay="0"/>
                                          </p:stCondLst>
                                        </p:cTn>
                                        <p:tgtEl>
                                          <p:spTgt spid="52228">
                                            <p:txEl>
                                              <p:pRg st="0" end="0"/>
                                            </p:txEl>
                                          </p:spTgt>
                                        </p:tgtEl>
                                        <p:attrNameLst>
                                          <p:attrName>style.visibility</p:attrName>
                                        </p:attrNameLst>
                                      </p:cBhvr>
                                      <p:to>
                                        <p:strVal val="visible"/>
                                      </p:to>
                                    </p:set>
                                    <p:animEffect transition="in" filter="barn(inHorizontal)">
                                      <p:cBhvr>
                                        <p:cTn id="7" dur="500"/>
                                        <p:tgtEl>
                                          <p:spTgt spid="52228">
                                            <p:txEl>
                                              <p:pRg st="0" end="0"/>
                                            </p:txEl>
                                          </p:spTgt>
                                        </p:tgtEl>
                                      </p:cBhvr>
                                    </p:animEffect>
                                  </p:childTnLst>
                                </p:cTn>
                              </p:par>
                              <p:par>
                                <p:cTn id="8" presetID="16" presetClass="entr" presetSubtype="26" fill="hold" grpId="0" nodeType="withEffect">
                                  <p:stCondLst>
                                    <p:cond delay="0"/>
                                  </p:stCondLst>
                                  <p:childTnLst>
                                    <p:set>
                                      <p:cBhvr>
                                        <p:cTn id="9" dur="1" fill="hold">
                                          <p:stCondLst>
                                            <p:cond delay="0"/>
                                          </p:stCondLst>
                                        </p:cTn>
                                        <p:tgtEl>
                                          <p:spTgt spid="52228">
                                            <p:txEl>
                                              <p:pRg st="1" end="1"/>
                                            </p:txEl>
                                          </p:spTgt>
                                        </p:tgtEl>
                                        <p:attrNameLst>
                                          <p:attrName>style.visibility</p:attrName>
                                        </p:attrNameLst>
                                      </p:cBhvr>
                                      <p:to>
                                        <p:strVal val="visible"/>
                                      </p:to>
                                    </p:set>
                                    <p:animEffect transition="in" filter="barn(inHorizontal)">
                                      <p:cBhvr>
                                        <p:cTn id="10" dur="500"/>
                                        <p:tgtEl>
                                          <p:spTgt spid="52228">
                                            <p:txEl>
                                              <p:pRg st="1" end="1"/>
                                            </p:txEl>
                                          </p:spTgt>
                                        </p:tgtEl>
                                      </p:cBhvr>
                                    </p:animEffect>
                                  </p:childTnLst>
                                </p:cTn>
                              </p:par>
                              <p:par>
                                <p:cTn id="11" presetID="16" presetClass="entr" presetSubtype="26" fill="hold" grpId="0" nodeType="withEffect">
                                  <p:stCondLst>
                                    <p:cond delay="0"/>
                                  </p:stCondLst>
                                  <p:childTnLst>
                                    <p:set>
                                      <p:cBhvr>
                                        <p:cTn id="12" dur="1" fill="hold">
                                          <p:stCondLst>
                                            <p:cond delay="0"/>
                                          </p:stCondLst>
                                        </p:cTn>
                                        <p:tgtEl>
                                          <p:spTgt spid="52228">
                                            <p:txEl>
                                              <p:pRg st="2" end="2"/>
                                            </p:txEl>
                                          </p:spTgt>
                                        </p:tgtEl>
                                        <p:attrNameLst>
                                          <p:attrName>style.visibility</p:attrName>
                                        </p:attrNameLst>
                                      </p:cBhvr>
                                      <p:to>
                                        <p:strVal val="visible"/>
                                      </p:to>
                                    </p:set>
                                    <p:animEffect transition="in" filter="barn(inHorizontal)">
                                      <p:cBhvr>
                                        <p:cTn id="13" dur="500"/>
                                        <p:tgtEl>
                                          <p:spTgt spid="5222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52228">
                                            <p:txEl>
                                              <p:pRg st="4" end="4"/>
                                            </p:txEl>
                                          </p:spTgt>
                                        </p:tgtEl>
                                        <p:attrNameLst>
                                          <p:attrName>style.visibility</p:attrName>
                                        </p:attrNameLst>
                                      </p:cBhvr>
                                      <p:to>
                                        <p:strVal val="visible"/>
                                      </p:to>
                                    </p:set>
                                    <p:animEffect transition="in" filter="wheel(1)">
                                      <p:cBhvr>
                                        <p:cTn id="18" dur="2000"/>
                                        <p:tgtEl>
                                          <p:spTgt spid="52228">
                                            <p:txEl>
                                              <p:pRg st="4" end="4"/>
                                            </p:txEl>
                                          </p:spTgt>
                                        </p:tgtEl>
                                      </p:cBhvr>
                                    </p:animEffect>
                                  </p:childTnLst>
                                </p:cTn>
                              </p:par>
                              <p:par>
                                <p:cTn id="19" presetID="21" presetClass="entr" presetSubtype="1" fill="hold" nodeType="withEffect">
                                  <p:stCondLst>
                                    <p:cond delay="0"/>
                                  </p:stCondLst>
                                  <p:childTnLst>
                                    <p:set>
                                      <p:cBhvr>
                                        <p:cTn id="20" dur="1" fill="hold">
                                          <p:stCondLst>
                                            <p:cond delay="0"/>
                                          </p:stCondLst>
                                        </p:cTn>
                                        <p:tgtEl>
                                          <p:spTgt spid="52228">
                                            <p:txEl>
                                              <p:pRg st="5" end="5"/>
                                            </p:txEl>
                                          </p:spTgt>
                                        </p:tgtEl>
                                        <p:attrNameLst>
                                          <p:attrName>style.visibility</p:attrName>
                                        </p:attrNameLst>
                                      </p:cBhvr>
                                      <p:to>
                                        <p:strVal val="visible"/>
                                      </p:to>
                                    </p:set>
                                    <p:animEffect transition="in" filter="wheel(1)">
                                      <p:cBhvr>
                                        <p:cTn id="21" dur="2000"/>
                                        <p:tgtEl>
                                          <p:spTgt spid="52228">
                                            <p:txEl>
                                              <p:pRg st="5" end="5"/>
                                            </p:txEl>
                                          </p:spTgt>
                                        </p:tgtEl>
                                      </p:cBhvr>
                                    </p:animEffect>
                                  </p:childTnLst>
                                </p:cTn>
                              </p:par>
                              <p:par>
                                <p:cTn id="22" presetID="21" presetClass="entr" presetSubtype="1" fill="hold" nodeType="withEffect">
                                  <p:stCondLst>
                                    <p:cond delay="0"/>
                                  </p:stCondLst>
                                  <p:childTnLst>
                                    <p:set>
                                      <p:cBhvr>
                                        <p:cTn id="23" dur="1" fill="hold">
                                          <p:stCondLst>
                                            <p:cond delay="0"/>
                                          </p:stCondLst>
                                        </p:cTn>
                                        <p:tgtEl>
                                          <p:spTgt spid="52228">
                                            <p:txEl>
                                              <p:pRg st="6" end="6"/>
                                            </p:txEl>
                                          </p:spTgt>
                                        </p:tgtEl>
                                        <p:attrNameLst>
                                          <p:attrName>style.visibility</p:attrName>
                                        </p:attrNameLst>
                                      </p:cBhvr>
                                      <p:to>
                                        <p:strVal val="visible"/>
                                      </p:to>
                                    </p:set>
                                    <p:animEffect transition="in" filter="wheel(1)">
                                      <p:cBhvr>
                                        <p:cTn id="24" dur="2000"/>
                                        <p:tgtEl>
                                          <p:spTgt spid="52228">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left)">
                                      <p:cBhvr>
                                        <p:cTn id="29" dur="500"/>
                                        <p:tgtEl>
                                          <p:spTgt spid="2"/>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left)">
                                      <p:cBhvr>
                                        <p:cTn id="3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build="p" autoUpdateAnimBg="0"/>
      <p:bldP spid="2" grpId="0" animBg="1"/>
      <p:bldP spid="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a:extLst>
              <a:ext uri="{FF2B5EF4-FFF2-40B4-BE49-F238E27FC236}">
                <a16:creationId xmlns:a16="http://schemas.microsoft.com/office/drawing/2014/main" id="{23CC7A98-0C24-4A76-9FB2-2BC48AD313AF}"/>
              </a:ext>
            </a:extLst>
          </p:cNvPr>
          <p:cNvSpPr>
            <a:spLocks noGrp="1" noChangeArrowheads="1"/>
          </p:cNvSpPr>
          <p:nvPr>
            <p:ph type="title" idx="4294967295"/>
          </p:nvPr>
        </p:nvSpPr>
        <p:spPr/>
        <p:txBody>
          <a:bodyPr/>
          <a:lstStyle/>
          <a:p>
            <a:r>
              <a:rPr lang="zh-CN" altLang="en-US" dirty="0"/>
              <a:t>例</a:t>
            </a:r>
            <a:r>
              <a:rPr lang="en-US" altLang="zh-CN" dirty="0"/>
              <a:t>3.8</a:t>
            </a:r>
            <a:endParaRPr lang="zh-CN" altLang="en-US" dirty="0"/>
          </a:p>
        </p:txBody>
      </p:sp>
      <p:sp>
        <p:nvSpPr>
          <p:cNvPr id="53252" name="Rectangle 3">
            <a:extLst>
              <a:ext uri="{FF2B5EF4-FFF2-40B4-BE49-F238E27FC236}">
                <a16:creationId xmlns:a16="http://schemas.microsoft.com/office/drawing/2014/main" id="{DAF41B45-BE80-4711-BD7E-2C5C45425C0A}"/>
              </a:ext>
            </a:extLst>
          </p:cNvPr>
          <p:cNvSpPr>
            <a:spLocks noGrp="1" noChangeArrowheads="1"/>
          </p:cNvSpPr>
          <p:nvPr>
            <p:ph type="body" idx="4294967295"/>
          </p:nvPr>
        </p:nvSpPr>
        <p:spPr>
          <a:xfrm>
            <a:off x="446935" y="1119730"/>
            <a:ext cx="11062440" cy="5205664"/>
          </a:xfrm>
        </p:spPr>
        <p:txBody>
          <a:bodyPr>
            <a:normAutofit/>
          </a:bodyPr>
          <a:lstStyle/>
          <a:p>
            <a:pPr marL="0" indent="0">
              <a:buNone/>
            </a:pPr>
            <a:r>
              <a:rPr lang="zh-CN" altLang="zh-CN" dirty="0">
                <a:solidFill>
                  <a:srgbClr val="C00000"/>
                </a:solidFill>
              </a:rPr>
              <a:t>例</a:t>
            </a:r>
            <a:r>
              <a:rPr lang="en-US" altLang="zh-CN" dirty="0">
                <a:solidFill>
                  <a:srgbClr val="C00000"/>
                </a:solidFill>
              </a:rPr>
              <a:t>3.8</a:t>
            </a:r>
            <a:r>
              <a:rPr lang="zh-CN" altLang="en-US" dirty="0"/>
              <a:t>  </a:t>
            </a:r>
            <a:r>
              <a:rPr lang="zh-CN" altLang="zh-CN" dirty="0"/>
              <a:t>公式</a:t>
            </a:r>
            <a:r>
              <a:rPr lang="en-US" altLang="zh-CN" dirty="0">
                <a:sym typeface="Symbol" panose="05050102010706020507" pitchFamily="18" charset="2"/>
              </a:rPr>
              <a:t></a:t>
            </a:r>
            <a:r>
              <a:rPr lang="en-US" altLang="zh-CN" dirty="0"/>
              <a:t>x(P(x)→Q(x</a:t>
            </a:r>
            <a:r>
              <a:rPr lang="fr-FR" altLang="zh-CN" dirty="0"/>
              <a:t>,</a:t>
            </a:r>
            <a:r>
              <a:rPr lang="en-US" altLang="zh-CN" dirty="0"/>
              <a:t>y))</a:t>
            </a:r>
            <a:r>
              <a:rPr lang="zh-CN" altLang="zh-CN" dirty="0"/>
              <a:t>∧</a:t>
            </a:r>
            <a:r>
              <a:rPr lang="en-US" altLang="zh-CN" dirty="0">
                <a:sym typeface="Symbol" panose="05050102010706020507" pitchFamily="18" charset="2"/>
              </a:rPr>
              <a:t></a:t>
            </a:r>
            <a:r>
              <a:rPr lang="fr-FR" altLang="zh-CN" dirty="0"/>
              <a:t>y</a:t>
            </a:r>
            <a:r>
              <a:rPr lang="en-US" altLang="zh-CN" dirty="0"/>
              <a:t>R(x</a:t>
            </a:r>
            <a:r>
              <a:rPr lang="fr-FR" altLang="zh-CN" dirty="0"/>
              <a:t>,</a:t>
            </a:r>
            <a:r>
              <a:rPr lang="en-US" altLang="zh-CN" dirty="0"/>
              <a:t>y)</a:t>
            </a:r>
            <a:r>
              <a:rPr lang="zh-CN" altLang="zh-CN" dirty="0"/>
              <a:t>中</a:t>
            </a:r>
            <a:r>
              <a:rPr lang="en-US" altLang="zh-CN" dirty="0"/>
              <a:t>x</a:t>
            </a:r>
            <a:r>
              <a:rPr lang="zh-CN" altLang="zh-CN" dirty="0"/>
              <a:t>，</a:t>
            </a:r>
            <a:r>
              <a:rPr lang="en-US" altLang="zh-CN" dirty="0"/>
              <a:t>y</a:t>
            </a:r>
            <a:r>
              <a:rPr lang="zh-CN" altLang="zh-CN" dirty="0"/>
              <a:t>既是约束变元又是自由变元，试指出下面对变元的改名或者替换是否正确，并说明理由。</a:t>
            </a:r>
          </a:p>
          <a:p>
            <a:pPr marL="0" indent="457200">
              <a:lnSpc>
                <a:spcPct val="200000"/>
              </a:lnSpc>
              <a:buNone/>
            </a:pPr>
            <a:r>
              <a:rPr lang="zh-CN" altLang="zh-CN" dirty="0"/>
              <a:t>（</a:t>
            </a:r>
            <a:r>
              <a:rPr lang="en-US" altLang="zh-CN" dirty="0"/>
              <a:t>1</a:t>
            </a:r>
            <a:r>
              <a:rPr lang="zh-CN" altLang="zh-CN" dirty="0"/>
              <a:t>）</a:t>
            </a:r>
            <a:r>
              <a:rPr lang="en-US" altLang="zh-CN" dirty="0">
                <a:sym typeface="Symbol" panose="05050102010706020507" pitchFamily="18" charset="2"/>
              </a:rPr>
              <a:t></a:t>
            </a:r>
            <a:r>
              <a:rPr lang="en-US" altLang="zh-CN" dirty="0"/>
              <a:t>y(P(y)→Q(y</a:t>
            </a:r>
            <a:r>
              <a:rPr lang="fr-FR" altLang="zh-CN" dirty="0"/>
              <a:t>,</a:t>
            </a:r>
            <a:r>
              <a:rPr lang="en-US" altLang="zh-CN" dirty="0"/>
              <a:t>y))</a:t>
            </a:r>
            <a:r>
              <a:rPr lang="zh-CN" altLang="zh-CN" dirty="0"/>
              <a:t>∧</a:t>
            </a:r>
            <a:r>
              <a:rPr lang="en-US" altLang="zh-CN" dirty="0">
                <a:sym typeface="Symbol" panose="05050102010706020507" pitchFamily="18" charset="2"/>
              </a:rPr>
              <a:t></a:t>
            </a:r>
            <a:r>
              <a:rPr lang="fr-FR" altLang="zh-CN" dirty="0"/>
              <a:t>y</a:t>
            </a:r>
            <a:r>
              <a:rPr lang="en-US" altLang="zh-CN" dirty="0"/>
              <a:t>R(x</a:t>
            </a:r>
            <a:r>
              <a:rPr lang="fr-FR" altLang="zh-CN" dirty="0"/>
              <a:t>,</a:t>
            </a:r>
            <a:r>
              <a:rPr lang="en-US" altLang="zh-CN" dirty="0"/>
              <a:t>y)</a:t>
            </a:r>
            <a:r>
              <a:rPr lang="zh-CN" altLang="zh-CN" dirty="0"/>
              <a:t>。</a:t>
            </a:r>
          </a:p>
          <a:p>
            <a:pPr marL="0" indent="457200">
              <a:lnSpc>
                <a:spcPct val="200000"/>
              </a:lnSpc>
              <a:buNone/>
            </a:pPr>
            <a:r>
              <a:rPr lang="zh-CN" altLang="zh-CN" dirty="0"/>
              <a:t>（</a:t>
            </a:r>
            <a:r>
              <a:rPr lang="en-US" altLang="zh-CN" dirty="0"/>
              <a:t>2</a:t>
            </a:r>
            <a:r>
              <a:rPr lang="zh-CN" altLang="zh-CN" dirty="0"/>
              <a:t>）</a:t>
            </a:r>
            <a:r>
              <a:rPr lang="en-US" altLang="zh-CN" dirty="0">
                <a:sym typeface="Symbol" panose="05050102010706020507" pitchFamily="18" charset="2"/>
              </a:rPr>
              <a:t></a:t>
            </a:r>
            <a:r>
              <a:rPr lang="en-US" altLang="zh-CN" dirty="0"/>
              <a:t>z(P(z)→Q(z</a:t>
            </a:r>
            <a:r>
              <a:rPr lang="fr-FR" altLang="zh-CN" dirty="0"/>
              <a:t>,</a:t>
            </a:r>
            <a:r>
              <a:rPr lang="en-US" altLang="zh-CN" dirty="0"/>
              <a:t>y))</a:t>
            </a:r>
            <a:r>
              <a:rPr lang="zh-CN" altLang="zh-CN" dirty="0"/>
              <a:t>∧</a:t>
            </a:r>
            <a:r>
              <a:rPr lang="en-US" altLang="zh-CN" dirty="0">
                <a:sym typeface="Symbol" panose="05050102010706020507" pitchFamily="18" charset="2"/>
              </a:rPr>
              <a:t></a:t>
            </a:r>
            <a:r>
              <a:rPr lang="fr-FR" altLang="zh-CN" dirty="0"/>
              <a:t>s</a:t>
            </a:r>
            <a:r>
              <a:rPr lang="en-US" altLang="zh-CN" dirty="0"/>
              <a:t>R(x</a:t>
            </a:r>
            <a:r>
              <a:rPr lang="fr-FR" altLang="zh-CN" dirty="0"/>
              <a:t>,</a:t>
            </a:r>
            <a:r>
              <a:rPr lang="en-US" altLang="zh-CN" dirty="0"/>
              <a:t>s)</a:t>
            </a:r>
            <a:r>
              <a:rPr lang="zh-CN" altLang="zh-CN" dirty="0"/>
              <a:t>。</a:t>
            </a:r>
          </a:p>
          <a:p>
            <a:pPr marL="0" indent="457200">
              <a:lnSpc>
                <a:spcPct val="200000"/>
              </a:lnSpc>
              <a:buNone/>
            </a:pPr>
            <a:r>
              <a:rPr lang="zh-CN" altLang="zh-CN" dirty="0"/>
              <a:t>（</a:t>
            </a:r>
            <a:r>
              <a:rPr lang="en-US" altLang="zh-CN" dirty="0"/>
              <a:t>3</a:t>
            </a:r>
            <a:r>
              <a:rPr lang="zh-CN" altLang="zh-CN" dirty="0"/>
              <a:t>）</a:t>
            </a:r>
            <a:r>
              <a:rPr lang="en-US" altLang="zh-CN" dirty="0">
                <a:sym typeface="Symbol" panose="05050102010706020507" pitchFamily="18" charset="2"/>
              </a:rPr>
              <a:t></a:t>
            </a:r>
            <a:r>
              <a:rPr lang="en-US" altLang="zh-CN" dirty="0"/>
              <a:t>x(P(x)→Q(x</a:t>
            </a:r>
            <a:r>
              <a:rPr lang="fr-FR" altLang="zh-CN" dirty="0"/>
              <a:t>,</a:t>
            </a:r>
            <a:r>
              <a:rPr lang="en-US" altLang="zh-CN" dirty="0"/>
              <a:t>z))</a:t>
            </a:r>
            <a:r>
              <a:rPr lang="zh-CN" altLang="zh-CN" dirty="0"/>
              <a:t>∧</a:t>
            </a:r>
            <a:r>
              <a:rPr lang="en-US" altLang="zh-CN" dirty="0">
                <a:sym typeface="Symbol" panose="05050102010706020507" pitchFamily="18" charset="2"/>
              </a:rPr>
              <a:t></a:t>
            </a:r>
            <a:r>
              <a:rPr lang="fr-FR" altLang="zh-CN" dirty="0"/>
              <a:t>y</a:t>
            </a:r>
            <a:r>
              <a:rPr lang="en-US" altLang="zh-CN" dirty="0"/>
              <a:t>R(y</a:t>
            </a:r>
            <a:r>
              <a:rPr lang="fr-FR" altLang="zh-CN" dirty="0"/>
              <a:t>,</a:t>
            </a:r>
            <a:r>
              <a:rPr lang="en-US" altLang="zh-CN" dirty="0"/>
              <a:t>y)</a:t>
            </a:r>
            <a:r>
              <a:rPr lang="zh-CN" altLang="zh-CN" dirty="0"/>
              <a:t>。</a:t>
            </a:r>
          </a:p>
          <a:p>
            <a:pPr marL="0" indent="457200">
              <a:lnSpc>
                <a:spcPct val="200000"/>
              </a:lnSpc>
              <a:buNone/>
            </a:pPr>
            <a:r>
              <a:rPr lang="zh-CN" altLang="zh-CN" dirty="0"/>
              <a:t>（</a:t>
            </a:r>
            <a:r>
              <a:rPr lang="en-US" altLang="zh-CN" dirty="0"/>
              <a:t>4</a:t>
            </a:r>
            <a:r>
              <a:rPr lang="zh-CN" altLang="zh-CN" dirty="0"/>
              <a:t>）</a:t>
            </a:r>
            <a:r>
              <a:rPr lang="en-US" altLang="zh-CN" dirty="0">
                <a:sym typeface="Symbol" panose="05050102010706020507" pitchFamily="18" charset="2"/>
              </a:rPr>
              <a:t></a:t>
            </a:r>
            <a:r>
              <a:rPr lang="en-US" altLang="zh-CN" dirty="0"/>
              <a:t>x(P(x)→Q(x</a:t>
            </a:r>
            <a:r>
              <a:rPr lang="fr-FR" altLang="zh-CN" dirty="0"/>
              <a:t>,</a:t>
            </a:r>
            <a:r>
              <a:rPr lang="en-US" altLang="zh-CN" dirty="0"/>
              <a:t>z))</a:t>
            </a:r>
            <a:r>
              <a:rPr lang="zh-CN" altLang="zh-CN" dirty="0"/>
              <a:t>∧</a:t>
            </a:r>
            <a:r>
              <a:rPr lang="en-US" altLang="zh-CN" dirty="0">
                <a:sym typeface="Symbol" panose="05050102010706020507" pitchFamily="18" charset="2"/>
              </a:rPr>
              <a:t></a:t>
            </a:r>
            <a:r>
              <a:rPr lang="fr-FR" altLang="zh-CN" dirty="0"/>
              <a:t>y</a:t>
            </a:r>
            <a:r>
              <a:rPr lang="en-US" altLang="zh-CN" dirty="0"/>
              <a:t>R(s</a:t>
            </a:r>
            <a:r>
              <a:rPr lang="fr-FR" altLang="zh-CN" dirty="0"/>
              <a:t>,</a:t>
            </a:r>
            <a:r>
              <a:rPr lang="en-US" altLang="zh-CN" dirty="0"/>
              <a:t>y)</a:t>
            </a:r>
            <a:r>
              <a:rPr lang="zh-CN" altLang="zh-CN" dirty="0"/>
              <a:t>。</a:t>
            </a:r>
            <a:endParaRPr lang="en-US" altLang="zh-CN" dirty="0"/>
          </a:p>
          <a:p>
            <a:pPr marL="0" indent="457200">
              <a:lnSpc>
                <a:spcPct val="200000"/>
              </a:lnSpc>
              <a:buNone/>
            </a:pPr>
            <a:r>
              <a:rPr lang="zh-CN" altLang="zh-CN" dirty="0"/>
              <a:t>（</a:t>
            </a:r>
            <a:r>
              <a:rPr lang="en-US" altLang="zh-CN" dirty="0"/>
              <a:t>5</a:t>
            </a:r>
            <a:r>
              <a:rPr lang="zh-CN" altLang="zh-CN" dirty="0"/>
              <a:t>）</a:t>
            </a:r>
            <a:r>
              <a:rPr lang="en-US" altLang="zh-CN" dirty="0">
                <a:sym typeface="Symbol" panose="05050102010706020507" pitchFamily="18" charset="2"/>
              </a:rPr>
              <a:t></a:t>
            </a:r>
            <a:r>
              <a:rPr lang="en-US" altLang="zh-CN" dirty="0"/>
              <a:t>x(P(x)→Q(x</a:t>
            </a:r>
            <a:r>
              <a:rPr lang="fr-FR" altLang="zh-CN" dirty="0"/>
              <a:t>,</a:t>
            </a:r>
            <a:r>
              <a:rPr lang="en-US" altLang="zh-CN" dirty="0"/>
              <a:t>z))</a:t>
            </a:r>
            <a:r>
              <a:rPr lang="zh-CN" altLang="zh-CN" dirty="0"/>
              <a:t>∧</a:t>
            </a:r>
            <a:r>
              <a:rPr lang="en-US" altLang="zh-CN" dirty="0">
                <a:sym typeface="Symbol" panose="05050102010706020507" pitchFamily="18" charset="2"/>
              </a:rPr>
              <a:t></a:t>
            </a:r>
            <a:r>
              <a:rPr lang="fr-FR" altLang="zh-CN" dirty="0"/>
              <a:t>y</a:t>
            </a:r>
            <a:r>
              <a:rPr lang="en-US" altLang="zh-CN" dirty="0"/>
              <a:t>R(z</a:t>
            </a:r>
            <a:r>
              <a:rPr lang="fr-FR" altLang="zh-CN" dirty="0"/>
              <a:t>,</a:t>
            </a:r>
            <a:r>
              <a:rPr lang="en-US" altLang="zh-CN" dirty="0"/>
              <a:t>y)</a:t>
            </a:r>
            <a:r>
              <a:rPr lang="zh-CN" altLang="zh-CN" dirty="0"/>
              <a:t>。</a:t>
            </a:r>
          </a:p>
        </p:txBody>
      </p:sp>
      <p:sp>
        <p:nvSpPr>
          <p:cNvPr id="53255" name="Rectangle 6">
            <a:extLst>
              <a:ext uri="{FF2B5EF4-FFF2-40B4-BE49-F238E27FC236}">
                <a16:creationId xmlns:a16="http://schemas.microsoft.com/office/drawing/2014/main" id="{1744F38E-4B51-4999-AFFF-76290EFF3393}"/>
              </a:ext>
            </a:extLst>
          </p:cNvPr>
          <p:cNvSpPr>
            <a:spLocks noChangeArrowheads="1"/>
          </p:cNvSpPr>
          <p:nvPr/>
        </p:nvSpPr>
        <p:spPr bwMode="auto">
          <a:xfrm>
            <a:off x="5975209" y="2256977"/>
            <a:ext cx="5991366" cy="4286160"/>
          </a:xfrm>
          <a:prstGeom prst="rect">
            <a:avLst/>
          </a:prstGeom>
          <a:noFill/>
          <a:ln>
            <a:noFill/>
          </a:ln>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200000"/>
              </a:lnSpc>
              <a:spcBef>
                <a:spcPts val="0"/>
              </a:spcBef>
              <a:buNone/>
            </a:pPr>
            <a:r>
              <a:rPr lang="zh-CN" altLang="en-US" sz="2400" dirty="0">
                <a:solidFill>
                  <a:srgbClr val="3333FF"/>
                </a:solidFill>
                <a:latin typeface="+mn-ea"/>
                <a:ea typeface="+mn-ea"/>
              </a:rPr>
              <a:t> </a:t>
            </a:r>
            <a:r>
              <a:rPr lang="fr-FR" altLang="en-US" sz="2400" dirty="0">
                <a:solidFill>
                  <a:srgbClr val="3333FF"/>
                </a:solidFill>
                <a:latin typeface="+mn-ea"/>
                <a:ea typeface="+mn-ea"/>
              </a:rPr>
              <a:t>---</a:t>
            </a:r>
            <a:r>
              <a:rPr lang="zh-CN" altLang="en-US" sz="2400" dirty="0">
                <a:solidFill>
                  <a:srgbClr val="3333FF"/>
                </a:solidFill>
                <a:latin typeface="+mn-ea"/>
                <a:ea typeface="+mn-ea"/>
              </a:rPr>
              <a:t>不正确，</a:t>
            </a:r>
            <a:r>
              <a:rPr lang="zh-CN" altLang="zh-CN" sz="2400" dirty="0">
                <a:solidFill>
                  <a:srgbClr val="3333FF"/>
                </a:solidFill>
                <a:latin typeface="+mn-ea"/>
                <a:ea typeface="+mn-ea"/>
              </a:rPr>
              <a:t>违背了规则</a:t>
            </a:r>
            <a:r>
              <a:rPr lang="en-US" altLang="zh-CN" sz="2400" dirty="0">
                <a:solidFill>
                  <a:srgbClr val="3333FF"/>
                </a:solidFill>
                <a:latin typeface="+mn-ea"/>
                <a:ea typeface="+mn-ea"/>
              </a:rPr>
              <a:t>1</a:t>
            </a:r>
            <a:r>
              <a:rPr lang="zh-CN" altLang="zh-CN" sz="2400" dirty="0">
                <a:solidFill>
                  <a:srgbClr val="3333FF"/>
                </a:solidFill>
                <a:latin typeface="+mn-ea"/>
                <a:ea typeface="+mn-ea"/>
              </a:rPr>
              <a:t>中的第（</a:t>
            </a:r>
            <a:r>
              <a:rPr lang="en-US" altLang="zh-CN" sz="2400" dirty="0">
                <a:solidFill>
                  <a:srgbClr val="3333FF"/>
                </a:solidFill>
                <a:latin typeface="+mn-ea"/>
                <a:ea typeface="+mn-ea"/>
              </a:rPr>
              <a:t>2</a:t>
            </a:r>
            <a:r>
              <a:rPr lang="zh-CN" altLang="zh-CN" sz="2400" dirty="0">
                <a:solidFill>
                  <a:srgbClr val="3333FF"/>
                </a:solidFill>
                <a:latin typeface="+mn-ea"/>
                <a:ea typeface="+mn-ea"/>
              </a:rPr>
              <a:t>）条</a:t>
            </a:r>
            <a:r>
              <a:rPr lang="zh-CN" altLang="en-US" sz="2400" dirty="0">
                <a:solidFill>
                  <a:srgbClr val="3333FF"/>
                </a:solidFill>
                <a:latin typeface="+mn-ea"/>
                <a:ea typeface="+mn-ea"/>
              </a:rPr>
              <a:t>。</a:t>
            </a:r>
          </a:p>
          <a:p>
            <a:pPr>
              <a:lnSpc>
                <a:spcPct val="200000"/>
              </a:lnSpc>
              <a:spcBef>
                <a:spcPts val="0"/>
              </a:spcBef>
              <a:buNone/>
            </a:pPr>
            <a:r>
              <a:rPr lang="zh-CN" altLang="en-US" sz="2400" dirty="0">
                <a:solidFill>
                  <a:srgbClr val="3333FF"/>
                </a:solidFill>
                <a:latin typeface="+mn-ea"/>
                <a:ea typeface="+mn-ea"/>
              </a:rPr>
              <a:t> </a:t>
            </a:r>
            <a:r>
              <a:rPr lang="fr-FR" altLang="en-US" sz="2400" dirty="0">
                <a:solidFill>
                  <a:srgbClr val="3333FF"/>
                </a:solidFill>
                <a:latin typeface="+mn-ea"/>
                <a:ea typeface="+mn-ea"/>
              </a:rPr>
              <a:t>-----</a:t>
            </a:r>
            <a:r>
              <a:rPr lang="zh-CN" altLang="en-US" sz="2400" dirty="0">
                <a:solidFill>
                  <a:srgbClr val="3333FF"/>
                </a:solidFill>
                <a:latin typeface="+mn-ea"/>
                <a:ea typeface="+mn-ea"/>
              </a:rPr>
              <a:t>正确。</a:t>
            </a:r>
          </a:p>
          <a:p>
            <a:pPr>
              <a:lnSpc>
                <a:spcPct val="200000"/>
              </a:lnSpc>
              <a:spcBef>
                <a:spcPts val="0"/>
              </a:spcBef>
              <a:buNone/>
            </a:pPr>
            <a:r>
              <a:rPr lang="en-US" altLang="zh-CN" sz="2400" dirty="0">
                <a:solidFill>
                  <a:srgbClr val="3333FF"/>
                </a:solidFill>
                <a:latin typeface="+mn-ea"/>
                <a:ea typeface="+mn-ea"/>
              </a:rPr>
              <a:t> </a:t>
            </a:r>
            <a:r>
              <a:rPr lang="zh-CN" altLang="en-US" sz="2400" dirty="0">
                <a:solidFill>
                  <a:srgbClr val="3333FF"/>
                </a:solidFill>
                <a:latin typeface="+mn-ea"/>
                <a:ea typeface="+mn-ea"/>
              </a:rPr>
              <a:t> </a:t>
            </a:r>
            <a:r>
              <a:rPr lang="fr-FR" altLang="en-US" sz="2400" dirty="0">
                <a:solidFill>
                  <a:srgbClr val="3333FF"/>
                </a:solidFill>
                <a:latin typeface="+mn-ea"/>
                <a:ea typeface="+mn-ea"/>
              </a:rPr>
              <a:t>---</a:t>
            </a:r>
            <a:r>
              <a:rPr lang="zh-CN" altLang="en-US" sz="2400" dirty="0">
                <a:solidFill>
                  <a:srgbClr val="3333FF"/>
                </a:solidFill>
                <a:latin typeface="+mn-ea"/>
                <a:ea typeface="+mn-ea"/>
              </a:rPr>
              <a:t>不正确，</a:t>
            </a:r>
            <a:r>
              <a:rPr lang="zh-CN" altLang="zh-CN" sz="2400" dirty="0">
                <a:solidFill>
                  <a:srgbClr val="3333FF"/>
                </a:solidFill>
                <a:latin typeface="+mn-ea"/>
                <a:ea typeface="+mn-ea"/>
              </a:rPr>
              <a:t>违背了规则</a:t>
            </a:r>
            <a:r>
              <a:rPr lang="en-US" altLang="zh-CN" sz="2400" dirty="0">
                <a:solidFill>
                  <a:srgbClr val="3333FF"/>
                </a:solidFill>
                <a:latin typeface="+mn-ea"/>
                <a:ea typeface="+mn-ea"/>
              </a:rPr>
              <a:t>2</a:t>
            </a:r>
            <a:r>
              <a:rPr lang="zh-CN" altLang="zh-CN" sz="2400" dirty="0">
                <a:solidFill>
                  <a:srgbClr val="3333FF"/>
                </a:solidFill>
                <a:latin typeface="+mn-ea"/>
                <a:ea typeface="+mn-ea"/>
              </a:rPr>
              <a:t>中的第（</a:t>
            </a:r>
            <a:r>
              <a:rPr lang="en-US" altLang="zh-CN" sz="2400" dirty="0">
                <a:solidFill>
                  <a:srgbClr val="3333FF"/>
                </a:solidFill>
                <a:latin typeface="+mn-ea"/>
                <a:ea typeface="+mn-ea"/>
              </a:rPr>
              <a:t>2</a:t>
            </a:r>
            <a:r>
              <a:rPr lang="zh-CN" altLang="zh-CN" sz="2400" dirty="0">
                <a:solidFill>
                  <a:srgbClr val="3333FF"/>
                </a:solidFill>
                <a:latin typeface="+mn-ea"/>
                <a:ea typeface="+mn-ea"/>
              </a:rPr>
              <a:t>）条</a:t>
            </a:r>
            <a:r>
              <a:rPr lang="zh-CN" altLang="en-US" sz="2400" dirty="0">
                <a:solidFill>
                  <a:srgbClr val="3333FF"/>
                </a:solidFill>
                <a:latin typeface="+mn-ea"/>
                <a:ea typeface="+mn-ea"/>
              </a:rPr>
              <a:t>。</a:t>
            </a:r>
            <a:endParaRPr lang="en-US" altLang="zh-CN" sz="2400" dirty="0">
              <a:solidFill>
                <a:srgbClr val="3333FF"/>
              </a:solidFill>
              <a:latin typeface="+mn-ea"/>
              <a:ea typeface="+mn-ea"/>
            </a:endParaRPr>
          </a:p>
          <a:p>
            <a:pPr>
              <a:lnSpc>
                <a:spcPct val="200000"/>
              </a:lnSpc>
              <a:spcBef>
                <a:spcPts val="0"/>
              </a:spcBef>
              <a:buNone/>
            </a:pPr>
            <a:r>
              <a:rPr lang="zh-CN" altLang="en-US" sz="2400" dirty="0">
                <a:solidFill>
                  <a:srgbClr val="3333FF"/>
                </a:solidFill>
                <a:latin typeface="+mn-ea"/>
              </a:rPr>
              <a:t> </a:t>
            </a:r>
            <a:r>
              <a:rPr lang="fr-FR" altLang="en-US" sz="2400" dirty="0">
                <a:solidFill>
                  <a:srgbClr val="3333FF"/>
                </a:solidFill>
                <a:latin typeface="+mn-ea"/>
              </a:rPr>
              <a:t>-----</a:t>
            </a:r>
            <a:r>
              <a:rPr lang="zh-CN" altLang="en-US" sz="2400" dirty="0">
                <a:solidFill>
                  <a:srgbClr val="3333FF"/>
                </a:solidFill>
                <a:latin typeface="+mn-ea"/>
              </a:rPr>
              <a:t>正确。</a:t>
            </a:r>
            <a:endParaRPr lang="en-US" altLang="zh-CN" sz="2400" dirty="0">
              <a:solidFill>
                <a:srgbClr val="3333FF"/>
              </a:solidFill>
              <a:latin typeface="+mn-ea"/>
            </a:endParaRPr>
          </a:p>
          <a:p>
            <a:pPr>
              <a:lnSpc>
                <a:spcPct val="200000"/>
              </a:lnSpc>
              <a:spcBef>
                <a:spcPts val="0"/>
              </a:spcBef>
              <a:buNone/>
            </a:pPr>
            <a:r>
              <a:rPr lang="zh-CN" altLang="en-US" sz="2400" dirty="0">
                <a:solidFill>
                  <a:srgbClr val="3333FF"/>
                </a:solidFill>
                <a:latin typeface="+mn-ea"/>
              </a:rPr>
              <a:t> </a:t>
            </a:r>
            <a:r>
              <a:rPr lang="fr-FR" altLang="en-US" sz="2400" dirty="0">
                <a:solidFill>
                  <a:srgbClr val="3333FF"/>
                </a:solidFill>
                <a:latin typeface="+mn-ea"/>
              </a:rPr>
              <a:t>-----</a:t>
            </a:r>
            <a:r>
              <a:rPr lang="zh-CN" altLang="en-US" sz="2400" dirty="0">
                <a:solidFill>
                  <a:srgbClr val="3333FF"/>
                </a:solidFill>
                <a:latin typeface="+mn-ea"/>
              </a:rPr>
              <a:t>正确。</a:t>
            </a:r>
            <a:endParaRPr lang="zh-CN" altLang="en-US" sz="2400" dirty="0">
              <a:solidFill>
                <a:srgbClr val="3333FF"/>
              </a:solidFill>
              <a:latin typeface="+mn-ea"/>
              <a:ea typeface="+mn-ea"/>
            </a:endParaRPr>
          </a:p>
          <a:p>
            <a:pPr eaLnBrk="1" hangingPunct="1">
              <a:lnSpc>
                <a:spcPct val="200000"/>
              </a:lnSpc>
              <a:buFont typeface="Wingdings" panose="05000000000000000000" pitchFamily="2" charset="2"/>
              <a:buNone/>
            </a:pPr>
            <a:endParaRPr lang="zh-CN" altLang="en-US" sz="2400" dirty="0">
              <a:solidFill>
                <a:srgbClr val="3333FF"/>
              </a:solidFill>
              <a:latin typeface="+mn-ea"/>
              <a:ea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53252">
                                            <p:txEl>
                                              <p:pRg st="0" end="0"/>
                                            </p:txEl>
                                          </p:spTgt>
                                        </p:tgtEl>
                                        <p:attrNameLst>
                                          <p:attrName>style.visibility</p:attrName>
                                        </p:attrNameLst>
                                      </p:cBhvr>
                                      <p:to>
                                        <p:strVal val="visible"/>
                                      </p:to>
                                    </p:set>
                                    <p:animEffect transition="in" filter="strips(downRight)">
                                      <p:cBhvr>
                                        <p:cTn id="7" dur="500"/>
                                        <p:tgtEl>
                                          <p:spTgt spid="53252">
                                            <p:txEl>
                                              <p:pRg st="0" end="0"/>
                                            </p:txEl>
                                          </p:spTgt>
                                        </p:tgtEl>
                                      </p:cBhvr>
                                    </p:animEffect>
                                  </p:childTnLst>
                                </p:cTn>
                              </p:par>
                            </p:childTnLst>
                          </p:cTn>
                        </p:par>
                        <p:par>
                          <p:cTn id="8" fill="hold">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53252">
                                            <p:txEl>
                                              <p:pRg st="1" end="1"/>
                                            </p:txEl>
                                          </p:spTgt>
                                        </p:tgtEl>
                                        <p:attrNameLst>
                                          <p:attrName>style.visibility</p:attrName>
                                        </p:attrNameLst>
                                      </p:cBhvr>
                                      <p:to>
                                        <p:strVal val="visible"/>
                                      </p:to>
                                    </p:set>
                                    <p:animEffect transition="in" filter="strips(downRight)">
                                      <p:cBhvr>
                                        <p:cTn id="11" dur="500"/>
                                        <p:tgtEl>
                                          <p:spTgt spid="53252">
                                            <p:txEl>
                                              <p:pRg st="1" end="1"/>
                                            </p:txEl>
                                          </p:spTgt>
                                        </p:tgtEl>
                                      </p:cBhvr>
                                    </p:animEffect>
                                  </p:childTnLst>
                                </p:cTn>
                              </p:par>
                            </p:childTnLst>
                          </p:cTn>
                        </p:par>
                        <p:par>
                          <p:cTn id="12" fill="hold">
                            <p:stCondLst>
                              <p:cond delay="1000"/>
                            </p:stCondLst>
                            <p:childTnLst>
                              <p:par>
                                <p:cTn id="13" presetID="18" presetClass="entr" presetSubtype="6" fill="hold" grpId="0" nodeType="afterEffect">
                                  <p:stCondLst>
                                    <p:cond delay="0"/>
                                  </p:stCondLst>
                                  <p:childTnLst>
                                    <p:set>
                                      <p:cBhvr>
                                        <p:cTn id="14" dur="1" fill="hold">
                                          <p:stCondLst>
                                            <p:cond delay="0"/>
                                          </p:stCondLst>
                                        </p:cTn>
                                        <p:tgtEl>
                                          <p:spTgt spid="53252">
                                            <p:txEl>
                                              <p:pRg st="2" end="2"/>
                                            </p:txEl>
                                          </p:spTgt>
                                        </p:tgtEl>
                                        <p:attrNameLst>
                                          <p:attrName>style.visibility</p:attrName>
                                        </p:attrNameLst>
                                      </p:cBhvr>
                                      <p:to>
                                        <p:strVal val="visible"/>
                                      </p:to>
                                    </p:set>
                                    <p:animEffect transition="in" filter="strips(downRight)">
                                      <p:cBhvr>
                                        <p:cTn id="15" dur="500"/>
                                        <p:tgtEl>
                                          <p:spTgt spid="53252">
                                            <p:txEl>
                                              <p:pRg st="2" end="2"/>
                                            </p:txEl>
                                          </p:spTgt>
                                        </p:tgtEl>
                                      </p:cBhvr>
                                    </p:animEffect>
                                  </p:childTnLst>
                                </p:cTn>
                              </p:par>
                            </p:childTnLst>
                          </p:cTn>
                        </p:par>
                        <p:par>
                          <p:cTn id="16" fill="hold">
                            <p:stCondLst>
                              <p:cond delay="1500"/>
                            </p:stCondLst>
                            <p:childTnLst>
                              <p:par>
                                <p:cTn id="17" presetID="18" presetClass="entr" presetSubtype="6" fill="hold" grpId="0" nodeType="afterEffect">
                                  <p:stCondLst>
                                    <p:cond delay="0"/>
                                  </p:stCondLst>
                                  <p:childTnLst>
                                    <p:set>
                                      <p:cBhvr>
                                        <p:cTn id="18" dur="1" fill="hold">
                                          <p:stCondLst>
                                            <p:cond delay="0"/>
                                          </p:stCondLst>
                                        </p:cTn>
                                        <p:tgtEl>
                                          <p:spTgt spid="53252">
                                            <p:txEl>
                                              <p:pRg st="3" end="3"/>
                                            </p:txEl>
                                          </p:spTgt>
                                        </p:tgtEl>
                                        <p:attrNameLst>
                                          <p:attrName>style.visibility</p:attrName>
                                        </p:attrNameLst>
                                      </p:cBhvr>
                                      <p:to>
                                        <p:strVal val="visible"/>
                                      </p:to>
                                    </p:set>
                                    <p:animEffect transition="in" filter="strips(downRight)">
                                      <p:cBhvr>
                                        <p:cTn id="19" dur="500"/>
                                        <p:tgtEl>
                                          <p:spTgt spid="53252">
                                            <p:txEl>
                                              <p:pRg st="3" end="3"/>
                                            </p:txEl>
                                          </p:spTgt>
                                        </p:tgtEl>
                                      </p:cBhvr>
                                    </p:animEffect>
                                  </p:childTnLst>
                                </p:cTn>
                              </p:par>
                            </p:childTnLst>
                          </p:cTn>
                        </p:par>
                        <p:par>
                          <p:cTn id="20" fill="hold">
                            <p:stCondLst>
                              <p:cond delay="2000"/>
                            </p:stCondLst>
                            <p:childTnLst>
                              <p:par>
                                <p:cTn id="21" presetID="18" presetClass="entr" presetSubtype="6" fill="hold" grpId="0" nodeType="afterEffect">
                                  <p:stCondLst>
                                    <p:cond delay="0"/>
                                  </p:stCondLst>
                                  <p:childTnLst>
                                    <p:set>
                                      <p:cBhvr>
                                        <p:cTn id="22" dur="1" fill="hold">
                                          <p:stCondLst>
                                            <p:cond delay="0"/>
                                          </p:stCondLst>
                                        </p:cTn>
                                        <p:tgtEl>
                                          <p:spTgt spid="53252">
                                            <p:txEl>
                                              <p:pRg st="4" end="4"/>
                                            </p:txEl>
                                          </p:spTgt>
                                        </p:tgtEl>
                                        <p:attrNameLst>
                                          <p:attrName>style.visibility</p:attrName>
                                        </p:attrNameLst>
                                      </p:cBhvr>
                                      <p:to>
                                        <p:strVal val="visible"/>
                                      </p:to>
                                    </p:set>
                                    <p:animEffect transition="in" filter="strips(downRight)">
                                      <p:cBhvr>
                                        <p:cTn id="23" dur="500"/>
                                        <p:tgtEl>
                                          <p:spTgt spid="53252">
                                            <p:txEl>
                                              <p:pRg st="4" end="4"/>
                                            </p:txEl>
                                          </p:spTgt>
                                        </p:tgtEl>
                                      </p:cBhvr>
                                    </p:animEffect>
                                  </p:childTnLst>
                                </p:cTn>
                              </p:par>
                            </p:childTnLst>
                          </p:cTn>
                        </p:par>
                        <p:par>
                          <p:cTn id="24" fill="hold">
                            <p:stCondLst>
                              <p:cond delay="2500"/>
                            </p:stCondLst>
                            <p:childTnLst>
                              <p:par>
                                <p:cTn id="25" presetID="18" presetClass="entr" presetSubtype="6" fill="hold" grpId="0" nodeType="afterEffect">
                                  <p:stCondLst>
                                    <p:cond delay="0"/>
                                  </p:stCondLst>
                                  <p:childTnLst>
                                    <p:set>
                                      <p:cBhvr>
                                        <p:cTn id="26" dur="1" fill="hold">
                                          <p:stCondLst>
                                            <p:cond delay="0"/>
                                          </p:stCondLst>
                                        </p:cTn>
                                        <p:tgtEl>
                                          <p:spTgt spid="53252">
                                            <p:txEl>
                                              <p:pRg st="5" end="5"/>
                                            </p:txEl>
                                          </p:spTgt>
                                        </p:tgtEl>
                                        <p:attrNameLst>
                                          <p:attrName>style.visibility</p:attrName>
                                        </p:attrNameLst>
                                      </p:cBhvr>
                                      <p:to>
                                        <p:strVal val="visible"/>
                                      </p:to>
                                    </p:set>
                                    <p:animEffect transition="in" filter="strips(downRight)">
                                      <p:cBhvr>
                                        <p:cTn id="27" dur="500"/>
                                        <p:tgtEl>
                                          <p:spTgt spid="53252">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53255">
                                            <p:txEl>
                                              <p:pRg st="0" end="0"/>
                                            </p:txEl>
                                          </p:spTgt>
                                        </p:tgtEl>
                                        <p:attrNameLst>
                                          <p:attrName>style.visibility</p:attrName>
                                        </p:attrNameLst>
                                      </p:cBhvr>
                                      <p:to>
                                        <p:strVal val="visible"/>
                                      </p:to>
                                    </p:set>
                                    <p:animEffect transition="in" filter="strips(downRight)">
                                      <p:cBhvr>
                                        <p:cTn id="32" dur="500"/>
                                        <p:tgtEl>
                                          <p:spTgt spid="53255">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53255">
                                            <p:txEl>
                                              <p:pRg st="1" end="1"/>
                                            </p:txEl>
                                          </p:spTgt>
                                        </p:tgtEl>
                                        <p:attrNameLst>
                                          <p:attrName>style.visibility</p:attrName>
                                        </p:attrNameLst>
                                      </p:cBhvr>
                                      <p:to>
                                        <p:strVal val="visible"/>
                                      </p:to>
                                    </p:set>
                                    <p:animEffect transition="in" filter="strips(downRight)">
                                      <p:cBhvr>
                                        <p:cTn id="37" dur="500"/>
                                        <p:tgtEl>
                                          <p:spTgt spid="53255">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53255">
                                            <p:txEl>
                                              <p:pRg st="2" end="2"/>
                                            </p:txEl>
                                          </p:spTgt>
                                        </p:tgtEl>
                                        <p:attrNameLst>
                                          <p:attrName>style.visibility</p:attrName>
                                        </p:attrNameLst>
                                      </p:cBhvr>
                                      <p:to>
                                        <p:strVal val="visible"/>
                                      </p:to>
                                    </p:set>
                                    <p:animEffect transition="in" filter="strips(downRight)">
                                      <p:cBhvr>
                                        <p:cTn id="42" dur="500"/>
                                        <p:tgtEl>
                                          <p:spTgt spid="53255">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53255">
                                            <p:txEl>
                                              <p:pRg st="3" end="3"/>
                                            </p:txEl>
                                          </p:spTgt>
                                        </p:tgtEl>
                                        <p:attrNameLst>
                                          <p:attrName>style.visibility</p:attrName>
                                        </p:attrNameLst>
                                      </p:cBhvr>
                                      <p:to>
                                        <p:strVal val="visible"/>
                                      </p:to>
                                    </p:set>
                                    <p:animEffect transition="in" filter="strips(downRight)">
                                      <p:cBhvr>
                                        <p:cTn id="47" dur="500"/>
                                        <p:tgtEl>
                                          <p:spTgt spid="53255">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53255">
                                            <p:txEl>
                                              <p:pRg st="4" end="4"/>
                                            </p:txEl>
                                          </p:spTgt>
                                        </p:tgtEl>
                                        <p:attrNameLst>
                                          <p:attrName>style.visibility</p:attrName>
                                        </p:attrNameLst>
                                      </p:cBhvr>
                                      <p:to>
                                        <p:strVal val="visible"/>
                                      </p:to>
                                    </p:set>
                                    <p:animEffect transition="in" filter="strips(downRight)">
                                      <p:cBhvr>
                                        <p:cTn id="52" dur="500"/>
                                        <p:tgtEl>
                                          <p:spTgt spid="532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uiExpand="1" build="p" autoUpdateAnimBg="0"/>
      <p:bldP spid="53255" grpId="0" uiExpand="1"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a:extLst>
              <a:ext uri="{FF2B5EF4-FFF2-40B4-BE49-F238E27FC236}">
                <a16:creationId xmlns:a16="http://schemas.microsoft.com/office/drawing/2014/main" id="{DA8B5941-756E-461F-8DE4-A6A03533A47A}"/>
              </a:ext>
            </a:extLst>
          </p:cNvPr>
          <p:cNvSpPr>
            <a:spLocks noGrp="1" noChangeArrowheads="1"/>
          </p:cNvSpPr>
          <p:nvPr>
            <p:ph type="title" idx="4294967295"/>
          </p:nvPr>
        </p:nvSpPr>
        <p:spPr/>
        <p:txBody>
          <a:bodyPr/>
          <a:lstStyle/>
          <a:p>
            <a:pPr eaLnBrk="1" hangingPunct="1"/>
            <a:r>
              <a:rPr lang="zh-CN" altLang="en-US"/>
              <a:t>改名规则和代入规则的关系</a:t>
            </a:r>
          </a:p>
        </p:txBody>
      </p:sp>
      <p:sp>
        <p:nvSpPr>
          <p:cNvPr id="54276" name="Rectangle 3">
            <a:extLst>
              <a:ext uri="{FF2B5EF4-FFF2-40B4-BE49-F238E27FC236}">
                <a16:creationId xmlns:a16="http://schemas.microsoft.com/office/drawing/2014/main" id="{E09D71D2-1F75-47B2-A9EE-03EDBDB241A9}"/>
              </a:ext>
            </a:extLst>
          </p:cNvPr>
          <p:cNvSpPr>
            <a:spLocks noGrp="1" noChangeArrowheads="1"/>
          </p:cNvSpPr>
          <p:nvPr>
            <p:ph type="body" idx="4294967295"/>
          </p:nvPr>
        </p:nvSpPr>
        <p:spPr>
          <a:xfrm>
            <a:off x="384175" y="1268707"/>
            <a:ext cx="11658600" cy="4366636"/>
          </a:xfrm>
        </p:spPr>
        <p:txBody>
          <a:bodyPr>
            <a:normAutofit fontScale="92500" lnSpcReduction="10000"/>
          </a:bodyPr>
          <a:lstStyle/>
          <a:p>
            <a:pPr marL="0" indent="0">
              <a:lnSpc>
                <a:spcPct val="160000"/>
              </a:lnSpc>
              <a:buNone/>
            </a:pPr>
            <a:r>
              <a:rPr lang="zh-CN" altLang="en-US" dirty="0">
                <a:solidFill>
                  <a:srgbClr val="0000FF"/>
                </a:solidFill>
              </a:rPr>
              <a:t>共同点：</a:t>
            </a:r>
            <a:r>
              <a:rPr lang="zh-CN" altLang="en-US" dirty="0"/>
              <a:t>二者都没有</a:t>
            </a:r>
            <a:r>
              <a:rPr lang="zh-CN" altLang="en-US" dirty="0">
                <a:solidFill>
                  <a:srgbClr val="FF0000"/>
                </a:solidFill>
              </a:rPr>
              <a:t>改变原有的约束关系</a:t>
            </a:r>
            <a:r>
              <a:rPr lang="zh-CN" altLang="en-US" dirty="0"/>
              <a:t>；</a:t>
            </a:r>
            <a:endParaRPr lang="en-US" altLang="zh-CN" dirty="0"/>
          </a:p>
          <a:p>
            <a:pPr marL="0" indent="0">
              <a:lnSpc>
                <a:spcPct val="160000"/>
              </a:lnSpc>
              <a:buNone/>
            </a:pPr>
            <a:r>
              <a:rPr lang="zh-CN" altLang="en-US" dirty="0">
                <a:solidFill>
                  <a:srgbClr val="0000FF"/>
                </a:solidFill>
              </a:rPr>
              <a:t>不同点</a:t>
            </a:r>
            <a:r>
              <a:rPr lang="zh-CN" altLang="en-US" dirty="0"/>
              <a:t>：</a:t>
            </a:r>
          </a:p>
          <a:p>
            <a:pPr marL="0" indent="0">
              <a:lnSpc>
                <a:spcPct val="160000"/>
              </a:lnSpc>
              <a:buNone/>
            </a:pPr>
            <a:r>
              <a:rPr lang="zh-CN" altLang="en-US" dirty="0"/>
              <a:t>（</a:t>
            </a:r>
            <a:r>
              <a:rPr lang="en-US" altLang="zh-CN" dirty="0"/>
              <a:t>1</a:t>
            </a:r>
            <a:r>
              <a:rPr lang="zh-CN" altLang="en-US" dirty="0"/>
              <a:t>）</a:t>
            </a:r>
            <a:r>
              <a:rPr lang="zh-CN" altLang="en-US" dirty="0">
                <a:solidFill>
                  <a:srgbClr val="FF0000"/>
                </a:solidFill>
              </a:rPr>
              <a:t>施行的对象不同</a:t>
            </a:r>
            <a:r>
              <a:rPr lang="zh-CN" altLang="en-US" dirty="0"/>
              <a:t>：</a:t>
            </a:r>
            <a:r>
              <a:rPr lang="zh-CN" altLang="en-US" dirty="0">
                <a:solidFill>
                  <a:srgbClr val="3333FF"/>
                </a:solidFill>
              </a:rPr>
              <a:t>改名规则是对约束变元施行</a:t>
            </a:r>
            <a:r>
              <a:rPr lang="zh-CN" altLang="en-US" dirty="0"/>
              <a:t>，</a:t>
            </a:r>
            <a:r>
              <a:rPr lang="zh-CN" altLang="en-US" dirty="0">
                <a:solidFill>
                  <a:srgbClr val="7030A0"/>
                </a:solidFill>
              </a:rPr>
              <a:t>代入规则是对自由变元施行</a:t>
            </a:r>
            <a:r>
              <a:rPr lang="zh-CN" altLang="en-US" dirty="0"/>
              <a:t>；</a:t>
            </a:r>
          </a:p>
          <a:p>
            <a:pPr marL="0" indent="0">
              <a:lnSpc>
                <a:spcPct val="160000"/>
              </a:lnSpc>
              <a:buNone/>
            </a:pPr>
            <a:r>
              <a:rPr lang="zh-CN" altLang="en-US" dirty="0"/>
              <a:t>（</a:t>
            </a:r>
            <a:r>
              <a:rPr lang="en-US" altLang="zh-CN" dirty="0"/>
              <a:t>2</a:t>
            </a:r>
            <a:r>
              <a:rPr lang="zh-CN" altLang="en-US" dirty="0"/>
              <a:t>）</a:t>
            </a:r>
            <a:r>
              <a:rPr lang="zh-CN" altLang="en-US" dirty="0">
                <a:solidFill>
                  <a:srgbClr val="FF0000"/>
                </a:solidFill>
              </a:rPr>
              <a:t>施行的范围不同</a:t>
            </a:r>
            <a:r>
              <a:rPr lang="zh-CN" altLang="en-US" dirty="0"/>
              <a:t>：改名规则可以只对公式中的一个量词及其辖域内施行；而代入规则必须对某个自由变元在整个公式中的每一处出现都要施行；</a:t>
            </a:r>
            <a:endParaRPr lang="en-US" altLang="zh-CN" dirty="0"/>
          </a:p>
          <a:p>
            <a:pPr marL="0" indent="0">
              <a:lnSpc>
                <a:spcPct val="160000"/>
              </a:lnSpc>
              <a:buNone/>
            </a:pPr>
            <a:r>
              <a:rPr lang="zh-CN" altLang="zh-CN" dirty="0"/>
              <a:t>（</a:t>
            </a:r>
            <a:r>
              <a:rPr lang="en-US" altLang="zh-CN" dirty="0"/>
              <a:t>3</a:t>
            </a:r>
            <a:r>
              <a:rPr lang="zh-CN" altLang="zh-CN" dirty="0"/>
              <a:t>）</a:t>
            </a:r>
            <a:r>
              <a:rPr lang="zh-CN" altLang="zh-CN" dirty="0">
                <a:solidFill>
                  <a:srgbClr val="FF0000"/>
                </a:solidFill>
              </a:rPr>
              <a:t>施行后的结果不同</a:t>
            </a:r>
            <a:r>
              <a:rPr lang="zh-CN" altLang="zh-CN" dirty="0"/>
              <a:t>：改名规则不改变原有的约束关系，改名后公式含义不变；使用代入规则时，可用另一个个体变元去代入，也可以用个体常量去代入，当用个体常量代入时，公式的含义就会发生改变。</a:t>
            </a:r>
          </a:p>
          <a:p>
            <a:pPr marL="0" indent="0">
              <a:lnSpc>
                <a:spcPct val="160000"/>
              </a:lnSpc>
              <a:buNone/>
            </a:pPr>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4276">
                                            <p:txEl>
                                              <p:pRg st="0" end="0"/>
                                            </p:txEl>
                                          </p:spTgt>
                                        </p:tgtEl>
                                        <p:attrNameLst>
                                          <p:attrName>style.visibility</p:attrName>
                                        </p:attrNameLst>
                                      </p:cBhvr>
                                      <p:to>
                                        <p:strVal val="visible"/>
                                      </p:to>
                                    </p:set>
                                    <p:animEffect transition="in" filter="strips(downLeft)">
                                      <p:cBhvr>
                                        <p:cTn id="7" dur="500"/>
                                        <p:tgtEl>
                                          <p:spTgt spid="542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54276">
                                            <p:txEl>
                                              <p:pRg st="1" end="1"/>
                                            </p:txEl>
                                          </p:spTgt>
                                        </p:tgtEl>
                                        <p:attrNameLst>
                                          <p:attrName>style.visibility</p:attrName>
                                        </p:attrNameLst>
                                      </p:cBhvr>
                                      <p:to>
                                        <p:strVal val="visible"/>
                                      </p:to>
                                    </p:set>
                                    <p:animEffect transition="in" filter="strips(downLeft)">
                                      <p:cBhvr>
                                        <p:cTn id="12" dur="500"/>
                                        <p:tgtEl>
                                          <p:spTgt spid="5427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54276">
                                            <p:txEl>
                                              <p:pRg st="2" end="2"/>
                                            </p:txEl>
                                          </p:spTgt>
                                        </p:tgtEl>
                                        <p:attrNameLst>
                                          <p:attrName>style.visibility</p:attrName>
                                        </p:attrNameLst>
                                      </p:cBhvr>
                                      <p:to>
                                        <p:strVal val="visible"/>
                                      </p:to>
                                    </p:set>
                                    <p:animEffect transition="in" filter="strips(downLeft)">
                                      <p:cBhvr>
                                        <p:cTn id="17" dur="500"/>
                                        <p:tgtEl>
                                          <p:spTgt spid="5427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54276">
                                            <p:txEl>
                                              <p:pRg st="3" end="3"/>
                                            </p:txEl>
                                          </p:spTgt>
                                        </p:tgtEl>
                                        <p:attrNameLst>
                                          <p:attrName>style.visibility</p:attrName>
                                        </p:attrNameLst>
                                      </p:cBhvr>
                                      <p:to>
                                        <p:strVal val="visible"/>
                                      </p:to>
                                    </p:set>
                                    <p:animEffect transition="in" filter="strips(downLeft)">
                                      <p:cBhvr>
                                        <p:cTn id="22" dur="500"/>
                                        <p:tgtEl>
                                          <p:spTgt spid="5427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54276">
                                            <p:txEl>
                                              <p:pRg st="4" end="4"/>
                                            </p:txEl>
                                          </p:spTgt>
                                        </p:tgtEl>
                                        <p:attrNameLst>
                                          <p:attrName>style.visibility</p:attrName>
                                        </p:attrNameLst>
                                      </p:cBhvr>
                                      <p:to>
                                        <p:strVal val="visible"/>
                                      </p:to>
                                    </p:set>
                                    <p:animEffect transition="in" filter="strips(downLeft)">
                                      <p:cBhvr>
                                        <p:cTn id="27" dur="500"/>
                                        <p:tgtEl>
                                          <p:spTgt spid="5427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9" name="Rectangle 4"/>
          <p:cNvSpPr>
            <a:spLocks noGrp="1" noChangeArrowheads="1"/>
          </p:cNvSpPr>
          <p:nvPr>
            <p:ph type="body" sz="half" idx="4294967295"/>
          </p:nvPr>
        </p:nvSpPr>
        <p:spPr>
          <a:xfrm>
            <a:off x="616658" y="1448594"/>
            <a:ext cx="10965033" cy="3128851"/>
          </a:xfrm>
        </p:spPr>
        <p:txBody>
          <a:bodyPr>
            <a:normAutofit/>
          </a:bodyPr>
          <a:lstStyle/>
          <a:p>
            <a:pPr marL="0" indent="0">
              <a:buNone/>
            </a:pPr>
            <a:r>
              <a:rPr lang="zh-CN" altLang="zh-CN" dirty="0">
                <a:solidFill>
                  <a:srgbClr val="C00000"/>
                </a:solidFill>
              </a:rPr>
              <a:t>定义</a:t>
            </a:r>
            <a:r>
              <a:rPr lang="en-US" altLang="zh-CN" dirty="0">
                <a:solidFill>
                  <a:srgbClr val="C00000"/>
                </a:solidFill>
              </a:rPr>
              <a:t>3.8  </a:t>
            </a:r>
            <a:r>
              <a:rPr lang="zh-CN" altLang="zh-CN" dirty="0"/>
              <a:t>设</a:t>
            </a:r>
            <a:r>
              <a:rPr lang="en-US" altLang="zh-CN" dirty="0"/>
              <a:t>G</a:t>
            </a:r>
            <a:r>
              <a:rPr lang="zh-CN" altLang="zh-CN" dirty="0"/>
              <a:t>是任意一个公式，若</a:t>
            </a:r>
            <a:r>
              <a:rPr lang="en-US" altLang="zh-CN" dirty="0"/>
              <a:t>G</a:t>
            </a:r>
            <a:r>
              <a:rPr lang="zh-CN" altLang="zh-CN" dirty="0"/>
              <a:t>中无自由变元，则称</a:t>
            </a:r>
            <a:r>
              <a:rPr lang="en-US" altLang="zh-CN" dirty="0"/>
              <a:t>G</a:t>
            </a:r>
            <a:r>
              <a:rPr lang="zh-CN" altLang="zh-CN" dirty="0"/>
              <a:t>为</a:t>
            </a:r>
            <a:r>
              <a:rPr lang="zh-CN" altLang="zh-CN" dirty="0">
                <a:solidFill>
                  <a:srgbClr val="3333FF"/>
                </a:solidFill>
              </a:rPr>
              <a:t>封闭的公式</a:t>
            </a:r>
            <a:r>
              <a:rPr lang="zh-CN" altLang="zh-CN" dirty="0"/>
              <a:t>，简称</a:t>
            </a:r>
            <a:r>
              <a:rPr lang="zh-CN" altLang="zh-CN" dirty="0">
                <a:solidFill>
                  <a:srgbClr val="3333FF"/>
                </a:solidFill>
              </a:rPr>
              <a:t>闭式</a:t>
            </a:r>
            <a:r>
              <a:rPr lang="zh-CN" altLang="zh-CN" dirty="0"/>
              <a:t>。</a:t>
            </a:r>
            <a:endParaRPr lang="en-US" altLang="zh-CN" dirty="0"/>
          </a:p>
          <a:p>
            <a:pPr marL="0" indent="0">
              <a:buNone/>
            </a:pPr>
            <a:endParaRPr lang="zh-CN" altLang="zh-CN" dirty="0"/>
          </a:p>
          <a:p>
            <a:pPr marL="0" indent="0">
              <a:buNone/>
            </a:pPr>
            <a:r>
              <a:rPr lang="zh-CN" altLang="zh-CN" dirty="0"/>
              <a:t>例如，</a:t>
            </a:r>
            <a:r>
              <a:rPr lang="en-US" altLang="zh-CN" dirty="0">
                <a:sym typeface="Symbol" panose="05050102010706020507" pitchFamily="18" charset="2"/>
              </a:rPr>
              <a:t></a:t>
            </a:r>
            <a:r>
              <a:rPr lang="fr-FR" altLang="zh-CN" dirty="0"/>
              <a:t>x(P(x)→</a:t>
            </a:r>
            <a:r>
              <a:rPr lang="en-US" altLang="zh-CN" dirty="0">
                <a:sym typeface="Symbol" panose="05050102010706020507" pitchFamily="18" charset="2"/>
              </a:rPr>
              <a:t></a:t>
            </a:r>
            <a:r>
              <a:rPr lang="fr-FR" altLang="zh-CN" dirty="0"/>
              <a:t>yR(x,y))</a:t>
            </a:r>
            <a:r>
              <a:rPr lang="zh-CN" altLang="zh-CN" dirty="0"/>
              <a:t>就是一个闭式，</a:t>
            </a:r>
            <a:r>
              <a:rPr lang="zh-CN" altLang="zh-CN" dirty="0">
                <a:solidFill>
                  <a:srgbClr val="3333FF"/>
                </a:solidFill>
              </a:rPr>
              <a:t>闭式一定是命题</a:t>
            </a:r>
            <a:r>
              <a:rPr lang="zh-CN" altLang="zh-CN" dirty="0"/>
              <a:t>。也就是说</a:t>
            </a:r>
            <a:r>
              <a:rPr lang="en-US" altLang="zh-CN" dirty="0">
                <a:sym typeface="Symbol" panose="05050102010706020507" pitchFamily="18" charset="2"/>
              </a:rPr>
              <a:t></a:t>
            </a:r>
            <a:r>
              <a:rPr lang="fr-FR" altLang="zh-CN" dirty="0"/>
              <a:t>x(P(x)→</a:t>
            </a:r>
            <a:r>
              <a:rPr lang="en-US" altLang="zh-CN" dirty="0">
                <a:sym typeface="Symbol" panose="05050102010706020507" pitchFamily="18" charset="2"/>
              </a:rPr>
              <a:t></a:t>
            </a:r>
            <a:r>
              <a:rPr lang="fr-FR" altLang="zh-CN" dirty="0"/>
              <a:t>yR(x,y))</a:t>
            </a:r>
            <a:r>
              <a:rPr lang="zh-CN" altLang="zh-CN" dirty="0"/>
              <a:t>是有确定真值的，那么如何确定它的真值呢？</a:t>
            </a:r>
          </a:p>
        </p:txBody>
      </p:sp>
      <p:sp>
        <p:nvSpPr>
          <p:cNvPr id="5" name="Rectangle 2">
            <a:extLst>
              <a:ext uri="{FF2B5EF4-FFF2-40B4-BE49-F238E27FC236}">
                <a16:creationId xmlns:a16="http://schemas.microsoft.com/office/drawing/2014/main" id="{29F9E6AD-A57A-4006-A38F-522A17E51672}"/>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闭式</a:t>
            </a:r>
          </a:p>
        </p:txBody>
      </p:sp>
    </p:spTree>
    <p:custDataLst>
      <p:tags r:id="rId1"/>
    </p:custDataLst>
    <p:extLst>
      <p:ext uri="{BB962C8B-B14F-4D97-AF65-F5344CB8AC3E}">
        <p14:creationId xmlns:p14="http://schemas.microsoft.com/office/powerpoint/2010/main" val="11972195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8679">
                                            <p:txEl>
                                              <p:pRg st="0" end="0"/>
                                            </p:txEl>
                                          </p:spTgt>
                                        </p:tgtEl>
                                        <p:attrNameLst>
                                          <p:attrName>style.visibility</p:attrName>
                                        </p:attrNameLst>
                                      </p:cBhvr>
                                      <p:to>
                                        <p:strVal val="visible"/>
                                      </p:to>
                                    </p:set>
                                    <p:anim calcmode="lin" valueType="num">
                                      <p:cBhvr additive="base">
                                        <p:cTn id="7" dur="500" fill="hold"/>
                                        <p:tgtEl>
                                          <p:spTgt spid="286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679">
                                            <p:txEl>
                                              <p:pRg st="2" end="2"/>
                                            </p:txEl>
                                          </p:spTgt>
                                        </p:tgtEl>
                                        <p:attrNameLst>
                                          <p:attrName>style.visibility</p:attrName>
                                        </p:attrNameLst>
                                      </p:cBhvr>
                                      <p:to>
                                        <p:strVal val="visible"/>
                                      </p:to>
                                    </p:set>
                                    <p:anim calcmode="lin" valueType="num">
                                      <p:cBhvr additive="base">
                                        <p:cTn id="13" dur="500" fill="hold"/>
                                        <p:tgtEl>
                                          <p:spTgt spid="2867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4" name="Rectangle 3"/>
          <p:cNvSpPr>
            <a:spLocks noGrp="1" noChangeArrowheads="1"/>
          </p:cNvSpPr>
          <p:nvPr>
            <p:ph type="body" sz="half" idx="4294967295"/>
          </p:nvPr>
        </p:nvSpPr>
        <p:spPr>
          <a:xfrm>
            <a:off x="519910" y="1074034"/>
            <a:ext cx="11117433" cy="3270159"/>
          </a:xfrm>
        </p:spPr>
        <p:txBody>
          <a:bodyPr>
            <a:noAutofit/>
          </a:bodyPr>
          <a:lstStyle/>
          <a:p>
            <a:pPr marL="0" indent="0">
              <a:buNone/>
            </a:pPr>
            <a:r>
              <a:rPr lang="zh-CN" altLang="en-US" dirty="0">
                <a:solidFill>
                  <a:srgbClr val="C00000"/>
                </a:solidFill>
                <a:latin typeface="+mj-ea"/>
                <a:ea typeface="+mj-ea"/>
              </a:rPr>
              <a:t>定义</a:t>
            </a:r>
            <a:r>
              <a:rPr lang="en-US" altLang="zh-CN" dirty="0">
                <a:solidFill>
                  <a:srgbClr val="C00000"/>
                </a:solidFill>
                <a:latin typeface="+mj-ea"/>
                <a:ea typeface="+mj-ea"/>
              </a:rPr>
              <a:t>3.9  </a:t>
            </a:r>
            <a:r>
              <a:rPr lang="zh-CN" altLang="en-US" dirty="0">
                <a:latin typeface="+mj-ea"/>
                <a:ea typeface="+mj-ea"/>
              </a:rPr>
              <a:t>谓词逻辑中谓词公式</a:t>
            </a:r>
            <a:r>
              <a:rPr lang="en-US" altLang="zh-CN" dirty="0">
                <a:latin typeface="+mj-ea"/>
                <a:ea typeface="+mj-ea"/>
              </a:rPr>
              <a:t>G</a:t>
            </a:r>
            <a:r>
              <a:rPr lang="zh-CN" altLang="en-US" dirty="0">
                <a:latin typeface="+mj-ea"/>
                <a:ea typeface="+mj-ea"/>
              </a:rPr>
              <a:t>的每一个解释</a:t>
            </a:r>
            <a:r>
              <a:rPr lang="en-US" altLang="zh-CN" dirty="0">
                <a:latin typeface="+mj-ea"/>
                <a:ea typeface="+mj-ea"/>
              </a:rPr>
              <a:t>I</a:t>
            </a:r>
            <a:r>
              <a:rPr lang="zh-CN" altLang="en-US" dirty="0">
                <a:latin typeface="+mj-ea"/>
                <a:ea typeface="+mj-ea"/>
              </a:rPr>
              <a:t>（</a:t>
            </a:r>
            <a:r>
              <a:rPr lang="en-US" altLang="zh-CN" dirty="0">
                <a:latin typeface="+mj-ea"/>
                <a:ea typeface="+mj-ea"/>
              </a:rPr>
              <a:t>Interpretation</a:t>
            </a:r>
            <a:r>
              <a:rPr lang="zh-CN" altLang="en-US" dirty="0">
                <a:latin typeface="+mj-ea"/>
                <a:ea typeface="+mj-ea"/>
              </a:rPr>
              <a:t>）由如下四部分组成：</a:t>
            </a:r>
          </a:p>
          <a:p>
            <a:pPr marL="0" indent="0">
              <a:buNone/>
            </a:pPr>
            <a:r>
              <a:rPr lang="zh-CN" altLang="en-US" dirty="0">
                <a:latin typeface="+mj-ea"/>
                <a:ea typeface="+mj-ea"/>
              </a:rPr>
              <a:t>（</a:t>
            </a:r>
            <a:r>
              <a:rPr lang="en-US" altLang="zh-CN" dirty="0">
                <a:latin typeface="+mj-ea"/>
                <a:ea typeface="+mj-ea"/>
              </a:rPr>
              <a:t>1</a:t>
            </a:r>
            <a:r>
              <a:rPr lang="zh-CN" altLang="en-US" dirty="0">
                <a:latin typeface="+mj-ea"/>
                <a:ea typeface="+mj-ea"/>
              </a:rPr>
              <a:t>）非空的个体域</a:t>
            </a:r>
            <a:r>
              <a:rPr lang="en-US" altLang="zh-CN" dirty="0">
                <a:latin typeface="+mj-ea"/>
                <a:ea typeface="+mj-ea"/>
              </a:rPr>
              <a:t>D</a:t>
            </a:r>
            <a:r>
              <a:rPr lang="zh-CN" altLang="en-US" dirty="0">
                <a:latin typeface="+mj-ea"/>
                <a:ea typeface="+mj-ea"/>
              </a:rPr>
              <a:t>；</a:t>
            </a:r>
          </a:p>
          <a:p>
            <a:pPr marL="0" indent="0">
              <a:buNone/>
            </a:pPr>
            <a:r>
              <a:rPr lang="zh-CN" altLang="en-US" dirty="0">
                <a:latin typeface="+mj-ea"/>
                <a:ea typeface="+mj-ea"/>
              </a:rPr>
              <a:t>（</a:t>
            </a:r>
            <a:r>
              <a:rPr lang="en-US" altLang="zh-CN" dirty="0">
                <a:latin typeface="+mj-ea"/>
                <a:ea typeface="+mj-ea"/>
              </a:rPr>
              <a:t>2</a:t>
            </a:r>
            <a:r>
              <a:rPr lang="zh-CN" altLang="en-US" dirty="0">
                <a:latin typeface="+mj-ea"/>
                <a:ea typeface="+mj-ea"/>
              </a:rPr>
              <a:t>）</a:t>
            </a:r>
            <a:r>
              <a:rPr lang="en-US" altLang="zh-CN" dirty="0">
                <a:latin typeface="+mj-ea"/>
                <a:ea typeface="+mj-ea"/>
              </a:rPr>
              <a:t>G</a:t>
            </a:r>
            <a:r>
              <a:rPr lang="zh-CN" altLang="en-US" dirty="0">
                <a:latin typeface="+mj-ea"/>
                <a:ea typeface="+mj-ea"/>
              </a:rPr>
              <a:t>中的每个常量符号，指定</a:t>
            </a:r>
            <a:r>
              <a:rPr lang="en-US" altLang="zh-CN" dirty="0">
                <a:latin typeface="+mj-ea"/>
                <a:ea typeface="+mj-ea"/>
              </a:rPr>
              <a:t>D</a:t>
            </a:r>
            <a:r>
              <a:rPr lang="zh-CN" altLang="en-US" dirty="0">
                <a:latin typeface="+mj-ea"/>
                <a:ea typeface="+mj-ea"/>
              </a:rPr>
              <a:t>中的某个特定元素；</a:t>
            </a:r>
          </a:p>
          <a:p>
            <a:pPr marL="0" indent="0">
              <a:buNone/>
            </a:pPr>
            <a:r>
              <a:rPr lang="zh-CN" altLang="en-US" dirty="0">
                <a:latin typeface="+mj-ea"/>
                <a:ea typeface="+mj-ea"/>
              </a:rPr>
              <a:t>（</a:t>
            </a:r>
            <a:r>
              <a:rPr lang="en-US" altLang="zh-CN" dirty="0">
                <a:latin typeface="+mj-ea"/>
                <a:ea typeface="+mj-ea"/>
              </a:rPr>
              <a:t>3</a:t>
            </a:r>
            <a:r>
              <a:rPr lang="zh-CN" altLang="en-US" dirty="0">
                <a:latin typeface="+mj-ea"/>
                <a:ea typeface="+mj-ea"/>
              </a:rPr>
              <a:t>）</a:t>
            </a:r>
            <a:r>
              <a:rPr lang="en-US" altLang="zh-CN" dirty="0">
                <a:latin typeface="+mj-ea"/>
                <a:ea typeface="+mj-ea"/>
              </a:rPr>
              <a:t>G</a:t>
            </a:r>
            <a:r>
              <a:rPr lang="zh-CN" altLang="en-US" dirty="0">
                <a:latin typeface="+mj-ea"/>
                <a:ea typeface="+mj-ea"/>
              </a:rPr>
              <a:t>中的每个</a:t>
            </a:r>
            <a:r>
              <a:rPr lang="en-US" altLang="zh-CN" dirty="0">
                <a:latin typeface="+mj-ea"/>
                <a:ea typeface="+mj-ea"/>
              </a:rPr>
              <a:t>n</a:t>
            </a:r>
            <a:r>
              <a:rPr lang="zh-CN" altLang="en-US" dirty="0">
                <a:latin typeface="+mj-ea"/>
                <a:ea typeface="+mj-ea"/>
              </a:rPr>
              <a:t>元函数符号，指定</a:t>
            </a:r>
            <a:r>
              <a:rPr lang="en-US" altLang="zh-CN" dirty="0" err="1">
                <a:latin typeface="+mj-ea"/>
                <a:ea typeface="+mj-ea"/>
              </a:rPr>
              <a:t>D</a:t>
            </a:r>
            <a:r>
              <a:rPr lang="en-US" altLang="zh-CN" baseline="30000" dirty="0" err="1">
                <a:latin typeface="+mj-ea"/>
                <a:ea typeface="+mj-ea"/>
              </a:rPr>
              <a:t>n</a:t>
            </a:r>
            <a:r>
              <a:rPr lang="zh-CN" altLang="en-US" dirty="0">
                <a:latin typeface="+mj-ea"/>
                <a:ea typeface="+mj-ea"/>
              </a:rPr>
              <a:t>到</a:t>
            </a:r>
            <a:r>
              <a:rPr lang="en-US" altLang="zh-CN" dirty="0">
                <a:latin typeface="+mj-ea"/>
                <a:ea typeface="+mj-ea"/>
              </a:rPr>
              <a:t>D</a:t>
            </a:r>
            <a:r>
              <a:rPr lang="zh-CN" altLang="en-US" dirty="0">
                <a:latin typeface="+mj-ea"/>
                <a:ea typeface="+mj-ea"/>
              </a:rPr>
              <a:t>的某个特定函数；</a:t>
            </a:r>
          </a:p>
          <a:p>
            <a:pPr marL="0" indent="0">
              <a:buNone/>
            </a:pPr>
            <a:r>
              <a:rPr lang="zh-CN" altLang="en-US" dirty="0">
                <a:latin typeface="+mj-ea"/>
                <a:ea typeface="+mj-ea"/>
              </a:rPr>
              <a:t>（</a:t>
            </a:r>
            <a:r>
              <a:rPr lang="en-US" altLang="zh-CN" dirty="0">
                <a:latin typeface="+mj-ea"/>
                <a:ea typeface="+mj-ea"/>
              </a:rPr>
              <a:t>4</a:t>
            </a:r>
            <a:r>
              <a:rPr lang="zh-CN" altLang="en-US" dirty="0">
                <a:latin typeface="+mj-ea"/>
                <a:ea typeface="+mj-ea"/>
              </a:rPr>
              <a:t>）</a:t>
            </a:r>
            <a:r>
              <a:rPr lang="en-US" altLang="zh-CN" dirty="0">
                <a:latin typeface="+mj-ea"/>
                <a:ea typeface="+mj-ea"/>
              </a:rPr>
              <a:t>G</a:t>
            </a:r>
            <a:r>
              <a:rPr lang="zh-CN" altLang="en-US" dirty="0">
                <a:latin typeface="+mj-ea"/>
                <a:ea typeface="+mj-ea"/>
              </a:rPr>
              <a:t>中的每个</a:t>
            </a:r>
            <a:r>
              <a:rPr lang="en-US" altLang="zh-CN" dirty="0">
                <a:latin typeface="+mj-ea"/>
                <a:ea typeface="+mj-ea"/>
              </a:rPr>
              <a:t>n</a:t>
            </a:r>
            <a:r>
              <a:rPr lang="zh-CN" altLang="en-US" dirty="0">
                <a:latin typeface="+mj-ea"/>
                <a:ea typeface="+mj-ea"/>
              </a:rPr>
              <a:t>元谓词符号，指定</a:t>
            </a:r>
            <a:r>
              <a:rPr lang="en-US" altLang="zh-CN" dirty="0" err="1">
                <a:latin typeface="+mj-ea"/>
                <a:ea typeface="+mj-ea"/>
              </a:rPr>
              <a:t>D</a:t>
            </a:r>
            <a:r>
              <a:rPr lang="en-US" altLang="zh-CN" baseline="30000" dirty="0" err="1">
                <a:latin typeface="+mj-ea"/>
                <a:ea typeface="+mj-ea"/>
              </a:rPr>
              <a:t>n</a:t>
            </a:r>
            <a:r>
              <a:rPr lang="zh-CN" altLang="en-US" dirty="0">
                <a:latin typeface="+mj-ea"/>
                <a:ea typeface="+mj-ea"/>
              </a:rPr>
              <a:t>到｛</a:t>
            </a:r>
            <a:r>
              <a:rPr lang="en-US" altLang="zh-CN" dirty="0">
                <a:latin typeface="+mj-ea"/>
                <a:ea typeface="+mj-ea"/>
              </a:rPr>
              <a:t>0,1</a:t>
            </a:r>
            <a:r>
              <a:rPr lang="zh-CN" altLang="en-US" dirty="0">
                <a:latin typeface="+mj-ea"/>
                <a:ea typeface="+mj-ea"/>
              </a:rPr>
              <a:t>｝的某个特定谓词。</a:t>
            </a:r>
          </a:p>
        </p:txBody>
      </p:sp>
      <p:sp>
        <p:nvSpPr>
          <p:cNvPr id="5" name="AutoShape 4">
            <a:extLst>
              <a:ext uri="{FF2B5EF4-FFF2-40B4-BE49-F238E27FC236}">
                <a16:creationId xmlns:a16="http://schemas.microsoft.com/office/drawing/2014/main" id="{772F531B-8739-4B4A-B262-5AE978631918}"/>
              </a:ext>
            </a:extLst>
          </p:cNvPr>
          <p:cNvSpPr>
            <a:spLocks noChangeArrowheads="1"/>
          </p:cNvSpPr>
          <p:nvPr/>
        </p:nvSpPr>
        <p:spPr bwMode="auto">
          <a:xfrm>
            <a:off x="820827" y="4513697"/>
            <a:ext cx="10816516" cy="1983057"/>
          </a:xfrm>
          <a:prstGeom prst="horizontalScroll">
            <a:avLst>
              <a:gd name="adj" fmla="val 12500"/>
            </a:avLst>
          </a:prstGeom>
          <a:solidFill>
            <a:srgbClr val="1157AB"/>
          </a:solidFill>
          <a:ln w="12700">
            <a:solidFill>
              <a:srgbClr val="003300"/>
            </a:solidFill>
            <a:round/>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buNone/>
            </a:pPr>
            <a:r>
              <a:rPr lang="zh-CN" altLang="en-US" sz="2400" dirty="0">
                <a:solidFill>
                  <a:schemeClr val="bg1"/>
                </a:solidFill>
                <a:latin typeface="+mn-ea"/>
                <a:ea typeface="+mn-ea"/>
              </a:rPr>
              <a:t>注意：</a:t>
            </a:r>
            <a:endParaRPr lang="en-US" altLang="zh-CN" sz="2400" dirty="0">
              <a:solidFill>
                <a:schemeClr val="bg1"/>
              </a:solidFill>
              <a:latin typeface="+mn-ea"/>
              <a:ea typeface="+mn-ea"/>
            </a:endParaRPr>
          </a:p>
          <a:p>
            <a:pPr>
              <a:buNone/>
            </a:pPr>
            <a:r>
              <a:rPr lang="zh-CN" altLang="en-US" sz="2400" dirty="0">
                <a:solidFill>
                  <a:schemeClr val="bg1"/>
                </a:solidFill>
                <a:latin typeface="+mn-ea"/>
                <a:ea typeface="+mn-ea"/>
              </a:rPr>
              <a:t>（</a:t>
            </a:r>
            <a:r>
              <a:rPr lang="en-US" altLang="zh-CN" sz="2400" dirty="0">
                <a:solidFill>
                  <a:schemeClr val="bg1"/>
                </a:solidFill>
                <a:latin typeface="+mn-ea"/>
                <a:ea typeface="+mn-ea"/>
              </a:rPr>
              <a:t>1</a:t>
            </a:r>
            <a:r>
              <a:rPr lang="zh-CN" altLang="en-US" sz="2400" dirty="0">
                <a:solidFill>
                  <a:schemeClr val="bg1"/>
                </a:solidFill>
                <a:latin typeface="+mn-ea"/>
                <a:ea typeface="+mn-ea"/>
              </a:rPr>
              <a:t>）定义</a:t>
            </a:r>
            <a:r>
              <a:rPr lang="en-US" altLang="zh-CN" sz="2400" dirty="0">
                <a:solidFill>
                  <a:schemeClr val="bg1"/>
                </a:solidFill>
                <a:latin typeface="+mn-ea"/>
                <a:ea typeface="+mn-ea"/>
              </a:rPr>
              <a:t>3.9</a:t>
            </a:r>
            <a:r>
              <a:rPr lang="zh-CN" altLang="en-US" sz="2400" dirty="0">
                <a:solidFill>
                  <a:schemeClr val="bg1"/>
                </a:solidFill>
                <a:latin typeface="+mn-ea"/>
                <a:ea typeface="+mn-ea"/>
              </a:rPr>
              <a:t>中的四个部分分别对应谓词公式中的四种符号。</a:t>
            </a:r>
          </a:p>
          <a:p>
            <a:pPr>
              <a:buNone/>
            </a:pPr>
            <a:r>
              <a:rPr lang="zh-CN" altLang="en-US" sz="2400" dirty="0">
                <a:solidFill>
                  <a:schemeClr val="bg1"/>
                </a:solidFill>
                <a:latin typeface="+mn-ea"/>
                <a:ea typeface="+mn-ea"/>
              </a:rPr>
              <a:t>（</a:t>
            </a:r>
            <a:r>
              <a:rPr lang="en-US" altLang="zh-CN" sz="2400" dirty="0">
                <a:solidFill>
                  <a:schemeClr val="bg1"/>
                </a:solidFill>
                <a:latin typeface="+mn-ea"/>
                <a:ea typeface="+mn-ea"/>
              </a:rPr>
              <a:t>2</a:t>
            </a:r>
            <a:r>
              <a:rPr lang="zh-CN" altLang="en-US" sz="2400" dirty="0">
                <a:solidFill>
                  <a:schemeClr val="bg1"/>
                </a:solidFill>
                <a:latin typeface="+mn-ea"/>
                <a:ea typeface="+mn-ea"/>
              </a:rPr>
              <a:t>）任何包含自由变元的谓词公式都不能求值。</a:t>
            </a:r>
          </a:p>
        </p:txBody>
      </p:sp>
      <p:sp>
        <p:nvSpPr>
          <p:cNvPr id="6" name="Rectangle 2">
            <a:extLst>
              <a:ext uri="{FF2B5EF4-FFF2-40B4-BE49-F238E27FC236}">
                <a16:creationId xmlns:a16="http://schemas.microsoft.com/office/drawing/2014/main" id="{60C772C2-0743-4FA7-8345-7750C1A396E7}"/>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en-US" altLang="zh-CN" dirty="0"/>
              <a:t>3.2.3  </a:t>
            </a:r>
            <a:r>
              <a:rPr lang="zh-CN" altLang="en-US" dirty="0"/>
              <a:t>谓词公式的解释</a:t>
            </a:r>
          </a:p>
        </p:txBody>
      </p:sp>
    </p:spTree>
    <p:custDataLst>
      <p:tags r:id="rId1"/>
    </p:custDataLst>
    <p:extLst>
      <p:ext uri="{BB962C8B-B14F-4D97-AF65-F5344CB8AC3E}">
        <p14:creationId xmlns:p14="http://schemas.microsoft.com/office/powerpoint/2010/main" val="941530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9" name="Rectangle 4"/>
          <p:cNvSpPr>
            <a:spLocks noChangeArrowheads="1"/>
          </p:cNvSpPr>
          <p:nvPr/>
        </p:nvSpPr>
        <p:spPr bwMode="auto">
          <a:xfrm>
            <a:off x="384175" y="864036"/>
            <a:ext cx="11430000" cy="2556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buNone/>
            </a:pPr>
            <a:r>
              <a:rPr lang="zh-CN" altLang="en-US" sz="2400" dirty="0">
                <a:solidFill>
                  <a:srgbClr val="C00000"/>
                </a:solidFill>
                <a:latin typeface="+mj-ea"/>
                <a:ea typeface="+mj-ea"/>
              </a:rPr>
              <a:t>例</a:t>
            </a:r>
            <a:r>
              <a:rPr lang="en-US" altLang="zh-CN" sz="2400" dirty="0">
                <a:solidFill>
                  <a:srgbClr val="C00000"/>
                </a:solidFill>
                <a:latin typeface="+mj-ea"/>
                <a:ea typeface="+mj-ea"/>
              </a:rPr>
              <a:t>3.9  </a:t>
            </a:r>
            <a:r>
              <a:rPr lang="zh-CN" altLang="en-US" sz="2400" dirty="0">
                <a:latin typeface="+mj-ea"/>
                <a:ea typeface="+mj-ea"/>
              </a:rPr>
              <a:t>试判断下面给定的解释是否为公式</a:t>
            </a:r>
            <a:r>
              <a:rPr lang="fr-FR" altLang="zh-CN" dirty="0">
                <a:sym typeface="Symbol" panose="05050102010706020507" pitchFamily="18" charset="2"/>
              </a:rPr>
              <a:t></a:t>
            </a:r>
            <a:r>
              <a:rPr lang="en-US" altLang="zh-CN" sz="2400" dirty="0" err="1">
                <a:latin typeface="+mj-ea"/>
                <a:ea typeface="+mj-ea"/>
              </a:rPr>
              <a:t>xP</a:t>
            </a:r>
            <a:r>
              <a:rPr lang="en-US" altLang="zh-CN" sz="2400" dirty="0">
                <a:latin typeface="+mj-ea"/>
                <a:ea typeface="+mj-ea"/>
              </a:rPr>
              <a:t>(</a:t>
            </a:r>
            <a:r>
              <a:rPr lang="en-US" altLang="zh-CN" sz="2400" dirty="0" err="1">
                <a:latin typeface="+mj-ea"/>
                <a:ea typeface="+mj-ea"/>
              </a:rPr>
              <a:t>x,a</a:t>
            </a:r>
            <a:r>
              <a:rPr lang="en-US" altLang="zh-CN" sz="2400" dirty="0">
                <a:latin typeface="+mj-ea"/>
                <a:ea typeface="+mj-ea"/>
              </a:rPr>
              <a:t>)→</a:t>
            </a:r>
            <a:r>
              <a:rPr lang="en-US" altLang="zh-CN" dirty="0">
                <a:sym typeface="Symbol" panose="05050102010706020507" pitchFamily="18" charset="2"/>
              </a:rPr>
              <a:t></a:t>
            </a:r>
            <a:r>
              <a:rPr lang="en-US" altLang="zh-CN" sz="2400" dirty="0" err="1">
                <a:latin typeface="+mj-ea"/>
                <a:ea typeface="+mj-ea"/>
              </a:rPr>
              <a:t>yP</a:t>
            </a:r>
            <a:r>
              <a:rPr lang="en-US" altLang="zh-CN" sz="2400" dirty="0">
                <a:latin typeface="+mj-ea"/>
                <a:ea typeface="+mj-ea"/>
              </a:rPr>
              <a:t>(f(a),f(y))</a:t>
            </a:r>
            <a:r>
              <a:rPr lang="zh-CN" altLang="en-US" sz="2400" dirty="0">
                <a:latin typeface="+mj-ea"/>
                <a:ea typeface="+mj-ea"/>
              </a:rPr>
              <a:t>的一个解释。</a:t>
            </a:r>
          </a:p>
          <a:p>
            <a:pPr>
              <a:lnSpc>
                <a:spcPct val="150000"/>
              </a:lnSpc>
              <a:buNone/>
            </a:pPr>
            <a:r>
              <a:rPr lang="zh-CN" altLang="en-US" sz="2400" dirty="0">
                <a:latin typeface="+mj-ea"/>
                <a:ea typeface="+mj-ea"/>
              </a:rPr>
              <a:t>（</a:t>
            </a:r>
            <a:r>
              <a:rPr lang="en-US" altLang="zh-CN" sz="2400" dirty="0">
                <a:latin typeface="+mj-ea"/>
                <a:ea typeface="+mj-ea"/>
              </a:rPr>
              <a:t>1</a:t>
            </a:r>
            <a:r>
              <a:rPr lang="zh-CN" altLang="en-US" sz="2400" dirty="0">
                <a:latin typeface="+mj-ea"/>
                <a:ea typeface="+mj-ea"/>
              </a:rPr>
              <a:t>）个体域</a:t>
            </a:r>
            <a:r>
              <a:rPr lang="en-US" altLang="zh-CN" sz="2400" dirty="0">
                <a:latin typeface="+mj-ea"/>
                <a:ea typeface="+mj-ea"/>
              </a:rPr>
              <a:t>D={</a:t>
            </a:r>
            <a:r>
              <a:rPr lang="en-US" altLang="zh-CN" sz="2400" dirty="0" err="1">
                <a:latin typeface="+mj-ea"/>
                <a:ea typeface="+mj-ea"/>
              </a:rPr>
              <a:t>a,b</a:t>
            </a:r>
            <a:r>
              <a:rPr lang="en-US" altLang="zh-CN" sz="2400" dirty="0">
                <a:latin typeface="+mj-ea"/>
                <a:ea typeface="+mj-ea"/>
              </a:rPr>
              <a:t>}</a:t>
            </a:r>
            <a:r>
              <a:rPr lang="zh-CN" altLang="en-US" sz="2400" dirty="0">
                <a:latin typeface="+mj-ea"/>
                <a:ea typeface="+mj-ea"/>
              </a:rPr>
              <a:t>，</a:t>
            </a:r>
            <a:r>
              <a:rPr lang="en-US" altLang="zh-CN" sz="2400" dirty="0">
                <a:latin typeface="+mj-ea"/>
                <a:ea typeface="+mj-ea"/>
              </a:rPr>
              <a:t>f(a)=b</a:t>
            </a:r>
            <a:r>
              <a:rPr lang="zh-CN" altLang="en-US" sz="2400" dirty="0">
                <a:latin typeface="+mj-ea"/>
                <a:ea typeface="+mj-ea"/>
              </a:rPr>
              <a:t>，</a:t>
            </a:r>
            <a:r>
              <a:rPr lang="en-US" altLang="zh-CN" sz="2400" dirty="0">
                <a:latin typeface="+mj-ea"/>
                <a:ea typeface="+mj-ea"/>
              </a:rPr>
              <a:t>f(b)=a</a:t>
            </a:r>
            <a:r>
              <a:rPr lang="zh-CN" altLang="en-US" sz="2400" dirty="0">
                <a:latin typeface="+mj-ea"/>
                <a:ea typeface="+mj-ea"/>
              </a:rPr>
              <a:t>，</a:t>
            </a:r>
            <a:r>
              <a:rPr lang="en-US" altLang="zh-CN" sz="2400" dirty="0">
                <a:latin typeface="+mj-ea"/>
                <a:ea typeface="+mj-ea"/>
              </a:rPr>
              <a:t>P(</a:t>
            </a:r>
            <a:r>
              <a:rPr lang="en-US" altLang="zh-CN" sz="2400" dirty="0" err="1">
                <a:latin typeface="+mj-ea"/>
                <a:ea typeface="+mj-ea"/>
              </a:rPr>
              <a:t>b,a</a:t>
            </a:r>
            <a:r>
              <a:rPr lang="en-US" altLang="zh-CN" sz="2400" dirty="0">
                <a:latin typeface="+mj-ea"/>
                <a:ea typeface="+mj-ea"/>
              </a:rPr>
              <a:t>)=0</a:t>
            </a:r>
            <a:r>
              <a:rPr lang="zh-CN" altLang="en-US" sz="2400" dirty="0">
                <a:latin typeface="+mj-ea"/>
                <a:ea typeface="+mj-ea"/>
              </a:rPr>
              <a:t>，</a:t>
            </a:r>
            <a:r>
              <a:rPr lang="en-US" altLang="zh-CN" sz="2400" dirty="0">
                <a:latin typeface="+mj-ea"/>
                <a:ea typeface="+mj-ea"/>
              </a:rPr>
              <a:t>P(</a:t>
            </a:r>
            <a:r>
              <a:rPr lang="en-US" altLang="zh-CN" sz="2400" dirty="0" err="1">
                <a:latin typeface="+mj-ea"/>
                <a:ea typeface="+mj-ea"/>
              </a:rPr>
              <a:t>b,b</a:t>
            </a:r>
            <a:r>
              <a:rPr lang="en-US" altLang="zh-CN" sz="2400" dirty="0">
                <a:latin typeface="+mj-ea"/>
                <a:ea typeface="+mj-ea"/>
              </a:rPr>
              <a:t>)=1</a:t>
            </a:r>
            <a:r>
              <a:rPr lang="zh-CN" altLang="en-US" sz="2400" dirty="0">
                <a:latin typeface="+mj-ea"/>
                <a:ea typeface="+mj-ea"/>
              </a:rPr>
              <a:t>。</a:t>
            </a:r>
          </a:p>
          <a:p>
            <a:pPr>
              <a:lnSpc>
                <a:spcPct val="150000"/>
              </a:lnSpc>
              <a:buNone/>
            </a:pPr>
            <a:r>
              <a:rPr lang="zh-CN" altLang="en-US" sz="2400" dirty="0">
                <a:latin typeface="+mj-ea"/>
                <a:ea typeface="+mj-ea"/>
              </a:rPr>
              <a:t>（</a:t>
            </a:r>
            <a:r>
              <a:rPr lang="en-US" altLang="zh-CN" sz="2400" dirty="0">
                <a:latin typeface="+mj-ea"/>
                <a:ea typeface="+mj-ea"/>
              </a:rPr>
              <a:t>2</a:t>
            </a:r>
            <a:r>
              <a:rPr lang="zh-CN" altLang="en-US" sz="2400" dirty="0">
                <a:latin typeface="+mj-ea"/>
                <a:ea typeface="+mj-ea"/>
              </a:rPr>
              <a:t>）个体域</a:t>
            </a:r>
            <a:r>
              <a:rPr lang="en-US" altLang="zh-CN" sz="2400" dirty="0">
                <a:latin typeface="+mj-ea"/>
                <a:ea typeface="+mj-ea"/>
              </a:rPr>
              <a:t>D={</a:t>
            </a:r>
            <a:r>
              <a:rPr lang="en-US" altLang="zh-CN" sz="2400" dirty="0" err="1">
                <a:latin typeface="+mj-ea"/>
                <a:ea typeface="+mj-ea"/>
              </a:rPr>
              <a:t>a,b</a:t>
            </a:r>
            <a:r>
              <a:rPr lang="en-US" altLang="zh-CN" sz="2400" dirty="0">
                <a:latin typeface="+mj-ea"/>
                <a:ea typeface="+mj-ea"/>
              </a:rPr>
              <a:t>}</a:t>
            </a:r>
            <a:r>
              <a:rPr lang="zh-CN" altLang="en-US" sz="2400" dirty="0">
                <a:latin typeface="+mj-ea"/>
                <a:ea typeface="+mj-ea"/>
              </a:rPr>
              <a:t>，</a:t>
            </a:r>
            <a:r>
              <a:rPr lang="en-US" altLang="zh-CN" sz="2400" dirty="0">
                <a:latin typeface="+mj-ea"/>
                <a:ea typeface="+mj-ea"/>
              </a:rPr>
              <a:t>f(b)=a</a:t>
            </a:r>
            <a:r>
              <a:rPr lang="zh-CN" altLang="en-US" sz="2400" dirty="0">
                <a:latin typeface="+mj-ea"/>
                <a:ea typeface="+mj-ea"/>
              </a:rPr>
              <a:t>，</a:t>
            </a:r>
            <a:r>
              <a:rPr lang="en-US" altLang="zh-CN" sz="2400" dirty="0">
                <a:latin typeface="+mj-ea"/>
                <a:ea typeface="+mj-ea"/>
              </a:rPr>
              <a:t>P(</a:t>
            </a:r>
            <a:r>
              <a:rPr lang="en-US" altLang="zh-CN" sz="2400" dirty="0" err="1">
                <a:latin typeface="+mj-ea"/>
                <a:ea typeface="+mj-ea"/>
              </a:rPr>
              <a:t>a,a</a:t>
            </a:r>
            <a:r>
              <a:rPr lang="en-US" altLang="zh-CN" sz="2400" dirty="0">
                <a:latin typeface="+mj-ea"/>
                <a:ea typeface="+mj-ea"/>
              </a:rPr>
              <a:t>)=1</a:t>
            </a:r>
            <a:r>
              <a:rPr lang="zh-CN" altLang="en-US" sz="2400" dirty="0">
                <a:latin typeface="+mj-ea"/>
                <a:ea typeface="+mj-ea"/>
              </a:rPr>
              <a:t>，</a:t>
            </a:r>
            <a:r>
              <a:rPr lang="en-US" altLang="zh-CN" sz="2400" dirty="0">
                <a:latin typeface="+mj-ea"/>
                <a:ea typeface="+mj-ea"/>
              </a:rPr>
              <a:t>P(</a:t>
            </a:r>
            <a:r>
              <a:rPr lang="en-US" altLang="zh-CN" sz="2400" dirty="0" err="1">
                <a:latin typeface="+mj-ea"/>
                <a:ea typeface="+mj-ea"/>
              </a:rPr>
              <a:t>a,b</a:t>
            </a:r>
            <a:r>
              <a:rPr lang="en-US" altLang="zh-CN" sz="2400" dirty="0">
                <a:latin typeface="+mj-ea"/>
                <a:ea typeface="+mj-ea"/>
              </a:rPr>
              <a:t>)=0</a:t>
            </a:r>
            <a:r>
              <a:rPr lang="zh-CN" altLang="en-US" sz="2400" dirty="0">
                <a:latin typeface="+mj-ea"/>
                <a:ea typeface="+mj-ea"/>
              </a:rPr>
              <a:t>，</a:t>
            </a:r>
            <a:r>
              <a:rPr lang="en-US" altLang="zh-CN" sz="2400" dirty="0">
                <a:latin typeface="+mj-ea"/>
                <a:ea typeface="+mj-ea"/>
              </a:rPr>
              <a:t>P(</a:t>
            </a:r>
            <a:r>
              <a:rPr lang="en-US" altLang="zh-CN" sz="2400" dirty="0" err="1">
                <a:latin typeface="+mj-ea"/>
                <a:ea typeface="+mj-ea"/>
              </a:rPr>
              <a:t>b,a</a:t>
            </a:r>
            <a:r>
              <a:rPr lang="en-US" altLang="zh-CN" sz="2400" dirty="0">
                <a:latin typeface="+mj-ea"/>
                <a:ea typeface="+mj-ea"/>
              </a:rPr>
              <a:t>)=0</a:t>
            </a:r>
            <a:r>
              <a:rPr lang="zh-CN" altLang="en-US" sz="2400" dirty="0">
                <a:latin typeface="+mj-ea"/>
                <a:ea typeface="+mj-ea"/>
              </a:rPr>
              <a:t>，</a:t>
            </a:r>
            <a:r>
              <a:rPr lang="en-US" altLang="zh-CN" sz="2400" dirty="0">
                <a:latin typeface="+mj-ea"/>
                <a:ea typeface="+mj-ea"/>
              </a:rPr>
              <a:t>P(</a:t>
            </a:r>
            <a:r>
              <a:rPr lang="en-US" altLang="zh-CN" sz="2400" dirty="0" err="1">
                <a:latin typeface="+mj-ea"/>
                <a:ea typeface="+mj-ea"/>
              </a:rPr>
              <a:t>b,b</a:t>
            </a:r>
            <a:r>
              <a:rPr lang="en-US" altLang="zh-CN" sz="2400" dirty="0">
                <a:latin typeface="+mj-ea"/>
                <a:ea typeface="+mj-ea"/>
              </a:rPr>
              <a:t>)=1</a:t>
            </a:r>
            <a:r>
              <a:rPr lang="zh-CN" altLang="en-US" sz="2400" dirty="0">
                <a:latin typeface="+mj-ea"/>
                <a:ea typeface="+mj-ea"/>
              </a:rPr>
              <a:t>。</a:t>
            </a:r>
          </a:p>
          <a:p>
            <a:pPr>
              <a:lnSpc>
                <a:spcPct val="150000"/>
              </a:lnSpc>
              <a:buNone/>
            </a:pPr>
            <a:r>
              <a:rPr lang="zh-CN" altLang="en-US" sz="2400" dirty="0">
                <a:latin typeface="+mj-ea"/>
                <a:ea typeface="+mj-ea"/>
              </a:rPr>
              <a:t>（</a:t>
            </a:r>
            <a:r>
              <a:rPr lang="en-US" altLang="zh-CN" sz="2400" dirty="0">
                <a:latin typeface="+mj-ea"/>
                <a:ea typeface="+mj-ea"/>
              </a:rPr>
              <a:t>3</a:t>
            </a:r>
            <a:r>
              <a:rPr lang="zh-CN" altLang="en-US" sz="2400" dirty="0">
                <a:latin typeface="+mj-ea"/>
                <a:ea typeface="+mj-ea"/>
              </a:rPr>
              <a:t>）个体域</a:t>
            </a:r>
            <a:r>
              <a:rPr lang="en-US" altLang="zh-CN" sz="2400" dirty="0">
                <a:latin typeface="+mj-ea"/>
                <a:ea typeface="+mj-ea"/>
              </a:rPr>
              <a:t>D={</a:t>
            </a:r>
            <a:r>
              <a:rPr lang="en-US" altLang="zh-CN" sz="2400" dirty="0" err="1">
                <a:latin typeface="+mj-ea"/>
                <a:ea typeface="+mj-ea"/>
              </a:rPr>
              <a:t>a,b</a:t>
            </a:r>
            <a:r>
              <a:rPr lang="en-US" altLang="zh-CN" sz="2400" dirty="0">
                <a:latin typeface="+mj-ea"/>
                <a:ea typeface="+mj-ea"/>
              </a:rPr>
              <a:t>}</a:t>
            </a:r>
            <a:r>
              <a:rPr lang="zh-CN" altLang="en-US" sz="2400" dirty="0">
                <a:latin typeface="+mj-ea"/>
                <a:ea typeface="+mj-ea"/>
              </a:rPr>
              <a:t>，</a:t>
            </a:r>
            <a:r>
              <a:rPr lang="en-US" altLang="zh-CN" sz="2400" dirty="0">
                <a:latin typeface="+mj-ea"/>
                <a:ea typeface="+mj-ea"/>
              </a:rPr>
              <a:t>f(a)=b</a:t>
            </a:r>
            <a:r>
              <a:rPr lang="zh-CN" altLang="en-US" sz="2400" dirty="0">
                <a:latin typeface="+mj-ea"/>
                <a:ea typeface="+mj-ea"/>
              </a:rPr>
              <a:t>，</a:t>
            </a:r>
            <a:r>
              <a:rPr lang="en-US" altLang="zh-CN" sz="2400" dirty="0">
                <a:latin typeface="+mj-ea"/>
                <a:ea typeface="+mj-ea"/>
              </a:rPr>
              <a:t>f(b)=a</a:t>
            </a:r>
            <a:r>
              <a:rPr lang="zh-CN" altLang="en-US" sz="2400" dirty="0">
                <a:latin typeface="+mj-ea"/>
                <a:ea typeface="+mj-ea"/>
              </a:rPr>
              <a:t>，</a:t>
            </a:r>
            <a:r>
              <a:rPr lang="en-US" altLang="zh-CN" sz="2400" dirty="0">
                <a:latin typeface="+mj-ea"/>
                <a:ea typeface="+mj-ea"/>
              </a:rPr>
              <a:t>P(</a:t>
            </a:r>
            <a:r>
              <a:rPr lang="en-US" altLang="zh-CN" sz="2400" dirty="0" err="1">
                <a:latin typeface="+mj-ea"/>
                <a:ea typeface="+mj-ea"/>
              </a:rPr>
              <a:t>a,a</a:t>
            </a:r>
            <a:r>
              <a:rPr lang="en-US" altLang="zh-CN" sz="2400" dirty="0">
                <a:latin typeface="+mj-ea"/>
                <a:ea typeface="+mj-ea"/>
              </a:rPr>
              <a:t>)=1</a:t>
            </a:r>
            <a:r>
              <a:rPr lang="zh-CN" altLang="en-US" sz="2400" dirty="0">
                <a:latin typeface="+mj-ea"/>
                <a:ea typeface="+mj-ea"/>
              </a:rPr>
              <a:t>，</a:t>
            </a:r>
            <a:r>
              <a:rPr lang="en-US" altLang="zh-CN" sz="2400" dirty="0">
                <a:latin typeface="+mj-ea"/>
                <a:ea typeface="+mj-ea"/>
              </a:rPr>
              <a:t>P(</a:t>
            </a:r>
            <a:r>
              <a:rPr lang="en-US" altLang="zh-CN" sz="2400" dirty="0" err="1">
                <a:latin typeface="+mj-ea"/>
                <a:ea typeface="+mj-ea"/>
              </a:rPr>
              <a:t>b,a</a:t>
            </a:r>
            <a:r>
              <a:rPr lang="en-US" altLang="zh-CN" sz="2400" dirty="0">
                <a:latin typeface="+mj-ea"/>
                <a:ea typeface="+mj-ea"/>
              </a:rPr>
              <a:t>)=0</a:t>
            </a:r>
            <a:r>
              <a:rPr lang="zh-CN" altLang="en-US" sz="2400" dirty="0">
                <a:latin typeface="+mj-ea"/>
                <a:ea typeface="+mj-ea"/>
              </a:rPr>
              <a:t>，</a:t>
            </a:r>
            <a:r>
              <a:rPr lang="en-US" altLang="zh-CN" sz="2400" dirty="0">
                <a:latin typeface="+mj-ea"/>
                <a:ea typeface="+mj-ea"/>
              </a:rPr>
              <a:t>P(</a:t>
            </a:r>
            <a:r>
              <a:rPr lang="en-US" altLang="zh-CN" sz="2400" dirty="0" err="1">
                <a:latin typeface="+mj-ea"/>
                <a:ea typeface="+mj-ea"/>
              </a:rPr>
              <a:t>b,b</a:t>
            </a:r>
            <a:r>
              <a:rPr lang="en-US" altLang="zh-CN" sz="2400" dirty="0">
                <a:latin typeface="+mj-ea"/>
                <a:ea typeface="+mj-ea"/>
              </a:rPr>
              <a:t>)=1</a:t>
            </a:r>
            <a:r>
              <a:rPr lang="zh-CN" altLang="en-US" sz="2400" dirty="0">
                <a:latin typeface="+mj-ea"/>
                <a:ea typeface="+mj-ea"/>
              </a:rPr>
              <a:t>。</a:t>
            </a:r>
          </a:p>
        </p:txBody>
      </p:sp>
      <p:sp>
        <p:nvSpPr>
          <p:cNvPr id="15" name="矩形 14"/>
          <p:cNvSpPr/>
          <p:nvPr/>
        </p:nvSpPr>
        <p:spPr>
          <a:xfrm>
            <a:off x="536298" y="3886994"/>
            <a:ext cx="11084660" cy="1689052"/>
          </a:xfrm>
          <a:prstGeom prst="rect">
            <a:avLst/>
          </a:prstGeom>
          <a:solidFill>
            <a:schemeClr val="accent3">
              <a:lumMod val="90000"/>
            </a:schemeClr>
          </a:solidFill>
        </p:spPr>
        <p:txBody>
          <a:bodyPr wrap="square">
            <a:spAutoFit/>
          </a:bodyPr>
          <a:lstStyle/>
          <a:p>
            <a:pPr>
              <a:lnSpc>
                <a:spcPct val="150000"/>
              </a:lnSpc>
            </a:pPr>
            <a:r>
              <a:rPr lang="zh-CN" altLang="en-US" b="1" dirty="0">
                <a:solidFill>
                  <a:srgbClr val="C00000"/>
                </a:solidFill>
                <a:latin typeface="+mj-ea"/>
                <a:ea typeface="+mj-ea"/>
              </a:rPr>
              <a:t>解</a:t>
            </a:r>
            <a:r>
              <a:rPr lang="zh-CN" altLang="en-US" b="1" dirty="0">
                <a:latin typeface="+mj-ea"/>
                <a:ea typeface="+mj-ea"/>
              </a:rPr>
              <a:t>  （</a:t>
            </a:r>
            <a:r>
              <a:rPr lang="en-US" altLang="zh-CN" b="1" dirty="0">
                <a:latin typeface="+mj-ea"/>
                <a:ea typeface="+mj-ea"/>
              </a:rPr>
              <a:t>1</a:t>
            </a:r>
            <a:r>
              <a:rPr lang="zh-CN" altLang="en-US" b="1" dirty="0">
                <a:latin typeface="+mj-ea"/>
                <a:ea typeface="+mj-ea"/>
              </a:rPr>
              <a:t>）不是给定公式的解释，因为没有给出</a:t>
            </a:r>
            <a:r>
              <a:rPr lang="en-US" altLang="zh-CN" b="1" dirty="0">
                <a:latin typeface="+mj-ea"/>
                <a:ea typeface="+mj-ea"/>
              </a:rPr>
              <a:t>P(</a:t>
            </a:r>
            <a:r>
              <a:rPr lang="en-US" altLang="zh-CN" b="1" dirty="0" err="1">
                <a:latin typeface="+mj-ea"/>
                <a:ea typeface="+mj-ea"/>
              </a:rPr>
              <a:t>a,a</a:t>
            </a:r>
            <a:r>
              <a:rPr lang="en-US" altLang="zh-CN" b="1" dirty="0">
                <a:latin typeface="+mj-ea"/>
                <a:ea typeface="+mj-ea"/>
              </a:rPr>
              <a:t>)</a:t>
            </a:r>
            <a:r>
              <a:rPr lang="zh-CN" altLang="en-US" b="1" dirty="0">
                <a:latin typeface="+mj-ea"/>
                <a:ea typeface="+mj-ea"/>
              </a:rPr>
              <a:t>的值。</a:t>
            </a:r>
          </a:p>
          <a:p>
            <a:pPr>
              <a:lnSpc>
                <a:spcPct val="150000"/>
              </a:lnSpc>
            </a:pPr>
            <a:r>
              <a:rPr lang="zh-CN" altLang="en-US" b="1" dirty="0">
                <a:latin typeface="+mj-ea"/>
                <a:ea typeface="+mj-ea"/>
              </a:rPr>
              <a:t>     （</a:t>
            </a:r>
            <a:r>
              <a:rPr lang="en-US" altLang="zh-CN" b="1" dirty="0">
                <a:latin typeface="+mj-ea"/>
                <a:ea typeface="+mj-ea"/>
              </a:rPr>
              <a:t>2</a:t>
            </a:r>
            <a:r>
              <a:rPr lang="zh-CN" altLang="en-US" b="1" dirty="0">
                <a:latin typeface="+mj-ea"/>
                <a:ea typeface="+mj-ea"/>
              </a:rPr>
              <a:t>）不是给定公式的解释，因为没有给出</a:t>
            </a:r>
            <a:r>
              <a:rPr lang="en-US" altLang="zh-CN" b="1" dirty="0">
                <a:latin typeface="+mj-ea"/>
                <a:ea typeface="+mj-ea"/>
              </a:rPr>
              <a:t>f(a)</a:t>
            </a:r>
            <a:r>
              <a:rPr lang="zh-CN" altLang="en-US" b="1" dirty="0">
                <a:latin typeface="+mj-ea"/>
                <a:ea typeface="+mj-ea"/>
              </a:rPr>
              <a:t>的值。</a:t>
            </a:r>
          </a:p>
          <a:p>
            <a:pPr>
              <a:lnSpc>
                <a:spcPct val="150000"/>
              </a:lnSpc>
            </a:pPr>
            <a:r>
              <a:rPr lang="zh-CN" altLang="en-US" b="1" dirty="0">
                <a:latin typeface="+mj-ea"/>
                <a:ea typeface="+mj-ea"/>
              </a:rPr>
              <a:t>     （</a:t>
            </a:r>
            <a:r>
              <a:rPr lang="en-US" altLang="zh-CN" b="1" dirty="0">
                <a:latin typeface="+mj-ea"/>
                <a:ea typeface="+mj-ea"/>
              </a:rPr>
              <a:t>3</a:t>
            </a:r>
            <a:r>
              <a:rPr lang="zh-CN" altLang="en-US" b="1" dirty="0">
                <a:latin typeface="+mj-ea"/>
                <a:ea typeface="+mj-ea"/>
              </a:rPr>
              <a:t>）是给定公式的解释。</a:t>
            </a:r>
          </a:p>
        </p:txBody>
      </p:sp>
      <p:sp>
        <p:nvSpPr>
          <p:cNvPr id="6" name="Rectangle 2">
            <a:extLst>
              <a:ext uri="{FF2B5EF4-FFF2-40B4-BE49-F238E27FC236}">
                <a16:creationId xmlns:a16="http://schemas.microsoft.com/office/drawing/2014/main" id="{A9C5AAF9-1148-4575-BDB0-E1F9C23046C1}"/>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3.9</a:t>
            </a:r>
            <a:endParaRPr lang="zh-CN" altLang="en-US" dirty="0"/>
          </a:p>
        </p:txBody>
      </p:sp>
    </p:spTree>
    <p:custDataLst>
      <p:tags r:id="rId1"/>
    </p:custDataLst>
    <p:extLst>
      <p:ext uri="{BB962C8B-B14F-4D97-AF65-F5344CB8AC3E}">
        <p14:creationId xmlns:p14="http://schemas.microsoft.com/office/powerpoint/2010/main" val="3923520244"/>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28" name="Group 47"/>
          <p:cNvGrpSpPr>
            <a:grpSpLocks/>
          </p:cNvGrpSpPr>
          <p:nvPr/>
        </p:nvGrpSpPr>
        <p:grpSpPr bwMode="auto">
          <a:xfrm>
            <a:off x="1034919" y="1810870"/>
            <a:ext cx="1300766" cy="1016443"/>
            <a:chOff x="0" y="5"/>
            <a:chExt cx="668" cy="647"/>
          </a:xfrm>
          <a:solidFill>
            <a:srgbClr val="00B0F0"/>
          </a:solidFill>
        </p:grpSpPr>
        <p:sp>
          <p:nvSpPr>
            <p:cNvPr id="12331" name="Oval 47"/>
            <p:cNvSpPr>
              <a:spLocks noChangeArrowheads="1"/>
            </p:cNvSpPr>
            <p:nvPr/>
          </p:nvSpPr>
          <p:spPr bwMode="auto">
            <a:xfrm>
              <a:off x="0" y="52"/>
              <a:ext cx="668" cy="5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Tx/>
                <a:buFont typeface="Arial" panose="020B0604020202020204" pitchFamily="34" charset="0"/>
                <a:buNone/>
              </a:pPr>
              <a:endParaRPr lang="zh-CN" altLang="en-US" sz="3200">
                <a:solidFill>
                  <a:srgbClr val="FF0000"/>
                </a:solidFill>
                <a:latin typeface="+mn-ea"/>
                <a:ea typeface="+mn-ea"/>
              </a:endParaRPr>
            </a:p>
          </p:txBody>
        </p:sp>
        <p:sp>
          <p:nvSpPr>
            <p:cNvPr id="12332" name="Oval 48"/>
            <p:cNvSpPr>
              <a:spLocks noChangeArrowheads="1"/>
            </p:cNvSpPr>
            <p:nvPr/>
          </p:nvSpPr>
          <p:spPr bwMode="auto">
            <a:xfrm>
              <a:off x="7" y="5"/>
              <a:ext cx="646" cy="64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Tx/>
                <a:buFont typeface="Arial" panose="020B0604020202020204" pitchFamily="34" charset="0"/>
                <a:buNone/>
              </a:pPr>
              <a:endParaRPr lang="zh-CN" altLang="en-US" sz="3200">
                <a:solidFill>
                  <a:srgbClr val="FF0000"/>
                </a:solidFill>
                <a:latin typeface="+mn-ea"/>
                <a:ea typeface="+mn-ea"/>
              </a:endParaRPr>
            </a:p>
          </p:txBody>
        </p:sp>
        <p:sp>
          <p:nvSpPr>
            <p:cNvPr id="12333" name="Oval 49"/>
            <p:cNvSpPr>
              <a:spLocks noChangeArrowheads="1"/>
            </p:cNvSpPr>
            <p:nvPr/>
          </p:nvSpPr>
          <p:spPr bwMode="auto">
            <a:xfrm>
              <a:off x="15" y="9"/>
              <a:ext cx="631" cy="6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Tx/>
                <a:buFont typeface="Arial" panose="020B0604020202020204" pitchFamily="34" charset="0"/>
                <a:buNone/>
              </a:pPr>
              <a:endParaRPr lang="zh-CN" altLang="en-US" sz="3200">
                <a:solidFill>
                  <a:srgbClr val="FF0000"/>
                </a:solidFill>
                <a:latin typeface="+mn-ea"/>
                <a:ea typeface="+mn-ea"/>
              </a:endParaRPr>
            </a:p>
          </p:txBody>
        </p:sp>
        <p:sp>
          <p:nvSpPr>
            <p:cNvPr id="12334" name="Oval 50"/>
            <p:cNvSpPr>
              <a:spLocks noChangeArrowheads="1"/>
            </p:cNvSpPr>
            <p:nvPr/>
          </p:nvSpPr>
          <p:spPr bwMode="auto">
            <a:xfrm>
              <a:off x="22" y="15"/>
              <a:ext cx="600" cy="5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Tx/>
                <a:buFont typeface="Arial" panose="020B0604020202020204" pitchFamily="34" charset="0"/>
                <a:buNone/>
              </a:pPr>
              <a:endParaRPr lang="zh-CN" altLang="en-US" sz="3200">
                <a:solidFill>
                  <a:srgbClr val="FF0000"/>
                </a:solidFill>
                <a:latin typeface="+mn-ea"/>
                <a:ea typeface="+mn-ea"/>
              </a:endParaRPr>
            </a:p>
          </p:txBody>
        </p:sp>
        <p:sp>
          <p:nvSpPr>
            <p:cNvPr id="12335" name="Oval 51"/>
            <p:cNvSpPr>
              <a:spLocks noChangeArrowheads="1"/>
            </p:cNvSpPr>
            <p:nvPr/>
          </p:nvSpPr>
          <p:spPr bwMode="auto">
            <a:xfrm>
              <a:off x="57" y="31"/>
              <a:ext cx="533" cy="4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Tx/>
                <a:buFont typeface="Arial" panose="020B0604020202020204" pitchFamily="34" charset="0"/>
                <a:buNone/>
              </a:pPr>
              <a:endParaRPr lang="zh-CN" altLang="en-US" sz="3200">
                <a:solidFill>
                  <a:srgbClr val="FF0000"/>
                </a:solidFill>
                <a:latin typeface="+mn-ea"/>
                <a:ea typeface="+mn-ea"/>
              </a:endParaRPr>
            </a:p>
          </p:txBody>
        </p:sp>
      </p:grpSp>
      <p:sp>
        <p:nvSpPr>
          <p:cNvPr id="12329" name="Text Box 52"/>
          <p:cNvSpPr txBox="1">
            <a:spLocks noChangeArrowheads="1"/>
          </p:cNvSpPr>
          <p:nvPr/>
        </p:nvSpPr>
        <p:spPr bwMode="auto">
          <a:xfrm>
            <a:off x="1173772" y="2068555"/>
            <a:ext cx="982876" cy="523069"/>
          </a:xfrm>
          <a:prstGeom prst="rect">
            <a:avLst/>
          </a:prstGeom>
          <a:solidFill>
            <a:srgbClr val="74B836"/>
          </a:solidFill>
          <a:ln>
            <a:noFill/>
          </a:ln>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zh-CN" altLang="en-US" dirty="0">
                <a:solidFill>
                  <a:schemeClr val="bg1"/>
                </a:solidFill>
                <a:latin typeface="+mn-ea"/>
                <a:ea typeface="+mn-ea"/>
                <a:cs typeface="Times New Roman" panose="02020603050405020304" pitchFamily="18" charset="0"/>
              </a:rPr>
              <a:t>重点</a:t>
            </a:r>
            <a:endParaRPr lang="en-US" altLang="zh-CN" dirty="0">
              <a:solidFill>
                <a:schemeClr val="bg1"/>
              </a:solidFill>
              <a:latin typeface="+mn-ea"/>
              <a:ea typeface="+mn-ea"/>
              <a:cs typeface="Times New Roman" panose="02020603050405020304" pitchFamily="18" charset="0"/>
            </a:endParaRPr>
          </a:p>
        </p:txBody>
      </p:sp>
      <p:sp>
        <p:nvSpPr>
          <p:cNvPr id="12330" name="Text Box 53"/>
          <p:cNvSpPr txBox="1">
            <a:spLocks noChangeArrowheads="1"/>
          </p:cNvSpPr>
          <p:nvPr/>
        </p:nvSpPr>
        <p:spPr bwMode="auto">
          <a:xfrm>
            <a:off x="2331059" y="1123413"/>
            <a:ext cx="7487699" cy="2713163"/>
          </a:xfrm>
          <a:prstGeom prst="rect">
            <a:avLst/>
          </a:prstGeom>
          <a:solidFill>
            <a:schemeClr val="accent2">
              <a:lumMod val="20000"/>
              <a:lumOff val="80000"/>
            </a:schemeClr>
          </a:solidFill>
          <a:ln>
            <a:noFill/>
          </a:ln>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Tx/>
              <a:buFont typeface="Arial" panose="020B0604020202020204" pitchFamily="34" charset="0"/>
              <a:buNone/>
            </a:pPr>
            <a:r>
              <a:rPr lang="en-US" altLang="zh-CN" sz="2399" dirty="0">
                <a:solidFill>
                  <a:srgbClr val="003300"/>
                </a:solidFill>
                <a:latin typeface="+mn-ea"/>
                <a:ea typeface="+mn-ea"/>
              </a:rPr>
              <a:t>1 </a:t>
            </a:r>
            <a:r>
              <a:rPr lang="zh-CN" altLang="en-US" sz="2399" dirty="0">
                <a:solidFill>
                  <a:srgbClr val="003300"/>
                </a:solidFill>
                <a:latin typeface="+mn-ea"/>
                <a:ea typeface="+mn-ea"/>
              </a:rPr>
              <a:t>自然语言的谓词符号化</a:t>
            </a:r>
            <a:endParaRPr lang="en-US" altLang="zh-CN" sz="2399" dirty="0">
              <a:solidFill>
                <a:srgbClr val="003300"/>
              </a:solidFill>
              <a:latin typeface="+mn-ea"/>
              <a:ea typeface="+mn-ea"/>
            </a:endParaRPr>
          </a:p>
          <a:p>
            <a:pPr algn="l" eaLnBrk="1" hangingPunct="1">
              <a:spcBef>
                <a:spcPct val="0"/>
              </a:spcBef>
              <a:buClrTx/>
              <a:buFont typeface="Arial" panose="020B0604020202020204" pitchFamily="34" charset="0"/>
              <a:buNone/>
            </a:pPr>
            <a:r>
              <a:rPr lang="en-US" altLang="zh-CN" sz="2399" dirty="0">
                <a:solidFill>
                  <a:srgbClr val="003300"/>
                </a:solidFill>
                <a:latin typeface="+mn-ea"/>
                <a:ea typeface="+mn-ea"/>
              </a:rPr>
              <a:t>2 </a:t>
            </a:r>
            <a:r>
              <a:rPr lang="zh-CN" altLang="en-US" sz="2399" dirty="0">
                <a:solidFill>
                  <a:srgbClr val="003300"/>
                </a:solidFill>
                <a:latin typeface="+mn-ea"/>
                <a:ea typeface="+mn-ea"/>
              </a:rPr>
              <a:t>谓词公式的解释</a:t>
            </a:r>
            <a:endParaRPr lang="en-US" altLang="zh-CN" sz="2399" dirty="0">
              <a:solidFill>
                <a:srgbClr val="003300"/>
              </a:solidFill>
              <a:latin typeface="+mn-ea"/>
              <a:ea typeface="+mn-ea"/>
            </a:endParaRPr>
          </a:p>
          <a:p>
            <a:pPr algn="l" eaLnBrk="1" hangingPunct="1">
              <a:spcBef>
                <a:spcPct val="0"/>
              </a:spcBef>
              <a:buClrTx/>
              <a:buFont typeface="Arial" panose="020B0604020202020204" pitchFamily="34" charset="0"/>
              <a:buNone/>
            </a:pPr>
            <a:r>
              <a:rPr lang="en-US" altLang="zh-CN" sz="2399" dirty="0">
                <a:solidFill>
                  <a:srgbClr val="003300"/>
                </a:solidFill>
                <a:latin typeface="+mn-ea"/>
                <a:ea typeface="+mn-ea"/>
              </a:rPr>
              <a:t>3 </a:t>
            </a:r>
            <a:r>
              <a:rPr lang="zh-CN" altLang="en-US" sz="2399" dirty="0">
                <a:solidFill>
                  <a:srgbClr val="003300"/>
                </a:solidFill>
                <a:latin typeface="+mn-ea"/>
                <a:ea typeface="+mn-ea"/>
              </a:rPr>
              <a:t>特性谓词识别与翻译</a:t>
            </a:r>
            <a:endParaRPr lang="en-US" altLang="zh-CN" sz="2399" dirty="0">
              <a:solidFill>
                <a:srgbClr val="003300"/>
              </a:solidFill>
              <a:latin typeface="+mn-ea"/>
              <a:ea typeface="+mn-ea"/>
            </a:endParaRPr>
          </a:p>
          <a:p>
            <a:pPr algn="l" eaLnBrk="1" hangingPunct="1">
              <a:spcBef>
                <a:spcPct val="0"/>
              </a:spcBef>
              <a:buClrTx/>
              <a:buFont typeface="Arial" panose="020B0604020202020204" pitchFamily="34" charset="0"/>
              <a:buNone/>
            </a:pPr>
            <a:r>
              <a:rPr lang="en-US" altLang="zh-CN" sz="2399" dirty="0">
                <a:solidFill>
                  <a:srgbClr val="003300"/>
                </a:solidFill>
                <a:latin typeface="+mn-ea"/>
                <a:ea typeface="+mn-ea"/>
              </a:rPr>
              <a:t>4 </a:t>
            </a:r>
            <a:r>
              <a:rPr lang="zh-CN" altLang="en-US" sz="2399">
                <a:solidFill>
                  <a:srgbClr val="003300"/>
                </a:solidFill>
                <a:latin typeface="+mn-ea"/>
                <a:ea typeface="+mn-ea"/>
              </a:rPr>
              <a:t>基本等价定律</a:t>
            </a:r>
            <a:endParaRPr lang="en-US" altLang="zh-CN" sz="2399" dirty="0">
              <a:solidFill>
                <a:srgbClr val="003300"/>
              </a:solidFill>
              <a:latin typeface="+mn-ea"/>
              <a:ea typeface="+mn-ea"/>
            </a:endParaRPr>
          </a:p>
          <a:p>
            <a:pPr algn="l" eaLnBrk="1" hangingPunct="1">
              <a:spcBef>
                <a:spcPct val="0"/>
              </a:spcBef>
              <a:buClrTx/>
              <a:buFont typeface="Arial" panose="020B0604020202020204" pitchFamily="34" charset="0"/>
              <a:buNone/>
            </a:pPr>
            <a:r>
              <a:rPr lang="en-US" altLang="zh-CN" sz="2399" dirty="0">
                <a:solidFill>
                  <a:srgbClr val="003300"/>
                </a:solidFill>
                <a:latin typeface="+mn-ea"/>
                <a:ea typeface="+mn-ea"/>
              </a:rPr>
              <a:t>5</a:t>
            </a:r>
            <a:r>
              <a:rPr lang="zh-CN" altLang="en-US" sz="2399" dirty="0">
                <a:solidFill>
                  <a:srgbClr val="003300"/>
                </a:solidFill>
                <a:latin typeface="+mn-ea"/>
                <a:ea typeface="+mn-ea"/>
              </a:rPr>
              <a:t> 量词去掉</a:t>
            </a:r>
            <a:r>
              <a:rPr lang="en-US" altLang="zh-CN" sz="2399" dirty="0">
                <a:solidFill>
                  <a:srgbClr val="003300"/>
                </a:solidFill>
                <a:latin typeface="+mn-ea"/>
                <a:ea typeface="+mn-ea"/>
              </a:rPr>
              <a:t>/</a:t>
            </a:r>
            <a:r>
              <a:rPr lang="zh-CN" altLang="en-US" sz="2399" dirty="0">
                <a:solidFill>
                  <a:srgbClr val="003300"/>
                </a:solidFill>
                <a:latin typeface="+mn-ea"/>
                <a:ea typeface="+mn-ea"/>
              </a:rPr>
              <a:t>添加规则</a:t>
            </a:r>
            <a:endParaRPr lang="en-US" altLang="zh-CN" sz="2399" dirty="0">
              <a:solidFill>
                <a:srgbClr val="003300"/>
              </a:solidFill>
              <a:latin typeface="+mn-ea"/>
              <a:ea typeface="+mn-ea"/>
            </a:endParaRPr>
          </a:p>
          <a:p>
            <a:pPr algn="l" eaLnBrk="1" hangingPunct="1">
              <a:spcBef>
                <a:spcPct val="0"/>
              </a:spcBef>
              <a:buClrTx/>
              <a:buFont typeface="Arial" panose="020B0604020202020204" pitchFamily="34" charset="0"/>
              <a:buNone/>
            </a:pPr>
            <a:r>
              <a:rPr lang="en-US" altLang="zh-CN" sz="2399" dirty="0">
                <a:solidFill>
                  <a:srgbClr val="003300"/>
                </a:solidFill>
                <a:latin typeface="+mn-ea"/>
                <a:ea typeface="+mn-ea"/>
              </a:rPr>
              <a:t>6 </a:t>
            </a:r>
            <a:r>
              <a:rPr lang="zh-CN" altLang="en-US" sz="2399" dirty="0">
                <a:solidFill>
                  <a:srgbClr val="003300"/>
                </a:solidFill>
                <a:latin typeface="+mn-ea"/>
                <a:ea typeface="+mn-ea"/>
              </a:rPr>
              <a:t>谓词逻辑的推理</a:t>
            </a:r>
            <a:endParaRPr lang="en-US" altLang="zh-CN" sz="2399" dirty="0">
              <a:solidFill>
                <a:srgbClr val="003300"/>
              </a:solidFill>
              <a:latin typeface="+mn-ea"/>
              <a:ea typeface="+mn-ea"/>
            </a:endParaRPr>
          </a:p>
        </p:txBody>
      </p:sp>
      <p:grpSp>
        <p:nvGrpSpPr>
          <p:cNvPr id="82" name="Group 47"/>
          <p:cNvGrpSpPr>
            <a:grpSpLocks/>
          </p:cNvGrpSpPr>
          <p:nvPr/>
        </p:nvGrpSpPr>
        <p:grpSpPr bwMode="auto">
          <a:xfrm>
            <a:off x="1073132" y="4667800"/>
            <a:ext cx="1300766" cy="1016443"/>
            <a:chOff x="0" y="5"/>
            <a:chExt cx="668" cy="647"/>
          </a:xfrm>
          <a:solidFill>
            <a:srgbClr val="00B0F0"/>
          </a:solidFill>
        </p:grpSpPr>
        <p:sp>
          <p:nvSpPr>
            <p:cNvPr id="83" name="Oval 47"/>
            <p:cNvSpPr>
              <a:spLocks noChangeArrowheads="1"/>
            </p:cNvSpPr>
            <p:nvPr/>
          </p:nvSpPr>
          <p:spPr bwMode="auto">
            <a:xfrm>
              <a:off x="0" y="73"/>
              <a:ext cx="668" cy="52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0">
                <a:solidFill>
                  <a:srgbClr val="FF0000"/>
                </a:solidFill>
                <a:latin typeface="+mn-ea"/>
                <a:ea typeface="+mn-ea"/>
              </a:endParaRPr>
            </a:p>
          </p:txBody>
        </p:sp>
        <p:sp>
          <p:nvSpPr>
            <p:cNvPr id="84" name="Oval 48"/>
            <p:cNvSpPr>
              <a:spLocks noChangeArrowheads="1"/>
            </p:cNvSpPr>
            <p:nvPr/>
          </p:nvSpPr>
          <p:spPr bwMode="auto">
            <a:xfrm>
              <a:off x="7" y="5"/>
              <a:ext cx="646" cy="64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0">
                <a:solidFill>
                  <a:srgbClr val="FF0000"/>
                </a:solidFill>
                <a:latin typeface="+mn-ea"/>
                <a:ea typeface="+mn-ea"/>
              </a:endParaRPr>
            </a:p>
          </p:txBody>
        </p:sp>
        <p:sp>
          <p:nvSpPr>
            <p:cNvPr id="85" name="Oval 49"/>
            <p:cNvSpPr>
              <a:spLocks noChangeArrowheads="1"/>
            </p:cNvSpPr>
            <p:nvPr/>
          </p:nvSpPr>
          <p:spPr bwMode="auto">
            <a:xfrm>
              <a:off x="15" y="9"/>
              <a:ext cx="631" cy="6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0">
                <a:solidFill>
                  <a:srgbClr val="FF0000"/>
                </a:solidFill>
                <a:latin typeface="+mn-ea"/>
                <a:ea typeface="+mn-ea"/>
              </a:endParaRPr>
            </a:p>
          </p:txBody>
        </p:sp>
        <p:sp>
          <p:nvSpPr>
            <p:cNvPr id="86" name="Oval 50"/>
            <p:cNvSpPr>
              <a:spLocks noChangeArrowheads="1"/>
            </p:cNvSpPr>
            <p:nvPr/>
          </p:nvSpPr>
          <p:spPr bwMode="auto">
            <a:xfrm>
              <a:off x="22" y="15"/>
              <a:ext cx="600" cy="5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0">
                <a:solidFill>
                  <a:srgbClr val="FF0000"/>
                </a:solidFill>
                <a:latin typeface="+mn-ea"/>
                <a:ea typeface="+mn-ea"/>
              </a:endParaRPr>
            </a:p>
          </p:txBody>
        </p:sp>
        <p:sp>
          <p:nvSpPr>
            <p:cNvPr id="87" name="Oval 51"/>
            <p:cNvSpPr>
              <a:spLocks noChangeArrowheads="1"/>
            </p:cNvSpPr>
            <p:nvPr/>
          </p:nvSpPr>
          <p:spPr bwMode="auto">
            <a:xfrm>
              <a:off x="57" y="31"/>
              <a:ext cx="533" cy="4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0">
                <a:solidFill>
                  <a:srgbClr val="FF0000"/>
                </a:solidFill>
                <a:latin typeface="+mn-ea"/>
                <a:ea typeface="+mn-ea"/>
              </a:endParaRPr>
            </a:p>
          </p:txBody>
        </p:sp>
      </p:grpSp>
      <p:sp>
        <p:nvSpPr>
          <p:cNvPr id="88" name="Text Box 52"/>
          <p:cNvSpPr txBox="1">
            <a:spLocks noChangeArrowheads="1"/>
          </p:cNvSpPr>
          <p:nvPr/>
        </p:nvSpPr>
        <p:spPr bwMode="auto">
          <a:xfrm>
            <a:off x="1194763" y="4880070"/>
            <a:ext cx="982876" cy="565441"/>
          </a:xfrm>
          <a:prstGeom prst="rect">
            <a:avLst/>
          </a:prstGeom>
          <a:solidFill>
            <a:srgbClr val="74B836"/>
          </a:solidFill>
          <a:ln>
            <a:noFill/>
          </a:ln>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spcBef>
                <a:spcPct val="0"/>
              </a:spcBef>
              <a:buClrTx/>
              <a:buFont typeface="Arial" panose="020B0604020202020204" pitchFamily="34" charset="0"/>
              <a:buNone/>
            </a:pPr>
            <a:r>
              <a:rPr lang="zh-CN" altLang="en-US" dirty="0">
                <a:solidFill>
                  <a:schemeClr val="bg1"/>
                </a:solidFill>
                <a:latin typeface="+mn-ea"/>
                <a:ea typeface="+mn-ea"/>
                <a:cs typeface="Times New Roman" panose="02020603050405020304" pitchFamily="18" charset="0"/>
              </a:rPr>
              <a:t>难点</a:t>
            </a:r>
            <a:endParaRPr lang="en-US" altLang="zh-CN" dirty="0">
              <a:solidFill>
                <a:schemeClr val="bg1"/>
              </a:solidFill>
              <a:latin typeface="+mn-ea"/>
              <a:ea typeface="+mn-ea"/>
              <a:cs typeface="Times New Roman" panose="02020603050405020304" pitchFamily="18" charset="0"/>
            </a:endParaRPr>
          </a:p>
        </p:txBody>
      </p:sp>
      <p:sp>
        <p:nvSpPr>
          <p:cNvPr id="89" name="Text Box 53"/>
          <p:cNvSpPr txBox="1">
            <a:spLocks noChangeArrowheads="1"/>
          </p:cNvSpPr>
          <p:nvPr/>
        </p:nvSpPr>
        <p:spPr bwMode="auto">
          <a:xfrm>
            <a:off x="2364594" y="4245023"/>
            <a:ext cx="7478431" cy="2266118"/>
          </a:xfrm>
          <a:prstGeom prst="rect">
            <a:avLst/>
          </a:prstGeom>
          <a:solidFill>
            <a:schemeClr val="accent2">
              <a:lumMod val="20000"/>
              <a:lumOff val="80000"/>
            </a:schemeClr>
          </a:solidFill>
          <a:ln>
            <a:noFill/>
          </a:ln>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spcBef>
                <a:spcPct val="0"/>
              </a:spcBef>
              <a:buClrTx/>
              <a:buNone/>
            </a:pPr>
            <a:r>
              <a:rPr lang="en-US" altLang="zh-CN" sz="2399" dirty="0">
                <a:solidFill>
                  <a:srgbClr val="003300"/>
                </a:solidFill>
                <a:latin typeface="+mn-ea"/>
                <a:ea typeface="+mn-ea"/>
              </a:rPr>
              <a:t>1 </a:t>
            </a:r>
            <a:r>
              <a:rPr lang="zh-CN" altLang="en-US" sz="2399" dirty="0">
                <a:solidFill>
                  <a:srgbClr val="003300"/>
                </a:solidFill>
                <a:latin typeface="+mn-ea"/>
                <a:ea typeface="+mn-ea"/>
              </a:rPr>
              <a:t>自然语言的谓词符号化</a:t>
            </a:r>
            <a:endParaRPr lang="en-US" altLang="zh-CN" sz="2399" dirty="0">
              <a:solidFill>
                <a:srgbClr val="003300"/>
              </a:solidFill>
              <a:latin typeface="+mn-ea"/>
              <a:ea typeface="+mn-ea"/>
            </a:endParaRPr>
          </a:p>
          <a:p>
            <a:pPr algn="l" eaLnBrk="1" hangingPunct="1">
              <a:spcBef>
                <a:spcPct val="0"/>
              </a:spcBef>
              <a:buClrTx/>
              <a:buFont typeface="Arial" panose="020B0604020202020204" pitchFamily="34" charset="0"/>
              <a:buNone/>
            </a:pPr>
            <a:r>
              <a:rPr lang="en-US" altLang="zh-CN" sz="2399" dirty="0">
                <a:solidFill>
                  <a:srgbClr val="003300"/>
                </a:solidFill>
                <a:latin typeface="+mn-ea"/>
                <a:ea typeface="+mn-ea"/>
              </a:rPr>
              <a:t>2 </a:t>
            </a:r>
            <a:r>
              <a:rPr lang="zh-CN" altLang="en-US" sz="2399" dirty="0">
                <a:solidFill>
                  <a:srgbClr val="003300"/>
                </a:solidFill>
                <a:latin typeface="+mn-ea"/>
                <a:ea typeface="+mn-ea"/>
              </a:rPr>
              <a:t>谓词逻辑与命题逻辑的联系与区别</a:t>
            </a:r>
            <a:endParaRPr lang="en-US" altLang="zh-CN" sz="2399" dirty="0">
              <a:solidFill>
                <a:srgbClr val="003300"/>
              </a:solidFill>
              <a:latin typeface="+mn-ea"/>
              <a:ea typeface="+mn-ea"/>
            </a:endParaRPr>
          </a:p>
          <a:p>
            <a:pPr algn="l" eaLnBrk="1" hangingPunct="1">
              <a:spcBef>
                <a:spcPct val="0"/>
              </a:spcBef>
              <a:buClrTx/>
              <a:buFont typeface="Arial" panose="020B0604020202020204" pitchFamily="34" charset="0"/>
              <a:buNone/>
            </a:pPr>
            <a:r>
              <a:rPr lang="en-US" altLang="zh-CN" sz="2399" dirty="0">
                <a:solidFill>
                  <a:srgbClr val="003300"/>
                </a:solidFill>
                <a:latin typeface="+mn-ea"/>
                <a:ea typeface="+mn-ea"/>
              </a:rPr>
              <a:t>3 </a:t>
            </a:r>
            <a:r>
              <a:rPr lang="zh-CN" altLang="en-US" sz="2399" dirty="0">
                <a:solidFill>
                  <a:srgbClr val="003300"/>
                </a:solidFill>
                <a:latin typeface="+mn-ea"/>
                <a:ea typeface="+mn-ea"/>
              </a:rPr>
              <a:t>谓词翻译的两条原则</a:t>
            </a:r>
            <a:endParaRPr lang="en-US" altLang="zh-CN" sz="2399" dirty="0">
              <a:solidFill>
                <a:srgbClr val="003300"/>
              </a:solidFill>
              <a:latin typeface="+mn-ea"/>
              <a:ea typeface="+mn-ea"/>
            </a:endParaRPr>
          </a:p>
          <a:p>
            <a:pPr algn="l" eaLnBrk="1" hangingPunct="1">
              <a:spcBef>
                <a:spcPct val="0"/>
              </a:spcBef>
              <a:buClrTx/>
              <a:buFont typeface="Arial" panose="020B0604020202020204" pitchFamily="34" charset="0"/>
              <a:buNone/>
            </a:pPr>
            <a:r>
              <a:rPr lang="en-US" altLang="zh-CN" sz="2399" dirty="0">
                <a:solidFill>
                  <a:srgbClr val="003300"/>
                </a:solidFill>
                <a:latin typeface="+mn-ea"/>
                <a:ea typeface="+mn-ea"/>
              </a:rPr>
              <a:t>4 </a:t>
            </a:r>
            <a:r>
              <a:rPr lang="zh-CN" altLang="en-US" sz="2399" dirty="0">
                <a:solidFill>
                  <a:srgbClr val="003300"/>
                </a:solidFill>
                <a:latin typeface="+mn-ea"/>
                <a:ea typeface="+mn-ea"/>
              </a:rPr>
              <a:t>合式公式的解释</a:t>
            </a:r>
            <a:endParaRPr lang="en-US" altLang="zh-CN" sz="2399" dirty="0">
              <a:solidFill>
                <a:srgbClr val="003300"/>
              </a:solidFill>
              <a:latin typeface="+mn-ea"/>
              <a:ea typeface="+mn-ea"/>
            </a:endParaRPr>
          </a:p>
          <a:p>
            <a:pPr algn="l">
              <a:spcBef>
                <a:spcPct val="0"/>
              </a:spcBef>
              <a:buClrTx/>
              <a:buNone/>
            </a:pPr>
            <a:r>
              <a:rPr lang="en-US" altLang="zh-CN" sz="2399" dirty="0">
                <a:solidFill>
                  <a:srgbClr val="003300"/>
                </a:solidFill>
                <a:latin typeface="+mn-ea"/>
                <a:ea typeface="+mn-ea"/>
              </a:rPr>
              <a:t>5</a:t>
            </a:r>
            <a:r>
              <a:rPr lang="zh-CN" altLang="en-US" sz="2399" dirty="0">
                <a:solidFill>
                  <a:srgbClr val="003300"/>
                </a:solidFill>
                <a:latin typeface="+mn-ea"/>
                <a:ea typeface="+mn-ea"/>
              </a:rPr>
              <a:t> 量词去掉</a:t>
            </a:r>
            <a:r>
              <a:rPr lang="en-US" altLang="zh-CN" sz="2399" dirty="0">
                <a:solidFill>
                  <a:srgbClr val="003300"/>
                </a:solidFill>
                <a:latin typeface="+mn-ea"/>
                <a:ea typeface="+mn-ea"/>
              </a:rPr>
              <a:t>/</a:t>
            </a:r>
            <a:r>
              <a:rPr lang="zh-CN" altLang="en-US" sz="2399" dirty="0">
                <a:solidFill>
                  <a:srgbClr val="003300"/>
                </a:solidFill>
                <a:latin typeface="+mn-ea"/>
                <a:ea typeface="+mn-ea"/>
              </a:rPr>
              <a:t>添加规则的正确使用</a:t>
            </a:r>
            <a:endParaRPr lang="en-US" altLang="zh-CN" sz="2399" dirty="0">
              <a:solidFill>
                <a:srgbClr val="003300"/>
              </a:solidFill>
              <a:latin typeface="+mn-ea"/>
              <a:ea typeface="+mn-ea"/>
            </a:endParaRPr>
          </a:p>
        </p:txBody>
      </p:sp>
      <p:sp>
        <p:nvSpPr>
          <p:cNvPr id="92" name="Rectangle 2"/>
          <p:cNvSpPr txBox="1">
            <a:spLocks noChangeArrowheads="1"/>
          </p:cNvSpPr>
          <p:nvPr/>
        </p:nvSpPr>
        <p:spPr>
          <a:xfrm>
            <a:off x="774482" y="363720"/>
            <a:ext cx="5304152" cy="399845"/>
          </a:xfrm>
          <a:prstGeom prst="rect">
            <a:avLst/>
          </a:prstGeom>
        </p:spPr>
        <p:txBody>
          <a:bodyPr vert="horz" lIns="121882" tIns="60940" rIns="121882" bIns="60940" rtlCol="0" anchor="ctr">
            <a:noAutofit/>
          </a:bodyPr>
          <a:lstStyle>
            <a:lvl1pPr algn="l" defTabSz="1219627" rtl="0" eaLnBrk="1" latinLnBrk="0" hangingPunct="1">
              <a:spcBef>
                <a:spcPct val="0"/>
              </a:spcBef>
              <a:buNone/>
              <a:defRPr sz="2200" kern="1200">
                <a:solidFill>
                  <a:schemeClr val="bg1"/>
                </a:solidFill>
                <a:latin typeface="+mj-lt"/>
                <a:ea typeface="+mj-ea"/>
                <a:cs typeface="+mj-cs"/>
              </a:defRPr>
            </a:lvl1pPr>
          </a:lstStyle>
          <a:p>
            <a:r>
              <a:rPr lang="en-US" altLang="zh-CN" sz="2199" b="1" dirty="0">
                <a:latin typeface="+mn-ea"/>
                <a:ea typeface="+mn-ea"/>
              </a:rPr>
              <a:t> </a:t>
            </a:r>
            <a:r>
              <a:rPr lang="zh-CN" altLang="en-US" sz="2199" b="1" dirty="0">
                <a:latin typeface="+mn-ea"/>
                <a:ea typeface="+mn-ea"/>
              </a:rPr>
              <a:t>学习要求</a:t>
            </a:r>
          </a:p>
        </p:txBody>
      </p:sp>
    </p:spTree>
    <p:custDataLst>
      <p:tags r:id="rId1"/>
    </p:custDataLst>
    <p:extLst>
      <p:ext uri="{BB962C8B-B14F-4D97-AF65-F5344CB8AC3E}">
        <p14:creationId xmlns:p14="http://schemas.microsoft.com/office/powerpoint/2010/main" val="16781513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1D34A9B-E9B3-4208-91E1-537017B3976D}"/>
              </a:ext>
            </a:extLst>
          </p:cNvPr>
          <p:cNvSpPr/>
          <p:nvPr/>
        </p:nvSpPr>
        <p:spPr>
          <a:xfrm>
            <a:off x="348298" y="1242110"/>
            <a:ext cx="9912091" cy="461665"/>
          </a:xfrm>
          <a:prstGeom prst="rect">
            <a:avLst/>
          </a:prstGeom>
          <a:noFill/>
        </p:spPr>
        <p:txBody>
          <a:bodyPr wrap="square">
            <a:spAutoFit/>
          </a:bodyPr>
          <a:lstStyle/>
          <a:p>
            <a:r>
              <a:rPr lang="zh-CN" altLang="en-US" b="1" dirty="0">
                <a:solidFill>
                  <a:srgbClr val="C00000"/>
                </a:solidFill>
                <a:latin typeface="+mj-ea"/>
                <a:ea typeface="+mj-ea"/>
              </a:rPr>
              <a:t>对</a:t>
            </a:r>
            <a:r>
              <a:rPr lang="zh-CN" altLang="en-US" b="1" dirty="0">
                <a:solidFill>
                  <a:srgbClr val="C00000"/>
                </a:solidFill>
                <a:latin typeface="+mn-ea"/>
              </a:rPr>
              <a:t>命题</a:t>
            </a:r>
            <a:r>
              <a:rPr lang="fr-FR" altLang="zh-CN" b="1" dirty="0">
                <a:solidFill>
                  <a:srgbClr val="C00000"/>
                </a:solidFill>
                <a:latin typeface="+mn-ea"/>
                <a:sym typeface="Symbol" panose="05050102010706020507" pitchFamily="18" charset="2"/>
              </a:rPr>
              <a:t></a:t>
            </a:r>
            <a:r>
              <a:rPr lang="fr-FR" altLang="zh-CN" b="1" dirty="0">
                <a:solidFill>
                  <a:srgbClr val="C00000"/>
                </a:solidFill>
                <a:latin typeface="+mn-ea"/>
              </a:rPr>
              <a:t>xG(x)</a:t>
            </a:r>
            <a:r>
              <a:rPr lang="zh-CN" altLang="zh-CN" b="1" dirty="0">
                <a:solidFill>
                  <a:srgbClr val="C00000"/>
                </a:solidFill>
                <a:latin typeface="+mn-ea"/>
              </a:rPr>
              <a:t>和</a:t>
            </a:r>
            <a:r>
              <a:rPr lang="en-US" altLang="zh-CN" b="1" dirty="0">
                <a:solidFill>
                  <a:srgbClr val="C00000"/>
                </a:solidFill>
                <a:latin typeface="+mn-ea"/>
                <a:sym typeface="Symbol" panose="05050102010706020507" pitchFamily="18" charset="2"/>
              </a:rPr>
              <a:t></a:t>
            </a:r>
            <a:r>
              <a:rPr lang="fr-FR" altLang="zh-CN" b="1" dirty="0">
                <a:solidFill>
                  <a:srgbClr val="C00000"/>
                </a:solidFill>
                <a:latin typeface="+mn-ea"/>
              </a:rPr>
              <a:t>xG(x)</a:t>
            </a:r>
            <a:r>
              <a:rPr lang="zh-CN" altLang="en-US" b="1" dirty="0">
                <a:solidFill>
                  <a:srgbClr val="C00000"/>
                </a:solidFill>
                <a:latin typeface="+mn-ea"/>
              </a:rPr>
              <a:t>的真值，做出</a:t>
            </a:r>
            <a:r>
              <a:rPr lang="zh-CN" altLang="en-US" b="1" dirty="0">
                <a:solidFill>
                  <a:srgbClr val="C00000"/>
                </a:solidFill>
                <a:latin typeface="+mj-ea"/>
                <a:ea typeface="+mj-ea"/>
              </a:rPr>
              <a:t>如下规定：</a:t>
            </a:r>
            <a:endParaRPr lang="en-US" altLang="zh-CN" b="1" dirty="0">
              <a:latin typeface="+mj-ea"/>
              <a:ea typeface="+mj-ea"/>
            </a:endParaRPr>
          </a:p>
        </p:txBody>
      </p:sp>
      <p:graphicFrame>
        <p:nvGraphicFramePr>
          <p:cNvPr id="7" name="对象 6">
            <a:extLst>
              <a:ext uri="{FF2B5EF4-FFF2-40B4-BE49-F238E27FC236}">
                <a16:creationId xmlns:a16="http://schemas.microsoft.com/office/drawing/2014/main" id="{8E6B1F66-3742-4DB3-AD31-1D76D3F31E0E}"/>
              </a:ext>
            </a:extLst>
          </p:cNvPr>
          <p:cNvGraphicFramePr>
            <a:graphicFrameLocks noChangeAspect="1"/>
          </p:cNvGraphicFramePr>
          <p:nvPr>
            <p:extLst>
              <p:ext uri="{D42A27DB-BD31-4B8C-83A1-F6EECF244321}">
                <p14:modId xmlns:p14="http://schemas.microsoft.com/office/powerpoint/2010/main" val="882472199"/>
              </p:ext>
            </p:extLst>
          </p:nvPr>
        </p:nvGraphicFramePr>
        <p:xfrm>
          <a:off x="397233" y="1919470"/>
          <a:ext cx="5516629" cy="1140457"/>
        </p:xfrm>
        <a:graphic>
          <a:graphicData uri="http://schemas.openxmlformats.org/presentationml/2006/ole">
            <mc:AlternateContent xmlns:mc="http://schemas.openxmlformats.org/markup-compatibility/2006">
              <mc:Choice xmlns:v="urn:schemas-microsoft-com:vml" Requires="v">
                <p:oleObj spid="_x0000_s20729" name="Equation" r:id="rId5" imgW="1981200" imgH="419100" progId="Equation.DSMT4">
                  <p:embed/>
                </p:oleObj>
              </mc:Choice>
              <mc:Fallback>
                <p:oleObj name="Equation" r:id="rId5" imgW="1981200" imgH="4191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233" y="1919470"/>
                        <a:ext cx="5516629" cy="1140457"/>
                      </a:xfrm>
                      <a:prstGeom prst="rect">
                        <a:avLst/>
                      </a:prstGeom>
                      <a:noFill/>
                    </p:spPr>
                  </p:pic>
                </p:oleObj>
              </mc:Fallback>
            </mc:AlternateContent>
          </a:graphicData>
        </a:graphic>
      </p:graphicFrame>
      <p:graphicFrame>
        <p:nvGraphicFramePr>
          <p:cNvPr id="8" name="对象 7">
            <a:extLst>
              <a:ext uri="{FF2B5EF4-FFF2-40B4-BE49-F238E27FC236}">
                <a16:creationId xmlns:a16="http://schemas.microsoft.com/office/drawing/2014/main" id="{08EBA2DC-A817-40C2-B751-77BD9B490574}"/>
              </a:ext>
            </a:extLst>
          </p:cNvPr>
          <p:cNvGraphicFramePr>
            <a:graphicFrameLocks noChangeAspect="1"/>
          </p:cNvGraphicFramePr>
          <p:nvPr>
            <p:extLst>
              <p:ext uri="{D42A27DB-BD31-4B8C-83A1-F6EECF244321}">
                <p14:modId xmlns:p14="http://schemas.microsoft.com/office/powerpoint/2010/main" val="2648403127"/>
              </p:ext>
            </p:extLst>
          </p:nvPr>
        </p:nvGraphicFramePr>
        <p:xfrm>
          <a:off x="6099175" y="1885083"/>
          <a:ext cx="5384019" cy="1140457"/>
        </p:xfrm>
        <a:graphic>
          <a:graphicData uri="http://schemas.openxmlformats.org/presentationml/2006/ole">
            <mc:AlternateContent xmlns:mc="http://schemas.openxmlformats.org/markup-compatibility/2006">
              <mc:Choice xmlns:v="urn:schemas-microsoft-com:vml" Requires="v">
                <p:oleObj spid="_x0000_s20730" name="Equation" r:id="rId7" imgW="1943100" imgH="419100" progId="Equation.DSMT4">
                  <p:embed/>
                </p:oleObj>
              </mc:Choice>
              <mc:Fallback>
                <p:oleObj name="Equation" r:id="rId7" imgW="1943100" imgH="4191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9175" y="1885083"/>
                        <a:ext cx="5384019" cy="1140457"/>
                      </a:xfrm>
                      <a:prstGeom prst="rect">
                        <a:avLst/>
                      </a:prstGeom>
                      <a:noFill/>
                    </p:spPr>
                  </p:pic>
                </p:oleObj>
              </mc:Fallback>
            </mc:AlternateContent>
          </a:graphicData>
        </a:graphic>
      </p:graphicFrame>
      <p:sp>
        <p:nvSpPr>
          <p:cNvPr id="14" name="Rectangle 2">
            <a:extLst>
              <a:ext uri="{FF2B5EF4-FFF2-40B4-BE49-F238E27FC236}">
                <a16:creationId xmlns:a16="http://schemas.microsoft.com/office/drawing/2014/main" id="{3B6E3829-F08E-4564-9351-4108268B01F0}"/>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真值规定</a:t>
            </a:r>
          </a:p>
        </p:txBody>
      </p:sp>
      <p:sp>
        <p:nvSpPr>
          <p:cNvPr id="2" name="矩形 1">
            <a:extLst>
              <a:ext uri="{FF2B5EF4-FFF2-40B4-BE49-F238E27FC236}">
                <a16:creationId xmlns:a16="http://schemas.microsoft.com/office/drawing/2014/main" id="{62181F02-C039-425F-B61B-EB56E2E68A54}"/>
              </a:ext>
            </a:extLst>
          </p:cNvPr>
          <p:cNvSpPr/>
          <p:nvPr/>
        </p:nvSpPr>
        <p:spPr>
          <a:xfrm>
            <a:off x="348298" y="3073609"/>
            <a:ext cx="5256567" cy="461665"/>
          </a:xfrm>
          <a:prstGeom prst="rect">
            <a:avLst/>
          </a:prstGeom>
        </p:spPr>
        <p:txBody>
          <a:bodyPr wrap="none">
            <a:spAutoFit/>
          </a:bodyPr>
          <a:lstStyle/>
          <a:p>
            <a:pPr algn="just">
              <a:spcAft>
                <a:spcPts val="0"/>
              </a:spcAft>
            </a:pPr>
            <a:r>
              <a:rPr lang="zh-CN" altLang="zh-CN" b="1" kern="100" dirty="0">
                <a:latin typeface="+mn-ea"/>
              </a:rPr>
              <a:t>其中</a:t>
            </a:r>
            <a:r>
              <a:rPr lang="en-US" altLang="zh-CN" b="1" kern="100" dirty="0">
                <a:latin typeface="+mn-ea"/>
              </a:rPr>
              <a:t>D</a:t>
            </a:r>
            <a:r>
              <a:rPr lang="zh-CN" altLang="zh-CN" b="1" kern="100" dirty="0">
                <a:latin typeface="+mn-ea"/>
              </a:rPr>
              <a:t>是</a:t>
            </a:r>
            <a:r>
              <a:rPr lang="fr-FR" altLang="zh-CN" b="1" kern="100" dirty="0">
                <a:latin typeface="+mn-ea"/>
                <a:sym typeface="Symbol" panose="05050102010706020507" pitchFamily="18" charset="2"/>
              </a:rPr>
              <a:t></a:t>
            </a:r>
            <a:r>
              <a:rPr lang="fr-FR" altLang="zh-CN" b="1" kern="100" dirty="0">
                <a:latin typeface="+mn-ea"/>
              </a:rPr>
              <a:t>xG(x)</a:t>
            </a:r>
            <a:r>
              <a:rPr lang="zh-CN" altLang="zh-CN" b="1" kern="100" dirty="0">
                <a:latin typeface="+mn-ea"/>
              </a:rPr>
              <a:t>和</a:t>
            </a:r>
            <a:r>
              <a:rPr lang="en-US" altLang="zh-CN" b="1" kern="100" dirty="0">
                <a:latin typeface="+mn-ea"/>
                <a:sym typeface="Symbol" panose="05050102010706020507" pitchFamily="18" charset="2"/>
              </a:rPr>
              <a:t></a:t>
            </a:r>
            <a:r>
              <a:rPr lang="fr-FR" altLang="zh-CN" b="1" kern="100" dirty="0">
                <a:latin typeface="+mn-ea"/>
              </a:rPr>
              <a:t>xG(x)</a:t>
            </a:r>
            <a:r>
              <a:rPr lang="zh-CN" altLang="zh-CN" b="1" kern="100" dirty="0">
                <a:latin typeface="+mn-ea"/>
              </a:rPr>
              <a:t>的个体域。</a:t>
            </a:r>
          </a:p>
        </p:txBody>
      </p:sp>
      <p:sp>
        <p:nvSpPr>
          <p:cNvPr id="3" name="矩形 2">
            <a:extLst>
              <a:ext uri="{FF2B5EF4-FFF2-40B4-BE49-F238E27FC236}">
                <a16:creationId xmlns:a16="http://schemas.microsoft.com/office/drawing/2014/main" id="{0AEE3C99-C344-40C3-8481-F36520795553}"/>
              </a:ext>
            </a:extLst>
          </p:cNvPr>
          <p:cNvSpPr/>
          <p:nvPr/>
        </p:nvSpPr>
        <p:spPr>
          <a:xfrm>
            <a:off x="397232" y="3834049"/>
            <a:ext cx="11085961" cy="1687706"/>
          </a:xfrm>
          <a:prstGeom prst="rect">
            <a:avLst/>
          </a:prstGeom>
          <a:solidFill>
            <a:srgbClr val="1157AB"/>
          </a:solidFill>
        </p:spPr>
        <p:txBody>
          <a:bodyPr wrap="square">
            <a:spAutoFit/>
          </a:bodyPr>
          <a:lstStyle/>
          <a:p>
            <a:pPr algn="just">
              <a:lnSpc>
                <a:spcPct val="150000"/>
              </a:lnSpc>
              <a:spcAft>
                <a:spcPts val="0"/>
              </a:spcAft>
            </a:pPr>
            <a:r>
              <a:rPr lang="zh-CN" altLang="zh-CN" b="1" kern="100" dirty="0">
                <a:solidFill>
                  <a:schemeClr val="bg1"/>
                </a:solidFill>
                <a:latin typeface="+mn-ea"/>
              </a:rPr>
              <a:t>如果个体域</a:t>
            </a:r>
            <a:r>
              <a:rPr lang="en-US" altLang="zh-CN" b="1" kern="100" dirty="0">
                <a:solidFill>
                  <a:schemeClr val="bg1"/>
                </a:solidFill>
                <a:latin typeface="+mn-ea"/>
              </a:rPr>
              <a:t>D</a:t>
            </a:r>
            <a:r>
              <a:rPr lang="zh-CN" altLang="zh-CN" b="1" kern="100" dirty="0">
                <a:solidFill>
                  <a:schemeClr val="bg1"/>
                </a:solidFill>
                <a:latin typeface="+mn-ea"/>
              </a:rPr>
              <a:t>＝</a:t>
            </a:r>
            <a:r>
              <a:rPr lang="en-US" altLang="zh-CN" b="1" kern="100" dirty="0">
                <a:solidFill>
                  <a:schemeClr val="bg1"/>
                </a:solidFill>
                <a:latin typeface="+mn-ea"/>
              </a:rPr>
              <a:t>{x</a:t>
            </a:r>
            <a:r>
              <a:rPr lang="en-US" altLang="zh-CN" b="1" kern="100" baseline="-25000" dirty="0">
                <a:solidFill>
                  <a:schemeClr val="bg1"/>
                </a:solidFill>
                <a:latin typeface="+mn-ea"/>
              </a:rPr>
              <a:t>0</a:t>
            </a:r>
            <a:r>
              <a:rPr lang="en-US" altLang="zh-CN" b="1" kern="100" dirty="0">
                <a:solidFill>
                  <a:schemeClr val="bg1"/>
                </a:solidFill>
                <a:latin typeface="+mn-ea"/>
              </a:rPr>
              <a:t>,x</a:t>
            </a:r>
            <a:r>
              <a:rPr lang="en-US" altLang="zh-CN" b="1" kern="100" baseline="-25000" dirty="0">
                <a:solidFill>
                  <a:schemeClr val="bg1"/>
                </a:solidFill>
                <a:latin typeface="+mn-ea"/>
              </a:rPr>
              <a:t>1</a:t>
            </a:r>
            <a:r>
              <a:rPr lang="en-US" altLang="zh-CN" b="1" kern="100" dirty="0">
                <a:solidFill>
                  <a:schemeClr val="bg1"/>
                </a:solidFill>
                <a:latin typeface="+mn-ea"/>
              </a:rPr>
              <a:t>,…}</a:t>
            </a:r>
            <a:r>
              <a:rPr lang="zh-CN" altLang="zh-CN" b="1" kern="100" dirty="0">
                <a:solidFill>
                  <a:schemeClr val="bg1"/>
                </a:solidFill>
                <a:latin typeface="+mn-ea"/>
              </a:rPr>
              <a:t>是可数集合时，则有</a:t>
            </a:r>
          </a:p>
          <a:p>
            <a:pPr marR="16510" indent="276225" algn="ctr">
              <a:lnSpc>
                <a:spcPct val="150000"/>
              </a:lnSpc>
              <a:spcAft>
                <a:spcPts val="0"/>
              </a:spcAft>
            </a:pPr>
            <a:r>
              <a:rPr lang="en-US" altLang="zh-CN" b="1" kern="100" dirty="0">
                <a:solidFill>
                  <a:schemeClr val="bg1"/>
                </a:solidFill>
                <a:latin typeface="+mn-ea"/>
                <a:sym typeface="Symbol" panose="05050102010706020507" pitchFamily="18" charset="2"/>
              </a:rPr>
              <a:t></a:t>
            </a:r>
            <a:r>
              <a:rPr lang="en-US" altLang="zh-CN" b="1" kern="100" dirty="0" err="1">
                <a:solidFill>
                  <a:schemeClr val="bg1"/>
                </a:solidFill>
                <a:latin typeface="+mn-ea"/>
              </a:rPr>
              <a:t>xG</a:t>
            </a:r>
            <a:r>
              <a:rPr lang="en-US" altLang="zh-CN" b="1" kern="100" dirty="0">
                <a:solidFill>
                  <a:schemeClr val="bg1"/>
                </a:solidFill>
                <a:latin typeface="+mn-ea"/>
              </a:rPr>
              <a:t>(x)</a:t>
            </a:r>
            <a:r>
              <a:rPr lang="zh-CN" altLang="zh-CN" b="1" kern="100" dirty="0">
                <a:solidFill>
                  <a:schemeClr val="bg1"/>
                </a:solidFill>
                <a:latin typeface="+mn-ea"/>
              </a:rPr>
              <a:t>＝</a:t>
            </a:r>
            <a:r>
              <a:rPr lang="en-US" altLang="zh-CN" b="1" kern="100" dirty="0">
                <a:solidFill>
                  <a:schemeClr val="bg1"/>
                </a:solidFill>
                <a:latin typeface="+mn-ea"/>
              </a:rPr>
              <a:t>G(x</a:t>
            </a:r>
            <a:r>
              <a:rPr lang="en-US" altLang="zh-CN" b="1" kern="100" baseline="-25000" dirty="0">
                <a:solidFill>
                  <a:schemeClr val="bg1"/>
                </a:solidFill>
                <a:latin typeface="+mn-ea"/>
              </a:rPr>
              <a:t>0</a:t>
            </a:r>
            <a:r>
              <a:rPr lang="en-US" altLang="zh-CN" b="1" kern="100" dirty="0">
                <a:solidFill>
                  <a:schemeClr val="bg1"/>
                </a:solidFill>
                <a:latin typeface="+mn-ea"/>
              </a:rPr>
              <a:t>)</a:t>
            </a:r>
            <a:r>
              <a:rPr lang="zh-CN" altLang="zh-CN" b="1" kern="100" dirty="0">
                <a:solidFill>
                  <a:schemeClr val="bg1"/>
                </a:solidFill>
                <a:latin typeface="+mn-ea"/>
                <a:cs typeface="宋体" panose="02010600030101010101" pitchFamily="2" charset="-122"/>
              </a:rPr>
              <a:t>∧</a:t>
            </a:r>
            <a:r>
              <a:rPr lang="en-US" altLang="zh-CN" b="1" kern="100" dirty="0">
                <a:solidFill>
                  <a:schemeClr val="bg1"/>
                </a:solidFill>
                <a:latin typeface="+mn-ea"/>
              </a:rPr>
              <a:t>G(x</a:t>
            </a:r>
            <a:r>
              <a:rPr lang="en-US" altLang="zh-CN" b="1" kern="100" baseline="-25000" dirty="0">
                <a:solidFill>
                  <a:schemeClr val="bg1"/>
                </a:solidFill>
                <a:latin typeface="+mn-ea"/>
              </a:rPr>
              <a:t>1</a:t>
            </a:r>
            <a:r>
              <a:rPr lang="en-US" altLang="zh-CN" b="1" kern="100" dirty="0">
                <a:solidFill>
                  <a:schemeClr val="bg1"/>
                </a:solidFill>
                <a:latin typeface="+mn-ea"/>
              </a:rPr>
              <a:t>)</a:t>
            </a:r>
            <a:r>
              <a:rPr lang="zh-CN" altLang="zh-CN" b="1" kern="100" dirty="0">
                <a:solidFill>
                  <a:schemeClr val="bg1"/>
                </a:solidFill>
                <a:latin typeface="+mn-ea"/>
                <a:cs typeface="宋体" panose="02010600030101010101" pitchFamily="2" charset="-122"/>
              </a:rPr>
              <a:t>∧</a:t>
            </a:r>
            <a:r>
              <a:rPr lang="en-US" altLang="zh-CN" b="1" kern="100" dirty="0">
                <a:solidFill>
                  <a:schemeClr val="bg1"/>
                </a:solidFill>
                <a:latin typeface="+mn-ea"/>
              </a:rPr>
              <a:t>…</a:t>
            </a:r>
          </a:p>
          <a:p>
            <a:pPr marR="16510" indent="276225" algn="ctr">
              <a:lnSpc>
                <a:spcPct val="150000"/>
              </a:lnSpc>
              <a:spcAft>
                <a:spcPts val="0"/>
              </a:spcAft>
            </a:pPr>
            <a:r>
              <a:rPr lang="en-US" altLang="zh-CN" b="1" dirty="0">
                <a:solidFill>
                  <a:schemeClr val="bg1"/>
                </a:solidFill>
                <a:latin typeface="+mn-ea"/>
                <a:sym typeface="Symbol" panose="05050102010706020507" pitchFamily="18" charset="2"/>
              </a:rPr>
              <a:t></a:t>
            </a:r>
            <a:r>
              <a:rPr lang="en-US" altLang="zh-CN" b="1" dirty="0" err="1">
                <a:solidFill>
                  <a:schemeClr val="bg1"/>
                </a:solidFill>
                <a:latin typeface="+mn-ea"/>
              </a:rPr>
              <a:t>xG</a:t>
            </a:r>
            <a:r>
              <a:rPr lang="en-US" altLang="zh-CN" b="1" dirty="0">
                <a:solidFill>
                  <a:schemeClr val="bg1"/>
                </a:solidFill>
                <a:latin typeface="+mn-ea"/>
              </a:rPr>
              <a:t>(x)</a:t>
            </a:r>
            <a:r>
              <a:rPr lang="zh-CN" altLang="zh-CN" b="1" dirty="0">
                <a:solidFill>
                  <a:schemeClr val="bg1"/>
                </a:solidFill>
                <a:latin typeface="+mn-ea"/>
              </a:rPr>
              <a:t>＝</a:t>
            </a:r>
            <a:r>
              <a:rPr lang="en-US" altLang="zh-CN" b="1" dirty="0">
                <a:solidFill>
                  <a:schemeClr val="bg1"/>
                </a:solidFill>
                <a:latin typeface="+mn-ea"/>
              </a:rPr>
              <a:t>G(x</a:t>
            </a:r>
            <a:r>
              <a:rPr lang="en-US" altLang="zh-CN" b="1" baseline="-25000" dirty="0">
                <a:solidFill>
                  <a:schemeClr val="bg1"/>
                </a:solidFill>
                <a:latin typeface="+mn-ea"/>
              </a:rPr>
              <a:t>0</a:t>
            </a:r>
            <a:r>
              <a:rPr lang="en-US" altLang="zh-CN" b="1" dirty="0">
                <a:solidFill>
                  <a:schemeClr val="bg1"/>
                </a:solidFill>
                <a:latin typeface="+mn-ea"/>
              </a:rPr>
              <a:t>)</a:t>
            </a:r>
            <a:r>
              <a:rPr lang="zh-CN" altLang="zh-CN" b="1" dirty="0">
                <a:solidFill>
                  <a:schemeClr val="bg1"/>
                </a:solidFill>
                <a:latin typeface="+mn-ea"/>
              </a:rPr>
              <a:t>∨</a:t>
            </a:r>
            <a:r>
              <a:rPr lang="en-US" altLang="zh-CN" b="1" dirty="0">
                <a:solidFill>
                  <a:schemeClr val="bg1"/>
                </a:solidFill>
                <a:latin typeface="+mn-ea"/>
              </a:rPr>
              <a:t>G(x</a:t>
            </a:r>
            <a:r>
              <a:rPr lang="en-US" altLang="zh-CN" b="1" baseline="-25000" dirty="0">
                <a:solidFill>
                  <a:schemeClr val="bg1"/>
                </a:solidFill>
                <a:latin typeface="+mn-ea"/>
              </a:rPr>
              <a:t>1</a:t>
            </a:r>
            <a:r>
              <a:rPr lang="en-US" altLang="zh-CN" b="1" dirty="0">
                <a:solidFill>
                  <a:schemeClr val="bg1"/>
                </a:solidFill>
                <a:latin typeface="+mn-ea"/>
              </a:rPr>
              <a:t>)</a:t>
            </a:r>
            <a:r>
              <a:rPr lang="zh-CN" altLang="zh-CN" b="1" dirty="0">
                <a:solidFill>
                  <a:schemeClr val="bg1"/>
                </a:solidFill>
                <a:latin typeface="+mn-ea"/>
              </a:rPr>
              <a:t>∨</a:t>
            </a:r>
            <a:r>
              <a:rPr lang="en-US" altLang="zh-CN" b="1" kern="100" dirty="0">
                <a:solidFill>
                  <a:schemeClr val="bg1"/>
                </a:solidFill>
                <a:latin typeface="+mn-ea"/>
              </a:rPr>
              <a:t> …</a:t>
            </a:r>
            <a:endParaRPr lang="zh-CN" altLang="zh-CN" b="1" kern="100" dirty="0">
              <a:solidFill>
                <a:schemeClr val="bg1"/>
              </a:solidFill>
              <a:latin typeface="+mn-ea"/>
            </a:endParaRPr>
          </a:p>
        </p:txBody>
      </p:sp>
    </p:spTree>
    <p:custDataLst>
      <p:tags r:id="rId2"/>
    </p:custDataLst>
    <p:extLst>
      <p:ext uri="{BB962C8B-B14F-4D97-AF65-F5344CB8AC3E}">
        <p14:creationId xmlns:p14="http://schemas.microsoft.com/office/powerpoint/2010/main" val="1815319757"/>
      </p:ext>
    </p:extLst>
  </p:cSld>
  <p:clrMapOvr>
    <a:masterClrMapping/>
  </p:clrMapOvr>
  <p:transition>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2" name="Rectangle 3"/>
          <p:cNvSpPr>
            <a:spLocks noGrp="1" noChangeArrowheads="1"/>
          </p:cNvSpPr>
          <p:nvPr>
            <p:ph type="body" idx="4294967295"/>
          </p:nvPr>
        </p:nvSpPr>
        <p:spPr>
          <a:xfrm>
            <a:off x="460375" y="1296194"/>
            <a:ext cx="11201400" cy="3352800"/>
          </a:xfrm>
        </p:spPr>
        <p:txBody>
          <a:bodyPr>
            <a:noAutofit/>
          </a:bodyPr>
          <a:lstStyle/>
          <a:p>
            <a:pPr marL="0" indent="0">
              <a:lnSpc>
                <a:spcPct val="160000"/>
              </a:lnSpc>
              <a:buNone/>
            </a:pPr>
            <a:r>
              <a:rPr lang="zh-CN" altLang="zh-CN" dirty="0">
                <a:solidFill>
                  <a:srgbClr val="C00000"/>
                </a:solidFill>
              </a:rPr>
              <a:t>解题小贴士—给定解释下计算谓词公式真值的方法</a:t>
            </a:r>
          </a:p>
          <a:p>
            <a:pPr marL="0" indent="0">
              <a:lnSpc>
                <a:spcPct val="160000"/>
              </a:lnSpc>
              <a:buNone/>
            </a:pPr>
            <a:r>
              <a:rPr lang="zh-CN" altLang="zh-CN" dirty="0"/>
              <a:t>（</a:t>
            </a:r>
            <a:r>
              <a:rPr lang="en-US" altLang="zh-CN" dirty="0"/>
              <a:t>1</a:t>
            </a:r>
            <a:r>
              <a:rPr lang="zh-CN" altLang="zh-CN" dirty="0"/>
              <a:t>）用个体域中每个值取代个体变量，如果是</a:t>
            </a:r>
            <a:r>
              <a:rPr lang="en-US" altLang="zh-CN" dirty="0">
                <a:sym typeface="Symbol" panose="05050102010706020507" pitchFamily="18" charset="2"/>
              </a:rPr>
              <a:t></a:t>
            </a:r>
            <a:r>
              <a:rPr lang="zh-CN" altLang="zh-CN" dirty="0"/>
              <a:t>，则用“∧”连接得到的所有项并取代该量词及其辖域内的谓词；如果是</a:t>
            </a:r>
            <a:r>
              <a:rPr lang="en-US" altLang="zh-CN" dirty="0">
                <a:sym typeface="Symbol" panose="05050102010706020507" pitchFamily="18" charset="2"/>
              </a:rPr>
              <a:t></a:t>
            </a:r>
            <a:r>
              <a:rPr lang="zh-CN" altLang="zh-CN" dirty="0"/>
              <a:t>，则用“</a:t>
            </a:r>
            <a:r>
              <a:rPr lang="fr-FR" altLang="zh-CN" dirty="0"/>
              <a:t>∨</a:t>
            </a:r>
            <a:r>
              <a:rPr lang="zh-CN" altLang="zh-CN" dirty="0"/>
              <a:t>”连接得到的所有项并取代该量词及其辖域内的谓词。</a:t>
            </a:r>
          </a:p>
          <a:p>
            <a:pPr marL="0" indent="0">
              <a:lnSpc>
                <a:spcPct val="160000"/>
              </a:lnSpc>
              <a:buNone/>
            </a:pPr>
            <a:r>
              <a:rPr lang="zh-CN" altLang="zh-CN" dirty="0"/>
              <a:t>（</a:t>
            </a:r>
            <a:r>
              <a:rPr lang="en-US" altLang="zh-CN" dirty="0"/>
              <a:t>2</a:t>
            </a:r>
            <a:r>
              <a:rPr lang="zh-CN" altLang="zh-CN" dirty="0"/>
              <a:t>）根据公式中的命题联结词，按对应的真值规定计算即得结果。</a:t>
            </a:r>
          </a:p>
        </p:txBody>
      </p:sp>
      <p:sp>
        <p:nvSpPr>
          <p:cNvPr id="5" name="Rectangle 2">
            <a:extLst>
              <a:ext uri="{FF2B5EF4-FFF2-40B4-BE49-F238E27FC236}">
                <a16:creationId xmlns:a16="http://schemas.microsoft.com/office/drawing/2014/main" id="{0A49A86C-0C7C-4D95-AC4E-931C19606E57}"/>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解题小贴士</a:t>
            </a:r>
          </a:p>
        </p:txBody>
      </p:sp>
    </p:spTree>
    <p:custDataLst>
      <p:tags r:id="rId1"/>
    </p:custDataLst>
    <p:extLst>
      <p:ext uri="{BB962C8B-B14F-4D97-AF65-F5344CB8AC3E}">
        <p14:creationId xmlns:p14="http://schemas.microsoft.com/office/powerpoint/2010/main" val="1050578399"/>
      </p:ext>
    </p:extLst>
  </p:cSld>
  <p:clrMapOvr>
    <a:masterClrMapping/>
  </p:clrMapOvr>
  <p:transition>
    <p:cover dir="l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2772">
                                            <p:txEl>
                                              <p:pRg st="0" end="0"/>
                                            </p:txEl>
                                          </p:spTgt>
                                        </p:tgtEl>
                                        <p:attrNameLst>
                                          <p:attrName>style.visibility</p:attrName>
                                        </p:attrNameLst>
                                      </p:cBhvr>
                                      <p:to>
                                        <p:strVal val="visible"/>
                                      </p:to>
                                    </p:set>
                                    <p:animEffect transition="in" filter="box(in)">
                                      <p:cBhvr>
                                        <p:cTn id="7" dur="500"/>
                                        <p:tgtEl>
                                          <p:spTgt spid="327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2772">
                                            <p:txEl>
                                              <p:pRg st="1" end="1"/>
                                            </p:txEl>
                                          </p:spTgt>
                                        </p:tgtEl>
                                        <p:attrNameLst>
                                          <p:attrName>style.visibility</p:attrName>
                                        </p:attrNameLst>
                                      </p:cBhvr>
                                      <p:to>
                                        <p:strVal val="visible"/>
                                      </p:to>
                                    </p:set>
                                    <p:animEffect transition="in" filter="box(in)">
                                      <p:cBhvr>
                                        <p:cTn id="12" dur="500"/>
                                        <p:tgtEl>
                                          <p:spTgt spid="3277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2772">
                                            <p:txEl>
                                              <p:pRg st="2" end="2"/>
                                            </p:txEl>
                                          </p:spTgt>
                                        </p:tgtEl>
                                        <p:attrNameLst>
                                          <p:attrName>style.visibility</p:attrName>
                                        </p:attrNameLst>
                                      </p:cBhvr>
                                      <p:to>
                                        <p:strVal val="visible"/>
                                      </p:to>
                                    </p:set>
                                    <p:animEffect transition="in" filter="box(in)">
                                      <p:cBhvr>
                                        <p:cTn id="17" dur="500"/>
                                        <p:tgtEl>
                                          <p:spTgt spid="3277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2" name="Rectangle 3"/>
          <p:cNvSpPr>
            <a:spLocks noGrp="1" noChangeArrowheads="1"/>
          </p:cNvSpPr>
          <p:nvPr>
            <p:ph type="body" idx="4294967295"/>
          </p:nvPr>
        </p:nvSpPr>
        <p:spPr>
          <a:xfrm>
            <a:off x="307975" y="1039381"/>
            <a:ext cx="11506200" cy="790214"/>
          </a:xfrm>
        </p:spPr>
        <p:txBody>
          <a:bodyPr/>
          <a:lstStyle/>
          <a:p>
            <a:pPr marL="0" indent="0">
              <a:buNone/>
            </a:pPr>
            <a:r>
              <a:rPr lang="zh-CN" altLang="zh-CN" dirty="0">
                <a:solidFill>
                  <a:srgbClr val="C00000"/>
                </a:solidFill>
              </a:rPr>
              <a:t>例</a:t>
            </a:r>
            <a:r>
              <a:rPr lang="fr-FR" altLang="zh-CN" dirty="0">
                <a:solidFill>
                  <a:srgbClr val="C00000"/>
                </a:solidFill>
              </a:rPr>
              <a:t>3.10  </a:t>
            </a:r>
            <a:r>
              <a:rPr lang="zh-CN" altLang="zh-CN" dirty="0"/>
              <a:t>给定例</a:t>
            </a:r>
            <a:r>
              <a:rPr lang="fr-FR" altLang="zh-CN" dirty="0"/>
              <a:t>3.9</a:t>
            </a:r>
            <a:r>
              <a:rPr lang="zh-CN" altLang="zh-CN" dirty="0"/>
              <a:t>（</a:t>
            </a:r>
            <a:r>
              <a:rPr lang="fr-FR" altLang="zh-CN" dirty="0"/>
              <a:t>3</a:t>
            </a:r>
            <a:r>
              <a:rPr lang="zh-CN" altLang="zh-CN" dirty="0"/>
              <a:t>）的解释，试计算</a:t>
            </a:r>
            <a:r>
              <a:rPr lang="fr-FR" altLang="zh-CN" dirty="0">
                <a:sym typeface="Symbol" panose="05050102010706020507" pitchFamily="18" charset="2"/>
              </a:rPr>
              <a:t></a:t>
            </a:r>
            <a:r>
              <a:rPr lang="fr-FR" altLang="zh-CN" dirty="0"/>
              <a:t>xP(x,a)→</a:t>
            </a:r>
            <a:r>
              <a:rPr lang="en-US" altLang="zh-CN" dirty="0">
                <a:sym typeface="Symbol" panose="05050102010706020507" pitchFamily="18" charset="2"/>
              </a:rPr>
              <a:t></a:t>
            </a:r>
            <a:r>
              <a:rPr lang="fr-FR" altLang="zh-CN" dirty="0"/>
              <a:t>yP(f(a),f(y))</a:t>
            </a:r>
            <a:r>
              <a:rPr lang="zh-CN" altLang="zh-CN" dirty="0"/>
              <a:t>的真值。</a:t>
            </a:r>
          </a:p>
        </p:txBody>
      </p:sp>
      <p:sp>
        <p:nvSpPr>
          <p:cNvPr id="5" name="矩形 4">
            <a:extLst>
              <a:ext uri="{FF2B5EF4-FFF2-40B4-BE49-F238E27FC236}">
                <a16:creationId xmlns:a16="http://schemas.microsoft.com/office/drawing/2014/main" id="{F1D34A9B-E9B3-4208-91E1-537017B3976D}"/>
              </a:ext>
            </a:extLst>
          </p:cNvPr>
          <p:cNvSpPr/>
          <p:nvPr/>
        </p:nvSpPr>
        <p:spPr>
          <a:xfrm>
            <a:off x="361979" y="3356367"/>
            <a:ext cx="9912091" cy="2243050"/>
          </a:xfrm>
          <a:prstGeom prst="rect">
            <a:avLst/>
          </a:prstGeom>
          <a:noFill/>
        </p:spPr>
        <p:txBody>
          <a:bodyPr wrap="square">
            <a:spAutoFit/>
          </a:bodyPr>
          <a:lstStyle/>
          <a:p>
            <a:pPr>
              <a:lnSpc>
                <a:spcPct val="150000"/>
              </a:lnSpc>
            </a:pPr>
            <a:r>
              <a:rPr lang="zh-CN" altLang="en-US" b="1" dirty="0">
                <a:latin typeface="+mj-ea"/>
                <a:ea typeface="+mj-ea"/>
                <a:sym typeface="Symbol" panose="05050102010706020507" pitchFamily="18" charset="2"/>
              </a:rPr>
              <a:t>解：</a:t>
            </a:r>
            <a:r>
              <a:rPr lang="fr-FR" altLang="zh-CN" b="1" dirty="0">
                <a:latin typeface="+mj-ea"/>
                <a:ea typeface="+mj-ea"/>
                <a:sym typeface="Symbol" panose="05050102010706020507" pitchFamily="18" charset="2"/>
              </a:rPr>
              <a:t></a:t>
            </a:r>
            <a:r>
              <a:rPr lang="fr-FR" altLang="zh-CN" b="1" dirty="0">
                <a:latin typeface="+mj-ea"/>
                <a:ea typeface="+mj-ea"/>
              </a:rPr>
              <a:t>xP(x,a)→</a:t>
            </a:r>
            <a:r>
              <a:rPr lang="en-US" altLang="zh-CN" b="1" dirty="0">
                <a:latin typeface="+mj-ea"/>
                <a:ea typeface="+mj-ea"/>
                <a:sym typeface="Symbol" panose="05050102010706020507" pitchFamily="18" charset="2"/>
              </a:rPr>
              <a:t></a:t>
            </a:r>
            <a:r>
              <a:rPr lang="fr-FR" altLang="zh-CN" b="1" dirty="0">
                <a:latin typeface="+mj-ea"/>
                <a:ea typeface="+mj-ea"/>
              </a:rPr>
              <a:t>yP(f(a),f(y))</a:t>
            </a:r>
            <a:endParaRPr lang="zh-CN" altLang="zh-CN" b="1" dirty="0">
              <a:latin typeface="+mj-ea"/>
              <a:ea typeface="+mj-ea"/>
            </a:endParaRPr>
          </a:p>
          <a:p>
            <a:pPr lvl="1">
              <a:lnSpc>
                <a:spcPct val="150000"/>
              </a:lnSpc>
            </a:pPr>
            <a:r>
              <a:rPr lang="fr-FR" altLang="zh-CN" b="1" dirty="0">
                <a:latin typeface="+mj-ea"/>
                <a:ea typeface="+mj-ea"/>
              </a:rPr>
              <a:t>=(P(a,a)</a:t>
            </a:r>
            <a:r>
              <a:rPr lang="zh-CN" altLang="zh-CN" b="1" dirty="0">
                <a:latin typeface="+mj-ea"/>
                <a:ea typeface="+mj-ea"/>
              </a:rPr>
              <a:t>∧</a:t>
            </a:r>
            <a:r>
              <a:rPr lang="fr-FR" altLang="zh-CN" b="1" dirty="0">
                <a:latin typeface="+mj-ea"/>
                <a:ea typeface="+mj-ea"/>
              </a:rPr>
              <a:t>P(b,a))→(P(f(a),f(a))</a:t>
            </a:r>
            <a:r>
              <a:rPr lang="zh-CN" altLang="zh-CN" b="1" dirty="0">
                <a:latin typeface="+mj-ea"/>
                <a:ea typeface="+mj-ea"/>
              </a:rPr>
              <a:t>∨</a:t>
            </a:r>
            <a:r>
              <a:rPr lang="fr-FR" altLang="zh-CN" b="1" dirty="0">
                <a:latin typeface="+mj-ea"/>
                <a:ea typeface="+mj-ea"/>
              </a:rPr>
              <a:t>P(f(a),f(b)))</a:t>
            </a:r>
            <a:endParaRPr lang="zh-CN" altLang="zh-CN" b="1" dirty="0">
              <a:latin typeface="+mj-ea"/>
              <a:ea typeface="+mj-ea"/>
            </a:endParaRPr>
          </a:p>
          <a:p>
            <a:pPr lvl="1">
              <a:lnSpc>
                <a:spcPct val="150000"/>
              </a:lnSpc>
            </a:pPr>
            <a:r>
              <a:rPr lang="fr-FR" altLang="zh-CN" b="1" dirty="0">
                <a:latin typeface="+mj-ea"/>
                <a:ea typeface="+mj-ea"/>
              </a:rPr>
              <a:t>= (1</a:t>
            </a:r>
            <a:r>
              <a:rPr lang="zh-CN" altLang="zh-CN" b="1" dirty="0">
                <a:latin typeface="+mj-ea"/>
                <a:ea typeface="+mj-ea"/>
              </a:rPr>
              <a:t>∧</a:t>
            </a:r>
            <a:r>
              <a:rPr lang="fr-FR" altLang="zh-CN" b="1" dirty="0">
                <a:latin typeface="+mj-ea"/>
                <a:ea typeface="+mj-ea"/>
              </a:rPr>
              <a:t>0)→(P(b,b)</a:t>
            </a:r>
            <a:r>
              <a:rPr lang="zh-CN" altLang="zh-CN" b="1" dirty="0">
                <a:latin typeface="+mj-ea"/>
                <a:ea typeface="+mj-ea"/>
              </a:rPr>
              <a:t>∨</a:t>
            </a:r>
            <a:r>
              <a:rPr lang="fr-FR" altLang="zh-CN" b="1" dirty="0">
                <a:latin typeface="+mj-ea"/>
                <a:ea typeface="+mj-ea"/>
              </a:rPr>
              <a:t>P(b,a))</a:t>
            </a:r>
            <a:endParaRPr lang="zh-CN" altLang="zh-CN" b="1" dirty="0">
              <a:latin typeface="+mj-ea"/>
              <a:ea typeface="+mj-ea"/>
            </a:endParaRPr>
          </a:p>
          <a:p>
            <a:pPr lvl="1">
              <a:lnSpc>
                <a:spcPct val="150000"/>
              </a:lnSpc>
            </a:pPr>
            <a:r>
              <a:rPr lang="fr-FR" altLang="zh-CN" b="1" dirty="0">
                <a:latin typeface="+mj-ea"/>
                <a:ea typeface="+mj-ea"/>
              </a:rPr>
              <a:t>=(1</a:t>
            </a:r>
            <a:r>
              <a:rPr lang="zh-CN" altLang="zh-CN" b="1" dirty="0">
                <a:latin typeface="+mj-ea"/>
                <a:ea typeface="+mj-ea"/>
              </a:rPr>
              <a:t>∧</a:t>
            </a:r>
            <a:r>
              <a:rPr lang="fr-FR" altLang="zh-CN" b="1" dirty="0">
                <a:latin typeface="+mj-ea"/>
                <a:ea typeface="+mj-ea"/>
              </a:rPr>
              <a:t>0)→(1</a:t>
            </a:r>
            <a:r>
              <a:rPr lang="zh-CN" altLang="zh-CN" b="1" dirty="0">
                <a:latin typeface="+mj-ea"/>
                <a:ea typeface="+mj-ea"/>
              </a:rPr>
              <a:t>∨</a:t>
            </a:r>
            <a:r>
              <a:rPr lang="fr-FR" altLang="zh-CN" b="1" dirty="0">
                <a:latin typeface="+mj-ea"/>
                <a:ea typeface="+mj-ea"/>
              </a:rPr>
              <a:t>0)=1</a:t>
            </a:r>
            <a:r>
              <a:rPr lang="zh-CN" altLang="zh-CN" b="1" dirty="0">
                <a:latin typeface="+mj-ea"/>
                <a:ea typeface="+mj-ea"/>
              </a:rPr>
              <a:t>。</a:t>
            </a:r>
          </a:p>
        </p:txBody>
      </p:sp>
      <p:sp>
        <p:nvSpPr>
          <p:cNvPr id="10" name="Rectangle 8">
            <a:extLst>
              <a:ext uri="{FF2B5EF4-FFF2-40B4-BE49-F238E27FC236}">
                <a16:creationId xmlns:a16="http://schemas.microsoft.com/office/drawing/2014/main" id="{67A99375-F717-4595-AF29-4229EB8235E7}"/>
              </a:ext>
            </a:extLst>
          </p:cNvPr>
          <p:cNvSpPr>
            <a:spLocks noChangeArrowheads="1"/>
          </p:cNvSpPr>
          <p:nvPr/>
        </p:nvSpPr>
        <p:spPr bwMode="auto">
          <a:xfrm>
            <a:off x="993775" y="57157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178285DC-1280-479D-9977-182E856A330C}"/>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3.10</a:t>
            </a:r>
            <a:endParaRPr lang="zh-CN" altLang="en-US" dirty="0"/>
          </a:p>
        </p:txBody>
      </p:sp>
      <p:sp>
        <p:nvSpPr>
          <p:cNvPr id="4" name="对话气泡: 圆角矩形 3">
            <a:extLst>
              <a:ext uri="{FF2B5EF4-FFF2-40B4-BE49-F238E27FC236}">
                <a16:creationId xmlns:a16="http://schemas.microsoft.com/office/drawing/2014/main" id="{4D27E031-2372-4276-BAE2-FA4B6855F8E5}"/>
              </a:ext>
            </a:extLst>
          </p:cNvPr>
          <p:cNvSpPr/>
          <p:nvPr/>
        </p:nvSpPr>
        <p:spPr>
          <a:xfrm>
            <a:off x="361979" y="2025370"/>
            <a:ext cx="10584033" cy="890951"/>
          </a:xfrm>
          <a:prstGeom prst="wedgeRoundRectCallout">
            <a:avLst>
              <a:gd name="adj1" fmla="val -19318"/>
              <a:gd name="adj2" fmla="val -88116"/>
              <a:gd name="adj3" fmla="val 16667"/>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4">
            <a:extLst>
              <a:ext uri="{FF2B5EF4-FFF2-40B4-BE49-F238E27FC236}">
                <a16:creationId xmlns:a16="http://schemas.microsoft.com/office/drawing/2014/main" id="{34BF18A2-EED3-4642-94A1-40F7BD7AD579}"/>
              </a:ext>
            </a:extLst>
          </p:cNvPr>
          <p:cNvSpPr>
            <a:spLocks noChangeArrowheads="1"/>
          </p:cNvSpPr>
          <p:nvPr/>
        </p:nvSpPr>
        <p:spPr bwMode="auto">
          <a:xfrm>
            <a:off x="288389" y="2115325"/>
            <a:ext cx="11430000"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buNone/>
            </a:pPr>
            <a:r>
              <a:rPr lang="zh-CN" altLang="en-US" sz="2400" dirty="0">
                <a:solidFill>
                  <a:schemeClr val="bg1"/>
                </a:solidFill>
                <a:latin typeface="+mj-ea"/>
                <a:ea typeface="+mj-ea"/>
              </a:rPr>
              <a:t>（</a:t>
            </a:r>
            <a:r>
              <a:rPr lang="en-US" altLang="zh-CN" sz="2400" dirty="0">
                <a:solidFill>
                  <a:schemeClr val="bg1"/>
                </a:solidFill>
                <a:latin typeface="+mj-ea"/>
                <a:ea typeface="+mj-ea"/>
              </a:rPr>
              <a:t>3</a:t>
            </a:r>
            <a:r>
              <a:rPr lang="zh-CN" altLang="en-US" sz="2400" dirty="0">
                <a:solidFill>
                  <a:schemeClr val="bg1"/>
                </a:solidFill>
                <a:latin typeface="+mj-ea"/>
                <a:ea typeface="+mj-ea"/>
              </a:rPr>
              <a:t>）个体域</a:t>
            </a:r>
            <a:r>
              <a:rPr lang="en-US" altLang="zh-CN" sz="2400" dirty="0">
                <a:solidFill>
                  <a:schemeClr val="bg1"/>
                </a:solidFill>
                <a:latin typeface="+mj-ea"/>
                <a:ea typeface="+mj-ea"/>
              </a:rPr>
              <a:t>D={</a:t>
            </a:r>
            <a:r>
              <a:rPr lang="en-US" altLang="zh-CN" sz="2400" dirty="0" err="1">
                <a:solidFill>
                  <a:schemeClr val="bg1"/>
                </a:solidFill>
                <a:latin typeface="+mj-ea"/>
                <a:ea typeface="+mj-ea"/>
              </a:rPr>
              <a:t>a,b</a:t>
            </a:r>
            <a:r>
              <a:rPr lang="en-US" altLang="zh-CN" sz="2400" dirty="0">
                <a:solidFill>
                  <a:schemeClr val="bg1"/>
                </a:solidFill>
                <a:latin typeface="+mj-ea"/>
                <a:ea typeface="+mj-ea"/>
              </a:rPr>
              <a:t>}</a:t>
            </a:r>
            <a:r>
              <a:rPr lang="zh-CN" altLang="en-US" sz="2400" dirty="0">
                <a:solidFill>
                  <a:schemeClr val="bg1"/>
                </a:solidFill>
                <a:latin typeface="+mj-ea"/>
                <a:ea typeface="+mj-ea"/>
              </a:rPr>
              <a:t>，</a:t>
            </a:r>
            <a:r>
              <a:rPr lang="en-US" altLang="zh-CN" sz="2400" dirty="0">
                <a:solidFill>
                  <a:schemeClr val="bg1"/>
                </a:solidFill>
                <a:latin typeface="+mj-ea"/>
                <a:ea typeface="+mj-ea"/>
              </a:rPr>
              <a:t>f(a)=b</a:t>
            </a:r>
            <a:r>
              <a:rPr lang="zh-CN" altLang="en-US" sz="2400" dirty="0">
                <a:solidFill>
                  <a:schemeClr val="bg1"/>
                </a:solidFill>
                <a:latin typeface="+mj-ea"/>
                <a:ea typeface="+mj-ea"/>
              </a:rPr>
              <a:t>，</a:t>
            </a:r>
            <a:r>
              <a:rPr lang="en-US" altLang="zh-CN" sz="2400" dirty="0">
                <a:solidFill>
                  <a:schemeClr val="bg1"/>
                </a:solidFill>
                <a:latin typeface="+mj-ea"/>
                <a:ea typeface="+mj-ea"/>
              </a:rPr>
              <a:t>f(b)=a</a:t>
            </a:r>
            <a:r>
              <a:rPr lang="zh-CN" altLang="en-US" sz="2400" dirty="0">
                <a:solidFill>
                  <a:schemeClr val="bg1"/>
                </a:solidFill>
                <a:latin typeface="+mj-ea"/>
                <a:ea typeface="+mj-ea"/>
              </a:rPr>
              <a:t>，</a:t>
            </a:r>
            <a:r>
              <a:rPr lang="en-US" altLang="zh-CN" sz="2400" dirty="0">
                <a:solidFill>
                  <a:schemeClr val="bg1"/>
                </a:solidFill>
                <a:latin typeface="+mj-ea"/>
                <a:ea typeface="+mj-ea"/>
              </a:rPr>
              <a:t>P(</a:t>
            </a:r>
            <a:r>
              <a:rPr lang="en-US" altLang="zh-CN" sz="2400" dirty="0" err="1">
                <a:solidFill>
                  <a:schemeClr val="bg1"/>
                </a:solidFill>
                <a:latin typeface="+mj-ea"/>
                <a:ea typeface="+mj-ea"/>
              </a:rPr>
              <a:t>a,a</a:t>
            </a:r>
            <a:r>
              <a:rPr lang="en-US" altLang="zh-CN" sz="2400" dirty="0">
                <a:solidFill>
                  <a:schemeClr val="bg1"/>
                </a:solidFill>
                <a:latin typeface="+mj-ea"/>
                <a:ea typeface="+mj-ea"/>
              </a:rPr>
              <a:t>)=1</a:t>
            </a:r>
            <a:r>
              <a:rPr lang="zh-CN" altLang="en-US" sz="2400" dirty="0">
                <a:solidFill>
                  <a:schemeClr val="bg1"/>
                </a:solidFill>
                <a:latin typeface="+mj-ea"/>
                <a:ea typeface="+mj-ea"/>
              </a:rPr>
              <a:t>，</a:t>
            </a:r>
            <a:r>
              <a:rPr lang="en-US" altLang="zh-CN" sz="2400" dirty="0">
                <a:solidFill>
                  <a:schemeClr val="bg1"/>
                </a:solidFill>
                <a:latin typeface="+mj-ea"/>
                <a:ea typeface="+mj-ea"/>
              </a:rPr>
              <a:t>P(</a:t>
            </a:r>
            <a:r>
              <a:rPr lang="en-US" altLang="zh-CN" sz="2400" dirty="0" err="1">
                <a:solidFill>
                  <a:schemeClr val="bg1"/>
                </a:solidFill>
                <a:latin typeface="+mj-ea"/>
                <a:ea typeface="+mj-ea"/>
              </a:rPr>
              <a:t>b,a</a:t>
            </a:r>
            <a:r>
              <a:rPr lang="en-US" altLang="zh-CN" sz="2400" dirty="0">
                <a:solidFill>
                  <a:schemeClr val="bg1"/>
                </a:solidFill>
                <a:latin typeface="+mj-ea"/>
                <a:ea typeface="+mj-ea"/>
              </a:rPr>
              <a:t>)=0</a:t>
            </a:r>
            <a:r>
              <a:rPr lang="zh-CN" altLang="en-US" sz="2400" dirty="0">
                <a:solidFill>
                  <a:schemeClr val="bg1"/>
                </a:solidFill>
                <a:latin typeface="+mj-ea"/>
                <a:ea typeface="+mj-ea"/>
              </a:rPr>
              <a:t>，</a:t>
            </a:r>
            <a:r>
              <a:rPr lang="en-US" altLang="zh-CN" sz="2400" dirty="0">
                <a:solidFill>
                  <a:schemeClr val="bg1"/>
                </a:solidFill>
                <a:latin typeface="+mj-ea"/>
                <a:ea typeface="+mj-ea"/>
              </a:rPr>
              <a:t>P(</a:t>
            </a:r>
            <a:r>
              <a:rPr lang="en-US" altLang="zh-CN" sz="2400" dirty="0" err="1">
                <a:solidFill>
                  <a:schemeClr val="bg1"/>
                </a:solidFill>
                <a:latin typeface="+mj-ea"/>
                <a:ea typeface="+mj-ea"/>
              </a:rPr>
              <a:t>b,b</a:t>
            </a:r>
            <a:r>
              <a:rPr lang="en-US" altLang="zh-CN" sz="2400" dirty="0">
                <a:solidFill>
                  <a:schemeClr val="bg1"/>
                </a:solidFill>
                <a:latin typeface="+mj-ea"/>
                <a:ea typeface="+mj-ea"/>
              </a:rPr>
              <a:t>)=1</a:t>
            </a:r>
            <a:r>
              <a:rPr lang="zh-CN" altLang="en-US" sz="2400" dirty="0">
                <a:solidFill>
                  <a:schemeClr val="bg1"/>
                </a:solidFill>
                <a:latin typeface="+mj-ea"/>
                <a:ea typeface="+mj-ea"/>
              </a:rPr>
              <a:t>。</a:t>
            </a:r>
          </a:p>
        </p:txBody>
      </p:sp>
    </p:spTree>
    <p:custDataLst>
      <p:tags r:id="rId1"/>
    </p:custDataLst>
    <p:extLst>
      <p:ext uri="{BB962C8B-B14F-4D97-AF65-F5344CB8AC3E}">
        <p14:creationId xmlns:p14="http://schemas.microsoft.com/office/powerpoint/2010/main" val="1510411532"/>
      </p:ext>
    </p:extLst>
  </p:cSld>
  <p:clrMapOvr>
    <a:masterClrMapping/>
  </p:clrMapOvr>
  <p:transition>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circle(in)">
                                      <p:cBhvr>
                                        <p:cTn id="17" dur="20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circle(in)">
                                      <p:cBhvr>
                                        <p:cTn id="22" dur="20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circle(in)">
                                      <p:cBhvr>
                                        <p:cTn id="27" dur="20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2" name="Rectangle 3"/>
          <p:cNvSpPr>
            <a:spLocks noGrp="1" noChangeArrowheads="1"/>
          </p:cNvSpPr>
          <p:nvPr>
            <p:ph type="body" idx="4294967295"/>
          </p:nvPr>
        </p:nvSpPr>
        <p:spPr>
          <a:xfrm>
            <a:off x="325528" y="909783"/>
            <a:ext cx="11506200" cy="5590813"/>
          </a:xfrm>
        </p:spPr>
        <p:txBody>
          <a:bodyPr>
            <a:noAutofit/>
          </a:bodyPr>
          <a:lstStyle/>
          <a:p>
            <a:pPr marL="0" indent="0">
              <a:lnSpc>
                <a:spcPct val="170000"/>
              </a:lnSpc>
              <a:buNone/>
            </a:pPr>
            <a:r>
              <a:rPr lang="zh-CN" altLang="zh-CN" dirty="0">
                <a:solidFill>
                  <a:srgbClr val="C00000"/>
                </a:solidFill>
              </a:rPr>
              <a:t>例</a:t>
            </a:r>
            <a:r>
              <a:rPr lang="fr-FR" altLang="zh-CN" dirty="0">
                <a:solidFill>
                  <a:srgbClr val="C00000"/>
                </a:solidFill>
              </a:rPr>
              <a:t>3.11</a:t>
            </a:r>
            <a:r>
              <a:rPr lang="en-US" altLang="zh-CN" dirty="0"/>
              <a:t>  </a:t>
            </a:r>
            <a:r>
              <a:rPr lang="zh-CN" altLang="zh-CN" dirty="0"/>
              <a:t>设解释</a:t>
            </a:r>
            <a:r>
              <a:rPr lang="en-US" altLang="zh-CN" dirty="0"/>
              <a:t>I</a:t>
            </a:r>
            <a:r>
              <a:rPr lang="zh-CN" altLang="zh-CN" dirty="0"/>
              <a:t>如下：</a:t>
            </a:r>
            <a:r>
              <a:rPr lang="en-US" altLang="zh-CN" dirty="0"/>
              <a:t>P(x)</a:t>
            </a:r>
            <a:r>
              <a:rPr lang="zh-CN" altLang="zh-CN" dirty="0"/>
              <a:t>：</a:t>
            </a:r>
            <a:r>
              <a:rPr lang="en-US" altLang="zh-CN" dirty="0"/>
              <a:t>x</a:t>
            </a:r>
            <a:r>
              <a:rPr lang="zh-CN" altLang="zh-CN" dirty="0"/>
              <a:t>是实数；</a:t>
            </a:r>
            <a:r>
              <a:rPr lang="en-US" altLang="zh-CN" dirty="0"/>
              <a:t>Q(x)</a:t>
            </a:r>
            <a:r>
              <a:rPr lang="zh-CN" altLang="zh-CN" dirty="0"/>
              <a:t>：</a:t>
            </a:r>
            <a:r>
              <a:rPr lang="en-US" altLang="zh-CN" dirty="0"/>
              <a:t>x</a:t>
            </a:r>
            <a:r>
              <a:rPr lang="zh-CN" altLang="zh-CN" dirty="0"/>
              <a:t>是整数；</a:t>
            </a:r>
            <a:r>
              <a:rPr lang="en-US" altLang="zh-CN" dirty="0"/>
              <a:t>R(</a:t>
            </a:r>
            <a:r>
              <a:rPr lang="en-US" altLang="zh-CN" dirty="0" err="1"/>
              <a:t>x,y</a:t>
            </a:r>
            <a:r>
              <a:rPr lang="en-US" altLang="zh-CN" dirty="0"/>
              <a:t>)</a:t>
            </a:r>
            <a:r>
              <a:rPr lang="zh-CN" altLang="zh-CN" dirty="0"/>
              <a:t>：</a:t>
            </a:r>
            <a:r>
              <a:rPr lang="en-US" altLang="zh-CN" dirty="0" err="1"/>
              <a:t>xy</a:t>
            </a:r>
            <a:r>
              <a:rPr lang="en-US" altLang="zh-CN" dirty="0"/>
              <a:t>=1</a:t>
            </a:r>
            <a:r>
              <a:rPr lang="zh-CN" altLang="zh-CN" dirty="0"/>
              <a:t>。试用自然语言描述下列谓词公式，并给出其真值。</a:t>
            </a:r>
          </a:p>
          <a:p>
            <a:pPr marL="0" indent="0">
              <a:lnSpc>
                <a:spcPct val="170000"/>
              </a:lnSpc>
              <a:buNone/>
            </a:pPr>
            <a:r>
              <a:rPr lang="zh-CN" altLang="zh-CN" dirty="0"/>
              <a:t>（</a:t>
            </a:r>
            <a:r>
              <a:rPr lang="en-US" altLang="zh-CN" dirty="0"/>
              <a:t>1</a:t>
            </a:r>
            <a:r>
              <a:rPr lang="zh-CN" altLang="zh-CN" dirty="0"/>
              <a:t>）</a:t>
            </a:r>
            <a:r>
              <a:rPr lang="en-US" altLang="zh-CN" dirty="0">
                <a:sym typeface="Symbol" panose="05050102010706020507" pitchFamily="18" charset="2"/>
              </a:rPr>
              <a:t></a:t>
            </a:r>
            <a:r>
              <a:rPr lang="fr-FR" altLang="zh-CN" dirty="0"/>
              <a:t>x</a:t>
            </a:r>
            <a:r>
              <a:rPr lang="en-US" altLang="zh-CN" dirty="0"/>
              <a:t>(P(x)→Q(x))</a:t>
            </a:r>
            <a:r>
              <a:rPr lang="zh-CN" altLang="zh-CN" dirty="0"/>
              <a:t>。</a:t>
            </a:r>
          </a:p>
          <a:p>
            <a:pPr marL="0" indent="0">
              <a:lnSpc>
                <a:spcPct val="170000"/>
              </a:lnSpc>
              <a:buNone/>
            </a:pPr>
            <a:r>
              <a:rPr lang="zh-CN" altLang="zh-CN" dirty="0"/>
              <a:t>（</a:t>
            </a:r>
            <a:r>
              <a:rPr lang="en-US" altLang="zh-CN" dirty="0"/>
              <a:t>2</a:t>
            </a:r>
            <a:r>
              <a:rPr lang="zh-CN" altLang="zh-CN" dirty="0"/>
              <a:t>）</a:t>
            </a:r>
            <a:r>
              <a:rPr lang="en-US" altLang="zh-CN" dirty="0">
                <a:sym typeface="Symbol" panose="05050102010706020507" pitchFamily="18" charset="2"/>
              </a:rPr>
              <a:t></a:t>
            </a:r>
            <a:r>
              <a:rPr lang="fr-FR" altLang="zh-CN" dirty="0"/>
              <a:t>x</a:t>
            </a:r>
            <a:r>
              <a:rPr lang="en-US" altLang="zh-CN" dirty="0"/>
              <a:t>(Q(x)→P(x))</a:t>
            </a:r>
            <a:r>
              <a:rPr lang="zh-CN" altLang="zh-CN" dirty="0"/>
              <a:t>。</a:t>
            </a:r>
          </a:p>
          <a:p>
            <a:pPr marL="0" indent="0">
              <a:lnSpc>
                <a:spcPct val="170000"/>
              </a:lnSpc>
              <a:buNone/>
            </a:pPr>
            <a:r>
              <a:rPr lang="zh-CN" altLang="zh-CN" dirty="0"/>
              <a:t>（</a:t>
            </a:r>
            <a:r>
              <a:rPr lang="en-US" altLang="zh-CN" dirty="0"/>
              <a:t>3</a:t>
            </a:r>
            <a:r>
              <a:rPr lang="zh-CN" altLang="zh-CN" dirty="0"/>
              <a:t>）</a:t>
            </a:r>
            <a:r>
              <a:rPr lang="en-US" altLang="zh-CN" dirty="0">
                <a:sym typeface="Symbol" panose="05050102010706020507" pitchFamily="18" charset="2"/>
              </a:rPr>
              <a:t></a:t>
            </a:r>
            <a:r>
              <a:rPr lang="fr-FR" altLang="zh-CN" dirty="0"/>
              <a:t>x</a:t>
            </a:r>
            <a:r>
              <a:rPr lang="en-US" altLang="zh-CN" dirty="0"/>
              <a:t>Q(x)→P(y)</a:t>
            </a:r>
            <a:r>
              <a:rPr lang="zh-CN" altLang="zh-CN" dirty="0"/>
              <a:t>。</a:t>
            </a:r>
          </a:p>
          <a:p>
            <a:pPr marL="0" indent="0">
              <a:lnSpc>
                <a:spcPct val="170000"/>
              </a:lnSpc>
              <a:buNone/>
            </a:pPr>
            <a:r>
              <a:rPr lang="zh-CN" altLang="zh-CN" dirty="0"/>
              <a:t>（</a:t>
            </a:r>
            <a:r>
              <a:rPr lang="en-US" altLang="zh-CN" dirty="0"/>
              <a:t>4</a:t>
            </a:r>
            <a:r>
              <a:rPr lang="zh-CN" altLang="zh-CN" dirty="0"/>
              <a:t>）</a:t>
            </a:r>
            <a:r>
              <a:rPr lang="en-US" altLang="zh-CN" dirty="0">
                <a:sym typeface="Symbol" panose="05050102010706020507" pitchFamily="18" charset="2"/>
              </a:rPr>
              <a:t></a:t>
            </a:r>
            <a:r>
              <a:rPr lang="fr-FR" altLang="zh-CN" dirty="0"/>
              <a:t>x</a:t>
            </a:r>
            <a:r>
              <a:rPr lang="en-US" altLang="zh-CN" dirty="0"/>
              <a:t>(P(x)</a:t>
            </a:r>
            <a:r>
              <a:rPr lang="zh-CN" altLang="zh-CN" dirty="0"/>
              <a:t>∧</a:t>
            </a:r>
            <a:r>
              <a:rPr lang="en-US" altLang="zh-CN" dirty="0"/>
              <a:t>Q(x))</a:t>
            </a:r>
            <a:r>
              <a:rPr lang="zh-CN" altLang="zh-CN" dirty="0"/>
              <a:t>。</a:t>
            </a:r>
          </a:p>
          <a:p>
            <a:pPr marL="0" indent="0">
              <a:lnSpc>
                <a:spcPct val="170000"/>
              </a:lnSpc>
              <a:buNone/>
            </a:pPr>
            <a:r>
              <a:rPr lang="zh-CN" altLang="zh-CN" dirty="0"/>
              <a:t>（</a:t>
            </a:r>
            <a:r>
              <a:rPr lang="en-US" altLang="zh-CN" dirty="0"/>
              <a:t>5</a:t>
            </a:r>
            <a:r>
              <a:rPr lang="zh-CN" altLang="zh-CN" dirty="0"/>
              <a:t>）</a:t>
            </a:r>
            <a:r>
              <a:rPr lang="en-US" altLang="zh-CN" dirty="0"/>
              <a:t>P(x)</a:t>
            </a:r>
            <a:r>
              <a:rPr lang="zh-CN" altLang="zh-CN" dirty="0"/>
              <a:t>∧</a:t>
            </a:r>
            <a:r>
              <a:rPr lang="en-US" altLang="zh-CN" dirty="0"/>
              <a:t>Q(x)</a:t>
            </a:r>
            <a:r>
              <a:rPr lang="zh-CN" altLang="zh-CN" dirty="0"/>
              <a:t>。</a:t>
            </a:r>
          </a:p>
          <a:p>
            <a:pPr marL="0" indent="0">
              <a:lnSpc>
                <a:spcPct val="170000"/>
              </a:lnSpc>
              <a:buNone/>
            </a:pPr>
            <a:r>
              <a:rPr lang="zh-CN" altLang="zh-CN" dirty="0"/>
              <a:t>（</a:t>
            </a:r>
            <a:r>
              <a:rPr lang="en-US" altLang="zh-CN" dirty="0"/>
              <a:t>6</a:t>
            </a:r>
            <a:r>
              <a:rPr lang="zh-CN" altLang="zh-CN" dirty="0"/>
              <a:t>）</a:t>
            </a:r>
            <a:r>
              <a:rPr lang="en-US" altLang="zh-CN" dirty="0">
                <a:sym typeface="Symbol" panose="05050102010706020507" pitchFamily="18" charset="2"/>
              </a:rPr>
              <a:t></a:t>
            </a:r>
            <a:r>
              <a:rPr lang="en-US" altLang="zh-CN" dirty="0" err="1"/>
              <a:t>x</a:t>
            </a:r>
            <a:r>
              <a:rPr lang="en-US" altLang="zh-CN" dirty="0" err="1">
                <a:sym typeface="Symbol" panose="05050102010706020507" pitchFamily="18" charset="2"/>
              </a:rPr>
              <a:t></a:t>
            </a:r>
            <a:r>
              <a:rPr lang="en-US" altLang="zh-CN" dirty="0" err="1"/>
              <a:t>y</a:t>
            </a:r>
            <a:r>
              <a:rPr lang="en-US" altLang="zh-CN" dirty="0"/>
              <a:t>(P(x)</a:t>
            </a:r>
            <a:r>
              <a:rPr lang="zh-CN" altLang="zh-CN" dirty="0"/>
              <a:t>∧</a:t>
            </a:r>
            <a:r>
              <a:rPr lang="en-US" altLang="zh-CN" dirty="0"/>
              <a:t>P(y)→R(</a:t>
            </a:r>
            <a:r>
              <a:rPr lang="en-US" altLang="zh-CN" dirty="0" err="1"/>
              <a:t>x,y</a:t>
            </a:r>
            <a:r>
              <a:rPr lang="en-US" altLang="zh-CN" dirty="0"/>
              <a:t>))</a:t>
            </a:r>
            <a:r>
              <a:rPr lang="zh-CN" altLang="zh-CN" dirty="0"/>
              <a:t>。</a:t>
            </a:r>
          </a:p>
          <a:p>
            <a:pPr marL="0" indent="0">
              <a:lnSpc>
                <a:spcPct val="170000"/>
              </a:lnSpc>
              <a:buNone/>
            </a:pPr>
            <a:endParaRPr lang="zh-CN" altLang="zh-CN" dirty="0"/>
          </a:p>
        </p:txBody>
      </p:sp>
      <p:sp>
        <p:nvSpPr>
          <p:cNvPr id="10" name="Rectangle 8">
            <a:extLst>
              <a:ext uri="{FF2B5EF4-FFF2-40B4-BE49-F238E27FC236}">
                <a16:creationId xmlns:a16="http://schemas.microsoft.com/office/drawing/2014/main" id="{67A99375-F717-4595-AF29-4229EB8235E7}"/>
              </a:ext>
            </a:extLst>
          </p:cNvPr>
          <p:cNvSpPr>
            <a:spLocks noChangeArrowheads="1"/>
          </p:cNvSpPr>
          <p:nvPr/>
        </p:nvSpPr>
        <p:spPr bwMode="auto">
          <a:xfrm>
            <a:off x="993775" y="57157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178285DC-1280-479D-9977-182E856A330C}"/>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3.11</a:t>
            </a:r>
            <a:endParaRPr lang="zh-CN" altLang="en-US" dirty="0"/>
          </a:p>
        </p:txBody>
      </p:sp>
      <p:sp>
        <p:nvSpPr>
          <p:cNvPr id="2" name="矩形 1">
            <a:extLst>
              <a:ext uri="{FF2B5EF4-FFF2-40B4-BE49-F238E27FC236}">
                <a16:creationId xmlns:a16="http://schemas.microsoft.com/office/drawing/2014/main" id="{B112DFB3-898E-4116-880A-D137CC23CC66}"/>
              </a:ext>
            </a:extLst>
          </p:cNvPr>
          <p:cNvSpPr/>
          <p:nvPr/>
        </p:nvSpPr>
        <p:spPr>
          <a:xfrm>
            <a:off x="630328" y="3014295"/>
            <a:ext cx="10896600" cy="830997"/>
          </a:xfrm>
          <a:prstGeom prst="rect">
            <a:avLst/>
          </a:prstGeom>
          <a:solidFill>
            <a:srgbClr val="1157AB"/>
          </a:solidFill>
        </p:spPr>
        <p:txBody>
          <a:bodyPr wrap="square">
            <a:spAutoFit/>
          </a:bodyPr>
          <a:lstStyle/>
          <a:p>
            <a:r>
              <a:rPr lang="zh-CN" altLang="en-US" b="1" dirty="0">
                <a:solidFill>
                  <a:schemeClr val="bg1"/>
                </a:solidFill>
                <a:latin typeface="+mn-ea"/>
              </a:rPr>
              <a:t>（</a:t>
            </a:r>
            <a:r>
              <a:rPr lang="en-US" altLang="zh-CN" b="1" dirty="0">
                <a:solidFill>
                  <a:schemeClr val="bg1"/>
                </a:solidFill>
                <a:latin typeface="+mn-ea"/>
              </a:rPr>
              <a:t>1</a:t>
            </a:r>
            <a:r>
              <a:rPr lang="zh-CN" altLang="zh-CN" b="1" dirty="0">
                <a:solidFill>
                  <a:schemeClr val="bg1"/>
                </a:solidFill>
                <a:latin typeface="+mn-ea"/>
              </a:rPr>
              <a:t>）</a:t>
            </a:r>
            <a:r>
              <a:rPr lang="en-US" altLang="zh-CN" b="1" dirty="0">
                <a:solidFill>
                  <a:schemeClr val="bg1"/>
                </a:solidFill>
                <a:latin typeface="+mn-ea"/>
              </a:rPr>
              <a:t>“</a:t>
            </a:r>
            <a:r>
              <a:rPr lang="zh-CN" altLang="zh-CN" b="1" dirty="0">
                <a:solidFill>
                  <a:schemeClr val="bg1"/>
                </a:solidFill>
                <a:latin typeface="+mn-ea"/>
              </a:rPr>
              <a:t>对任意</a:t>
            </a:r>
            <a:r>
              <a:rPr lang="en-US" altLang="zh-CN" b="1" dirty="0">
                <a:solidFill>
                  <a:schemeClr val="bg1"/>
                </a:solidFill>
                <a:latin typeface="+mn-ea"/>
              </a:rPr>
              <a:t>x</a:t>
            </a:r>
            <a:r>
              <a:rPr lang="zh-CN" altLang="zh-CN" b="1" dirty="0">
                <a:solidFill>
                  <a:schemeClr val="bg1"/>
                </a:solidFill>
                <a:latin typeface="+mn-ea"/>
              </a:rPr>
              <a:t>，如果</a:t>
            </a:r>
            <a:r>
              <a:rPr lang="en-US" altLang="zh-CN" b="1" dirty="0">
                <a:solidFill>
                  <a:schemeClr val="bg1"/>
                </a:solidFill>
                <a:latin typeface="+mn-ea"/>
              </a:rPr>
              <a:t>x</a:t>
            </a:r>
            <a:r>
              <a:rPr lang="zh-CN" altLang="zh-CN" b="1" dirty="0">
                <a:solidFill>
                  <a:schemeClr val="bg1"/>
                </a:solidFill>
                <a:latin typeface="+mn-ea"/>
              </a:rPr>
              <a:t>是实数，那么</a:t>
            </a:r>
            <a:r>
              <a:rPr lang="en-US" altLang="zh-CN" b="1" dirty="0">
                <a:solidFill>
                  <a:schemeClr val="bg1"/>
                </a:solidFill>
                <a:latin typeface="+mn-ea"/>
              </a:rPr>
              <a:t>x</a:t>
            </a:r>
            <a:r>
              <a:rPr lang="zh-CN" altLang="zh-CN" b="1" dirty="0">
                <a:solidFill>
                  <a:schemeClr val="bg1"/>
                </a:solidFill>
                <a:latin typeface="+mn-ea"/>
              </a:rPr>
              <a:t>是整数</a:t>
            </a:r>
            <a:r>
              <a:rPr lang="en-US" altLang="zh-CN" b="1" dirty="0">
                <a:solidFill>
                  <a:schemeClr val="bg1"/>
                </a:solidFill>
                <a:latin typeface="+mn-ea"/>
              </a:rPr>
              <a:t>”</a:t>
            </a:r>
            <a:r>
              <a:rPr lang="zh-CN" altLang="zh-CN" b="1" dirty="0">
                <a:solidFill>
                  <a:schemeClr val="bg1"/>
                </a:solidFill>
                <a:latin typeface="+mn-ea"/>
              </a:rPr>
              <a:t>或者</a:t>
            </a:r>
            <a:r>
              <a:rPr lang="en-US" altLang="zh-CN" b="1" dirty="0">
                <a:solidFill>
                  <a:schemeClr val="bg1"/>
                </a:solidFill>
                <a:latin typeface="+mn-ea"/>
              </a:rPr>
              <a:t>“</a:t>
            </a:r>
            <a:r>
              <a:rPr lang="zh-CN" altLang="zh-CN" b="1" dirty="0">
                <a:solidFill>
                  <a:schemeClr val="bg1"/>
                </a:solidFill>
                <a:latin typeface="+mn-ea"/>
              </a:rPr>
              <a:t>所有的实数都是整数</a:t>
            </a:r>
            <a:r>
              <a:rPr lang="en-US" altLang="zh-CN" b="1" dirty="0">
                <a:solidFill>
                  <a:schemeClr val="bg1"/>
                </a:solidFill>
                <a:latin typeface="+mn-ea"/>
              </a:rPr>
              <a:t>”</a:t>
            </a:r>
            <a:r>
              <a:rPr lang="zh-CN" altLang="zh-CN" b="1" dirty="0">
                <a:solidFill>
                  <a:schemeClr val="bg1"/>
                </a:solidFill>
                <a:latin typeface="+mn-ea"/>
              </a:rPr>
              <a:t>，真值为</a:t>
            </a:r>
            <a:r>
              <a:rPr lang="en-US" altLang="zh-CN" b="1" dirty="0">
                <a:solidFill>
                  <a:schemeClr val="bg1"/>
                </a:solidFill>
                <a:latin typeface="+mn-ea"/>
              </a:rPr>
              <a:t>“0”</a:t>
            </a:r>
            <a:r>
              <a:rPr lang="zh-CN" altLang="zh-CN" b="1" dirty="0">
                <a:solidFill>
                  <a:schemeClr val="bg1"/>
                </a:solidFill>
                <a:latin typeface="+mn-ea"/>
              </a:rPr>
              <a:t>。</a:t>
            </a:r>
          </a:p>
        </p:txBody>
      </p:sp>
      <p:sp>
        <p:nvSpPr>
          <p:cNvPr id="7" name="矩形 6">
            <a:extLst>
              <a:ext uri="{FF2B5EF4-FFF2-40B4-BE49-F238E27FC236}">
                <a16:creationId xmlns:a16="http://schemas.microsoft.com/office/drawing/2014/main" id="{B383744D-BC23-48FB-8D2A-CBE726179F83}"/>
              </a:ext>
            </a:extLst>
          </p:cNvPr>
          <p:cNvSpPr/>
          <p:nvPr/>
        </p:nvSpPr>
        <p:spPr>
          <a:xfrm>
            <a:off x="630328" y="3576782"/>
            <a:ext cx="10896600" cy="830997"/>
          </a:xfrm>
          <a:prstGeom prst="rect">
            <a:avLst/>
          </a:prstGeom>
          <a:solidFill>
            <a:srgbClr val="1157AB"/>
          </a:solidFill>
        </p:spPr>
        <p:txBody>
          <a:bodyPr wrap="square">
            <a:spAutoFit/>
          </a:bodyPr>
          <a:lstStyle/>
          <a:p>
            <a:r>
              <a:rPr lang="zh-CN" altLang="en-US" b="1" dirty="0">
                <a:solidFill>
                  <a:schemeClr val="bg1"/>
                </a:solidFill>
                <a:latin typeface="+mn-ea"/>
              </a:rPr>
              <a:t>（</a:t>
            </a:r>
            <a:r>
              <a:rPr lang="en-US" altLang="zh-CN" b="1" dirty="0">
                <a:solidFill>
                  <a:schemeClr val="bg1"/>
                </a:solidFill>
                <a:latin typeface="+mn-ea"/>
              </a:rPr>
              <a:t>2</a:t>
            </a:r>
            <a:r>
              <a:rPr lang="zh-CN" altLang="en-US" b="1" dirty="0">
                <a:solidFill>
                  <a:schemeClr val="bg1"/>
                </a:solidFill>
                <a:latin typeface="+mn-ea"/>
              </a:rPr>
              <a:t>）“对任意</a:t>
            </a:r>
            <a:r>
              <a:rPr lang="en-US" altLang="zh-CN" b="1" dirty="0">
                <a:solidFill>
                  <a:schemeClr val="bg1"/>
                </a:solidFill>
                <a:latin typeface="+mn-ea"/>
              </a:rPr>
              <a:t>x</a:t>
            </a:r>
            <a:r>
              <a:rPr lang="zh-CN" altLang="en-US" b="1" dirty="0">
                <a:solidFill>
                  <a:schemeClr val="bg1"/>
                </a:solidFill>
                <a:latin typeface="+mn-ea"/>
              </a:rPr>
              <a:t>，如果</a:t>
            </a:r>
            <a:r>
              <a:rPr lang="en-US" altLang="zh-CN" b="1" dirty="0">
                <a:solidFill>
                  <a:schemeClr val="bg1"/>
                </a:solidFill>
                <a:latin typeface="+mn-ea"/>
              </a:rPr>
              <a:t>x</a:t>
            </a:r>
            <a:r>
              <a:rPr lang="zh-CN" altLang="en-US" b="1" dirty="0">
                <a:solidFill>
                  <a:schemeClr val="bg1"/>
                </a:solidFill>
                <a:latin typeface="+mn-ea"/>
              </a:rPr>
              <a:t>是整数，那么</a:t>
            </a:r>
            <a:r>
              <a:rPr lang="en-US" altLang="zh-CN" b="1" dirty="0">
                <a:solidFill>
                  <a:schemeClr val="bg1"/>
                </a:solidFill>
                <a:latin typeface="+mn-ea"/>
              </a:rPr>
              <a:t>x</a:t>
            </a:r>
            <a:r>
              <a:rPr lang="zh-CN" altLang="en-US" b="1" dirty="0">
                <a:solidFill>
                  <a:schemeClr val="bg1"/>
                </a:solidFill>
                <a:latin typeface="+mn-ea"/>
              </a:rPr>
              <a:t>是实数”或者“所有的整数都是实数”，真值为“</a:t>
            </a:r>
            <a:r>
              <a:rPr lang="en-US" altLang="zh-CN" b="1" dirty="0">
                <a:solidFill>
                  <a:schemeClr val="bg1"/>
                </a:solidFill>
                <a:latin typeface="+mn-ea"/>
              </a:rPr>
              <a:t>1”</a:t>
            </a:r>
            <a:r>
              <a:rPr lang="zh-CN" altLang="en-US" b="1" dirty="0">
                <a:solidFill>
                  <a:schemeClr val="bg1"/>
                </a:solidFill>
                <a:latin typeface="+mn-ea"/>
              </a:rPr>
              <a:t>。</a:t>
            </a:r>
          </a:p>
        </p:txBody>
      </p:sp>
      <p:sp>
        <p:nvSpPr>
          <p:cNvPr id="8" name="矩形 7">
            <a:extLst>
              <a:ext uri="{FF2B5EF4-FFF2-40B4-BE49-F238E27FC236}">
                <a16:creationId xmlns:a16="http://schemas.microsoft.com/office/drawing/2014/main" id="{542A1868-A79A-439B-8B04-5DC59DD139D7}"/>
              </a:ext>
            </a:extLst>
          </p:cNvPr>
          <p:cNvSpPr/>
          <p:nvPr/>
        </p:nvSpPr>
        <p:spPr>
          <a:xfrm>
            <a:off x="630328" y="4193246"/>
            <a:ext cx="10896600" cy="830997"/>
          </a:xfrm>
          <a:prstGeom prst="rect">
            <a:avLst/>
          </a:prstGeom>
          <a:solidFill>
            <a:srgbClr val="1157AB"/>
          </a:solidFill>
        </p:spPr>
        <p:txBody>
          <a:bodyPr wrap="square">
            <a:spAutoFit/>
          </a:bodyPr>
          <a:lstStyle/>
          <a:p>
            <a:r>
              <a:rPr lang="zh-CN" altLang="en-US" b="1" dirty="0">
                <a:solidFill>
                  <a:schemeClr val="bg1"/>
                </a:solidFill>
                <a:latin typeface="+mn-ea"/>
              </a:rPr>
              <a:t>（</a:t>
            </a:r>
            <a:r>
              <a:rPr lang="en-US" altLang="zh-CN" b="1" dirty="0">
                <a:solidFill>
                  <a:schemeClr val="bg1"/>
                </a:solidFill>
                <a:latin typeface="+mn-ea"/>
              </a:rPr>
              <a:t>3</a:t>
            </a:r>
            <a:r>
              <a:rPr lang="zh-CN" altLang="en-US" b="1" dirty="0">
                <a:solidFill>
                  <a:schemeClr val="bg1"/>
                </a:solidFill>
                <a:latin typeface="+mn-ea"/>
              </a:rPr>
              <a:t>）“对任意</a:t>
            </a:r>
            <a:r>
              <a:rPr lang="en-US" altLang="zh-CN" b="1" dirty="0">
                <a:solidFill>
                  <a:schemeClr val="bg1"/>
                </a:solidFill>
                <a:latin typeface="+mn-ea"/>
              </a:rPr>
              <a:t>x</a:t>
            </a:r>
            <a:r>
              <a:rPr lang="zh-CN" altLang="en-US" b="1" dirty="0">
                <a:solidFill>
                  <a:schemeClr val="bg1"/>
                </a:solidFill>
                <a:latin typeface="+mn-ea"/>
              </a:rPr>
              <a:t>，如果</a:t>
            </a:r>
            <a:r>
              <a:rPr lang="en-US" altLang="zh-CN" b="1" dirty="0">
                <a:solidFill>
                  <a:schemeClr val="bg1"/>
                </a:solidFill>
                <a:latin typeface="+mn-ea"/>
              </a:rPr>
              <a:t>x</a:t>
            </a:r>
            <a:r>
              <a:rPr lang="zh-CN" altLang="en-US" b="1" dirty="0">
                <a:solidFill>
                  <a:schemeClr val="bg1"/>
                </a:solidFill>
                <a:latin typeface="+mn-ea"/>
              </a:rPr>
              <a:t>是整数，那么</a:t>
            </a:r>
            <a:r>
              <a:rPr lang="en-US" altLang="zh-CN" b="1" dirty="0">
                <a:solidFill>
                  <a:schemeClr val="bg1"/>
                </a:solidFill>
                <a:latin typeface="+mn-ea"/>
              </a:rPr>
              <a:t>y</a:t>
            </a:r>
            <a:r>
              <a:rPr lang="zh-CN" altLang="en-US" b="1" dirty="0">
                <a:solidFill>
                  <a:schemeClr val="bg1"/>
                </a:solidFill>
                <a:latin typeface="+mn-ea"/>
              </a:rPr>
              <a:t>是实数”，</a:t>
            </a:r>
            <a:r>
              <a:rPr lang="en-US" altLang="zh-CN" b="1" dirty="0">
                <a:solidFill>
                  <a:schemeClr val="bg1"/>
                </a:solidFill>
                <a:latin typeface="+mn-ea"/>
              </a:rPr>
              <a:t>P(y)</a:t>
            </a:r>
            <a:r>
              <a:rPr lang="zh-CN" altLang="en-US" b="1" dirty="0">
                <a:solidFill>
                  <a:schemeClr val="bg1"/>
                </a:solidFill>
                <a:latin typeface="+mn-ea"/>
              </a:rPr>
              <a:t>中的</a:t>
            </a:r>
            <a:r>
              <a:rPr lang="en-US" altLang="zh-CN" b="1" dirty="0">
                <a:solidFill>
                  <a:schemeClr val="bg1"/>
                </a:solidFill>
                <a:latin typeface="+mn-ea"/>
              </a:rPr>
              <a:t>y</a:t>
            </a:r>
            <a:r>
              <a:rPr lang="zh-CN" altLang="en-US" b="1" dirty="0">
                <a:solidFill>
                  <a:schemeClr val="bg1"/>
                </a:solidFill>
                <a:latin typeface="+mn-ea"/>
              </a:rPr>
              <a:t>是自由变元，即公式（</a:t>
            </a:r>
            <a:r>
              <a:rPr lang="en-US" altLang="zh-CN" b="1" dirty="0">
                <a:solidFill>
                  <a:schemeClr val="bg1"/>
                </a:solidFill>
                <a:latin typeface="+mn-ea"/>
              </a:rPr>
              <a:t>3</a:t>
            </a:r>
            <a:r>
              <a:rPr lang="zh-CN" altLang="en-US" b="1" dirty="0">
                <a:solidFill>
                  <a:schemeClr val="bg1"/>
                </a:solidFill>
                <a:latin typeface="+mn-ea"/>
              </a:rPr>
              <a:t>）不是闭式，从而不是命题。</a:t>
            </a:r>
          </a:p>
        </p:txBody>
      </p:sp>
      <p:sp>
        <p:nvSpPr>
          <p:cNvPr id="9" name="矩形 8">
            <a:extLst>
              <a:ext uri="{FF2B5EF4-FFF2-40B4-BE49-F238E27FC236}">
                <a16:creationId xmlns:a16="http://schemas.microsoft.com/office/drawing/2014/main" id="{0247985A-5E08-4B2D-8BD8-A690397FECF0}"/>
              </a:ext>
            </a:extLst>
          </p:cNvPr>
          <p:cNvSpPr/>
          <p:nvPr/>
        </p:nvSpPr>
        <p:spPr>
          <a:xfrm>
            <a:off x="630328" y="4646288"/>
            <a:ext cx="10896600" cy="830997"/>
          </a:xfrm>
          <a:prstGeom prst="rect">
            <a:avLst/>
          </a:prstGeom>
          <a:solidFill>
            <a:srgbClr val="1157AB"/>
          </a:solidFill>
        </p:spPr>
        <p:txBody>
          <a:bodyPr wrap="square">
            <a:spAutoFit/>
          </a:bodyPr>
          <a:lstStyle/>
          <a:p>
            <a:r>
              <a:rPr lang="zh-CN" altLang="en-US" b="1" dirty="0">
                <a:solidFill>
                  <a:schemeClr val="bg1"/>
                </a:solidFill>
                <a:latin typeface="+mn-ea"/>
              </a:rPr>
              <a:t>（</a:t>
            </a:r>
            <a:r>
              <a:rPr lang="en-US" altLang="zh-CN" b="1" dirty="0">
                <a:solidFill>
                  <a:schemeClr val="bg1"/>
                </a:solidFill>
                <a:latin typeface="+mn-ea"/>
              </a:rPr>
              <a:t>4</a:t>
            </a:r>
            <a:r>
              <a:rPr lang="zh-CN" altLang="en-US" b="1" dirty="0">
                <a:solidFill>
                  <a:schemeClr val="bg1"/>
                </a:solidFill>
                <a:latin typeface="+mn-ea"/>
              </a:rPr>
              <a:t>）“存在</a:t>
            </a:r>
            <a:r>
              <a:rPr lang="en-US" altLang="zh-CN" b="1" dirty="0">
                <a:solidFill>
                  <a:schemeClr val="bg1"/>
                </a:solidFill>
                <a:latin typeface="+mn-ea"/>
              </a:rPr>
              <a:t>x</a:t>
            </a:r>
            <a:r>
              <a:rPr lang="zh-CN" altLang="en-US" b="1" dirty="0">
                <a:solidFill>
                  <a:schemeClr val="bg1"/>
                </a:solidFill>
                <a:latin typeface="+mn-ea"/>
              </a:rPr>
              <a:t>，</a:t>
            </a:r>
            <a:r>
              <a:rPr lang="en-US" altLang="zh-CN" b="1" dirty="0">
                <a:solidFill>
                  <a:schemeClr val="bg1"/>
                </a:solidFill>
                <a:latin typeface="+mn-ea"/>
              </a:rPr>
              <a:t>x</a:t>
            </a:r>
            <a:r>
              <a:rPr lang="zh-CN" altLang="en-US" b="1" dirty="0">
                <a:solidFill>
                  <a:schemeClr val="bg1"/>
                </a:solidFill>
                <a:latin typeface="+mn-ea"/>
              </a:rPr>
              <a:t>是实数且是整数”或者“存在既是实数又是整数的数”，真值为“</a:t>
            </a:r>
            <a:r>
              <a:rPr lang="en-US" altLang="zh-CN" b="1" dirty="0">
                <a:solidFill>
                  <a:schemeClr val="bg1"/>
                </a:solidFill>
                <a:latin typeface="+mn-ea"/>
              </a:rPr>
              <a:t>1”</a:t>
            </a:r>
            <a:r>
              <a:rPr lang="zh-CN" altLang="en-US" b="1" dirty="0">
                <a:solidFill>
                  <a:schemeClr val="bg1"/>
                </a:solidFill>
                <a:latin typeface="+mn-ea"/>
              </a:rPr>
              <a:t>。</a:t>
            </a:r>
          </a:p>
        </p:txBody>
      </p:sp>
      <p:sp>
        <p:nvSpPr>
          <p:cNvPr id="11" name="矩形 10">
            <a:extLst>
              <a:ext uri="{FF2B5EF4-FFF2-40B4-BE49-F238E27FC236}">
                <a16:creationId xmlns:a16="http://schemas.microsoft.com/office/drawing/2014/main" id="{EC54F800-58DE-4EE5-A6BA-BC44F1A7A431}"/>
              </a:ext>
            </a:extLst>
          </p:cNvPr>
          <p:cNvSpPr/>
          <p:nvPr/>
        </p:nvSpPr>
        <p:spPr>
          <a:xfrm>
            <a:off x="630328" y="5347591"/>
            <a:ext cx="10896600" cy="830997"/>
          </a:xfrm>
          <a:prstGeom prst="rect">
            <a:avLst/>
          </a:prstGeom>
          <a:solidFill>
            <a:srgbClr val="1157AB"/>
          </a:solidFill>
        </p:spPr>
        <p:txBody>
          <a:bodyPr wrap="square">
            <a:spAutoFit/>
          </a:bodyPr>
          <a:lstStyle/>
          <a:p>
            <a:r>
              <a:rPr lang="zh-CN" altLang="en-US" b="1" dirty="0">
                <a:solidFill>
                  <a:schemeClr val="bg1"/>
                </a:solidFill>
                <a:latin typeface="+mn-ea"/>
              </a:rPr>
              <a:t>（</a:t>
            </a:r>
            <a:r>
              <a:rPr lang="en-US" altLang="zh-CN" b="1" dirty="0">
                <a:solidFill>
                  <a:schemeClr val="bg1"/>
                </a:solidFill>
                <a:latin typeface="+mn-ea"/>
              </a:rPr>
              <a:t>5</a:t>
            </a:r>
            <a:r>
              <a:rPr lang="zh-CN" altLang="en-US" b="1" dirty="0">
                <a:solidFill>
                  <a:schemeClr val="bg1"/>
                </a:solidFill>
                <a:latin typeface="+mn-ea"/>
              </a:rPr>
              <a:t>）“</a:t>
            </a:r>
            <a:r>
              <a:rPr lang="en-US" altLang="zh-CN" b="1" dirty="0">
                <a:solidFill>
                  <a:schemeClr val="bg1"/>
                </a:solidFill>
                <a:latin typeface="+mn-ea"/>
              </a:rPr>
              <a:t>x</a:t>
            </a:r>
            <a:r>
              <a:rPr lang="zh-CN" altLang="en-US" b="1" dirty="0">
                <a:solidFill>
                  <a:schemeClr val="bg1"/>
                </a:solidFill>
                <a:latin typeface="+mn-ea"/>
              </a:rPr>
              <a:t>是实数且</a:t>
            </a:r>
            <a:r>
              <a:rPr lang="en-US" altLang="zh-CN" b="1" dirty="0">
                <a:solidFill>
                  <a:schemeClr val="bg1"/>
                </a:solidFill>
                <a:latin typeface="+mn-ea"/>
              </a:rPr>
              <a:t>x</a:t>
            </a:r>
            <a:r>
              <a:rPr lang="zh-CN" altLang="en-US" b="1" dirty="0">
                <a:solidFill>
                  <a:schemeClr val="bg1"/>
                </a:solidFill>
                <a:latin typeface="+mn-ea"/>
              </a:rPr>
              <a:t>是整数”，</a:t>
            </a:r>
            <a:r>
              <a:rPr lang="en-US" altLang="zh-CN" b="1" dirty="0">
                <a:solidFill>
                  <a:schemeClr val="bg1"/>
                </a:solidFill>
                <a:latin typeface="+mn-ea"/>
              </a:rPr>
              <a:t>P(x)</a:t>
            </a:r>
            <a:r>
              <a:rPr lang="zh-CN" altLang="en-US" b="1" dirty="0">
                <a:solidFill>
                  <a:schemeClr val="bg1"/>
                </a:solidFill>
                <a:latin typeface="+mn-ea"/>
              </a:rPr>
              <a:t>，</a:t>
            </a:r>
            <a:r>
              <a:rPr lang="en-US" altLang="zh-CN" b="1" dirty="0">
                <a:solidFill>
                  <a:schemeClr val="bg1"/>
                </a:solidFill>
                <a:latin typeface="+mn-ea"/>
              </a:rPr>
              <a:t>Q(x)</a:t>
            </a:r>
            <a:r>
              <a:rPr lang="zh-CN" altLang="en-US" b="1" dirty="0">
                <a:solidFill>
                  <a:schemeClr val="bg1"/>
                </a:solidFill>
                <a:latin typeface="+mn-ea"/>
              </a:rPr>
              <a:t>中的</a:t>
            </a:r>
            <a:r>
              <a:rPr lang="en-US" altLang="zh-CN" b="1" dirty="0">
                <a:solidFill>
                  <a:schemeClr val="bg1"/>
                </a:solidFill>
                <a:latin typeface="+mn-ea"/>
              </a:rPr>
              <a:t>x</a:t>
            </a:r>
            <a:r>
              <a:rPr lang="zh-CN" altLang="en-US" b="1" dirty="0">
                <a:solidFill>
                  <a:schemeClr val="bg1"/>
                </a:solidFill>
                <a:latin typeface="+mn-ea"/>
              </a:rPr>
              <a:t>都是自由变元，即公式（</a:t>
            </a:r>
            <a:r>
              <a:rPr lang="en-US" altLang="zh-CN" b="1" dirty="0">
                <a:solidFill>
                  <a:schemeClr val="bg1"/>
                </a:solidFill>
                <a:latin typeface="+mn-ea"/>
              </a:rPr>
              <a:t>5</a:t>
            </a:r>
            <a:r>
              <a:rPr lang="zh-CN" altLang="en-US" b="1" dirty="0">
                <a:solidFill>
                  <a:schemeClr val="bg1"/>
                </a:solidFill>
                <a:latin typeface="+mn-ea"/>
              </a:rPr>
              <a:t>）也不是闭式，从而不是命题。</a:t>
            </a:r>
          </a:p>
        </p:txBody>
      </p:sp>
      <p:sp>
        <p:nvSpPr>
          <p:cNvPr id="12" name="矩形 11">
            <a:extLst>
              <a:ext uri="{FF2B5EF4-FFF2-40B4-BE49-F238E27FC236}">
                <a16:creationId xmlns:a16="http://schemas.microsoft.com/office/drawing/2014/main" id="{8AC408EE-3BB1-4B53-9BF6-FF323BC4C57F}"/>
              </a:ext>
            </a:extLst>
          </p:cNvPr>
          <p:cNvSpPr/>
          <p:nvPr/>
        </p:nvSpPr>
        <p:spPr>
          <a:xfrm>
            <a:off x="630328" y="6017553"/>
            <a:ext cx="10896600" cy="830997"/>
          </a:xfrm>
          <a:prstGeom prst="rect">
            <a:avLst/>
          </a:prstGeom>
          <a:solidFill>
            <a:srgbClr val="1157AB"/>
          </a:solidFill>
        </p:spPr>
        <p:txBody>
          <a:bodyPr wrap="square">
            <a:spAutoFit/>
          </a:bodyPr>
          <a:lstStyle/>
          <a:p>
            <a:r>
              <a:rPr lang="zh-CN" altLang="en-US" b="1" dirty="0">
                <a:solidFill>
                  <a:schemeClr val="bg1"/>
                </a:solidFill>
                <a:latin typeface="+mn-ea"/>
              </a:rPr>
              <a:t>（</a:t>
            </a:r>
            <a:r>
              <a:rPr lang="en-US" altLang="zh-CN" b="1" dirty="0">
                <a:solidFill>
                  <a:schemeClr val="bg1"/>
                </a:solidFill>
                <a:latin typeface="+mn-ea"/>
              </a:rPr>
              <a:t>6</a:t>
            </a:r>
            <a:r>
              <a:rPr lang="zh-CN" altLang="en-US" b="1" dirty="0">
                <a:solidFill>
                  <a:schemeClr val="bg1"/>
                </a:solidFill>
                <a:latin typeface="+mn-ea"/>
              </a:rPr>
              <a:t>）“对任意</a:t>
            </a:r>
            <a:r>
              <a:rPr lang="en-US" altLang="zh-CN" b="1" dirty="0">
                <a:solidFill>
                  <a:schemeClr val="bg1"/>
                </a:solidFill>
                <a:latin typeface="+mn-ea"/>
              </a:rPr>
              <a:t>x</a:t>
            </a:r>
            <a:r>
              <a:rPr lang="zh-CN" altLang="en-US" b="1" dirty="0">
                <a:solidFill>
                  <a:schemeClr val="bg1"/>
                </a:solidFill>
                <a:latin typeface="+mn-ea"/>
              </a:rPr>
              <a:t>，任意</a:t>
            </a:r>
            <a:r>
              <a:rPr lang="en-US" altLang="zh-CN" b="1" dirty="0">
                <a:solidFill>
                  <a:schemeClr val="bg1"/>
                </a:solidFill>
                <a:latin typeface="+mn-ea"/>
              </a:rPr>
              <a:t>y</a:t>
            </a:r>
            <a:r>
              <a:rPr lang="zh-CN" altLang="en-US" b="1" dirty="0">
                <a:solidFill>
                  <a:schemeClr val="bg1"/>
                </a:solidFill>
                <a:latin typeface="+mn-ea"/>
              </a:rPr>
              <a:t>，如果</a:t>
            </a:r>
            <a:r>
              <a:rPr lang="en-US" altLang="zh-CN" b="1" dirty="0">
                <a:solidFill>
                  <a:schemeClr val="bg1"/>
                </a:solidFill>
                <a:latin typeface="+mn-ea"/>
              </a:rPr>
              <a:t>x</a:t>
            </a:r>
            <a:r>
              <a:rPr lang="zh-CN" altLang="en-US" b="1" dirty="0">
                <a:solidFill>
                  <a:schemeClr val="bg1"/>
                </a:solidFill>
                <a:latin typeface="+mn-ea"/>
              </a:rPr>
              <a:t>是实数，</a:t>
            </a:r>
            <a:r>
              <a:rPr lang="en-US" altLang="zh-CN" b="1" dirty="0">
                <a:solidFill>
                  <a:schemeClr val="bg1"/>
                </a:solidFill>
                <a:latin typeface="+mn-ea"/>
              </a:rPr>
              <a:t>y</a:t>
            </a:r>
            <a:r>
              <a:rPr lang="zh-CN" altLang="en-US" b="1" dirty="0">
                <a:solidFill>
                  <a:schemeClr val="bg1"/>
                </a:solidFill>
                <a:latin typeface="+mn-ea"/>
              </a:rPr>
              <a:t>是实数，那么</a:t>
            </a:r>
            <a:r>
              <a:rPr lang="en-US" altLang="zh-CN" b="1" dirty="0" err="1">
                <a:solidFill>
                  <a:schemeClr val="bg1"/>
                </a:solidFill>
                <a:latin typeface="+mn-ea"/>
              </a:rPr>
              <a:t>xy</a:t>
            </a:r>
            <a:r>
              <a:rPr lang="en-US" altLang="zh-CN" b="1" dirty="0">
                <a:solidFill>
                  <a:schemeClr val="bg1"/>
                </a:solidFill>
                <a:latin typeface="+mn-ea"/>
              </a:rPr>
              <a:t>=1”</a:t>
            </a:r>
            <a:r>
              <a:rPr lang="zh-CN" altLang="en-US" b="1" dirty="0">
                <a:solidFill>
                  <a:schemeClr val="bg1"/>
                </a:solidFill>
                <a:latin typeface="+mn-ea"/>
              </a:rPr>
              <a:t>或者“对任意的实数</a:t>
            </a:r>
            <a:r>
              <a:rPr lang="en-US" altLang="zh-CN" b="1" dirty="0">
                <a:solidFill>
                  <a:schemeClr val="bg1"/>
                </a:solidFill>
                <a:latin typeface="+mn-ea"/>
              </a:rPr>
              <a:t>x</a:t>
            </a:r>
            <a:r>
              <a:rPr lang="zh-CN" altLang="en-US" b="1" dirty="0">
                <a:solidFill>
                  <a:schemeClr val="bg1"/>
                </a:solidFill>
                <a:latin typeface="+mn-ea"/>
              </a:rPr>
              <a:t>和</a:t>
            </a:r>
            <a:r>
              <a:rPr lang="en-US" altLang="zh-CN" b="1" dirty="0">
                <a:solidFill>
                  <a:schemeClr val="bg1"/>
                </a:solidFill>
                <a:latin typeface="+mn-ea"/>
              </a:rPr>
              <a:t>y</a:t>
            </a:r>
            <a:r>
              <a:rPr lang="zh-CN" altLang="en-US" b="1" dirty="0">
                <a:solidFill>
                  <a:schemeClr val="bg1"/>
                </a:solidFill>
                <a:latin typeface="+mn-ea"/>
              </a:rPr>
              <a:t>，都有</a:t>
            </a:r>
            <a:r>
              <a:rPr lang="en-US" altLang="zh-CN" b="1" dirty="0" err="1">
                <a:solidFill>
                  <a:schemeClr val="bg1"/>
                </a:solidFill>
                <a:latin typeface="+mn-ea"/>
              </a:rPr>
              <a:t>xy</a:t>
            </a:r>
            <a:r>
              <a:rPr lang="en-US" altLang="zh-CN" b="1" dirty="0">
                <a:solidFill>
                  <a:schemeClr val="bg1"/>
                </a:solidFill>
                <a:latin typeface="+mn-ea"/>
              </a:rPr>
              <a:t>=1”</a:t>
            </a:r>
            <a:r>
              <a:rPr lang="zh-CN" altLang="en-US" b="1" dirty="0">
                <a:solidFill>
                  <a:schemeClr val="bg1"/>
                </a:solidFill>
                <a:latin typeface="+mn-ea"/>
              </a:rPr>
              <a:t>，真值为“</a:t>
            </a:r>
            <a:r>
              <a:rPr lang="en-US" altLang="zh-CN" b="1" dirty="0">
                <a:solidFill>
                  <a:schemeClr val="bg1"/>
                </a:solidFill>
                <a:latin typeface="+mn-ea"/>
              </a:rPr>
              <a:t>0”</a:t>
            </a:r>
            <a:r>
              <a:rPr lang="zh-CN" altLang="en-US" b="1" dirty="0">
                <a:solidFill>
                  <a:schemeClr val="bg1"/>
                </a:solidFill>
                <a:latin typeface="+mn-ea"/>
              </a:rPr>
              <a:t>。</a:t>
            </a:r>
          </a:p>
        </p:txBody>
      </p:sp>
    </p:spTree>
    <p:custDataLst>
      <p:tags r:id="rId1"/>
    </p:custDataLst>
    <p:extLst>
      <p:ext uri="{BB962C8B-B14F-4D97-AF65-F5344CB8AC3E}">
        <p14:creationId xmlns:p14="http://schemas.microsoft.com/office/powerpoint/2010/main" val="2595258381"/>
      </p:ext>
    </p:extLst>
  </p:cSld>
  <p:clrMapOvr>
    <a:masterClrMapping/>
  </p:clrMapOvr>
  <p:transition>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2"/>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heel(1)">
                                      <p:cBhvr>
                                        <p:cTn id="16" dur="2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heel(1)">
                                      <p:cBhvr>
                                        <p:cTn id="25" dur="20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heel(1)">
                                      <p:cBhvr>
                                        <p:cTn id="34" dur="20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1" presetClass="entr" presetSubtype="1"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heel(1)">
                                      <p:cBhvr>
                                        <p:cTn id="43" dur="20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1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1" presetClass="entr" presetSubtype="1"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heel(1)">
                                      <p:cBhvr>
                                        <p:cTn id="52" dur="20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7" grpId="0" animBg="1"/>
      <p:bldP spid="7" grpId="1" animBg="1"/>
      <p:bldP spid="8" grpId="0" animBg="1"/>
      <p:bldP spid="8" grpId="1" animBg="1"/>
      <p:bldP spid="9" grpId="0" animBg="1"/>
      <p:bldP spid="9" grpId="1" animBg="1"/>
      <p:bldP spid="11" grpId="0" animBg="1"/>
      <p:bldP spid="11" grpId="1" animBg="1"/>
      <p:bldP spid="12" grpId="0" animBg="1"/>
      <p:bldP spid="12" grpId="1"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2" name="Rectangle 3"/>
          <p:cNvSpPr>
            <a:spLocks noGrp="1" noChangeArrowheads="1"/>
          </p:cNvSpPr>
          <p:nvPr>
            <p:ph type="body" idx="4294967295"/>
          </p:nvPr>
        </p:nvSpPr>
        <p:spPr>
          <a:xfrm>
            <a:off x="325528" y="909784"/>
            <a:ext cx="11506200" cy="1453210"/>
          </a:xfrm>
        </p:spPr>
        <p:txBody>
          <a:bodyPr>
            <a:noAutofit/>
          </a:bodyPr>
          <a:lstStyle/>
          <a:p>
            <a:pPr marL="0" indent="0">
              <a:lnSpc>
                <a:spcPct val="170000"/>
              </a:lnSpc>
              <a:buNone/>
            </a:pPr>
            <a:r>
              <a:rPr lang="zh-CN" altLang="zh-CN" dirty="0">
                <a:solidFill>
                  <a:srgbClr val="C00000"/>
                </a:solidFill>
              </a:rPr>
              <a:t>例</a:t>
            </a:r>
            <a:r>
              <a:rPr lang="fr-FR" altLang="zh-CN" dirty="0">
                <a:solidFill>
                  <a:srgbClr val="C00000"/>
                </a:solidFill>
              </a:rPr>
              <a:t>3.12  </a:t>
            </a:r>
            <a:r>
              <a:rPr lang="zh-CN" altLang="en-US" dirty="0"/>
              <a:t>设有谓词公式：</a:t>
            </a:r>
            <a:r>
              <a:rPr lang="en-US" altLang="zh-CN" dirty="0">
                <a:sym typeface="Symbol" panose="05050102010706020507" pitchFamily="18" charset="2"/>
              </a:rPr>
              <a:t></a:t>
            </a:r>
            <a:r>
              <a:rPr lang="en-US" altLang="zh-CN" dirty="0"/>
              <a:t>x(P(x)∨Q(x))</a:t>
            </a:r>
            <a:r>
              <a:rPr lang="zh-CN" altLang="en-US"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t> (</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xQ</a:t>
            </a:r>
            <a:r>
              <a:rPr lang="en-US" altLang="zh-CN" dirty="0"/>
              <a:t>(x))</a:t>
            </a:r>
            <a:r>
              <a:rPr lang="zh-CN" altLang="en-US" dirty="0"/>
              <a:t>，在个体域</a:t>
            </a:r>
            <a:r>
              <a:rPr lang="en-US" altLang="zh-CN" dirty="0"/>
              <a:t>D={1,2}</a:t>
            </a:r>
            <a:r>
              <a:rPr lang="zh-CN" altLang="en-US" dirty="0"/>
              <a:t>上，试构造两个解释使得该公式的真值结果分别为“真”和“假”</a:t>
            </a:r>
            <a:r>
              <a:rPr lang="zh-CN" altLang="zh-CN" dirty="0"/>
              <a:t>。</a:t>
            </a:r>
          </a:p>
          <a:p>
            <a:pPr marL="0" indent="0">
              <a:lnSpc>
                <a:spcPct val="170000"/>
              </a:lnSpc>
              <a:buNone/>
            </a:pPr>
            <a:endParaRPr lang="zh-CN" altLang="zh-CN" dirty="0"/>
          </a:p>
        </p:txBody>
      </p:sp>
      <p:sp>
        <p:nvSpPr>
          <p:cNvPr id="10" name="Rectangle 8">
            <a:extLst>
              <a:ext uri="{FF2B5EF4-FFF2-40B4-BE49-F238E27FC236}">
                <a16:creationId xmlns:a16="http://schemas.microsoft.com/office/drawing/2014/main" id="{67A99375-F717-4595-AF29-4229EB8235E7}"/>
              </a:ext>
            </a:extLst>
          </p:cNvPr>
          <p:cNvSpPr>
            <a:spLocks noChangeArrowheads="1"/>
          </p:cNvSpPr>
          <p:nvPr/>
        </p:nvSpPr>
        <p:spPr bwMode="auto">
          <a:xfrm>
            <a:off x="993775" y="57157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178285DC-1280-479D-9977-182E856A330C}"/>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3.12</a:t>
            </a:r>
            <a:endParaRPr lang="zh-CN" altLang="en-US" dirty="0"/>
          </a:p>
        </p:txBody>
      </p:sp>
      <p:sp>
        <p:nvSpPr>
          <p:cNvPr id="23" name="矩形 22">
            <a:extLst>
              <a:ext uri="{FF2B5EF4-FFF2-40B4-BE49-F238E27FC236}">
                <a16:creationId xmlns:a16="http://schemas.microsoft.com/office/drawing/2014/main" id="{AFFA6AA4-E5E2-4D58-AD4E-46CE263A5E94}"/>
              </a:ext>
            </a:extLst>
          </p:cNvPr>
          <p:cNvSpPr/>
          <p:nvPr/>
        </p:nvSpPr>
        <p:spPr>
          <a:xfrm>
            <a:off x="403198" y="2390624"/>
            <a:ext cx="11413417" cy="4459041"/>
          </a:xfrm>
          <a:prstGeom prst="rect">
            <a:avLst/>
          </a:prstGeom>
        </p:spPr>
        <p:txBody>
          <a:bodyPr wrap="square">
            <a:spAutoFit/>
          </a:bodyPr>
          <a:lstStyle/>
          <a:p>
            <a:pPr>
              <a:lnSpc>
                <a:spcPct val="150000"/>
              </a:lnSpc>
            </a:pPr>
            <a:r>
              <a:rPr lang="zh-CN" altLang="en-US" b="1" dirty="0">
                <a:solidFill>
                  <a:srgbClr val="C00000"/>
                </a:solidFill>
                <a:latin typeface="+mn-ea"/>
              </a:rPr>
              <a:t>解</a:t>
            </a:r>
            <a:r>
              <a:rPr lang="zh-CN" altLang="en-US" b="1" dirty="0">
                <a:latin typeface="+mn-ea"/>
              </a:rPr>
              <a:t>   </a:t>
            </a:r>
            <a:r>
              <a:rPr lang="en-US" altLang="zh-CN" b="1" dirty="0">
                <a:latin typeface="+mn-ea"/>
                <a:sym typeface="Symbol" panose="05050102010706020507" pitchFamily="18" charset="2"/>
              </a:rPr>
              <a:t></a:t>
            </a:r>
            <a:r>
              <a:rPr lang="en-US" altLang="zh-CN" b="1" dirty="0">
                <a:latin typeface="+mn-ea"/>
              </a:rPr>
              <a:t>x(P(x)∨Q(x)) </a:t>
            </a:r>
            <a:r>
              <a:rPr lang="zh-CN" altLang="en-US" b="1" dirty="0">
                <a:latin typeface="+mn-ea"/>
                <a:cs typeface="Times New Roman" panose="02020603050405020304" pitchFamily="18" charset="0"/>
                <a:sym typeface="Symbol" panose="05050102010706020507" pitchFamily="18" charset="2"/>
              </a:rPr>
              <a:t></a:t>
            </a:r>
            <a:r>
              <a:rPr lang="en-US" altLang="zh-CN" b="1" dirty="0">
                <a:latin typeface="+mn-ea"/>
              </a:rPr>
              <a:t>(</a:t>
            </a:r>
            <a:r>
              <a:rPr lang="en-US" altLang="zh-CN" b="1" dirty="0">
                <a:latin typeface="+mn-ea"/>
                <a:sym typeface="Symbol" panose="05050102010706020507" pitchFamily="18" charset="2"/>
              </a:rPr>
              <a:t></a:t>
            </a:r>
            <a:r>
              <a:rPr lang="en-US" altLang="zh-CN" b="1" dirty="0" err="1">
                <a:latin typeface="+mn-ea"/>
              </a:rPr>
              <a:t>xP</a:t>
            </a:r>
            <a:r>
              <a:rPr lang="en-US" altLang="zh-CN" b="1" dirty="0">
                <a:latin typeface="+mn-ea"/>
              </a:rPr>
              <a:t>(x)→</a:t>
            </a:r>
            <a:r>
              <a:rPr lang="en-US" altLang="zh-CN" b="1" dirty="0">
                <a:latin typeface="+mn-ea"/>
                <a:sym typeface="Symbol" panose="05050102010706020507" pitchFamily="18" charset="2"/>
              </a:rPr>
              <a:t></a:t>
            </a:r>
            <a:r>
              <a:rPr lang="en-US" altLang="zh-CN" b="1" dirty="0" err="1">
                <a:latin typeface="+mn-ea"/>
              </a:rPr>
              <a:t>xQ</a:t>
            </a:r>
            <a:r>
              <a:rPr lang="en-US" altLang="zh-CN" b="1" dirty="0">
                <a:latin typeface="+mn-ea"/>
              </a:rPr>
              <a:t>(x))</a:t>
            </a:r>
          </a:p>
          <a:p>
            <a:pPr>
              <a:lnSpc>
                <a:spcPct val="150000"/>
              </a:lnSpc>
            </a:pPr>
            <a:r>
              <a:rPr lang="en-US" altLang="zh-CN" b="1" dirty="0">
                <a:latin typeface="+mn-ea"/>
              </a:rPr>
              <a:t>            =((P(1)∨Q(1))∧(P(2)∨Q(2)))</a:t>
            </a:r>
            <a:r>
              <a:rPr lang="zh-CN" altLang="en-US"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b="1" dirty="0">
                <a:latin typeface="+mn-ea"/>
              </a:rPr>
              <a:t>(((P(1)∨P(2))→(Q(1)∧Q(2)))</a:t>
            </a:r>
          </a:p>
          <a:p>
            <a:pPr>
              <a:lnSpc>
                <a:spcPct val="150000"/>
              </a:lnSpc>
            </a:pPr>
            <a:r>
              <a:rPr lang="zh-CN" altLang="en-US" b="1" dirty="0">
                <a:latin typeface="+mn-ea"/>
              </a:rPr>
              <a:t>（</a:t>
            </a:r>
            <a:r>
              <a:rPr lang="en-US" altLang="zh-CN" b="1" dirty="0">
                <a:latin typeface="+mn-ea"/>
              </a:rPr>
              <a:t>1</a:t>
            </a:r>
            <a:r>
              <a:rPr lang="zh-CN" altLang="en-US" b="1" dirty="0">
                <a:latin typeface="+mn-ea"/>
              </a:rPr>
              <a:t>）构造使得给定公式为“假”的解释。</a:t>
            </a:r>
          </a:p>
          <a:p>
            <a:pPr>
              <a:lnSpc>
                <a:spcPct val="150000"/>
              </a:lnSpc>
            </a:pPr>
            <a:r>
              <a:rPr lang="zh-CN" altLang="en-US" b="1" dirty="0">
                <a:latin typeface="+mn-ea"/>
              </a:rPr>
              <a:t>根据“</a:t>
            </a:r>
            <a:r>
              <a:rPr lang="zh-CN" altLang="en-US" b="1" dirty="0">
                <a:latin typeface="+mn-ea"/>
                <a:cs typeface="Times New Roman" panose="02020603050405020304" pitchFamily="18" charset="0"/>
                <a:sym typeface="Symbol" panose="05050102010706020507" pitchFamily="18" charset="2"/>
              </a:rPr>
              <a:t></a:t>
            </a:r>
            <a:r>
              <a:rPr lang="zh-CN" altLang="en-US" b="1" dirty="0">
                <a:latin typeface="+mn-ea"/>
              </a:rPr>
              <a:t>”的真值规定，设</a:t>
            </a:r>
            <a:r>
              <a:rPr lang="en-US" altLang="zh-CN" b="1" dirty="0">
                <a:latin typeface="+mn-ea"/>
              </a:rPr>
              <a:t>P(1)=P(2)=1</a:t>
            </a:r>
            <a:r>
              <a:rPr lang="zh-CN" altLang="en-US" b="1" dirty="0">
                <a:latin typeface="+mn-ea"/>
              </a:rPr>
              <a:t>，</a:t>
            </a:r>
            <a:r>
              <a:rPr lang="en-US" altLang="zh-CN" b="1" dirty="0">
                <a:latin typeface="+mn-ea"/>
              </a:rPr>
              <a:t>Q(1)=Q(2)=0</a:t>
            </a:r>
            <a:r>
              <a:rPr lang="zh-CN" altLang="en-US" b="1" dirty="0">
                <a:latin typeface="+mn-ea"/>
              </a:rPr>
              <a:t>，则得到使给定谓词公式为“假”的解释；</a:t>
            </a:r>
          </a:p>
          <a:p>
            <a:pPr>
              <a:lnSpc>
                <a:spcPct val="150000"/>
              </a:lnSpc>
            </a:pPr>
            <a:r>
              <a:rPr lang="zh-CN" altLang="en-US" b="1" dirty="0">
                <a:latin typeface="+mn-ea"/>
              </a:rPr>
              <a:t>（</a:t>
            </a:r>
            <a:r>
              <a:rPr lang="en-US" altLang="zh-CN" b="1" dirty="0">
                <a:latin typeface="+mn-ea"/>
              </a:rPr>
              <a:t>2</a:t>
            </a:r>
            <a:r>
              <a:rPr lang="zh-CN" altLang="en-US" b="1" dirty="0">
                <a:latin typeface="+mn-ea"/>
              </a:rPr>
              <a:t>）构造使得给定公式为“真”的解释。</a:t>
            </a:r>
          </a:p>
          <a:p>
            <a:pPr>
              <a:lnSpc>
                <a:spcPct val="150000"/>
              </a:lnSpc>
            </a:pPr>
            <a:r>
              <a:rPr lang="zh-CN" altLang="en-US" b="1" dirty="0">
                <a:latin typeface="+mn-ea"/>
              </a:rPr>
              <a:t>根据“</a:t>
            </a:r>
            <a:r>
              <a:rPr lang="zh-CN" altLang="en-US" b="1" dirty="0">
                <a:latin typeface="+mn-ea"/>
                <a:cs typeface="Times New Roman" panose="02020603050405020304" pitchFamily="18" charset="0"/>
                <a:sym typeface="Symbol" panose="05050102010706020507" pitchFamily="18" charset="2"/>
              </a:rPr>
              <a:t></a:t>
            </a:r>
            <a:r>
              <a:rPr lang="zh-CN" altLang="en-US" b="1" dirty="0">
                <a:latin typeface="+mn-ea"/>
              </a:rPr>
              <a:t>”的真值规定，设</a:t>
            </a:r>
            <a:r>
              <a:rPr lang="en-US" altLang="zh-CN" b="1" dirty="0">
                <a:latin typeface="+mn-ea"/>
              </a:rPr>
              <a:t>P(1)=Q(1)=Q(2)=0</a:t>
            </a:r>
            <a:r>
              <a:rPr lang="zh-CN" altLang="en-US" b="1" dirty="0">
                <a:latin typeface="+mn-ea"/>
              </a:rPr>
              <a:t>，</a:t>
            </a:r>
            <a:r>
              <a:rPr lang="en-US" altLang="zh-CN" b="1" dirty="0">
                <a:latin typeface="+mn-ea"/>
              </a:rPr>
              <a:t>P(2)=1</a:t>
            </a:r>
            <a:r>
              <a:rPr lang="zh-CN" altLang="en-US" b="1" dirty="0">
                <a:latin typeface="+mn-ea"/>
              </a:rPr>
              <a:t>，则得到使得该谓词公式为“真”的解释。</a:t>
            </a:r>
          </a:p>
        </p:txBody>
      </p:sp>
    </p:spTree>
    <p:custDataLst>
      <p:tags r:id="rId1"/>
    </p:custDataLst>
    <p:extLst>
      <p:ext uri="{BB962C8B-B14F-4D97-AF65-F5344CB8AC3E}">
        <p14:creationId xmlns:p14="http://schemas.microsoft.com/office/powerpoint/2010/main" val="4226213747"/>
      </p:ext>
    </p:extLst>
  </p:cSld>
  <p:clrMapOvr>
    <a:masterClrMapping/>
  </p:clrMapOvr>
  <p:transition>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heel(1)">
                                      <p:cBhvr>
                                        <p:cTn id="7" dur="2000"/>
                                        <p:tgtEl>
                                          <p:spTgt spid="2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23">
                                            <p:txEl>
                                              <p:pRg st="1" end="1"/>
                                            </p:txEl>
                                          </p:spTgt>
                                        </p:tgtEl>
                                        <p:attrNameLst>
                                          <p:attrName>style.visibility</p:attrName>
                                        </p:attrNameLst>
                                      </p:cBhvr>
                                      <p:to>
                                        <p:strVal val="visible"/>
                                      </p:to>
                                    </p:set>
                                    <p:animEffect transition="in" filter="wheel(1)">
                                      <p:cBhvr>
                                        <p:cTn id="10" dur="2000"/>
                                        <p:tgtEl>
                                          <p:spTgt spid="2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23">
                                            <p:txEl>
                                              <p:pRg st="2" end="2"/>
                                            </p:txEl>
                                          </p:spTgt>
                                        </p:tgtEl>
                                        <p:attrNameLst>
                                          <p:attrName>style.visibility</p:attrName>
                                        </p:attrNameLst>
                                      </p:cBhvr>
                                      <p:to>
                                        <p:strVal val="visible"/>
                                      </p:to>
                                    </p:set>
                                    <p:animEffect transition="in" filter="circle(in)">
                                      <p:cBhvr>
                                        <p:cTn id="15" dur="2000"/>
                                        <p:tgtEl>
                                          <p:spTgt spid="23">
                                            <p:txEl>
                                              <p:pRg st="2" end="2"/>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23">
                                            <p:txEl>
                                              <p:pRg st="3" end="3"/>
                                            </p:txEl>
                                          </p:spTgt>
                                        </p:tgtEl>
                                        <p:attrNameLst>
                                          <p:attrName>style.visibility</p:attrName>
                                        </p:attrNameLst>
                                      </p:cBhvr>
                                      <p:to>
                                        <p:strVal val="visible"/>
                                      </p:to>
                                    </p:set>
                                    <p:animEffect transition="in" filter="circle(in)">
                                      <p:cBhvr>
                                        <p:cTn id="18" dur="2000"/>
                                        <p:tgtEl>
                                          <p:spTgt spid="2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23">
                                            <p:txEl>
                                              <p:pRg st="4" end="4"/>
                                            </p:txEl>
                                          </p:spTgt>
                                        </p:tgtEl>
                                        <p:attrNameLst>
                                          <p:attrName>style.visibility</p:attrName>
                                        </p:attrNameLst>
                                      </p:cBhvr>
                                      <p:to>
                                        <p:strVal val="visible"/>
                                      </p:to>
                                    </p:set>
                                    <p:animEffect transition="in" filter="circle(in)">
                                      <p:cBhvr>
                                        <p:cTn id="23" dur="2000"/>
                                        <p:tgtEl>
                                          <p:spTgt spid="23">
                                            <p:txEl>
                                              <p:pRg st="4" end="4"/>
                                            </p:txEl>
                                          </p:spTgt>
                                        </p:tgtEl>
                                      </p:cBhvr>
                                    </p:animEffect>
                                  </p:childTnLst>
                                </p:cTn>
                              </p:par>
                              <p:par>
                                <p:cTn id="24" presetID="6" presetClass="entr" presetSubtype="16" fill="hold" nodeType="withEffect">
                                  <p:stCondLst>
                                    <p:cond delay="0"/>
                                  </p:stCondLst>
                                  <p:childTnLst>
                                    <p:set>
                                      <p:cBhvr>
                                        <p:cTn id="25" dur="1" fill="hold">
                                          <p:stCondLst>
                                            <p:cond delay="0"/>
                                          </p:stCondLst>
                                        </p:cTn>
                                        <p:tgtEl>
                                          <p:spTgt spid="23">
                                            <p:txEl>
                                              <p:pRg st="5" end="5"/>
                                            </p:txEl>
                                          </p:spTgt>
                                        </p:tgtEl>
                                        <p:attrNameLst>
                                          <p:attrName>style.visibility</p:attrName>
                                        </p:attrNameLst>
                                      </p:cBhvr>
                                      <p:to>
                                        <p:strVal val="visible"/>
                                      </p:to>
                                    </p:set>
                                    <p:animEffect transition="in" filter="circle(in)">
                                      <p:cBhvr>
                                        <p:cTn id="26" dur="2000"/>
                                        <p:tgtEl>
                                          <p:spTgt spid="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2" name="Rectangle 3"/>
          <p:cNvSpPr>
            <a:spLocks noGrp="1" noChangeArrowheads="1"/>
          </p:cNvSpPr>
          <p:nvPr>
            <p:ph type="body" idx="4294967295"/>
          </p:nvPr>
        </p:nvSpPr>
        <p:spPr>
          <a:xfrm>
            <a:off x="325528" y="909784"/>
            <a:ext cx="11506200" cy="767408"/>
          </a:xfrm>
        </p:spPr>
        <p:txBody>
          <a:bodyPr>
            <a:noAutofit/>
          </a:bodyPr>
          <a:lstStyle/>
          <a:p>
            <a:pPr marL="0" indent="0">
              <a:lnSpc>
                <a:spcPct val="170000"/>
              </a:lnSpc>
              <a:buNone/>
            </a:pPr>
            <a:r>
              <a:rPr lang="zh-CN" altLang="zh-CN" dirty="0">
                <a:solidFill>
                  <a:srgbClr val="C00000"/>
                </a:solidFill>
              </a:rPr>
              <a:t>例</a:t>
            </a:r>
            <a:r>
              <a:rPr lang="fr-FR" altLang="zh-CN" dirty="0">
                <a:solidFill>
                  <a:srgbClr val="C00000"/>
                </a:solidFill>
              </a:rPr>
              <a:t>3.13  </a:t>
            </a:r>
            <a:r>
              <a:rPr lang="zh-CN" altLang="zh-CN" dirty="0"/>
              <a:t>判断谓词公式</a:t>
            </a:r>
            <a:r>
              <a:rPr lang="en-US" altLang="zh-CN" dirty="0"/>
              <a:t>P(a)→</a:t>
            </a:r>
            <a:r>
              <a:rPr lang="en-US" altLang="zh-CN" dirty="0">
                <a:sym typeface="Symbol" panose="05050102010706020507" pitchFamily="18" charset="2"/>
              </a:rPr>
              <a:t></a:t>
            </a:r>
            <a:r>
              <a:rPr lang="en-US" altLang="zh-CN" dirty="0" err="1"/>
              <a:t>xP</a:t>
            </a:r>
            <a:r>
              <a:rPr lang="en-US" altLang="zh-CN" dirty="0"/>
              <a:t>(x)</a:t>
            </a:r>
            <a:r>
              <a:rPr lang="zh-CN" altLang="zh-CN" dirty="0"/>
              <a:t>和</a:t>
            </a:r>
            <a:r>
              <a:rPr lang="en-US" altLang="zh-CN" dirty="0">
                <a:sym typeface="Symbol" panose="05050102010706020507" pitchFamily="18" charset="2"/>
              </a:rPr>
              <a:t></a:t>
            </a:r>
            <a:r>
              <a:rPr lang="en-US" altLang="zh-CN" dirty="0" err="1"/>
              <a:t>xP</a:t>
            </a:r>
            <a:r>
              <a:rPr lang="en-US" altLang="zh-CN" dirty="0"/>
              <a:t>(x)→P(a)</a:t>
            </a:r>
            <a:r>
              <a:rPr lang="zh-CN" altLang="zh-CN" dirty="0"/>
              <a:t>的真值结果。</a:t>
            </a:r>
          </a:p>
        </p:txBody>
      </p:sp>
      <p:sp>
        <p:nvSpPr>
          <p:cNvPr id="6" name="Rectangle 2">
            <a:extLst>
              <a:ext uri="{FF2B5EF4-FFF2-40B4-BE49-F238E27FC236}">
                <a16:creationId xmlns:a16="http://schemas.microsoft.com/office/drawing/2014/main" id="{178285DC-1280-479D-9977-182E856A330C}"/>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3.13</a:t>
            </a:r>
            <a:endParaRPr lang="zh-CN" altLang="en-US" dirty="0"/>
          </a:p>
        </p:txBody>
      </p:sp>
      <p:sp>
        <p:nvSpPr>
          <p:cNvPr id="23" name="矩形 22">
            <a:extLst>
              <a:ext uri="{FF2B5EF4-FFF2-40B4-BE49-F238E27FC236}">
                <a16:creationId xmlns:a16="http://schemas.microsoft.com/office/drawing/2014/main" id="{AFFA6AA4-E5E2-4D58-AD4E-46CE263A5E94}"/>
              </a:ext>
            </a:extLst>
          </p:cNvPr>
          <p:cNvSpPr/>
          <p:nvPr/>
        </p:nvSpPr>
        <p:spPr>
          <a:xfrm>
            <a:off x="418311" y="1824182"/>
            <a:ext cx="11413417" cy="581057"/>
          </a:xfrm>
          <a:prstGeom prst="rect">
            <a:avLst/>
          </a:prstGeom>
        </p:spPr>
        <p:txBody>
          <a:bodyPr wrap="square">
            <a:spAutoFit/>
          </a:bodyPr>
          <a:lstStyle/>
          <a:p>
            <a:pPr>
              <a:lnSpc>
                <a:spcPct val="150000"/>
              </a:lnSpc>
            </a:pPr>
            <a:r>
              <a:rPr lang="zh-CN" altLang="en-US" b="1" dirty="0">
                <a:solidFill>
                  <a:srgbClr val="C00000"/>
                </a:solidFill>
                <a:latin typeface="+mn-ea"/>
              </a:rPr>
              <a:t>解</a:t>
            </a:r>
            <a:r>
              <a:rPr lang="zh-CN" altLang="en-US" b="1" dirty="0">
                <a:latin typeface="+mn-ea"/>
              </a:rPr>
              <a:t>   </a:t>
            </a:r>
            <a:r>
              <a:rPr lang="zh-CN" altLang="en-US" b="1" dirty="0">
                <a:latin typeface="+mn-ea"/>
                <a:sym typeface="Symbol" panose="05050102010706020507" pitchFamily="18" charset="2"/>
              </a:rPr>
              <a:t>给定公式的</a:t>
            </a:r>
            <a:r>
              <a:rPr lang="zh-CN" altLang="zh-CN" b="1" dirty="0">
                <a:latin typeface="+mn-ea"/>
              </a:rPr>
              <a:t>的真值结果</a:t>
            </a:r>
            <a:r>
              <a:rPr lang="zh-CN" altLang="en-US" b="1" dirty="0">
                <a:latin typeface="+mn-ea"/>
              </a:rPr>
              <a:t>如下表所示。</a:t>
            </a:r>
          </a:p>
        </p:txBody>
      </p:sp>
      <p:graphicFrame>
        <p:nvGraphicFramePr>
          <p:cNvPr id="9" name="表格 8">
            <a:extLst>
              <a:ext uri="{FF2B5EF4-FFF2-40B4-BE49-F238E27FC236}">
                <a16:creationId xmlns:a16="http://schemas.microsoft.com/office/drawing/2014/main" id="{B5706464-8788-47C7-BA1E-4B704261B769}"/>
              </a:ext>
            </a:extLst>
          </p:cNvPr>
          <p:cNvGraphicFramePr>
            <a:graphicFrameLocks noGrp="1"/>
          </p:cNvGraphicFramePr>
          <p:nvPr>
            <p:extLst>
              <p:ext uri="{D42A27DB-BD31-4B8C-83A1-F6EECF244321}">
                <p14:modId xmlns:p14="http://schemas.microsoft.com/office/powerpoint/2010/main" val="4198722984"/>
              </p:ext>
            </p:extLst>
          </p:nvPr>
        </p:nvGraphicFramePr>
        <p:xfrm>
          <a:off x="1755775" y="4960928"/>
          <a:ext cx="8077200" cy="1572555"/>
        </p:xfrm>
        <a:graphic>
          <a:graphicData uri="http://schemas.openxmlformats.org/drawingml/2006/table">
            <a:tbl>
              <a:tblPr>
                <a:tableStyleId>{5C22544A-7EE6-4342-B048-85BDC9FD1C3A}</a:tableStyleId>
              </a:tblPr>
              <a:tblGrid>
                <a:gridCol w="1447800">
                  <a:extLst>
                    <a:ext uri="{9D8B030D-6E8A-4147-A177-3AD203B41FA5}">
                      <a16:colId xmlns:a16="http://schemas.microsoft.com/office/drawing/2014/main" val="3159374964"/>
                    </a:ext>
                  </a:extLst>
                </a:gridCol>
                <a:gridCol w="2743200">
                  <a:extLst>
                    <a:ext uri="{9D8B030D-6E8A-4147-A177-3AD203B41FA5}">
                      <a16:colId xmlns:a16="http://schemas.microsoft.com/office/drawing/2014/main" val="2228111772"/>
                    </a:ext>
                  </a:extLst>
                </a:gridCol>
                <a:gridCol w="3886200">
                  <a:extLst>
                    <a:ext uri="{9D8B030D-6E8A-4147-A177-3AD203B41FA5}">
                      <a16:colId xmlns:a16="http://schemas.microsoft.com/office/drawing/2014/main" val="816101251"/>
                    </a:ext>
                  </a:extLst>
                </a:gridCol>
              </a:tblGrid>
              <a:tr h="524185">
                <a:tc>
                  <a:txBody>
                    <a:bodyPr/>
                    <a:lstStyle/>
                    <a:p>
                      <a:pPr algn="ctr">
                        <a:spcAft>
                          <a:spcPts val="0"/>
                        </a:spcAft>
                      </a:pPr>
                      <a:r>
                        <a:rPr lang="en-US" sz="2400" b="1" kern="100" dirty="0">
                          <a:solidFill>
                            <a:srgbClr val="FFFF00"/>
                          </a:solidFill>
                          <a:effectLst/>
                          <a:latin typeface="+mn-ea"/>
                          <a:ea typeface="+mn-ea"/>
                          <a:sym typeface="Symbol" panose="05050102010706020507" pitchFamily="18" charset="2"/>
                        </a:rPr>
                        <a:t></a:t>
                      </a:r>
                      <a:r>
                        <a:rPr lang="en-US" sz="2400" b="1" kern="100" dirty="0" err="1">
                          <a:solidFill>
                            <a:srgbClr val="FFFF00"/>
                          </a:solidFill>
                          <a:effectLst/>
                          <a:latin typeface="+mn-ea"/>
                          <a:ea typeface="+mn-ea"/>
                        </a:rPr>
                        <a:t>xP</a:t>
                      </a:r>
                      <a:r>
                        <a:rPr lang="en-US" sz="2400" b="1" kern="100" dirty="0">
                          <a:solidFill>
                            <a:srgbClr val="FFFF00"/>
                          </a:solidFill>
                          <a:effectLst/>
                          <a:latin typeface="+mn-ea"/>
                          <a:ea typeface="+mn-ea"/>
                        </a:rPr>
                        <a:t>(x)</a:t>
                      </a:r>
                      <a:endParaRPr lang="zh-CN" sz="2400" b="1" kern="100" dirty="0">
                        <a:solidFill>
                          <a:srgbClr val="FFFF00"/>
                        </a:solidFill>
                        <a:effectLst/>
                        <a:latin typeface="+mn-ea"/>
                        <a:ea typeface="+mn-ea"/>
                      </a:endParaRPr>
                    </a:p>
                  </a:txBody>
                  <a:tcPr marL="17780" marR="17780" marT="0" marB="0">
                    <a:solidFill>
                      <a:schemeClr val="tx2"/>
                    </a:solidFill>
                  </a:tcPr>
                </a:tc>
                <a:tc>
                  <a:txBody>
                    <a:bodyPr/>
                    <a:lstStyle/>
                    <a:p>
                      <a:pPr algn="ctr">
                        <a:spcAft>
                          <a:spcPts val="0"/>
                        </a:spcAft>
                      </a:pPr>
                      <a:r>
                        <a:rPr lang="en-US" sz="2400" b="1" kern="100">
                          <a:solidFill>
                            <a:schemeClr val="bg1"/>
                          </a:solidFill>
                          <a:effectLst/>
                          <a:latin typeface="+mn-ea"/>
                          <a:ea typeface="+mn-ea"/>
                        </a:rPr>
                        <a:t>P(a)</a:t>
                      </a:r>
                      <a:endParaRPr lang="zh-CN" sz="2400" b="1" kern="100">
                        <a:solidFill>
                          <a:schemeClr val="bg1"/>
                        </a:solidFill>
                        <a:effectLst/>
                        <a:latin typeface="+mn-ea"/>
                        <a:ea typeface="+mn-ea"/>
                      </a:endParaRPr>
                    </a:p>
                  </a:txBody>
                  <a:tcPr marL="17780" marR="17780" marT="0" marB="0">
                    <a:solidFill>
                      <a:schemeClr val="tx2"/>
                    </a:solidFill>
                  </a:tcPr>
                </a:tc>
                <a:tc>
                  <a:txBody>
                    <a:bodyPr/>
                    <a:lstStyle/>
                    <a:p>
                      <a:pPr algn="ctr">
                        <a:spcAft>
                          <a:spcPts val="0"/>
                        </a:spcAft>
                      </a:pPr>
                      <a:r>
                        <a:rPr lang="en-US" sz="2400" b="1" kern="100">
                          <a:solidFill>
                            <a:schemeClr val="bg1"/>
                          </a:solidFill>
                          <a:effectLst/>
                          <a:latin typeface="+mn-ea"/>
                          <a:ea typeface="+mn-ea"/>
                          <a:sym typeface="Symbol" panose="05050102010706020507" pitchFamily="18" charset="2"/>
                        </a:rPr>
                        <a:t></a:t>
                      </a:r>
                      <a:r>
                        <a:rPr lang="en-US" sz="2400" b="1" kern="100">
                          <a:solidFill>
                            <a:schemeClr val="bg1"/>
                          </a:solidFill>
                          <a:effectLst/>
                          <a:latin typeface="+mn-ea"/>
                          <a:ea typeface="+mn-ea"/>
                        </a:rPr>
                        <a:t>xP(x)→P(a)</a:t>
                      </a:r>
                      <a:endParaRPr lang="zh-CN" sz="2400" b="1" kern="100">
                        <a:solidFill>
                          <a:schemeClr val="bg1"/>
                        </a:solidFill>
                        <a:effectLst/>
                        <a:latin typeface="+mn-ea"/>
                        <a:ea typeface="+mn-ea"/>
                      </a:endParaRPr>
                    </a:p>
                  </a:txBody>
                  <a:tcPr marL="17780" marR="17780" marT="0" marB="0">
                    <a:solidFill>
                      <a:schemeClr val="tx2"/>
                    </a:solidFill>
                  </a:tcPr>
                </a:tc>
                <a:extLst>
                  <a:ext uri="{0D108BD9-81ED-4DB2-BD59-A6C34878D82A}">
                    <a16:rowId xmlns:a16="http://schemas.microsoft.com/office/drawing/2014/main" val="1136198317"/>
                  </a:ext>
                </a:extLst>
              </a:tr>
              <a:tr h="524185">
                <a:tc>
                  <a:txBody>
                    <a:bodyPr/>
                    <a:lstStyle/>
                    <a:p>
                      <a:pPr algn="ctr">
                        <a:spcAft>
                          <a:spcPts val="0"/>
                        </a:spcAft>
                      </a:pPr>
                      <a:r>
                        <a:rPr lang="en-US" sz="2400" b="1" kern="100" dirty="0">
                          <a:solidFill>
                            <a:srgbClr val="FFFF00"/>
                          </a:solidFill>
                          <a:effectLst/>
                          <a:latin typeface="+mn-ea"/>
                          <a:ea typeface="+mn-ea"/>
                        </a:rPr>
                        <a:t>0</a:t>
                      </a:r>
                      <a:endParaRPr lang="zh-CN" sz="2400" b="1" kern="100" dirty="0">
                        <a:solidFill>
                          <a:srgbClr val="FFFF00"/>
                        </a:solidFill>
                        <a:effectLst/>
                        <a:latin typeface="+mn-ea"/>
                        <a:ea typeface="+mn-ea"/>
                      </a:endParaRPr>
                    </a:p>
                  </a:txBody>
                  <a:tcPr marL="17780" marR="17780" marT="0" marB="0">
                    <a:solidFill>
                      <a:schemeClr val="tx2"/>
                    </a:solidFill>
                  </a:tcPr>
                </a:tc>
                <a:tc>
                  <a:txBody>
                    <a:bodyPr/>
                    <a:lstStyle/>
                    <a:p>
                      <a:pPr algn="ctr">
                        <a:spcAft>
                          <a:spcPts val="0"/>
                        </a:spcAft>
                      </a:pPr>
                      <a:r>
                        <a:rPr lang="en-US" sz="2400" b="1" kern="100" dirty="0">
                          <a:solidFill>
                            <a:schemeClr val="bg1"/>
                          </a:solidFill>
                          <a:effectLst/>
                          <a:latin typeface="+mn-ea"/>
                          <a:ea typeface="+mn-ea"/>
                        </a:rPr>
                        <a:t>0/1</a:t>
                      </a:r>
                      <a:endParaRPr lang="zh-CN" sz="2400" b="1" kern="100" dirty="0">
                        <a:solidFill>
                          <a:schemeClr val="bg1"/>
                        </a:solidFill>
                        <a:effectLst/>
                        <a:latin typeface="+mn-ea"/>
                        <a:ea typeface="+mn-ea"/>
                      </a:endParaRPr>
                    </a:p>
                  </a:txBody>
                  <a:tcPr marL="17780" marR="17780" marT="0" marB="0">
                    <a:solidFill>
                      <a:schemeClr val="tx2"/>
                    </a:solidFill>
                  </a:tcPr>
                </a:tc>
                <a:tc>
                  <a:txBody>
                    <a:bodyPr/>
                    <a:lstStyle/>
                    <a:p>
                      <a:pPr algn="ctr">
                        <a:spcAft>
                          <a:spcPts val="0"/>
                        </a:spcAft>
                      </a:pPr>
                      <a:r>
                        <a:rPr lang="en-US" sz="2400" b="1" kern="100" dirty="0">
                          <a:solidFill>
                            <a:schemeClr val="bg1"/>
                          </a:solidFill>
                          <a:effectLst/>
                          <a:latin typeface="+mn-ea"/>
                          <a:ea typeface="+mn-ea"/>
                        </a:rPr>
                        <a:t>1</a:t>
                      </a:r>
                      <a:endParaRPr lang="zh-CN" sz="2400" b="1" kern="100" dirty="0">
                        <a:solidFill>
                          <a:schemeClr val="bg1"/>
                        </a:solidFill>
                        <a:effectLst/>
                        <a:latin typeface="+mn-ea"/>
                        <a:ea typeface="+mn-ea"/>
                      </a:endParaRPr>
                    </a:p>
                  </a:txBody>
                  <a:tcPr marL="17780" marR="17780" marT="0" marB="0">
                    <a:solidFill>
                      <a:schemeClr val="tx2"/>
                    </a:solidFill>
                  </a:tcPr>
                </a:tc>
                <a:extLst>
                  <a:ext uri="{0D108BD9-81ED-4DB2-BD59-A6C34878D82A}">
                    <a16:rowId xmlns:a16="http://schemas.microsoft.com/office/drawing/2014/main" val="3649899060"/>
                  </a:ext>
                </a:extLst>
              </a:tr>
              <a:tr h="524185">
                <a:tc>
                  <a:txBody>
                    <a:bodyPr/>
                    <a:lstStyle/>
                    <a:p>
                      <a:pPr algn="ctr">
                        <a:spcAft>
                          <a:spcPts val="0"/>
                        </a:spcAft>
                      </a:pPr>
                      <a:r>
                        <a:rPr lang="en-US" sz="2400" b="1" kern="100" dirty="0">
                          <a:solidFill>
                            <a:srgbClr val="FFFF00"/>
                          </a:solidFill>
                          <a:effectLst/>
                          <a:latin typeface="+mn-ea"/>
                          <a:ea typeface="+mn-ea"/>
                        </a:rPr>
                        <a:t>1</a:t>
                      </a:r>
                      <a:endParaRPr lang="zh-CN" sz="2400" b="1" kern="100" dirty="0">
                        <a:solidFill>
                          <a:srgbClr val="FFFF00"/>
                        </a:solidFill>
                        <a:effectLst/>
                        <a:latin typeface="+mn-ea"/>
                        <a:ea typeface="+mn-ea"/>
                      </a:endParaRPr>
                    </a:p>
                  </a:txBody>
                  <a:tcPr marL="17780" marR="17780" marT="0" marB="0">
                    <a:solidFill>
                      <a:schemeClr val="tx2"/>
                    </a:solidFill>
                  </a:tcPr>
                </a:tc>
                <a:tc>
                  <a:txBody>
                    <a:bodyPr/>
                    <a:lstStyle/>
                    <a:p>
                      <a:pPr algn="ctr">
                        <a:spcAft>
                          <a:spcPts val="0"/>
                        </a:spcAft>
                      </a:pPr>
                      <a:r>
                        <a:rPr lang="en-US" sz="2400" b="1" kern="100">
                          <a:solidFill>
                            <a:schemeClr val="bg1"/>
                          </a:solidFill>
                          <a:effectLst/>
                          <a:latin typeface="+mn-ea"/>
                          <a:ea typeface="+mn-ea"/>
                        </a:rPr>
                        <a:t>1</a:t>
                      </a:r>
                      <a:endParaRPr lang="zh-CN" sz="2400" b="1" kern="100">
                        <a:solidFill>
                          <a:schemeClr val="bg1"/>
                        </a:solidFill>
                        <a:effectLst/>
                        <a:latin typeface="+mn-ea"/>
                        <a:ea typeface="+mn-ea"/>
                      </a:endParaRPr>
                    </a:p>
                  </a:txBody>
                  <a:tcPr marL="17780" marR="17780" marT="0" marB="0">
                    <a:solidFill>
                      <a:schemeClr val="tx2"/>
                    </a:solidFill>
                  </a:tcPr>
                </a:tc>
                <a:tc>
                  <a:txBody>
                    <a:bodyPr/>
                    <a:lstStyle/>
                    <a:p>
                      <a:pPr algn="ctr">
                        <a:spcAft>
                          <a:spcPts val="0"/>
                        </a:spcAft>
                      </a:pPr>
                      <a:r>
                        <a:rPr lang="en-US" sz="2400" b="1" kern="100" dirty="0">
                          <a:solidFill>
                            <a:schemeClr val="bg1"/>
                          </a:solidFill>
                          <a:effectLst/>
                          <a:latin typeface="+mn-ea"/>
                          <a:ea typeface="+mn-ea"/>
                        </a:rPr>
                        <a:t>1</a:t>
                      </a:r>
                      <a:endParaRPr lang="zh-CN" sz="2400" b="1" kern="100" dirty="0">
                        <a:solidFill>
                          <a:schemeClr val="bg1"/>
                        </a:solidFill>
                        <a:effectLst/>
                        <a:latin typeface="+mn-ea"/>
                        <a:ea typeface="+mn-ea"/>
                      </a:endParaRPr>
                    </a:p>
                  </a:txBody>
                  <a:tcPr marL="17780" marR="17780" marT="0" marB="0">
                    <a:solidFill>
                      <a:schemeClr val="tx2"/>
                    </a:solidFill>
                  </a:tcPr>
                </a:tc>
                <a:extLst>
                  <a:ext uri="{0D108BD9-81ED-4DB2-BD59-A6C34878D82A}">
                    <a16:rowId xmlns:a16="http://schemas.microsoft.com/office/drawing/2014/main" val="4097360730"/>
                  </a:ext>
                </a:extLst>
              </a:tr>
            </a:tbl>
          </a:graphicData>
        </a:graphic>
      </p:graphicFrame>
      <p:graphicFrame>
        <p:nvGraphicFramePr>
          <p:cNvPr id="11" name="表格 10">
            <a:extLst>
              <a:ext uri="{FF2B5EF4-FFF2-40B4-BE49-F238E27FC236}">
                <a16:creationId xmlns:a16="http://schemas.microsoft.com/office/drawing/2014/main" id="{D68F213D-6D6C-49FB-A9C5-8F7660751C12}"/>
              </a:ext>
            </a:extLst>
          </p:cNvPr>
          <p:cNvGraphicFramePr>
            <a:graphicFrameLocks noGrp="1"/>
          </p:cNvGraphicFramePr>
          <p:nvPr>
            <p:extLst>
              <p:ext uri="{D42A27DB-BD31-4B8C-83A1-F6EECF244321}">
                <p14:modId xmlns:p14="http://schemas.microsoft.com/office/powerpoint/2010/main" val="3317458218"/>
              </p:ext>
            </p:extLst>
          </p:nvPr>
        </p:nvGraphicFramePr>
        <p:xfrm>
          <a:off x="1755775" y="2849236"/>
          <a:ext cx="8001000" cy="1697638"/>
        </p:xfrm>
        <a:graphic>
          <a:graphicData uri="http://schemas.openxmlformats.org/drawingml/2006/table">
            <a:tbl>
              <a:tblPr>
                <a:tableStyleId>{5C22544A-7EE6-4342-B048-85BDC9FD1C3A}</a:tableStyleId>
              </a:tblPr>
              <a:tblGrid>
                <a:gridCol w="1482162">
                  <a:extLst>
                    <a:ext uri="{9D8B030D-6E8A-4147-A177-3AD203B41FA5}">
                      <a16:colId xmlns:a16="http://schemas.microsoft.com/office/drawing/2014/main" val="640758334"/>
                    </a:ext>
                  </a:extLst>
                </a:gridCol>
                <a:gridCol w="2667891">
                  <a:extLst>
                    <a:ext uri="{9D8B030D-6E8A-4147-A177-3AD203B41FA5}">
                      <a16:colId xmlns:a16="http://schemas.microsoft.com/office/drawing/2014/main" val="1745984590"/>
                    </a:ext>
                  </a:extLst>
                </a:gridCol>
                <a:gridCol w="3850947">
                  <a:extLst>
                    <a:ext uri="{9D8B030D-6E8A-4147-A177-3AD203B41FA5}">
                      <a16:colId xmlns:a16="http://schemas.microsoft.com/office/drawing/2014/main" val="45434389"/>
                    </a:ext>
                  </a:extLst>
                </a:gridCol>
              </a:tblGrid>
              <a:tr h="595407">
                <a:tc>
                  <a:txBody>
                    <a:bodyPr/>
                    <a:lstStyle/>
                    <a:p>
                      <a:pPr algn="ctr">
                        <a:spcAft>
                          <a:spcPts val="0"/>
                        </a:spcAft>
                      </a:pPr>
                      <a:r>
                        <a:rPr lang="en-US" sz="2400" b="1" kern="100" dirty="0">
                          <a:solidFill>
                            <a:srgbClr val="FFFF00"/>
                          </a:solidFill>
                          <a:effectLst/>
                          <a:latin typeface="+mn-ea"/>
                          <a:ea typeface="+mn-ea"/>
                        </a:rPr>
                        <a:t>P(a)</a:t>
                      </a:r>
                      <a:endParaRPr lang="zh-CN" sz="2400" b="1" kern="100" dirty="0">
                        <a:solidFill>
                          <a:srgbClr val="FFFF00"/>
                        </a:solidFill>
                        <a:effectLst/>
                        <a:latin typeface="+mn-ea"/>
                        <a:ea typeface="+mn-ea"/>
                      </a:endParaRPr>
                    </a:p>
                  </a:txBody>
                  <a:tcPr marL="17780" marR="17780" marT="0" marB="0">
                    <a:solidFill>
                      <a:schemeClr val="tx2"/>
                    </a:solidFill>
                  </a:tcPr>
                </a:tc>
                <a:tc>
                  <a:txBody>
                    <a:bodyPr/>
                    <a:lstStyle/>
                    <a:p>
                      <a:pPr algn="ctr">
                        <a:spcAft>
                          <a:spcPts val="0"/>
                        </a:spcAft>
                      </a:pPr>
                      <a:r>
                        <a:rPr lang="en-US" sz="2400" b="1" kern="100">
                          <a:solidFill>
                            <a:schemeClr val="bg1"/>
                          </a:solidFill>
                          <a:effectLst/>
                          <a:latin typeface="+mn-ea"/>
                          <a:ea typeface="+mn-ea"/>
                          <a:sym typeface="Symbol" panose="05050102010706020507" pitchFamily="18" charset="2"/>
                        </a:rPr>
                        <a:t></a:t>
                      </a:r>
                      <a:r>
                        <a:rPr lang="en-US" sz="2400" b="1" kern="100">
                          <a:solidFill>
                            <a:schemeClr val="bg1"/>
                          </a:solidFill>
                          <a:effectLst/>
                          <a:latin typeface="+mn-ea"/>
                          <a:ea typeface="+mn-ea"/>
                        </a:rPr>
                        <a:t>xP(x)</a:t>
                      </a:r>
                      <a:endParaRPr lang="zh-CN" sz="2400" b="1" kern="100">
                        <a:solidFill>
                          <a:schemeClr val="bg1"/>
                        </a:solidFill>
                        <a:effectLst/>
                        <a:latin typeface="+mn-ea"/>
                        <a:ea typeface="+mn-ea"/>
                      </a:endParaRPr>
                    </a:p>
                  </a:txBody>
                  <a:tcPr marL="17780" marR="17780" marT="0" marB="0">
                    <a:solidFill>
                      <a:schemeClr val="tx2"/>
                    </a:solidFill>
                  </a:tcPr>
                </a:tc>
                <a:tc>
                  <a:txBody>
                    <a:bodyPr/>
                    <a:lstStyle/>
                    <a:p>
                      <a:pPr algn="ctr">
                        <a:spcAft>
                          <a:spcPts val="0"/>
                        </a:spcAft>
                      </a:pPr>
                      <a:r>
                        <a:rPr lang="en-US" sz="2400" b="1" kern="100" dirty="0">
                          <a:solidFill>
                            <a:schemeClr val="bg1"/>
                          </a:solidFill>
                          <a:effectLst/>
                          <a:latin typeface="+mn-ea"/>
                          <a:ea typeface="+mn-ea"/>
                        </a:rPr>
                        <a:t>P(a)→</a:t>
                      </a:r>
                      <a:r>
                        <a:rPr lang="en-US" sz="2400" b="1" kern="100" dirty="0">
                          <a:solidFill>
                            <a:schemeClr val="bg1"/>
                          </a:solidFill>
                          <a:effectLst/>
                          <a:latin typeface="+mn-ea"/>
                          <a:ea typeface="+mn-ea"/>
                          <a:sym typeface="Symbol" panose="05050102010706020507" pitchFamily="18" charset="2"/>
                        </a:rPr>
                        <a:t></a:t>
                      </a:r>
                      <a:r>
                        <a:rPr lang="en-US" sz="2400" b="1" kern="100" dirty="0" err="1">
                          <a:solidFill>
                            <a:schemeClr val="bg1"/>
                          </a:solidFill>
                          <a:effectLst/>
                          <a:latin typeface="+mn-ea"/>
                          <a:ea typeface="+mn-ea"/>
                        </a:rPr>
                        <a:t>xP</a:t>
                      </a:r>
                      <a:r>
                        <a:rPr lang="en-US" sz="2400" b="1" kern="100" dirty="0">
                          <a:solidFill>
                            <a:schemeClr val="bg1"/>
                          </a:solidFill>
                          <a:effectLst/>
                          <a:latin typeface="+mn-ea"/>
                          <a:ea typeface="+mn-ea"/>
                        </a:rPr>
                        <a:t>(x)</a:t>
                      </a:r>
                      <a:endParaRPr lang="zh-CN" sz="2400" b="1" kern="100" dirty="0">
                        <a:solidFill>
                          <a:schemeClr val="bg1"/>
                        </a:solidFill>
                        <a:effectLst/>
                        <a:latin typeface="+mn-ea"/>
                        <a:ea typeface="+mn-ea"/>
                      </a:endParaRPr>
                    </a:p>
                  </a:txBody>
                  <a:tcPr marL="17780" marR="17780" marT="0" marB="0">
                    <a:solidFill>
                      <a:schemeClr val="tx2"/>
                    </a:solidFill>
                  </a:tcPr>
                </a:tc>
                <a:extLst>
                  <a:ext uri="{0D108BD9-81ED-4DB2-BD59-A6C34878D82A}">
                    <a16:rowId xmlns:a16="http://schemas.microsoft.com/office/drawing/2014/main" val="2736202785"/>
                  </a:ext>
                </a:extLst>
              </a:tr>
              <a:tr h="586488">
                <a:tc>
                  <a:txBody>
                    <a:bodyPr/>
                    <a:lstStyle/>
                    <a:p>
                      <a:pPr algn="ctr">
                        <a:spcAft>
                          <a:spcPts val="0"/>
                        </a:spcAft>
                      </a:pPr>
                      <a:r>
                        <a:rPr lang="en-US" sz="2400" b="1" kern="100" dirty="0">
                          <a:solidFill>
                            <a:srgbClr val="FFFF00"/>
                          </a:solidFill>
                          <a:effectLst/>
                          <a:latin typeface="+mn-ea"/>
                          <a:ea typeface="+mn-ea"/>
                        </a:rPr>
                        <a:t>0</a:t>
                      </a:r>
                      <a:endParaRPr lang="zh-CN" sz="2400" b="1" kern="100" dirty="0">
                        <a:solidFill>
                          <a:srgbClr val="FFFF00"/>
                        </a:solidFill>
                        <a:effectLst/>
                        <a:latin typeface="+mn-ea"/>
                        <a:ea typeface="+mn-ea"/>
                      </a:endParaRPr>
                    </a:p>
                  </a:txBody>
                  <a:tcPr marL="17780" marR="17780" marT="0" marB="0">
                    <a:solidFill>
                      <a:schemeClr val="tx2"/>
                    </a:solidFill>
                  </a:tcPr>
                </a:tc>
                <a:tc>
                  <a:txBody>
                    <a:bodyPr/>
                    <a:lstStyle/>
                    <a:p>
                      <a:pPr algn="ctr">
                        <a:spcAft>
                          <a:spcPts val="0"/>
                        </a:spcAft>
                      </a:pPr>
                      <a:r>
                        <a:rPr lang="en-US" sz="2400" b="1" kern="100">
                          <a:solidFill>
                            <a:schemeClr val="bg1"/>
                          </a:solidFill>
                          <a:effectLst/>
                          <a:latin typeface="+mn-ea"/>
                          <a:ea typeface="+mn-ea"/>
                        </a:rPr>
                        <a:t>0/1</a:t>
                      </a:r>
                      <a:endParaRPr lang="zh-CN" sz="2400" b="1" kern="100">
                        <a:solidFill>
                          <a:schemeClr val="bg1"/>
                        </a:solidFill>
                        <a:effectLst/>
                        <a:latin typeface="+mn-ea"/>
                        <a:ea typeface="+mn-ea"/>
                      </a:endParaRPr>
                    </a:p>
                  </a:txBody>
                  <a:tcPr marL="17780" marR="17780" marT="0" marB="0">
                    <a:solidFill>
                      <a:schemeClr val="tx2"/>
                    </a:solidFill>
                  </a:tcPr>
                </a:tc>
                <a:tc>
                  <a:txBody>
                    <a:bodyPr/>
                    <a:lstStyle/>
                    <a:p>
                      <a:pPr algn="ctr">
                        <a:spcAft>
                          <a:spcPts val="0"/>
                        </a:spcAft>
                      </a:pPr>
                      <a:r>
                        <a:rPr lang="en-US" sz="2400" b="1" kern="100" dirty="0">
                          <a:solidFill>
                            <a:schemeClr val="bg1"/>
                          </a:solidFill>
                          <a:effectLst/>
                          <a:latin typeface="+mn-ea"/>
                          <a:ea typeface="+mn-ea"/>
                        </a:rPr>
                        <a:t>1</a:t>
                      </a:r>
                      <a:endParaRPr lang="zh-CN" sz="2400" b="1" kern="100" dirty="0">
                        <a:solidFill>
                          <a:schemeClr val="bg1"/>
                        </a:solidFill>
                        <a:effectLst/>
                        <a:latin typeface="+mn-ea"/>
                        <a:ea typeface="+mn-ea"/>
                      </a:endParaRPr>
                    </a:p>
                  </a:txBody>
                  <a:tcPr marL="17780" marR="17780" marT="0" marB="0">
                    <a:solidFill>
                      <a:schemeClr val="tx2"/>
                    </a:solidFill>
                  </a:tcPr>
                </a:tc>
                <a:extLst>
                  <a:ext uri="{0D108BD9-81ED-4DB2-BD59-A6C34878D82A}">
                    <a16:rowId xmlns:a16="http://schemas.microsoft.com/office/drawing/2014/main" val="1316388354"/>
                  </a:ext>
                </a:extLst>
              </a:tr>
              <a:tr h="515743">
                <a:tc>
                  <a:txBody>
                    <a:bodyPr/>
                    <a:lstStyle/>
                    <a:p>
                      <a:pPr algn="ctr">
                        <a:spcAft>
                          <a:spcPts val="0"/>
                        </a:spcAft>
                      </a:pPr>
                      <a:r>
                        <a:rPr lang="en-US" sz="2400" b="1" kern="100" dirty="0">
                          <a:solidFill>
                            <a:srgbClr val="FFFF00"/>
                          </a:solidFill>
                          <a:effectLst/>
                          <a:latin typeface="+mn-ea"/>
                          <a:ea typeface="+mn-ea"/>
                        </a:rPr>
                        <a:t>1</a:t>
                      </a:r>
                      <a:endParaRPr lang="zh-CN" sz="2400" b="1" kern="100" dirty="0">
                        <a:solidFill>
                          <a:srgbClr val="FFFF00"/>
                        </a:solidFill>
                        <a:effectLst/>
                        <a:latin typeface="+mn-ea"/>
                        <a:ea typeface="+mn-ea"/>
                      </a:endParaRPr>
                    </a:p>
                  </a:txBody>
                  <a:tcPr marL="17780" marR="17780" marT="0" marB="0">
                    <a:solidFill>
                      <a:schemeClr val="tx2"/>
                    </a:solidFill>
                  </a:tcPr>
                </a:tc>
                <a:tc>
                  <a:txBody>
                    <a:bodyPr/>
                    <a:lstStyle/>
                    <a:p>
                      <a:pPr algn="ctr">
                        <a:spcAft>
                          <a:spcPts val="0"/>
                        </a:spcAft>
                      </a:pPr>
                      <a:r>
                        <a:rPr lang="en-US" sz="2400" b="1" kern="100" dirty="0">
                          <a:solidFill>
                            <a:schemeClr val="bg1"/>
                          </a:solidFill>
                          <a:effectLst/>
                          <a:latin typeface="+mn-ea"/>
                          <a:ea typeface="+mn-ea"/>
                        </a:rPr>
                        <a:t>1</a:t>
                      </a:r>
                      <a:endParaRPr lang="zh-CN" sz="2400" b="1" kern="100" dirty="0">
                        <a:solidFill>
                          <a:schemeClr val="bg1"/>
                        </a:solidFill>
                        <a:effectLst/>
                        <a:latin typeface="+mn-ea"/>
                        <a:ea typeface="+mn-ea"/>
                      </a:endParaRPr>
                    </a:p>
                  </a:txBody>
                  <a:tcPr marL="17780" marR="17780" marT="0" marB="0">
                    <a:solidFill>
                      <a:schemeClr val="tx2"/>
                    </a:solidFill>
                  </a:tcPr>
                </a:tc>
                <a:tc>
                  <a:txBody>
                    <a:bodyPr/>
                    <a:lstStyle/>
                    <a:p>
                      <a:pPr algn="ctr">
                        <a:spcAft>
                          <a:spcPts val="0"/>
                        </a:spcAft>
                      </a:pPr>
                      <a:r>
                        <a:rPr lang="en-US" sz="2400" b="1" kern="100" dirty="0">
                          <a:solidFill>
                            <a:schemeClr val="bg1"/>
                          </a:solidFill>
                          <a:effectLst/>
                          <a:latin typeface="+mn-ea"/>
                          <a:ea typeface="+mn-ea"/>
                        </a:rPr>
                        <a:t>1</a:t>
                      </a:r>
                      <a:endParaRPr lang="zh-CN" sz="2400" b="1" kern="100" dirty="0">
                        <a:solidFill>
                          <a:schemeClr val="bg1"/>
                        </a:solidFill>
                        <a:effectLst/>
                        <a:latin typeface="+mn-ea"/>
                        <a:ea typeface="+mn-ea"/>
                      </a:endParaRPr>
                    </a:p>
                  </a:txBody>
                  <a:tcPr marL="17780" marR="17780" marT="0" marB="0">
                    <a:solidFill>
                      <a:schemeClr val="tx2"/>
                    </a:solidFill>
                  </a:tcPr>
                </a:tc>
                <a:extLst>
                  <a:ext uri="{0D108BD9-81ED-4DB2-BD59-A6C34878D82A}">
                    <a16:rowId xmlns:a16="http://schemas.microsoft.com/office/drawing/2014/main" val="1876473069"/>
                  </a:ext>
                </a:extLst>
              </a:tr>
            </a:tbl>
          </a:graphicData>
        </a:graphic>
      </p:graphicFrame>
    </p:spTree>
    <p:custDataLst>
      <p:tags r:id="rId1"/>
    </p:custDataLst>
    <p:extLst>
      <p:ext uri="{BB962C8B-B14F-4D97-AF65-F5344CB8AC3E}">
        <p14:creationId xmlns:p14="http://schemas.microsoft.com/office/powerpoint/2010/main" val="4048421598"/>
      </p:ext>
    </p:extLst>
  </p:cSld>
  <p:clrMapOvr>
    <a:masterClrMapping/>
  </p:clrMapOvr>
  <p:transition>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20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2772" name="Rectangle 3"/>
              <p:cNvSpPr>
                <a:spLocks noGrp="1" noChangeArrowheads="1"/>
              </p:cNvSpPr>
              <p:nvPr>
                <p:ph type="body" idx="4294967295"/>
              </p:nvPr>
            </p:nvSpPr>
            <p:spPr>
              <a:xfrm>
                <a:off x="325528" y="909784"/>
                <a:ext cx="11506200" cy="767408"/>
              </a:xfrm>
            </p:spPr>
            <p:txBody>
              <a:bodyPr>
                <a:noAutofit/>
              </a:bodyPr>
              <a:lstStyle/>
              <a:p>
                <a:pPr marL="0" indent="0">
                  <a:buNone/>
                </a:pPr>
                <a:r>
                  <a:rPr lang="zh-CN" altLang="zh-CN" dirty="0">
                    <a:solidFill>
                      <a:srgbClr val="C00000"/>
                    </a:solidFill>
                  </a:rPr>
                  <a:t>例</a:t>
                </a:r>
                <a:r>
                  <a:rPr lang="fr-FR" altLang="zh-CN" dirty="0">
                    <a:solidFill>
                      <a:srgbClr val="C00000"/>
                    </a:solidFill>
                  </a:rPr>
                  <a:t>3.14  </a:t>
                </a:r>
                <a:r>
                  <a:rPr lang="zh-CN" altLang="zh-CN" dirty="0"/>
                  <a:t>指出下列公式的真值。</a:t>
                </a:r>
              </a:p>
              <a:p>
                <a:pPr marL="0" indent="0">
                  <a:buNone/>
                </a:pPr>
                <a:r>
                  <a:rPr lang="zh-CN" altLang="zh-CN" dirty="0"/>
                  <a:t>（</a:t>
                </a:r>
                <a:r>
                  <a:rPr lang="fr-FR" altLang="zh-CN" dirty="0"/>
                  <a:t>1</a:t>
                </a:r>
                <a:r>
                  <a:rPr lang="zh-CN" altLang="zh-CN" dirty="0"/>
                  <a:t>）</a:t>
                </a:r>
                <a:r>
                  <a:rPr lang="en-US" altLang="zh-CN" dirty="0">
                    <a:sym typeface="Symbol" panose="05050102010706020507" pitchFamily="18" charset="2"/>
                  </a:rPr>
                  <a:t></a:t>
                </a:r>
                <a:r>
                  <a:rPr lang="en-US" altLang="zh-CN" dirty="0"/>
                  <a:t>x</a:t>
                </a:r>
                <a:r>
                  <a:rPr lang="fr-FR" altLang="zh-CN" dirty="0"/>
                  <a:t>P(x)</a:t>
                </a:r>
                <a:r>
                  <a:rPr lang="zh-CN" altLang="zh-CN" dirty="0"/>
                  <a:t>∨</a:t>
                </a:r>
                <a:r>
                  <a:rPr lang="en-US" altLang="zh-CN" dirty="0">
                    <a:sym typeface="Symbol" panose="05050102010706020507" pitchFamily="18" charset="2"/>
                  </a:rPr>
                  <a:t></a:t>
                </a:r>
                <a:r>
                  <a:rPr lang="en-US" altLang="zh-CN" dirty="0"/>
                  <a:t>x</a:t>
                </a:r>
                <a:r>
                  <a:rPr lang="fr-FR" altLang="zh-CN" dirty="0"/>
                  <a:t>Q(x)</a:t>
                </a:r>
                <a:r>
                  <a:rPr lang="zh-CN" altLang="zh-CN" dirty="0"/>
                  <a:t>。</a:t>
                </a:r>
              </a:p>
              <a:p>
                <a:pPr marL="0" indent="0">
                  <a:buNone/>
                </a:pPr>
                <a:r>
                  <a:rPr lang="zh-CN" altLang="zh-CN" dirty="0"/>
                  <a:t>（</a:t>
                </a:r>
                <a:r>
                  <a:rPr lang="fr-FR" altLang="zh-CN" dirty="0"/>
                  <a:t>2</a:t>
                </a:r>
                <a:r>
                  <a:rPr lang="zh-CN" altLang="zh-CN" dirty="0"/>
                  <a:t>）</a:t>
                </a:r>
                <a14:m>
                  <m:oMath xmlns:m="http://schemas.openxmlformats.org/officeDocument/2006/math">
                    <m:r>
                      <a:rPr lang="fr-FR" altLang="zh-CN" i="1">
                        <a:latin typeface="Cambria Math" panose="02040503050406030204" pitchFamily="18" charset="0"/>
                      </a:rPr>
                      <m:t>¬</m:t>
                    </m:r>
                  </m:oMath>
                </a14:m>
                <a:r>
                  <a:rPr lang="en-US" altLang="zh-CN" dirty="0">
                    <a:sym typeface="Symbol" panose="05050102010706020507" pitchFamily="18" charset="2"/>
                  </a:rPr>
                  <a:t></a:t>
                </a:r>
                <a:r>
                  <a:rPr lang="en-US" altLang="zh-CN" dirty="0"/>
                  <a:t>x</a:t>
                </a:r>
                <a:r>
                  <a:rPr lang="fr-FR" altLang="zh-CN" dirty="0"/>
                  <a:t>P(x)</a:t>
                </a:r>
                <a:r>
                  <a:rPr lang="zh-CN" altLang="zh-CN" dirty="0"/>
                  <a:t>∨</a:t>
                </a:r>
                <a:r>
                  <a:rPr lang="en-US" altLang="zh-CN" dirty="0">
                    <a:sym typeface="Symbol" panose="05050102010706020507" pitchFamily="18" charset="2"/>
                  </a:rPr>
                  <a:t></a:t>
                </a:r>
                <a:r>
                  <a:rPr lang="en-US" altLang="zh-CN" dirty="0"/>
                  <a:t>x</a:t>
                </a:r>
                <a:r>
                  <a:rPr lang="fr-FR" altLang="zh-CN" dirty="0"/>
                  <a:t>P(x)</a:t>
                </a:r>
                <a:r>
                  <a:rPr lang="zh-CN" altLang="zh-CN" dirty="0"/>
                  <a:t>。</a:t>
                </a:r>
              </a:p>
              <a:p>
                <a:pPr marL="0" indent="0">
                  <a:buNone/>
                </a:pPr>
                <a:r>
                  <a:rPr lang="zh-CN" altLang="zh-CN" dirty="0"/>
                  <a:t>（</a:t>
                </a:r>
                <a:r>
                  <a:rPr lang="fr-FR" altLang="zh-CN" dirty="0"/>
                  <a:t>3</a:t>
                </a:r>
                <a:r>
                  <a:rPr lang="zh-CN" altLang="zh-CN" dirty="0"/>
                  <a:t>）</a:t>
                </a:r>
                <a14:m>
                  <m:oMath xmlns:m="http://schemas.openxmlformats.org/officeDocument/2006/math">
                    <m:r>
                      <a:rPr lang="fr-FR" altLang="zh-CN" i="1">
                        <a:latin typeface="Cambria Math" panose="02040503050406030204" pitchFamily="18" charset="0"/>
                      </a:rPr>
                      <m:t>¬</m:t>
                    </m:r>
                  </m:oMath>
                </a14:m>
                <a:r>
                  <a:rPr lang="en-US" altLang="zh-CN" dirty="0">
                    <a:sym typeface="Symbol" panose="05050102010706020507" pitchFamily="18" charset="2"/>
                  </a:rPr>
                  <a:t></a:t>
                </a:r>
                <a:r>
                  <a:rPr lang="en-US" altLang="zh-CN" dirty="0"/>
                  <a:t>x</a:t>
                </a:r>
                <a:r>
                  <a:rPr lang="fr-FR" altLang="zh-CN" dirty="0"/>
                  <a:t>P(x)</a:t>
                </a:r>
                <a:r>
                  <a:rPr lang="zh-CN" altLang="zh-CN" dirty="0"/>
                  <a:t>∧</a:t>
                </a:r>
                <a:r>
                  <a:rPr lang="en-US" altLang="zh-CN" dirty="0">
                    <a:sym typeface="Symbol" panose="05050102010706020507" pitchFamily="18" charset="2"/>
                  </a:rPr>
                  <a:t></a:t>
                </a:r>
                <a:r>
                  <a:rPr lang="en-US" altLang="zh-CN" dirty="0"/>
                  <a:t>x</a:t>
                </a:r>
                <a:r>
                  <a:rPr lang="fr-FR" altLang="zh-CN" dirty="0"/>
                  <a:t>P(x)</a:t>
                </a:r>
                <a:r>
                  <a:rPr lang="zh-CN" altLang="zh-CN" dirty="0"/>
                  <a:t>。</a:t>
                </a:r>
              </a:p>
              <a:p>
                <a:pPr marL="0" indent="0">
                  <a:lnSpc>
                    <a:spcPct val="170000"/>
                  </a:lnSpc>
                  <a:buNone/>
                </a:pPr>
                <a:endParaRPr lang="zh-CN" altLang="zh-CN" dirty="0"/>
              </a:p>
            </p:txBody>
          </p:sp>
        </mc:Choice>
        <mc:Fallback xmlns="">
          <p:sp>
            <p:nvSpPr>
              <p:cNvPr id="32772" name="Rectangle 3"/>
              <p:cNvSpPr>
                <a:spLocks noGrp="1" noRot="1" noChangeAspect="1" noMove="1" noResize="1" noEditPoints="1" noAdjustHandles="1" noChangeArrowheads="1" noChangeShapeType="1" noTextEdit="1"/>
              </p:cNvSpPr>
              <p:nvPr>
                <p:ph type="body" idx="4294967295"/>
              </p:nvPr>
            </p:nvSpPr>
            <p:spPr>
              <a:xfrm>
                <a:off x="325528" y="909784"/>
                <a:ext cx="11506200" cy="767408"/>
              </a:xfrm>
              <a:blipFill>
                <a:blip r:embed="rId6"/>
                <a:stretch>
                  <a:fillRect l="-530" b="-210317"/>
                </a:stretch>
              </a:blipFill>
            </p:spPr>
            <p:txBody>
              <a:bodyPr/>
              <a:lstStyle/>
              <a:p>
                <a:r>
                  <a:rPr lang="zh-CN" altLang="en-US">
                    <a:noFill/>
                  </a:rPr>
                  <a:t> </a:t>
                </a:r>
              </a:p>
            </p:txBody>
          </p:sp>
        </mc:Fallback>
      </mc:AlternateContent>
      <p:sp>
        <p:nvSpPr>
          <p:cNvPr id="10" name="Rectangle 8">
            <a:extLst>
              <a:ext uri="{FF2B5EF4-FFF2-40B4-BE49-F238E27FC236}">
                <a16:creationId xmlns:a16="http://schemas.microsoft.com/office/drawing/2014/main" id="{67A99375-F717-4595-AF29-4229EB8235E7}"/>
              </a:ext>
            </a:extLst>
          </p:cNvPr>
          <p:cNvSpPr>
            <a:spLocks noChangeArrowheads="1"/>
          </p:cNvSpPr>
          <p:nvPr/>
        </p:nvSpPr>
        <p:spPr bwMode="auto">
          <a:xfrm>
            <a:off x="993775" y="57157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178285DC-1280-479D-9977-182E856A330C}"/>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3.14</a:t>
            </a:r>
            <a:endParaRPr lang="zh-CN" altLang="en-US" dirty="0"/>
          </a:p>
        </p:txBody>
      </p:sp>
      <p:sp>
        <p:nvSpPr>
          <p:cNvPr id="23" name="矩形 22">
            <a:extLst>
              <a:ext uri="{FF2B5EF4-FFF2-40B4-BE49-F238E27FC236}">
                <a16:creationId xmlns:a16="http://schemas.microsoft.com/office/drawing/2014/main" id="{AFFA6AA4-E5E2-4D58-AD4E-46CE263A5E94}"/>
              </a:ext>
            </a:extLst>
          </p:cNvPr>
          <p:cNvSpPr/>
          <p:nvPr/>
        </p:nvSpPr>
        <p:spPr>
          <a:xfrm>
            <a:off x="371919" y="3277394"/>
            <a:ext cx="11413417" cy="581057"/>
          </a:xfrm>
          <a:prstGeom prst="rect">
            <a:avLst/>
          </a:prstGeom>
        </p:spPr>
        <p:txBody>
          <a:bodyPr wrap="square">
            <a:spAutoFit/>
          </a:bodyPr>
          <a:lstStyle/>
          <a:p>
            <a:pPr>
              <a:lnSpc>
                <a:spcPct val="150000"/>
              </a:lnSpc>
            </a:pPr>
            <a:r>
              <a:rPr lang="zh-CN" altLang="en-US" b="1" dirty="0">
                <a:solidFill>
                  <a:srgbClr val="C00000"/>
                </a:solidFill>
                <a:latin typeface="+mn-ea"/>
              </a:rPr>
              <a:t>解</a:t>
            </a:r>
            <a:r>
              <a:rPr lang="zh-CN" altLang="en-US" b="1" dirty="0">
                <a:latin typeface="+mn-ea"/>
              </a:rPr>
              <a:t>   </a:t>
            </a:r>
            <a:r>
              <a:rPr lang="zh-CN" altLang="en-US" b="1" dirty="0">
                <a:latin typeface="+mn-ea"/>
                <a:sym typeface="Symbol" panose="05050102010706020507" pitchFamily="18" charset="2"/>
              </a:rPr>
              <a:t>给定公式的</a:t>
            </a:r>
            <a:r>
              <a:rPr lang="zh-CN" altLang="zh-CN" b="1" dirty="0">
                <a:latin typeface="+mn-ea"/>
              </a:rPr>
              <a:t>的真值结果</a:t>
            </a:r>
            <a:r>
              <a:rPr lang="zh-CN" altLang="en-US" b="1" dirty="0">
                <a:latin typeface="+mn-ea"/>
              </a:rPr>
              <a:t>如下表所示。</a:t>
            </a:r>
          </a:p>
        </p:txBody>
      </p:sp>
      <mc:AlternateContent xmlns:mc="http://schemas.openxmlformats.org/markup-compatibility/2006" xmlns:a14="http://schemas.microsoft.com/office/drawing/2010/main">
        <mc:Choice Requires="a14">
          <p:graphicFrame>
            <p:nvGraphicFramePr>
              <p:cNvPr id="3" name="表格 2">
                <a:extLst>
                  <a:ext uri="{FF2B5EF4-FFF2-40B4-BE49-F238E27FC236}">
                    <a16:creationId xmlns:a16="http://schemas.microsoft.com/office/drawing/2014/main" id="{EA896C5E-7D56-4335-854D-891F3F321C32}"/>
                  </a:ext>
                </a:extLst>
              </p:cNvPr>
              <p:cNvGraphicFramePr>
                <a:graphicFrameLocks noGrp="1"/>
              </p:cNvGraphicFramePr>
              <p:nvPr>
                <p:extLst>
                  <p:ext uri="{D42A27DB-BD31-4B8C-83A1-F6EECF244321}">
                    <p14:modId xmlns:p14="http://schemas.microsoft.com/office/powerpoint/2010/main" val="2962441174"/>
                  </p:ext>
                </p:extLst>
              </p:nvPr>
            </p:nvGraphicFramePr>
            <p:xfrm>
              <a:off x="460375" y="4083346"/>
              <a:ext cx="11413417" cy="2420487"/>
            </p:xfrm>
            <a:graphic>
              <a:graphicData uri="http://schemas.openxmlformats.org/drawingml/2006/table">
                <a:tbl>
                  <a:tblPr>
                    <a:tableStyleId>{5C22544A-7EE6-4342-B048-85BDC9FD1C3A}</a:tableStyleId>
                  </a:tblPr>
                  <a:tblGrid>
                    <a:gridCol w="1037450">
                      <a:extLst>
                        <a:ext uri="{9D8B030D-6E8A-4147-A177-3AD203B41FA5}">
                          <a16:colId xmlns:a16="http://schemas.microsoft.com/office/drawing/2014/main" val="1084047388"/>
                        </a:ext>
                      </a:extLst>
                    </a:gridCol>
                    <a:gridCol w="1172350">
                      <a:extLst>
                        <a:ext uri="{9D8B030D-6E8A-4147-A177-3AD203B41FA5}">
                          <a16:colId xmlns:a16="http://schemas.microsoft.com/office/drawing/2014/main" val="2778807985"/>
                        </a:ext>
                      </a:extLst>
                    </a:gridCol>
                    <a:gridCol w="3188161">
                      <a:extLst>
                        <a:ext uri="{9D8B030D-6E8A-4147-A177-3AD203B41FA5}">
                          <a16:colId xmlns:a16="http://schemas.microsoft.com/office/drawing/2014/main" val="2078262191"/>
                        </a:ext>
                      </a:extLst>
                    </a:gridCol>
                    <a:gridCol w="3110888">
                      <a:extLst>
                        <a:ext uri="{9D8B030D-6E8A-4147-A177-3AD203B41FA5}">
                          <a16:colId xmlns:a16="http://schemas.microsoft.com/office/drawing/2014/main" val="1620143857"/>
                        </a:ext>
                      </a:extLst>
                    </a:gridCol>
                    <a:gridCol w="2904568">
                      <a:extLst>
                        <a:ext uri="{9D8B030D-6E8A-4147-A177-3AD203B41FA5}">
                          <a16:colId xmlns:a16="http://schemas.microsoft.com/office/drawing/2014/main" val="366753582"/>
                        </a:ext>
                      </a:extLst>
                    </a:gridCol>
                  </a:tblGrid>
                  <a:tr h="484499">
                    <a:tc>
                      <a:txBody>
                        <a:bodyPr/>
                        <a:lstStyle/>
                        <a:p>
                          <a:pPr algn="ctr">
                            <a:lnSpc>
                              <a:spcPct val="150000"/>
                            </a:lnSpc>
                            <a:spcAft>
                              <a:spcPts val="0"/>
                            </a:spcAft>
                          </a:pPr>
                          <a:r>
                            <a:rPr lang="en-US" altLang="zh-CN" sz="2400" kern="1200" dirty="0">
                              <a:solidFill>
                                <a:schemeClr val="dk1"/>
                              </a:solidFill>
                              <a:effectLst/>
                              <a:latin typeface="+mn-lt"/>
                              <a:ea typeface="+mn-ea"/>
                              <a:cs typeface="+mn-cs"/>
                              <a:sym typeface="Symbol" panose="05050102010706020507" pitchFamily="18" charset="2"/>
                            </a:rPr>
                            <a:t></a:t>
                          </a:r>
                          <a:r>
                            <a:rPr lang="en-US" altLang="zh-CN" sz="2400" kern="1200" dirty="0">
                              <a:solidFill>
                                <a:schemeClr val="dk1"/>
                              </a:solidFill>
                              <a:effectLst/>
                              <a:latin typeface="+mn-lt"/>
                              <a:ea typeface="+mn-ea"/>
                              <a:cs typeface="+mn-cs"/>
                            </a:rPr>
                            <a:t>x</a:t>
                          </a:r>
                          <a:r>
                            <a:rPr lang="fr-FR" sz="2400" b="1" kern="100" dirty="0">
                              <a:effectLst/>
                              <a:latin typeface="+mn-ea"/>
                              <a:ea typeface="+mn-ea"/>
                            </a:rPr>
                            <a:t>P(x)</a:t>
                          </a:r>
                          <a:endParaRPr lang="zh-CN" sz="24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altLang="zh-CN" sz="2400" kern="1200" dirty="0">
                              <a:solidFill>
                                <a:schemeClr val="dk1"/>
                              </a:solidFill>
                              <a:effectLst/>
                              <a:latin typeface="+mn-lt"/>
                              <a:ea typeface="+mn-ea"/>
                              <a:cs typeface="+mn-cs"/>
                              <a:sym typeface="Symbol" panose="05050102010706020507" pitchFamily="18" charset="2"/>
                            </a:rPr>
                            <a:t></a:t>
                          </a:r>
                          <a:r>
                            <a:rPr lang="en-US" altLang="zh-CN" sz="2400" kern="1200" dirty="0">
                              <a:solidFill>
                                <a:schemeClr val="dk1"/>
                              </a:solidFill>
                              <a:effectLst/>
                              <a:latin typeface="+mn-lt"/>
                              <a:ea typeface="+mn-ea"/>
                              <a:cs typeface="+mn-cs"/>
                            </a:rPr>
                            <a:t>x</a:t>
                          </a:r>
                          <a:r>
                            <a:rPr lang="fr-FR" sz="2400" b="1" kern="100" dirty="0">
                              <a:effectLst/>
                              <a:latin typeface="+mn-ea"/>
                              <a:ea typeface="+mn-ea"/>
                            </a:rPr>
                            <a:t>Q(x)</a:t>
                          </a:r>
                          <a:endParaRPr lang="zh-CN" sz="24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altLang="zh-CN" sz="2400" kern="1200" dirty="0">
                              <a:solidFill>
                                <a:schemeClr val="dk1"/>
                              </a:solidFill>
                              <a:effectLst/>
                              <a:latin typeface="+mn-lt"/>
                              <a:ea typeface="+mn-ea"/>
                              <a:cs typeface="+mn-cs"/>
                              <a:sym typeface="Symbol" panose="05050102010706020507" pitchFamily="18" charset="2"/>
                            </a:rPr>
                            <a:t></a:t>
                          </a:r>
                          <a:r>
                            <a:rPr lang="en-US" altLang="zh-CN" sz="2400" kern="1200" dirty="0">
                              <a:solidFill>
                                <a:schemeClr val="dk1"/>
                              </a:solidFill>
                              <a:effectLst/>
                              <a:latin typeface="+mn-lt"/>
                              <a:ea typeface="+mn-ea"/>
                              <a:cs typeface="+mn-cs"/>
                            </a:rPr>
                            <a:t>x</a:t>
                          </a:r>
                          <a:r>
                            <a:rPr lang="fr-FR" sz="2400" b="1" kern="100" dirty="0">
                              <a:effectLst/>
                              <a:latin typeface="+mn-ea"/>
                              <a:ea typeface="+mn-ea"/>
                            </a:rPr>
                            <a:t>P(x)</a:t>
                          </a:r>
                          <a:r>
                            <a:rPr lang="zh-CN" sz="2400" b="1" kern="100" dirty="0">
                              <a:effectLst/>
                              <a:latin typeface="+mn-ea"/>
                              <a:ea typeface="+mn-ea"/>
                            </a:rPr>
                            <a:t>∨</a:t>
                          </a:r>
                          <a:r>
                            <a:rPr lang="en-US" altLang="zh-CN" sz="2400" kern="1200" dirty="0">
                              <a:solidFill>
                                <a:schemeClr val="dk1"/>
                              </a:solidFill>
                              <a:effectLst/>
                              <a:latin typeface="+mn-lt"/>
                              <a:ea typeface="+mn-ea"/>
                              <a:cs typeface="+mn-cs"/>
                              <a:sym typeface="Symbol" panose="05050102010706020507" pitchFamily="18" charset="2"/>
                            </a:rPr>
                            <a:t></a:t>
                          </a:r>
                          <a:r>
                            <a:rPr lang="en-US" altLang="zh-CN" sz="2400" kern="1200" dirty="0">
                              <a:solidFill>
                                <a:schemeClr val="dk1"/>
                              </a:solidFill>
                              <a:effectLst/>
                              <a:latin typeface="+mn-lt"/>
                              <a:ea typeface="+mn-ea"/>
                              <a:cs typeface="+mn-cs"/>
                            </a:rPr>
                            <a:t>x</a:t>
                          </a:r>
                          <a:r>
                            <a:rPr lang="fr-FR" sz="2400" b="1" kern="100" dirty="0">
                              <a:effectLst/>
                              <a:latin typeface="+mn-ea"/>
                              <a:ea typeface="+mn-ea"/>
                            </a:rPr>
                            <a:t>Q(x)</a:t>
                          </a:r>
                          <a:endParaRPr lang="zh-CN" sz="24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14:m>
                            <m:oMath xmlns:m="http://schemas.openxmlformats.org/officeDocument/2006/math">
                              <m:r>
                                <a:rPr lang="fr-FR" sz="2400" b="1" kern="100" smtClean="0">
                                  <a:effectLst/>
                                  <a:latin typeface="Cambria Math" panose="02040503050406030204" pitchFamily="18" charset="0"/>
                                  <a:ea typeface="+mn-ea"/>
                                </a:rPr>
                                <m:t>¬</m:t>
                              </m:r>
                              <m:r>
                                <m:rPr>
                                  <m:nor/>
                                </m:rPr>
                                <a:rPr lang="en-US" altLang="zh-CN" sz="2400" kern="1200" smtClean="0">
                                  <a:solidFill>
                                    <a:schemeClr val="dk1"/>
                                  </a:solidFill>
                                  <a:effectLst/>
                                  <a:latin typeface="+mn-lt"/>
                                  <a:ea typeface="+mn-ea"/>
                                  <a:cs typeface="+mn-cs"/>
                                  <a:sym typeface="Symbol" panose="05050102010706020507" pitchFamily="18" charset="2"/>
                                </a:rPr>
                                <m:t></m:t>
                              </m:r>
                              <m:r>
                                <m:rPr>
                                  <m:nor/>
                                </m:rPr>
                                <a:rPr lang="en-US" altLang="zh-CN" sz="2400" kern="1200" smtClean="0">
                                  <a:solidFill>
                                    <a:schemeClr val="dk1"/>
                                  </a:solidFill>
                                  <a:effectLst/>
                                  <a:latin typeface="+mn-lt"/>
                                  <a:ea typeface="+mn-ea"/>
                                  <a:cs typeface="+mn-cs"/>
                                </a:rPr>
                                <m:t>x</m:t>
                              </m:r>
                            </m:oMath>
                          </a14:m>
                          <a:r>
                            <a:rPr lang="fr-FR" sz="2400" b="1" kern="100" dirty="0">
                              <a:effectLst/>
                              <a:latin typeface="+mn-ea"/>
                              <a:ea typeface="+mn-ea"/>
                            </a:rPr>
                            <a:t>P(x)</a:t>
                          </a:r>
                          <a:r>
                            <a:rPr lang="zh-CN" sz="2400" b="1" kern="100" dirty="0">
                              <a:effectLst/>
                              <a:latin typeface="+mn-ea"/>
                              <a:ea typeface="+mn-ea"/>
                            </a:rPr>
                            <a:t>∨</a:t>
                          </a:r>
                          <a:r>
                            <a:rPr lang="en-US" altLang="zh-CN" sz="2400" kern="1200" dirty="0">
                              <a:solidFill>
                                <a:schemeClr val="dk1"/>
                              </a:solidFill>
                              <a:effectLst/>
                              <a:latin typeface="+mn-lt"/>
                              <a:ea typeface="+mn-ea"/>
                              <a:cs typeface="+mn-cs"/>
                              <a:sym typeface="Symbol" panose="05050102010706020507" pitchFamily="18" charset="2"/>
                            </a:rPr>
                            <a:t></a:t>
                          </a:r>
                          <a:r>
                            <a:rPr lang="en-US" altLang="zh-CN" sz="2400" kern="1200" dirty="0">
                              <a:solidFill>
                                <a:schemeClr val="dk1"/>
                              </a:solidFill>
                              <a:effectLst/>
                              <a:latin typeface="+mn-lt"/>
                              <a:ea typeface="+mn-ea"/>
                              <a:cs typeface="+mn-cs"/>
                            </a:rPr>
                            <a:t>x</a:t>
                          </a:r>
                          <a:r>
                            <a:rPr lang="fr-FR" sz="2400" b="1" kern="100" dirty="0">
                              <a:effectLst/>
                              <a:latin typeface="+mn-ea"/>
                              <a:ea typeface="+mn-ea"/>
                            </a:rPr>
                            <a:t>P(x)</a:t>
                          </a:r>
                          <a:endParaRPr lang="zh-CN" sz="24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14:m>
                            <m:oMath xmlns:m="http://schemas.openxmlformats.org/officeDocument/2006/math">
                              <m:r>
                                <a:rPr lang="fr-FR" sz="2400" b="1" kern="100" smtClean="0">
                                  <a:effectLst/>
                                  <a:latin typeface="Cambria Math" panose="02040503050406030204" pitchFamily="18" charset="0"/>
                                  <a:ea typeface="+mn-ea"/>
                                </a:rPr>
                                <m:t>¬</m:t>
                              </m:r>
                            </m:oMath>
                          </a14:m>
                          <a:r>
                            <a:rPr lang="en-US" altLang="zh-CN" sz="2400" kern="1200" dirty="0">
                              <a:solidFill>
                                <a:schemeClr val="dk1"/>
                              </a:solidFill>
                              <a:effectLst/>
                              <a:latin typeface="+mn-lt"/>
                              <a:ea typeface="+mn-ea"/>
                              <a:cs typeface="+mn-cs"/>
                              <a:sym typeface="Symbol" panose="05050102010706020507" pitchFamily="18" charset="2"/>
                            </a:rPr>
                            <a:t></a:t>
                          </a:r>
                          <a:r>
                            <a:rPr lang="en-US" altLang="zh-CN" sz="2400" kern="1200" dirty="0">
                              <a:solidFill>
                                <a:schemeClr val="dk1"/>
                              </a:solidFill>
                              <a:effectLst/>
                              <a:latin typeface="+mn-lt"/>
                              <a:ea typeface="+mn-ea"/>
                              <a:cs typeface="+mn-cs"/>
                            </a:rPr>
                            <a:t>x</a:t>
                          </a:r>
                          <a:r>
                            <a:rPr lang="fr-FR" sz="2400" b="1" kern="100" dirty="0">
                              <a:effectLst/>
                              <a:latin typeface="+mn-ea"/>
                              <a:ea typeface="+mn-ea"/>
                            </a:rPr>
                            <a:t>P(x)</a:t>
                          </a:r>
                          <a:r>
                            <a:rPr lang="zh-CN" sz="2400" b="1" kern="100" dirty="0">
                              <a:effectLst/>
                              <a:latin typeface="+mn-ea"/>
                              <a:ea typeface="+mn-ea"/>
                            </a:rPr>
                            <a:t>∧</a:t>
                          </a:r>
                          <a:r>
                            <a:rPr lang="en-US" altLang="zh-CN" sz="2400" kern="1200" dirty="0">
                              <a:solidFill>
                                <a:schemeClr val="dk1"/>
                              </a:solidFill>
                              <a:effectLst/>
                              <a:latin typeface="+mn-lt"/>
                              <a:ea typeface="+mn-ea"/>
                              <a:cs typeface="+mn-cs"/>
                              <a:sym typeface="Symbol" panose="05050102010706020507" pitchFamily="18" charset="2"/>
                            </a:rPr>
                            <a:t></a:t>
                          </a:r>
                          <a:r>
                            <a:rPr lang="en-US" altLang="zh-CN" sz="2400" kern="1200" dirty="0">
                              <a:solidFill>
                                <a:schemeClr val="dk1"/>
                              </a:solidFill>
                              <a:effectLst/>
                              <a:latin typeface="+mn-lt"/>
                              <a:ea typeface="+mn-ea"/>
                              <a:cs typeface="+mn-cs"/>
                            </a:rPr>
                            <a:t>x</a:t>
                          </a:r>
                          <a:r>
                            <a:rPr lang="fr-FR" sz="2400" b="1" kern="100" dirty="0">
                              <a:effectLst/>
                              <a:latin typeface="+mn-ea"/>
                              <a:ea typeface="+mn-ea"/>
                            </a:rPr>
                            <a:t>P(x)</a:t>
                          </a:r>
                          <a:endParaRPr lang="zh-CN" sz="24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6182401"/>
                      </a:ext>
                    </a:extLst>
                  </a:tr>
                  <a:tr h="436049">
                    <a:tc>
                      <a:txBody>
                        <a:bodyPr/>
                        <a:lstStyle/>
                        <a:p>
                          <a:pPr algn="ctr">
                            <a:lnSpc>
                              <a:spcPct val="150000"/>
                            </a:lnSpc>
                            <a:spcAft>
                              <a:spcPts val="0"/>
                            </a:spcAft>
                          </a:pPr>
                          <a:r>
                            <a:rPr lang="en-US" sz="2400" b="1" kern="100">
                              <a:effectLst/>
                              <a:latin typeface="+mn-ea"/>
                              <a:ea typeface="+mn-ea"/>
                            </a:rPr>
                            <a:t>0</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0</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0</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0</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3575895"/>
                      </a:ext>
                    </a:extLst>
                  </a:tr>
                  <a:tr h="436049">
                    <a:tc>
                      <a:txBody>
                        <a:bodyPr/>
                        <a:lstStyle/>
                        <a:p>
                          <a:pPr algn="ctr">
                            <a:lnSpc>
                              <a:spcPct val="150000"/>
                            </a:lnSpc>
                            <a:spcAft>
                              <a:spcPts val="0"/>
                            </a:spcAft>
                          </a:pPr>
                          <a:r>
                            <a:rPr lang="en-US" sz="2400" b="1" kern="100">
                              <a:effectLst/>
                              <a:latin typeface="+mn-ea"/>
                              <a:ea typeface="+mn-ea"/>
                            </a:rPr>
                            <a:t>0</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dirty="0">
                              <a:effectLst/>
                              <a:latin typeface="+mn-ea"/>
                              <a:ea typeface="+mn-ea"/>
                            </a:rPr>
                            <a:t>1</a:t>
                          </a:r>
                          <a:endParaRPr lang="zh-CN" sz="24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0</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4502171"/>
                      </a:ext>
                    </a:extLst>
                  </a:tr>
                  <a:tr h="436049">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0</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0</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0590741"/>
                      </a:ext>
                    </a:extLst>
                  </a:tr>
                  <a:tr h="436049">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dirty="0">
                              <a:effectLst/>
                              <a:latin typeface="+mn-ea"/>
                              <a:ea typeface="+mn-ea"/>
                            </a:rPr>
                            <a:t>1</a:t>
                          </a:r>
                          <a:endParaRPr lang="zh-CN" sz="24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dirty="0">
                              <a:effectLst/>
                              <a:latin typeface="+mn-ea"/>
                              <a:ea typeface="+mn-ea"/>
                            </a:rPr>
                            <a:t>0</a:t>
                          </a:r>
                          <a:endParaRPr lang="zh-CN" sz="24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4150124"/>
                      </a:ext>
                    </a:extLst>
                  </a:tr>
                </a:tbl>
              </a:graphicData>
            </a:graphic>
          </p:graphicFrame>
        </mc:Choice>
        <mc:Fallback xmlns="">
          <p:graphicFrame>
            <p:nvGraphicFramePr>
              <p:cNvPr id="3" name="表格 2">
                <a:extLst>
                  <a:ext uri="{FF2B5EF4-FFF2-40B4-BE49-F238E27FC236}">
                    <a16:creationId xmlns:a16="http://schemas.microsoft.com/office/drawing/2014/main" id="{EA896C5E-7D56-4335-854D-891F3F321C32}"/>
                  </a:ext>
                </a:extLst>
              </p:cNvPr>
              <p:cNvGraphicFramePr>
                <a:graphicFrameLocks noGrp="1"/>
              </p:cNvGraphicFramePr>
              <p:nvPr>
                <p:extLst>
                  <p:ext uri="{D42A27DB-BD31-4B8C-83A1-F6EECF244321}">
                    <p14:modId xmlns:p14="http://schemas.microsoft.com/office/powerpoint/2010/main" val="2962441174"/>
                  </p:ext>
                </p:extLst>
              </p:nvPr>
            </p:nvGraphicFramePr>
            <p:xfrm>
              <a:off x="460375" y="4083346"/>
              <a:ext cx="11413417" cy="2420487"/>
            </p:xfrm>
            <a:graphic>
              <a:graphicData uri="http://schemas.openxmlformats.org/drawingml/2006/table">
                <a:tbl>
                  <a:tblPr>
                    <a:tableStyleId>{5C22544A-7EE6-4342-B048-85BDC9FD1C3A}</a:tableStyleId>
                  </a:tblPr>
                  <a:tblGrid>
                    <a:gridCol w="1037450">
                      <a:extLst>
                        <a:ext uri="{9D8B030D-6E8A-4147-A177-3AD203B41FA5}">
                          <a16:colId xmlns:a16="http://schemas.microsoft.com/office/drawing/2014/main" val="1084047388"/>
                        </a:ext>
                      </a:extLst>
                    </a:gridCol>
                    <a:gridCol w="1172350">
                      <a:extLst>
                        <a:ext uri="{9D8B030D-6E8A-4147-A177-3AD203B41FA5}">
                          <a16:colId xmlns:a16="http://schemas.microsoft.com/office/drawing/2014/main" val="2778807985"/>
                        </a:ext>
                      </a:extLst>
                    </a:gridCol>
                    <a:gridCol w="3188161">
                      <a:extLst>
                        <a:ext uri="{9D8B030D-6E8A-4147-A177-3AD203B41FA5}">
                          <a16:colId xmlns:a16="http://schemas.microsoft.com/office/drawing/2014/main" val="2078262191"/>
                        </a:ext>
                      </a:extLst>
                    </a:gridCol>
                    <a:gridCol w="3110888">
                      <a:extLst>
                        <a:ext uri="{9D8B030D-6E8A-4147-A177-3AD203B41FA5}">
                          <a16:colId xmlns:a16="http://schemas.microsoft.com/office/drawing/2014/main" val="1620143857"/>
                        </a:ext>
                      </a:extLst>
                    </a:gridCol>
                    <a:gridCol w="2904568">
                      <a:extLst>
                        <a:ext uri="{9D8B030D-6E8A-4147-A177-3AD203B41FA5}">
                          <a16:colId xmlns:a16="http://schemas.microsoft.com/office/drawing/2014/main" val="366753582"/>
                        </a:ext>
                      </a:extLst>
                    </a:gridCol>
                  </a:tblGrid>
                  <a:tr h="484499">
                    <a:tc>
                      <a:txBody>
                        <a:bodyPr/>
                        <a:lstStyle/>
                        <a:p>
                          <a:pPr algn="ctr">
                            <a:lnSpc>
                              <a:spcPct val="150000"/>
                            </a:lnSpc>
                            <a:spcAft>
                              <a:spcPts val="0"/>
                            </a:spcAft>
                          </a:pPr>
                          <a:r>
                            <a:rPr lang="en-US" altLang="zh-CN" sz="2400" kern="1200" dirty="0">
                              <a:solidFill>
                                <a:schemeClr val="dk1"/>
                              </a:solidFill>
                              <a:effectLst/>
                              <a:latin typeface="+mn-lt"/>
                              <a:ea typeface="+mn-ea"/>
                              <a:cs typeface="+mn-cs"/>
                              <a:sym typeface="Symbol" panose="05050102010706020507" pitchFamily="18" charset="2"/>
                            </a:rPr>
                            <a:t></a:t>
                          </a:r>
                          <a:r>
                            <a:rPr lang="en-US" altLang="zh-CN" sz="2400" kern="1200" dirty="0">
                              <a:solidFill>
                                <a:schemeClr val="dk1"/>
                              </a:solidFill>
                              <a:effectLst/>
                              <a:latin typeface="+mn-lt"/>
                              <a:ea typeface="+mn-ea"/>
                              <a:cs typeface="+mn-cs"/>
                            </a:rPr>
                            <a:t>x</a:t>
                          </a:r>
                          <a:r>
                            <a:rPr lang="fr-FR" sz="2400" b="1" kern="100" dirty="0">
                              <a:effectLst/>
                              <a:latin typeface="+mn-ea"/>
                              <a:ea typeface="+mn-ea"/>
                            </a:rPr>
                            <a:t>P(x)</a:t>
                          </a:r>
                          <a:endParaRPr lang="zh-CN" sz="24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altLang="zh-CN" sz="2400" kern="1200" dirty="0">
                              <a:solidFill>
                                <a:schemeClr val="dk1"/>
                              </a:solidFill>
                              <a:effectLst/>
                              <a:latin typeface="+mn-lt"/>
                              <a:ea typeface="+mn-ea"/>
                              <a:cs typeface="+mn-cs"/>
                              <a:sym typeface="Symbol" panose="05050102010706020507" pitchFamily="18" charset="2"/>
                            </a:rPr>
                            <a:t></a:t>
                          </a:r>
                          <a:r>
                            <a:rPr lang="en-US" altLang="zh-CN" sz="2400" kern="1200" dirty="0">
                              <a:solidFill>
                                <a:schemeClr val="dk1"/>
                              </a:solidFill>
                              <a:effectLst/>
                              <a:latin typeface="+mn-lt"/>
                              <a:ea typeface="+mn-ea"/>
                              <a:cs typeface="+mn-cs"/>
                            </a:rPr>
                            <a:t>x</a:t>
                          </a:r>
                          <a:r>
                            <a:rPr lang="fr-FR" sz="2400" b="1" kern="100" dirty="0">
                              <a:effectLst/>
                              <a:latin typeface="+mn-ea"/>
                              <a:ea typeface="+mn-ea"/>
                            </a:rPr>
                            <a:t>Q(x)</a:t>
                          </a:r>
                          <a:endParaRPr lang="zh-CN" sz="24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altLang="zh-CN" sz="2400" kern="1200" dirty="0">
                              <a:solidFill>
                                <a:schemeClr val="dk1"/>
                              </a:solidFill>
                              <a:effectLst/>
                              <a:latin typeface="+mn-lt"/>
                              <a:ea typeface="+mn-ea"/>
                              <a:cs typeface="+mn-cs"/>
                              <a:sym typeface="Symbol" panose="05050102010706020507" pitchFamily="18" charset="2"/>
                            </a:rPr>
                            <a:t></a:t>
                          </a:r>
                          <a:r>
                            <a:rPr lang="en-US" altLang="zh-CN" sz="2400" kern="1200" dirty="0">
                              <a:solidFill>
                                <a:schemeClr val="dk1"/>
                              </a:solidFill>
                              <a:effectLst/>
                              <a:latin typeface="+mn-lt"/>
                              <a:ea typeface="+mn-ea"/>
                              <a:cs typeface="+mn-cs"/>
                            </a:rPr>
                            <a:t>x</a:t>
                          </a:r>
                          <a:r>
                            <a:rPr lang="fr-FR" sz="2400" b="1" kern="100" dirty="0">
                              <a:effectLst/>
                              <a:latin typeface="+mn-ea"/>
                              <a:ea typeface="+mn-ea"/>
                            </a:rPr>
                            <a:t>P(x)</a:t>
                          </a:r>
                          <a:r>
                            <a:rPr lang="zh-CN" sz="2400" b="1" kern="100" dirty="0">
                              <a:effectLst/>
                              <a:latin typeface="+mn-ea"/>
                              <a:ea typeface="+mn-ea"/>
                            </a:rPr>
                            <a:t>∨</a:t>
                          </a:r>
                          <a:r>
                            <a:rPr lang="en-US" altLang="zh-CN" sz="2400" kern="1200" dirty="0">
                              <a:solidFill>
                                <a:schemeClr val="dk1"/>
                              </a:solidFill>
                              <a:effectLst/>
                              <a:latin typeface="+mn-lt"/>
                              <a:ea typeface="+mn-ea"/>
                              <a:cs typeface="+mn-cs"/>
                              <a:sym typeface="Symbol" panose="05050102010706020507" pitchFamily="18" charset="2"/>
                            </a:rPr>
                            <a:t></a:t>
                          </a:r>
                          <a:r>
                            <a:rPr lang="en-US" altLang="zh-CN" sz="2400" kern="1200" dirty="0">
                              <a:solidFill>
                                <a:schemeClr val="dk1"/>
                              </a:solidFill>
                              <a:effectLst/>
                              <a:latin typeface="+mn-lt"/>
                              <a:ea typeface="+mn-ea"/>
                              <a:cs typeface="+mn-cs"/>
                            </a:rPr>
                            <a:t>x</a:t>
                          </a:r>
                          <a:r>
                            <a:rPr lang="fr-FR" sz="2400" b="1" kern="100" dirty="0">
                              <a:effectLst/>
                              <a:latin typeface="+mn-ea"/>
                              <a:ea typeface="+mn-ea"/>
                            </a:rPr>
                            <a:t>Q(x)</a:t>
                          </a:r>
                          <a:endParaRPr lang="zh-CN" sz="24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173922" t="-1250" r="-93922" b="-436250"/>
                          </a:stretch>
                        </a:blipFill>
                      </a:tcPr>
                    </a:tc>
                    <a:tc>
                      <a:txBody>
                        <a:bodyPr/>
                        <a:lstStyle/>
                        <a:p>
                          <a:endParaRPr lang="zh-CN"/>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292872" t="-1250" r="-419" b="-436250"/>
                          </a:stretch>
                        </a:blipFill>
                      </a:tcPr>
                    </a:tc>
                    <a:extLst>
                      <a:ext uri="{0D108BD9-81ED-4DB2-BD59-A6C34878D82A}">
                        <a16:rowId xmlns:a16="http://schemas.microsoft.com/office/drawing/2014/main" val="2356182401"/>
                      </a:ext>
                    </a:extLst>
                  </a:tr>
                  <a:tr h="483997">
                    <a:tc>
                      <a:txBody>
                        <a:bodyPr/>
                        <a:lstStyle/>
                        <a:p>
                          <a:pPr algn="ctr">
                            <a:lnSpc>
                              <a:spcPct val="150000"/>
                            </a:lnSpc>
                            <a:spcAft>
                              <a:spcPts val="0"/>
                            </a:spcAft>
                          </a:pPr>
                          <a:r>
                            <a:rPr lang="en-US" sz="2400" b="1" kern="100">
                              <a:effectLst/>
                              <a:latin typeface="+mn-ea"/>
                              <a:ea typeface="+mn-ea"/>
                            </a:rPr>
                            <a:t>0</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0</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0</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0</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3575895"/>
                      </a:ext>
                    </a:extLst>
                  </a:tr>
                  <a:tr h="483997">
                    <a:tc>
                      <a:txBody>
                        <a:bodyPr/>
                        <a:lstStyle/>
                        <a:p>
                          <a:pPr algn="ctr">
                            <a:lnSpc>
                              <a:spcPct val="150000"/>
                            </a:lnSpc>
                            <a:spcAft>
                              <a:spcPts val="0"/>
                            </a:spcAft>
                          </a:pPr>
                          <a:r>
                            <a:rPr lang="en-US" sz="2400" b="1" kern="100">
                              <a:effectLst/>
                              <a:latin typeface="+mn-ea"/>
                              <a:ea typeface="+mn-ea"/>
                            </a:rPr>
                            <a:t>0</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dirty="0">
                              <a:effectLst/>
                              <a:latin typeface="+mn-ea"/>
                              <a:ea typeface="+mn-ea"/>
                            </a:rPr>
                            <a:t>1</a:t>
                          </a:r>
                          <a:endParaRPr lang="zh-CN" sz="24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0</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4502171"/>
                      </a:ext>
                    </a:extLst>
                  </a:tr>
                  <a:tr h="483997">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0</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0</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0590741"/>
                      </a:ext>
                    </a:extLst>
                  </a:tr>
                  <a:tr h="483997">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dirty="0">
                              <a:effectLst/>
                              <a:latin typeface="+mn-ea"/>
                              <a:ea typeface="+mn-ea"/>
                            </a:rPr>
                            <a:t>1</a:t>
                          </a:r>
                          <a:endParaRPr lang="zh-CN" sz="24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dirty="0">
                              <a:effectLst/>
                              <a:latin typeface="+mn-ea"/>
                              <a:ea typeface="+mn-ea"/>
                            </a:rPr>
                            <a:t>0</a:t>
                          </a:r>
                          <a:endParaRPr lang="zh-CN" sz="24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4150124"/>
                      </a:ext>
                    </a:extLst>
                  </a:tr>
                </a:tbl>
              </a:graphicData>
            </a:graphic>
          </p:graphicFrame>
        </mc:Fallback>
      </mc:AlternateContent>
      <p:sp>
        <p:nvSpPr>
          <p:cNvPr id="7" name="线形标注 2 2">
            <a:extLst>
              <a:ext uri="{FF2B5EF4-FFF2-40B4-BE49-F238E27FC236}">
                <a16:creationId xmlns:a16="http://schemas.microsoft.com/office/drawing/2014/main" id="{8ACFEEBA-13FA-428E-9430-C5D59C7FC155}"/>
              </a:ext>
            </a:extLst>
          </p:cNvPr>
          <p:cNvSpPr/>
          <p:nvPr/>
        </p:nvSpPr>
        <p:spPr bwMode="auto">
          <a:xfrm>
            <a:off x="5365350" y="6038111"/>
            <a:ext cx="1727600" cy="374737"/>
          </a:xfrm>
          <a:prstGeom prst="borderCallout2">
            <a:avLst>
              <a:gd name="adj1" fmla="val 18750"/>
              <a:gd name="adj2" fmla="val -8333"/>
              <a:gd name="adj3" fmla="val 18750"/>
              <a:gd name="adj4" fmla="val -16667"/>
              <a:gd name="adj5" fmla="val -165821"/>
              <a:gd name="adj6" fmla="val 114234"/>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lstStyle/>
          <a:p>
            <a:pPr eaLnBrk="1" hangingPunct="1">
              <a:buFont typeface="Arial" panose="020B0604020202020204" pitchFamily="34" charset="0"/>
              <a:buNone/>
              <a:defRPr/>
            </a:pPr>
            <a:r>
              <a:rPr lang="zh-CN" altLang="en-US" b="1" dirty="0">
                <a:solidFill>
                  <a:srgbClr val="0000FF"/>
                </a:solidFill>
              </a:rPr>
              <a:t>永真公式</a:t>
            </a:r>
          </a:p>
        </p:txBody>
      </p:sp>
      <p:sp>
        <p:nvSpPr>
          <p:cNvPr id="8" name="线形标注 2 7">
            <a:extLst>
              <a:ext uri="{FF2B5EF4-FFF2-40B4-BE49-F238E27FC236}">
                <a16:creationId xmlns:a16="http://schemas.microsoft.com/office/drawing/2014/main" id="{D5E16F99-22F2-4E4C-8C85-643274C83644}"/>
              </a:ext>
            </a:extLst>
          </p:cNvPr>
          <p:cNvSpPr/>
          <p:nvPr/>
        </p:nvSpPr>
        <p:spPr bwMode="auto">
          <a:xfrm>
            <a:off x="8537576" y="6107610"/>
            <a:ext cx="1524000" cy="370808"/>
          </a:xfrm>
          <a:prstGeom prst="borderCallout2">
            <a:avLst>
              <a:gd name="adj1" fmla="val 18750"/>
              <a:gd name="adj2" fmla="val -8333"/>
              <a:gd name="adj3" fmla="val 18750"/>
              <a:gd name="adj4" fmla="val -16667"/>
              <a:gd name="adj5" fmla="val -189445"/>
              <a:gd name="adj6" fmla="val 96481"/>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lstStyle/>
          <a:p>
            <a:pPr eaLnBrk="1" hangingPunct="1">
              <a:buFont typeface="Arial" panose="020B0604020202020204" pitchFamily="34" charset="0"/>
              <a:buNone/>
              <a:defRPr/>
            </a:pPr>
            <a:r>
              <a:rPr lang="zh-CN" altLang="en-US" b="1" dirty="0">
                <a:solidFill>
                  <a:srgbClr val="0000FF"/>
                </a:solidFill>
              </a:rPr>
              <a:t>永假公式</a:t>
            </a:r>
          </a:p>
        </p:txBody>
      </p:sp>
      <p:sp>
        <p:nvSpPr>
          <p:cNvPr id="9" name="线形标注 2 8">
            <a:extLst>
              <a:ext uri="{FF2B5EF4-FFF2-40B4-BE49-F238E27FC236}">
                <a16:creationId xmlns:a16="http://schemas.microsoft.com/office/drawing/2014/main" id="{056E14D2-63D8-4F78-95B7-0374A5D5F166}"/>
              </a:ext>
            </a:extLst>
          </p:cNvPr>
          <p:cNvSpPr/>
          <p:nvPr/>
        </p:nvSpPr>
        <p:spPr bwMode="auto">
          <a:xfrm>
            <a:off x="2289175" y="6100024"/>
            <a:ext cx="1729187" cy="329162"/>
          </a:xfrm>
          <a:prstGeom prst="borderCallout2">
            <a:avLst>
              <a:gd name="adj1" fmla="val 18750"/>
              <a:gd name="adj2" fmla="val -8333"/>
              <a:gd name="adj3" fmla="val 18750"/>
              <a:gd name="adj4" fmla="val -16667"/>
              <a:gd name="adj5" fmla="val -225202"/>
              <a:gd name="adj6" fmla="val 106229"/>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lstStyle/>
          <a:p>
            <a:pPr eaLnBrk="1" hangingPunct="1">
              <a:buFont typeface="Arial" panose="020B0604020202020204" pitchFamily="34" charset="0"/>
              <a:buNone/>
              <a:defRPr/>
            </a:pPr>
            <a:r>
              <a:rPr lang="zh-CN" altLang="en-US" b="1" dirty="0">
                <a:solidFill>
                  <a:srgbClr val="0000FF"/>
                </a:solidFill>
              </a:rPr>
              <a:t>可满足公式</a:t>
            </a:r>
          </a:p>
        </p:txBody>
      </p:sp>
    </p:spTree>
    <p:custDataLst>
      <p:tags r:id="rId1"/>
    </p:custDataLst>
    <p:extLst>
      <p:ext uri="{BB962C8B-B14F-4D97-AF65-F5344CB8AC3E}">
        <p14:creationId xmlns:p14="http://schemas.microsoft.com/office/powerpoint/2010/main" val="2379166963"/>
      </p:ext>
    </p:extLst>
  </p:cSld>
  <p:clrMapOvr>
    <a:masterClrMapping/>
  </p:clrMapOvr>
  <p:transition>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in)">
                                      <p:cBhvr>
                                        <p:cTn id="7" dur="2000"/>
                                        <p:tgtEl>
                                          <p:spTgt spid="23"/>
                                        </p:tgtEl>
                                      </p:cBhvr>
                                    </p:animEffect>
                                  </p:childTnLst>
                                </p:cTn>
                              </p:par>
                              <p:par>
                                <p:cTn id="8" presetID="6" presetClass="entr" presetSubtype="1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ircle(in)">
                                      <p:cBhvr>
                                        <p:cTn id="10" dur="2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45"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2000"/>
                                        <p:tgtEl>
                                          <p:spTgt spid="7"/>
                                        </p:tgtEl>
                                      </p:cBhvr>
                                    </p:animEffect>
                                    <p:anim calcmode="lin" valueType="num">
                                      <p:cBhvr>
                                        <p:cTn id="16" dur="2000" fill="hold"/>
                                        <p:tgtEl>
                                          <p:spTgt spid="7"/>
                                        </p:tgtEl>
                                        <p:attrNameLst>
                                          <p:attrName>ppt_w</p:attrName>
                                        </p:attrNameLst>
                                      </p:cBhvr>
                                      <p:tavLst>
                                        <p:tav tm="0" fmla="#ppt_w*sin(2.5*pi*$)">
                                          <p:val>
                                            <p:fltVal val="0"/>
                                          </p:val>
                                        </p:tav>
                                        <p:tav tm="100000">
                                          <p:val>
                                            <p:fltVal val="1"/>
                                          </p:val>
                                        </p:tav>
                                      </p:tavLst>
                                    </p:anim>
                                    <p:anim calcmode="lin" valueType="num">
                                      <p:cBhvr>
                                        <p:cTn id="17" dur="2000" fill="hold"/>
                                        <p:tgtEl>
                                          <p:spTgt spid="7"/>
                                        </p:tgtEl>
                                        <p:attrNameLst>
                                          <p:attrName>ppt_h</p:attrName>
                                        </p:attrNameLst>
                                      </p:cBhvr>
                                      <p:tavLst>
                                        <p:tav tm="0">
                                          <p:val>
                                            <p:strVal val="#ppt_h"/>
                                          </p:val>
                                        </p:tav>
                                        <p:tav tm="100000">
                                          <p:val>
                                            <p:strVal val="#ppt_h"/>
                                          </p:val>
                                        </p:tav>
                                      </p:tavLst>
                                    </p:anim>
                                  </p:childTnLst>
                                </p:cTn>
                              </p:par>
                              <p:par>
                                <p:cTn id="18" presetID="45"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2000"/>
                                        <p:tgtEl>
                                          <p:spTgt spid="9"/>
                                        </p:tgtEl>
                                      </p:cBhvr>
                                    </p:animEffect>
                                    <p:anim calcmode="lin" valueType="num">
                                      <p:cBhvr>
                                        <p:cTn id="21" dur="2000" fill="hold"/>
                                        <p:tgtEl>
                                          <p:spTgt spid="9"/>
                                        </p:tgtEl>
                                        <p:attrNameLst>
                                          <p:attrName>ppt_w</p:attrName>
                                        </p:attrNameLst>
                                      </p:cBhvr>
                                      <p:tavLst>
                                        <p:tav tm="0" fmla="#ppt_w*sin(2.5*pi*$)">
                                          <p:val>
                                            <p:fltVal val="0"/>
                                          </p:val>
                                        </p:tav>
                                        <p:tav tm="100000">
                                          <p:val>
                                            <p:fltVal val="1"/>
                                          </p:val>
                                        </p:tav>
                                      </p:tavLst>
                                    </p:anim>
                                    <p:anim calcmode="lin" valueType="num">
                                      <p:cBhvr>
                                        <p:cTn id="22" dur="2000" fill="hold"/>
                                        <p:tgtEl>
                                          <p:spTgt spid="9"/>
                                        </p:tgtEl>
                                        <p:attrNameLst>
                                          <p:attrName>ppt_h</p:attrName>
                                        </p:attrNameLst>
                                      </p:cBhvr>
                                      <p:tavLst>
                                        <p:tav tm="0">
                                          <p:val>
                                            <p:strVal val="#ppt_h"/>
                                          </p:val>
                                        </p:tav>
                                        <p:tav tm="100000">
                                          <p:val>
                                            <p:strVal val="#ppt_h"/>
                                          </p:val>
                                        </p:tav>
                                      </p:tavLst>
                                    </p:anim>
                                  </p:childTnLst>
                                </p:cTn>
                              </p:par>
                              <p:par>
                                <p:cTn id="23" presetID="45"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2000"/>
                                        <p:tgtEl>
                                          <p:spTgt spid="8"/>
                                        </p:tgtEl>
                                      </p:cBhvr>
                                    </p:animEffect>
                                    <p:anim calcmode="lin" valueType="num">
                                      <p:cBhvr>
                                        <p:cTn id="26" dur="2000" fill="hold"/>
                                        <p:tgtEl>
                                          <p:spTgt spid="8"/>
                                        </p:tgtEl>
                                        <p:attrNameLst>
                                          <p:attrName>ppt_w</p:attrName>
                                        </p:attrNameLst>
                                      </p:cBhvr>
                                      <p:tavLst>
                                        <p:tav tm="0" fmla="#ppt_w*sin(2.5*pi*$)">
                                          <p:val>
                                            <p:fltVal val="0"/>
                                          </p:val>
                                        </p:tav>
                                        <p:tav tm="100000">
                                          <p:val>
                                            <p:fltVal val="1"/>
                                          </p:val>
                                        </p:tav>
                                      </p:tavLst>
                                    </p:anim>
                                    <p:anim calcmode="lin" valueType="num">
                                      <p:cBhvr>
                                        <p:cTn id="27" dur="20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7" grpId="0" animBg="1"/>
      <p:bldP spid="8" grpId="0" animBg="1"/>
      <p:bldP spid="9"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6" name="Rectangle 3"/>
          <p:cNvSpPr>
            <a:spLocks noGrp="1" noChangeArrowheads="1"/>
          </p:cNvSpPr>
          <p:nvPr>
            <p:ph type="body" idx="4294967295"/>
          </p:nvPr>
        </p:nvSpPr>
        <p:spPr>
          <a:xfrm>
            <a:off x="307975" y="1098706"/>
            <a:ext cx="11026985" cy="2483488"/>
          </a:xfrm>
        </p:spPr>
        <p:txBody>
          <a:bodyPr>
            <a:noAutofit/>
          </a:bodyPr>
          <a:lstStyle/>
          <a:p>
            <a:pPr marL="0" indent="0">
              <a:spcBef>
                <a:spcPct val="0"/>
              </a:spcBef>
              <a:buNone/>
            </a:pPr>
            <a:r>
              <a:rPr lang="zh-CN" altLang="zh-CN" dirty="0">
                <a:solidFill>
                  <a:srgbClr val="C00000"/>
                </a:solidFill>
              </a:rPr>
              <a:t>定义</a:t>
            </a:r>
            <a:r>
              <a:rPr lang="en-US" altLang="zh-CN" dirty="0">
                <a:solidFill>
                  <a:srgbClr val="C00000"/>
                </a:solidFill>
              </a:rPr>
              <a:t>3.10  </a:t>
            </a:r>
            <a:r>
              <a:rPr lang="zh-CN" altLang="zh-CN" dirty="0"/>
              <a:t>在任意给定的解释</a:t>
            </a:r>
            <a:r>
              <a:rPr lang="en-US" altLang="zh-CN" dirty="0"/>
              <a:t>I</a:t>
            </a:r>
            <a:r>
              <a:rPr lang="zh-CN" altLang="zh-CN" dirty="0"/>
              <a:t>下，</a:t>
            </a:r>
            <a:r>
              <a:rPr lang="zh-CN" altLang="zh-CN" dirty="0">
                <a:solidFill>
                  <a:srgbClr val="3333FF"/>
                </a:solidFill>
              </a:rPr>
              <a:t>如果谓词公式</a:t>
            </a:r>
            <a:r>
              <a:rPr lang="en-US" altLang="zh-CN" dirty="0">
                <a:solidFill>
                  <a:srgbClr val="3333FF"/>
                </a:solidFill>
              </a:rPr>
              <a:t>G</a:t>
            </a:r>
            <a:r>
              <a:rPr lang="zh-CN" altLang="zh-CN" dirty="0">
                <a:solidFill>
                  <a:srgbClr val="3333FF"/>
                </a:solidFill>
              </a:rPr>
              <a:t>的取值全为</a:t>
            </a:r>
            <a:r>
              <a:rPr lang="en-US" altLang="zh-CN" dirty="0">
                <a:solidFill>
                  <a:srgbClr val="3333FF"/>
                </a:solidFill>
              </a:rPr>
              <a:t>“</a:t>
            </a:r>
            <a:r>
              <a:rPr lang="zh-CN" altLang="zh-CN" dirty="0">
                <a:solidFill>
                  <a:srgbClr val="3333FF"/>
                </a:solidFill>
              </a:rPr>
              <a:t>真</a:t>
            </a:r>
            <a:r>
              <a:rPr lang="en-US" altLang="zh-CN" dirty="0">
                <a:solidFill>
                  <a:srgbClr val="3333FF"/>
                </a:solidFill>
              </a:rPr>
              <a:t>”</a:t>
            </a:r>
            <a:r>
              <a:rPr lang="zh-CN" altLang="zh-CN" dirty="0">
                <a:solidFill>
                  <a:srgbClr val="3333FF"/>
                </a:solidFill>
              </a:rPr>
              <a:t>，则称</a:t>
            </a:r>
            <a:r>
              <a:rPr lang="en-US" altLang="zh-CN" dirty="0">
                <a:solidFill>
                  <a:srgbClr val="3333FF"/>
                </a:solidFill>
              </a:rPr>
              <a:t>G</a:t>
            </a:r>
            <a:r>
              <a:rPr lang="zh-CN" altLang="zh-CN" dirty="0">
                <a:solidFill>
                  <a:srgbClr val="3333FF"/>
                </a:solidFill>
              </a:rPr>
              <a:t>为永真公式</a:t>
            </a:r>
            <a:r>
              <a:rPr lang="en-US" altLang="zh-CN" dirty="0"/>
              <a:t>(</a:t>
            </a:r>
            <a:r>
              <a:rPr lang="en-US" altLang="zh-CN" dirty="0" err="1"/>
              <a:t>Taulology</a:t>
            </a:r>
            <a:r>
              <a:rPr lang="en-US" altLang="zh-CN" dirty="0"/>
              <a:t>)</a:t>
            </a:r>
            <a:r>
              <a:rPr lang="zh-CN" altLang="zh-CN" dirty="0"/>
              <a:t>；</a:t>
            </a:r>
            <a:r>
              <a:rPr lang="zh-CN" altLang="zh-CN" dirty="0">
                <a:solidFill>
                  <a:srgbClr val="7030A0"/>
                </a:solidFill>
              </a:rPr>
              <a:t>如果谓词公式</a:t>
            </a:r>
            <a:r>
              <a:rPr lang="en-US" altLang="zh-CN" dirty="0">
                <a:solidFill>
                  <a:srgbClr val="7030A0"/>
                </a:solidFill>
              </a:rPr>
              <a:t>G</a:t>
            </a:r>
            <a:r>
              <a:rPr lang="zh-CN" altLang="zh-CN" dirty="0">
                <a:solidFill>
                  <a:srgbClr val="7030A0"/>
                </a:solidFill>
              </a:rPr>
              <a:t>的取值全为</a:t>
            </a:r>
            <a:r>
              <a:rPr lang="en-US" altLang="zh-CN" dirty="0">
                <a:solidFill>
                  <a:srgbClr val="7030A0"/>
                </a:solidFill>
              </a:rPr>
              <a:t>“</a:t>
            </a:r>
            <a:r>
              <a:rPr lang="zh-CN" altLang="zh-CN" dirty="0">
                <a:solidFill>
                  <a:srgbClr val="7030A0"/>
                </a:solidFill>
              </a:rPr>
              <a:t>假</a:t>
            </a:r>
            <a:r>
              <a:rPr lang="en-US" altLang="zh-CN" dirty="0">
                <a:solidFill>
                  <a:srgbClr val="7030A0"/>
                </a:solidFill>
              </a:rPr>
              <a:t>”</a:t>
            </a:r>
            <a:r>
              <a:rPr lang="zh-CN" altLang="zh-CN" dirty="0">
                <a:solidFill>
                  <a:srgbClr val="7030A0"/>
                </a:solidFill>
              </a:rPr>
              <a:t>，则称</a:t>
            </a:r>
            <a:r>
              <a:rPr lang="en-US" altLang="zh-CN" dirty="0">
                <a:solidFill>
                  <a:srgbClr val="7030A0"/>
                </a:solidFill>
              </a:rPr>
              <a:t>G</a:t>
            </a:r>
            <a:r>
              <a:rPr lang="zh-CN" altLang="zh-CN" dirty="0">
                <a:solidFill>
                  <a:srgbClr val="7030A0"/>
                </a:solidFill>
              </a:rPr>
              <a:t>为</a:t>
            </a:r>
            <a:r>
              <a:rPr lang="zh-CN" altLang="en-US" dirty="0">
                <a:solidFill>
                  <a:srgbClr val="7030A0"/>
                </a:solidFill>
              </a:rPr>
              <a:t>永假</a:t>
            </a:r>
            <a:r>
              <a:rPr lang="zh-CN" altLang="zh-CN" dirty="0">
                <a:solidFill>
                  <a:srgbClr val="7030A0"/>
                </a:solidFill>
              </a:rPr>
              <a:t>公式</a:t>
            </a:r>
            <a:r>
              <a:rPr lang="en-US" altLang="zh-CN" dirty="0"/>
              <a:t>(Contradiction)</a:t>
            </a:r>
            <a:r>
              <a:rPr lang="zh-CN" altLang="zh-CN" dirty="0"/>
              <a:t>；</a:t>
            </a:r>
            <a:r>
              <a:rPr lang="zh-CN" altLang="zh-CN" dirty="0">
                <a:solidFill>
                  <a:srgbClr val="3333FF"/>
                </a:solidFill>
              </a:rPr>
              <a:t>如果</a:t>
            </a:r>
            <a:r>
              <a:rPr lang="en-US" altLang="zh-CN" dirty="0">
                <a:solidFill>
                  <a:srgbClr val="3333FF"/>
                </a:solidFill>
              </a:rPr>
              <a:t>G</a:t>
            </a:r>
            <a:r>
              <a:rPr lang="zh-CN" altLang="zh-CN" dirty="0">
                <a:solidFill>
                  <a:srgbClr val="3333FF"/>
                </a:solidFill>
              </a:rPr>
              <a:t>的取值至少存在一个为</a:t>
            </a:r>
            <a:r>
              <a:rPr lang="en-US" altLang="zh-CN" dirty="0">
                <a:solidFill>
                  <a:srgbClr val="3333FF"/>
                </a:solidFill>
              </a:rPr>
              <a:t>“</a:t>
            </a:r>
            <a:r>
              <a:rPr lang="zh-CN" altLang="zh-CN" dirty="0">
                <a:solidFill>
                  <a:srgbClr val="3333FF"/>
                </a:solidFill>
              </a:rPr>
              <a:t>真</a:t>
            </a:r>
            <a:r>
              <a:rPr lang="en-US" altLang="zh-CN" dirty="0">
                <a:solidFill>
                  <a:srgbClr val="3333FF"/>
                </a:solidFill>
              </a:rPr>
              <a:t>”</a:t>
            </a:r>
            <a:r>
              <a:rPr lang="zh-CN" altLang="zh-CN" dirty="0">
                <a:solidFill>
                  <a:srgbClr val="3333FF"/>
                </a:solidFill>
              </a:rPr>
              <a:t>，则称谓词公式Ｇ为可满足公式</a:t>
            </a:r>
            <a:r>
              <a:rPr lang="en-US" altLang="zh-CN" dirty="0"/>
              <a:t>(Contingency)</a:t>
            </a:r>
            <a:r>
              <a:rPr lang="zh-CN" altLang="zh-CN" dirty="0"/>
              <a:t>。</a:t>
            </a:r>
            <a:endParaRPr lang="zh-CN" altLang="en-US" dirty="0">
              <a:solidFill>
                <a:srgbClr val="FF0000"/>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3797" name="Rectangle 5"/>
              <p:cNvSpPr>
                <a:spLocks noChangeArrowheads="1"/>
              </p:cNvSpPr>
              <p:nvPr/>
            </p:nvSpPr>
            <p:spPr bwMode="auto">
              <a:xfrm>
                <a:off x="460375" y="3872786"/>
                <a:ext cx="10874585" cy="1689052"/>
              </a:xfrm>
              <a:prstGeom prst="rect">
                <a:avLst/>
              </a:prstGeom>
              <a:solidFill>
                <a:srgbClr val="1157AB"/>
              </a:solidFill>
              <a:ln>
                <a:noFill/>
              </a:ln>
            </p:spPr>
            <p:txBody>
              <a:bodyPr wrap="square" anchor="ctr">
                <a:spAutoFit/>
              </a:bodyPr>
              <a:lstStyle/>
              <a:p>
                <a:pPr>
                  <a:lnSpc>
                    <a:spcPct val="150000"/>
                  </a:lnSpc>
                </a:pPr>
                <a:r>
                  <a:rPr lang="zh-CN" altLang="en-US" b="1" dirty="0">
                    <a:solidFill>
                      <a:schemeClr val="bg1"/>
                    </a:solidFill>
                    <a:latin typeface="+mj-ea"/>
                    <a:ea typeface="+mj-ea"/>
                  </a:rPr>
                  <a:t>注意  </a:t>
                </a:r>
                <a:r>
                  <a:rPr lang="zh-CN" altLang="zh-CN" b="1" dirty="0">
                    <a:solidFill>
                      <a:schemeClr val="bg1"/>
                    </a:solidFill>
                    <a:latin typeface="+mj-ea"/>
                    <a:ea typeface="+mj-ea"/>
                  </a:rPr>
                  <a:t>三种类型的谓词公式之间存在如下关系：</a:t>
                </a:r>
              </a:p>
              <a:p>
                <a:pPr>
                  <a:lnSpc>
                    <a:spcPct val="150000"/>
                  </a:lnSpc>
                </a:pPr>
                <a:r>
                  <a:rPr lang="zh-CN" altLang="zh-CN" b="1" dirty="0">
                    <a:solidFill>
                      <a:schemeClr val="bg1"/>
                    </a:solidFill>
                    <a:latin typeface="+mj-ea"/>
                    <a:ea typeface="+mj-ea"/>
                  </a:rPr>
                  <a:t>（</a:t>
                </a:r>
                <a:r>
                  <a:rPr lang="en-US" altLang="zh-CN" b="1" dirty="0">
                    <a:solidFill>
                      <a:schemeClr val="bg1"/>
                    </a:solidFill>
                    <a:latin typeface="+mj-ea"/>
                    <a:ea typeface="+mj-ea"/>
                  </a:rPr>
                  <a:t>1</a:t>
                </a:r>
                <a:r>
                  <a:rPr lang="zh-CN" altLang="zh-CN" b="1" dirty="0">
                    <a:solidFill>
                      <a:schemeClr val="bg1"/>
                    </a:solidFill>
                    <a:latin typeface="+mj-ea"/>
                    <a:ea typeface="+mj-ea"/>
                  </a:rPr>
                  <a:t>）</a:t>
                </a:r>
                <a:r>
                  <a:rPr lang="en-US" altLang="zh-CN" b="1" dirty="0">
                    <a:solidFill>
                      <a:schemeClr val="bg1"/>
                    </a:solidFill>
                    <a:latin typeface="+mj-ea"/>
                    <a:ea typeface="+mj-ea"/>
                  </a:rPr>
                  <a:t>G</a:t>
                </a:r>
                <a:r>
                  <a:rPr lang="zh-CN" altLang="zh-CN" b="1" dirty="0">
                    <a:solidFill>
                      <a:schemeClr val="bg1"/>
                    </a:solidFill>
                    <a:latin typeface="+mj-ea"/>
                    <a:ea typeface="+mj-ea"/>
                  </a:rPr>
                  <a:t>是永真公式当且仅当</a:t>
                </a:r>
                <a14:m>
                  <m:oMath xmlns:m="http://schemas.openxmlformats.org/officeDocument/2006/math">
                    <m:r>
                      <a:rPr lang="fr-FR" altLang="zh-CN" b="1" i="1">
                        <a:solidFill>
                          <a:schemeClr val="bg1"/>
                        </a:solidFill>
                        <a:latin typeface="Cambria Math" panose="02040503050406030204" pitchFamily="18" charset="0"/>
                        <a:ea typeface="+mj-ea"/>
                      </a:rPr>
                      <m:t>¬</m:t>
                    </m:r>
                  </m:oMath>
                </a14:m>
                <a:r>
                  <a:rPr lang="en-US" altLang="zh-CN" b="1" dirty="0">
                    <a:solidFill>
                      <a:schemeClr val="bg1"/>
                    </a:solidFill>
                    <a:latin typeface="+mj-ea"/>
                    <a:ea typeface="+mj-ea"/>
                  </a:rPr>
                  <a:t>G</a:t>
                </a:r>
                <a:r>
                  <a:rPr lang="zh-CN" altLang="zh-CN" b="1" dirty="0">
                    <a:solidFill>
                      <a:schemeClr val="bg1"/>
                    </a:solidFill>
                    <a:latin typeface="+mj-ea"/>
                    <a:ea typeface="+mj-ea"/>
                  </a:rPr>
                  <a:t>是</a:t>
                </a:r>
                <a:r>
                  <a:rPr lang="zh-CN" altLang="en-US" b="1" dirty="0">
                    <a:solidFill>
                      <a:schemeClr val="bg1"/>
                    </a:solidFill>
                    <a:latin typeface="+mj-ea"/>
                    <a:ea typeface="+mj-ea"/>
                  </a:rPr>
                  <a:t>永假</a:t>
                </a:r>
                <a:r>
                  <a:rPr lang="zh-CN" altLang="zh-CN" b="1" dirty="0">
                    <a:solidFill>
                      <a:schemeClr val="bg1"/>
                    </a:solidFill>
                    <a:latin typeface="+mj-ea"/>
                    <a:ea typeface="+mj-ea"/>
                  </a:rPr>
                  <a:t>公式。</a:t>
                </a:r>
              </a:p>
              <a:p>
                <a:pPr>
                  <a:lnSpc>
                    <a:spcPct val="150000"/>
                  </a:lnSpc>
                </a:pPr>
                <a:r>
                  <a:rPr lang="zh-CN" altLang="zh-CN" b="1" dirty="0">
                    <a:solidFill>
                      <a:schemeClr val="bg1"/>
                    </a:solidFill>
                    <a:latin typeface="+mj-ea"/>
                    <a:ea typeface="+mj-ea"/>
                  </a:rPr>
                  <a:t>（</a:t>
                </a:r>
                <a:r>
                  <a:rPr lang="en-US" altLang="zh-CN" b="1" dirty="0">
                    <a:solidFill>
                      <a:schemeClr val="bg1"/>
                    </a:solidFill>
                    <a:latin typeface="+mj-ea"/>
                    <a:ea typeface="+mj-ea"/>
                  </a:rPr>
                  <a:t>2</a:t>
                </a:r>
                <a:r>
                  <a:rPr lang="zh-CN" altLang="zh-CN" b="1" dirty="0">
                    <a:solidFill>
                      <a:schemeClr val="bg1"/>
                    </a:solidFill>
                    <a:latin typeface="+mj-ea"/>
                    <a:ea typeface="+mj-ea"/>
                  </a:rPr>
                  <a:t>）若</a:t>
                </a:r>
                <a:r>
                  <a:rPr lang="en-US" altLang="zh-CN" b="1" dirty="0">
                    <a:solidFill>
                      <a:schemeClr val="bg1"/>
                    </a:solidFill>
                    <a:latin typeface="+mj-ea"/>
                    <a:ea typeface="+mj-ea"/>
                  </a:rPr>
                  <a:t>G</a:t>
                </a:r>
                <a:r>
                  <a:rPr lang="zh-CN" altLang="zh-CN" b="1" dirty="0">
                    <a:solidFill>
                      <a:schemeClr val="bg1"/>
                    </a:solidFill>
                    <a:latin typeface="+mj-ea"/>
                    <a:ea typeface="+mj-ea"/>
                  </a:rPr>
                  <a:t>是永真公式，则</a:t>
                </a:r>
                <a:r>
                  <a:rPr lang="en-US" altLang="zh-CN" b="1" dirty="0">
                    <a:solidFill>
                      <a:schemeClr val="bg1"/>
                    </a:solidFill>
                    <a:latin typeface="+mj-ea"/>
                    <a:ea typeface="+mj-ea"/>
                  </a:rPr>
                  <a:t>G</a:t>
                </a:r>
                <a:r>
                  <a:rPr lang="zh-CN" altLang="zh-CN" b="1" dirty="0">
                    <a:solidFill>
                      <a:schemeClr val="bg1"/>
                    </a:solidFill>
                    <a:latin typeface="+mj-ea"/>
                    <a:ea typeface="+mj-ea"/>
                  </a:rPr>
                  <a:t>一定是可满足公式，反之不然。</a:t>
                </a:r>
              </a:p>
            </p:txBody>
          </p:sp>
        </mc:Choice>
        <mc:Fallback xmlns="">
          <p:sp>
            <p:nvSpPr>
              <p:cNvPr id="33797" name="Rectangle 5"/>
              <p:cNvSpPr>
                <a:spLocks noRot="1" noChangeAspect="1" noMove="1" noResize="1" noEditPoints="1" noAdjustHandles="1" noChangeArrowheads="1" noChangeShapeType="1" noTextEdit="1"/>
              </p:cNvSpPr>
              <p:nvPr/>
            </p:nvSpPr>
            <p:spPr bwMode="auto">
              <a:xfrm>
                <a:off x="460375" y="3872786"/>
                <a:ext cx="10874585" cy="1689052"/>
              </a:xfrm>
              <a:prstGeom prst="rect">
                <a:avLst/>
              </a:prstGeom>
              <a:blipFill>
                <a:blip r:embed="rId6"/>
                <a:stretch>
                  <a:fillRect l="-897" b="-8303"/>
                </a:stretch>
              </a:blipFill>
              <a:ln>
                <a:noFill/>
              </a:ln>
              <a:extLst/>
            </p:spPr>
            <p:txBody>
              <a:bodyPr/>
              <a:lstStyle/>
              <a:p>
                <a:r>
                  <a:rPr lang="zh-CN" altLang="en-US">
                    <a:noFill/>
                  </a:rPr>
                  <a:t> </a:t>
                </a:r>
              </a:p>
            </p:txBody>
          </p:sp>
        </mc:Fallback>
      </mc:AlternateContent>
      <p:sp>
        <p:nvSpPr>
          <p:cNvPr id="6" name="Rectangle 2">
            <a:extLst>
              <a:ext uri="{FF2B5EF4-FFF2-40B4-BE49-F238E27FC236}">
                <a16:creationId xmlns:a16="http://schemas.microsoft.com/office/drawing/2014/main" id="{81710502-47E4-4A03-B6C8-B0DE4A734D99}"/>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谓词公式的类型</a:t>
            </a:r>
          </a:p>
        </p:txBody>
      </p:sp>
    </p:spTree>
    <p:custDataLst>
      <p:tags r:id="rId1"/>
    </p:custDataLst>
    <p:extLst>
      <p:ext uri="{BB962C8B-B14F-4D97-AF65-F5344CB8AC3E}">
        <p14:creationId xmlns:p14="http://schemas.microsoft.com/office/powerpoint/2010/main" val="465872448"/>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3796">
                                            <p:txEl>
                                              <p:pRg st="0" end="0"/>
                                            </p:txEl>
                                          </p:spTgt>
                                        </p:tgtEl>
                                        <p:attrNameLst>
                                          <p:attrName>style.visibility</p:attrName>
                                        </p:attrNameLst>
                                      </p:cBhvr>
                                      <p:to>
                                        <p:strVal val="visible"/>
                                      </p:to>
                                    </p:set>
                                    <p:anim calcmode="lin" valueType="num">
                                      <p:cBhvr additive="base">
                                        <p:cTn id="7" dur="500" fill="hold"/>
                                        <p:tgtEl>
                                          <p:spTgt spid="3379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379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33797"/>
                                        </p:tgtEl>
                                        <p:attrNameLst>
                                          <p:attrName>style.visibility</p:attrName>
                                        </p:attrNameLst>
                                      </p:cBhvr>
                                      <p:to>
                                        <p:strVal val="visible"/>
                                      </p:to>
                                    </p:set>
                                    <p:animEffect transition="in" filter="wheel(1)">
                                      <p:cBhvr>
                                        <p:cTn id="13" dur="2000"/>
                                        <p:tgtEl>
                                          <p:spTgt spid="33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build="p" autoUpdateAnimBg="0" advAuto="0"/>
      <p:bldP spid="33797"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C8020C2F-B733-41A8-8187-210E0DF8BB45}"/>
              </a:ext>
            </a:extLst>
          </p:cNvPr>
          <p:cNvGrpSpPr/>
          <p:nvPr/>
        </p:nvGrpSpPr>
        <p:grpSpPr>
          <a:xfrm>
            <a:off x="176013" y="4995472"/>
            <a:ext cx="11918595" cy="1707938"/>
            <a:chOff x="176013" y="4995472"/>
            <a:chExt cx="11664121" cy="1707938"/>
          </a:xfrm>
        </p:grpSpPr>
        <p:sp>
          <p:nvSpPr>
            <p:cNvPr id="19" name="矩形 18">
              <a:extLst>
                <a:ext uri="{FF2B5EF4-FFF2-40B4-BE49-F238E27FC236}">
                  <a16:creationId xmlns:a16="http://schemas.microsoft.com/office/drawing/2014/main" id="{BA384808-7107-4186-914C-73A5D4B73820}"/>
                </a:ext>
              </a:extLst>
            </p:cNvPr>
            <p:cNvSpPr/>
            <p:nvPr/>
          </p:nvSpPr>
          <p:spPr>
            <a:xfrm>
              <a:off x="176013" y="4995472"/>
              <a:ext cx="5371312" cy="64113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爆炸形: 8 pt  19">
              <a:extLst>
                <a:ext uri="{FF2B5EF4-FFF2-40B4-BE49-F238E27FC236}">
                  <a16:creationId xmlns:a16="http://schemas.microsoft.com/office/drawing/2014/main" id="{992FE323-5E6D-4A96-8795-8AFC39A8451C}"/>
                </a:ext>
              </a:extLst>
            </p:cNvPr>
            <p:cNvSpPr/>
            <p:nvPr/>
          </p:nvSpPr>
          <p:spPr>
            <a:xfrm>
              <a:off x="8944534" y="5636610"/>
              <a:ext cx="2895600" cy="10668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代入实例</a:t>
              </a:r>
            </a:p>
          </p:txBody>
        </p:sp>
      </p:grpSp>
      <mc:AlternateContent xmlns:mc="http://schemas.openxmlformats.org/markup-compatibility/2006" xmlns:a14="http://schemas.microsoft.com/office/drawing/2010/main">
        <mc:Choice Requires="a14">
          <p:sp>
            <p:nvSpPr>
              <p:cNvPr id="14" name="Rectangle 4">
                <a:extLst>
                  <a:ext uri="{FF2B5EF4-FFF2-40B4-BE49-F238E27FC236}">
                    <a16:creationId xmlns:a16="http://schemas.microsoft.com/office/drawing/2014/main" id="{5B700232-8F2A-4531-8E7E-D9FE18E484AD}"/>
                  </a:ext>
                </a:extLst>
              </p:cNvPr>
              <p:cNvSpPr>
                <a:spLocks noChangeArrowheads="1"/>
              </p:cNvSpPr>
              <p:nvPr/>
            </p:nvSpPr>
            <p:spPr bwMode="auto">
              <a:xfrm>
                <a:off x="197076" y="4331597"/>
                <a:ext cx="5292499" cy="577081"/>
              </a:xfrm>
              <a:prstGeom prst="rect">
                <a:avLst/>
              </a:prstGeom>
              <a:noFill/>
              <a:ln w="28575">
                <a:noFill/>
                <a:miter lim="800000"/>
                <a:headEnd/>
                <a:tailEnd/>
              </a:ln>
              <a:extLst>
                <a:ext uri="{909E8E84-426E-40DD-AFC4-6F175D3DCCD1}">
                  <a14:hiddenFill>
                    <a:solidFill>
                      <a:srgbClr val="FFFFFF"/>
                    </a:solidFill>
                  </a14:hiddenFill>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buNone/>
                </a:pPr>
                <a:r>
                  <a:rPr lang="en-US" altLang="zh-CN" sz="2400" dirty="0">
                    <a:solidFill>
                      <a:srgbClr val="3333FF"/>
                    </a:solidFill>
                    <a:latin typeface="+mj-ea"/>
                    <a:ea typeface="+mj-ea"/>
                  </a:rPr>
                  <a:t>    P     →    </a:t>
                </a:r>
                <a:r>
                  <a:rPr lang="en-US" altLang="zh-CN" sz="2400" dirty="0">
                    <a:solidFill>
                      <a:srgbClr val="C00000"/>
                    </a:solidFill>
                    <a:latin typeface="+mj-ea"/>
                    <a:ea typeface="+mj-ea"/>
                  </a:rPr>
                  <a:t>Q</a:t>
                </a:r>
                <a:r>
                  <a:rPr lang="en-US" altLang="zh-CN" sz="2400" dirty="0">
                    <a:solidFill>
                      <a:srgbClr val="3333FF"/>
                    </a:solidFill>
                    <a:latin typeface="+mj-ea"/>
                    <a:ea typeface="+mj-ea"/>
                  </a:rPr>
                  <a:t>    </a:t>
                </a:r>
                <a:r>
                  <a:rPr lang="en-US" altLang="zh-CN" sz="2400" dirty="0">
                    <a:latin typeface="+mj-ea"/>
                    <a:ea typeface="+mj-ea"/>
                  </a:rPr>
                  <a:t>=</a:t>
                </a:r>
                <a14:m>
                  <m:oMath xmlns:m="http://schemas.openxmlformats.org/officeDocument/2006/math">
                    <m:r>
                      <a:rPr lang="en-US" altLang="zh-CN" sz="2400" b="1" i="0" smtClean="0">
                        <a:latin typeface="Cambria Math" panose="02040503050406030204" pitchFamily="18" charset="0"/>
                        <a:ea typeface="+mj-ea"/>
                      </a:rPr>
                      <m:t>     </m:t>
                    </m:r>
                    <m:r>
                      <a:rPr lang="fr-FR" altLang="zh-CN" sz="2400" i="1">
                        <a:latin typeface="Cambria Math" panose="02040503050406030204" pitchFamily="18" charset="0"/>
                        <a:ea typeface="+mj-ea"/>
                      </a:rPr>
                      <m:t>¬</m:t>
                    </m:r>
                  </m:oMath>
                </a14:m>
                <a:r>
                  <a:rPr lang="en-US" altLang="zh-CN" sz="2400" dirty="0">
                    <a:latin typeface="+mj-ea"/>
                    <a:ea typeface="+mj-ea"/>
                  </a:rPr>
                  <a:t>P     </a:t>
                </a:r>
                <a:r>
                  <a:rPr lang="de-DE" altLang="en-US" sz="2400" dirty="0"/>
                  <a:t>∨   </a:t>
                </a:r>
                <a:r>
                  <a:rPr lang="en-US" altLang="zh-CN" sz="2400" dirty="0">
                    <a:latin typeface="+mj-ea"/>
                    <a:ea typeface="+mj-ea"/>
                  </a:rPr>
                  <a:t>Q</a:t>
                </a:r>
                <a:endParaRPr lang="zh-CN" altLang="en-US" sz="2000" dirty="0">
                  <a:latin typeface="+mj-ea"/>
                  <a:ea typeface="+mj-ea"/>
                </a:endParaRPr>
              </a:p>
            </p:txBody>
          </p:sp>
        </mc:Choice>
        <mc:Fallback xmlns="">
          <p:sp>
            <p:nvSpPr>
              <p:cNvPr id="14" name="Rectangle 4">
                <a:extLst>
                  <a:ext uri="{FF2B5EF4-FFF2-40B4-BE49-F238E27FC236}">
                    <a16:creationId xmlns:a16="http://schemas.microsoft.com/office/drawing/2014/main" id="{5B700232-8F2A-4531-8E7E-D9FE18E484AD}"/>
                  </a:ext>
                </a:extLst>
              </p:cNvPr>
              <p:cNvSpPr>
                <a:spLocks noRot="1" noChangeAspect="1" noMove="1" noResize="1" noEditPoints="1" noAdjustHandles="1" noChangeArrowheads="1" noChangeShapeType="1" noTextEdit="1"/>
              </p:cNvSpPr>
              <p:nvPr/>
            </p:nvSpPr>
            <p:spPr bwMode="auto">
              <a:xfrm>
                <a:off x="197076" y="4331597"/>
                <a:ext cx="5292499" cy="577081"/>
              </a:xfrm>
              <a:prstGeom prst="rect">
                <a:avLst/>
              </a:prstGeom>
              <a:blipFill>
                <a:blip r:embed="rId6"/>
                <a:stretch>
                  <a:fillRect b="-25532"/>
                </a:stretch>
              </a:blipFill>
              <a:ln w="28575">
                <a:no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sp>
        <p:nvSpPr>
          <p:cNvPr id="15" name="矩形: 圆角 14">
            <a:extLst>
              <a:ext uri="{FF2B5EF4-FFF2-40B4-BE49-F238E27FC236}">
                <a16:creationId xmlns:a16="http://schemas.microsoft.com/office/drawing/2014/main" id="{F3D5FDFF-956C-4B1F-BF7F-004588DCB52E}"/>
              </a:ext>
            </a:extLst>
          </p:cNvPr>
          <p:cNvSpPr/>
          <p:nvPr/>
        </p:nvSpPr>
        <p:spPr>
          <a:xfrm>
            <a:off x="197076" y="4420394"/>
            <a:ext cx="1177699" cy="1097391"/>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mc:AlternateContent xmlns:mc="http://schemas.openxmlformats.org/markup-compatibility/2006" xmlns:a14="http://schemas.microsoft.com/office/drawing/2010/main">
        <mc:Choice Requires="a14">
          <p:sp>
            <p:nvSpPr>
              <p:cNvPr id="34818" name="Rectangle 3"/>
              <p:cNvSpPr>
                <a:spLocks noGrp="1" noChangeArrowheads="1"/>
              </p:cNvSpPr>
              <p:nvPr>
                <p:ph type="body" idx="4294967295"/>
              </p:nvPr>
            </p:nvSpPr>
            <p:spPr>
              <a:xfrm>
                <a:off x="316069" y="2356202"/>
                <a:ext cx="11525117" cy="1371600"/>
              </a:xfrm>
            </p:spPr>
            <p:txBody>
              <a:bodyPr>
                <a:noAutofit/>
              </a:bodyPr>
              <a:lstStyle/>
              <a:p>
                <a:pPr marL="0" indent="0">
                  <a:buNone/>
                </a:pPr>
                <a:r>
                  <a:rPr lang="zh-CN" altLang="en-US" dirty="0">
                    <a:solidFill>
                      <a:srgbClr val="C00000"/>
                    </a:solidFill>
                  </a:rPr>
                  <a:t>定义</a:t>
                </a:r>
                <a:r>
                  <a:rPr lang="en-US" altLang="zh-CN" dirty="0">
                    <a:solidFill>
                      <a:srgbClr val="C00000"/>
                    </a:solidFill>
                  </a:rPr>
                  <a:t>3.11  </a:t>
                </a:r>
                <a:r>
                  <a:rPr lang="zh-CN" altLang="en-US" dirty="0"/>
                  <a:t>设</a:t>
                </a:r>
                <a:r>
                  <a:rPr lang="en-US" altLang="zh-CN" dirty="0"/>
                  <a:t>G</a:t>
                </a:r>
                <a:r>
                  <a:rPr lang="zh-CN" altLang="en-US" dirty="0"/>
                  <a:t>，</a:t>
                </a:r>
                <a:r>
                  <a:rPr lang="en-US" altLang="zh-CN" dirty="0"/>
                  <a:t>H</a:t>
                </a:r>
                <a:r>
                  <a:rPr lang="zh-CN" altLang="en-US" dirty="0"/>
                  <a:t>是谓词公式，</a:t>
                </a:r>
                <a:r>
                  <a:rPr lang="zh-CN" altLang="en-US" dirty="0">
                    <a:solidFill>
                      <a:srgbClr val="3333FF"/>
                    </a:solidFill>
                  </a:rPr>
                  <a:t>如果谓词公式</a:t>
                </a:r>
                <a:r>
                  <a:rPr lang="en-US" altLang="zh-CN" dirty="0">
                    <a:solidFill>
                      <a:srgbClr val="3333FF"/>
                    </a:solidFill>
                  </a:rPr>
                  <a:t>G</a:t>
                </a:r>
                <a14:m>
                  <m:oMath xmlns:m="http://schemas.openxmlformats.org/officeDocument/2006/math">
                    <m:r>
                      <a:rPr lang="en-US" altLang="zh-CN" i="1">
                        <a:solidFill>
                          <a:srgbClr val="3333FF"/>
                        </a:solidFill>
                        <a:latin typeface="Cambria Math" panose="02040503050406030204" pitchFamily="18" charset="0"/>
                      </a:rPr>
                      <m:t>↔</m:t>
                    </m:r>
                  </m:oMath>
                </a14:m>
                <a:r>
                  <a:rPr lang="en-US" altLang="zh-CN" dirty="0">
                    <a:solidFill>
                      <a:srgbClr val="3333FF"/>
                    </a:solidFill>
                  </a:rPr>
                  <a:t>H</a:t>
                </a:r>
                <a:r>
                  <a:rPr lang="zh-CN" altLang="en-US" dirty="0">
                    <a:solidFill>
                      <a:srgbClr val="3333FF"/>
                    </a:solidFill>
                  </a:rPr>
                  <a:t>是永真公式，那么称</a:t>
                </a:r>
                <a:r>
                  <a:rPr lang="en-US" altLang="zh-CN" dirty="0">
                    <a:solidFill>
                      <a:srgbClr val="3333FF"/>
                    </a:solidFill>
                  </a:rPr>
                  <a:t>G</a:t>
                </a:r>
                <a:r>
                  <a:rPr lang="zh-CN" altLang="en-US" dirty="0">
                    <a:solidFill>
                      <a:srgbClr val="3333FF"/>
                    </a:solidFill>
                  </a:rPr>
                  <a:t>，</a:t>
                </a:r>
                <a:r>
                  <a:rPr lang="en-US" altLang="zh-CN" dirty="0">
                    <a:solidFill>
                      <a:srgbClr val="3333FF"/>
                    </a:solidFill>
                  </a:rPr>
                  <a:t>H</a:t>
                </a:r>
                <a:r>
                  <a:rPr lang="zh-CN" altLang="en-US" dirty="0">
                    <a:solidFill>
                      <a:srgbClr val="3333FF"/>
                    </a:solidFill>
                  </a:rPr>
                  <a:t>是等价的</a:t>
                </a:r>
                <a:r>
                  <a:rPr lang="en-US" altLang="zh-CN" dirty="0"/>
                  <a:t>(Equivalent)</a:t>
                </a:r>
                <a:r>
                  <a:rPr lang="zh-CN" altLang="en-US" dirty="0"/>
                  <a:t>，</a:t>
                </a:r>
                <a:r>
                  <a:rPr lang="zh-CN" altLang="en-US" dirty="0">
                    <a:solidFill>
                      <a:srgbClr val="7030A0"/>
                    </a:solidFill>
                  </a:rPr>
                  <a:t>记为</a:t>
                </a:r>
                <a:r>
                  <a:rPr lang="en-US" altLang="zh-CN" dirty="0">
                    <a:solidFill>
                      <a:srgbClr val="7030A0"/>
                    </a:solidFill>
                  </a:rPr>
                  <a:t>G=H</a:t>
                </a:r>
                <a:r>
                  <a:rPr lang="zh-CN" altLang="en-US" dirty="0"/>
                  <a:t>。</a:t>
                </a:r>
              </a:p>
            </p:txBody>
          </p:sp>
        </mc:Choice>
        <mc:Fallback xmlns="">
          <p:sp>
            <p:nvSpPr>
              <p:cNvPr id="34818" name="Rectangle 3"/>
              <p:cNvSpPr>
                <a:spLocks noGrp="1" noRot="1" noChangeAspect="1" noMove="1" noResize="1" noEditPoints="1" noAdjustHandles="1" noChangeArrowheads="1" noChangeShapeType="1" noTextEdit="1"/>
              </p:cNvSpPr>
              <p:nvPr>
                <p:ph type="body" idx="4294967295"/>
              </p:nvPr>
            </p:nvSpPr>
            <p:spPr>
              <a:xfrm>
                <a:off x="316069" y="2356202"/>
                <a:ext cx="11525117" cy="1371600"/>
              </a:xfrm>
              <a:blipFill>
                <a:blip r:embed="rId7"/>
                <a:stretch>
                  <a:fillRect l="-582"/>
                </a:stretch>
              </a:blipFill>
            </p:spPr>
            <p:txBody>
              <a:bodyPr/>
              <a:lstStyle/>
              <a:p>
                <a:r>
                  <a:rPr lang="zh-CN" altLang="en-US">
                    <a:noFill/>
                  </a:rPr>
                  <a:t> </a:t>
                </a:r>
              </a:p>
            </p:txBody>
          </p:sp>
        </mc:Fallback>
      </mc:AlternateContent>
      <p:sp>
        <p:nvSpPr>
          <p:cNvPr id="37893" name="Rectangle 7"/>
          <p:cNvSpPr>
            <a:spLocks noChangeArrowheads="1"/>
          </p:cNvSpPr>
          <p:nvPr/>
        </p:nvSpPr>
        <p:spPr bwMode="auto">
          <a:xfrm>
            <a:off x="1526117" y="3042002"/>
            <a:ext cx="184774" cy="585039"/>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37895" name="Rectangle 9"/>
          <p:cNvSpPr>
            <a:spLocks noChangeArrowheads="1"/>
          </p:cNvSpPr>
          <p:nvPr/>
        </p:nvSpPr>
        <p:spPr bwMode="auto">
          <a:xfrm>
            <a:off x="1526117" y="-292519"/>
            <a:ext cx="184774" cy="585039"/>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7" name="Rectangle 2">
            <a:extLst>
              <a:ext uri="{FF2B5EF4-FFF2-40B4-BE49-F238E27FC236}">
                <a16:creationId xmlns:a16="http://schemas.microsoft.com/office/drawing/2014/main" id="{DAD8B920-DA08-41C7-92EE-88A1E2FB777E}"/>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en-US" altLang="zh-CN" dirty="0"/>
              <a:t>3.2.4 </a:t>
            </a:r>
            <a:r>
              <a:rPr lang="zh-CN" altLang="en-US" dirty="0"/>
              <a:t>谓词公式的基本等价定律</a:t>
            </a:r>
          </a:p>
        </p:txBody>
      </p:sp>
      <p:grpSp>
        <p:nvGrpSpPr>
          <p:cNvPr id="4" name="组合 3">
            <a:extLst>
              <a:ext uri="{FF2B5EF4-FFF2-40B4-BE49-F238E27FC236}">
                <a16:creationId xmlns:a16="http://schemas.microsoft.com/office/drawing/2014/main" id="{A092C2A4-94C0-41F4-9A32-007C8AA27BC0}"/>
              </a:ext>
            </a:extLst>
          </p:cNvPr>
          <p:cNvGrpSpPr/>
          <p:nvPr/>
        </p:nvGrpSpPr>
        <p:grpSpPr>
          <a:xfrm>
            <a:off x="336616" y="1040234"/>
            <a:ext cx="9380135" cy="905662"/>
            <a:chOff x="2289175" y="863670"/>
            <a:chExt cx="9380135" cy="905662"/>
          </a:xfrm>
        </p:grpSpPr>
        <p:sp>
          <p:nvSpPr>
            <p:cNvPr id="3" name="卷形: 水平 2">
              <a:extLst>
                <a:ext uri="{FF2B5EF4-FFF2-40B4-BE49-F238E27FC236}">
                  <a16:creationId xmlns:a16="http://schemas.microsoft.com/office/drawing/2014/main" id="{1D2F9BE0-1759-41A7-A69B-430FDD5128FD}"/>
                </a:ext>
              </a:extLst>
            </p:cNvPr>
            <p:cNvSpPr/>
            <p:nvPr/>
          </p:nvSpPr>
          <p:spPr>
            <a:xfrm>
              <a:off x="2289175" y="863670"/>
              <a:ext cx="9227734" cy="90566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矩形 10">
              <a:extLst>
                <a:ext uri="{FF2B5EF4-FFF2-40B4-BE49-F238E27FC236}">
                  <a16:creationId xmlns:a16="http://schemas.microsoft.com/office/drawing/2014/main" id="{4FD76C6E-86A2-4AE1-915E-EA1AD613791D}"/>
                </a:ext>
              </a:extLst>
            </p:cNvPr>
            <p:cNvSpPr>
              <a:spLocks noChangeArrowheads="1"/>
            </p:cNvSpPr>
            <p:nvPr/>
          </p:nvSpPr>
          <p:spPr bwMode="auto">
            <a:xfrm>
              <a:off x="2441575" y="1087901"/>
              <a:ext cx="9227735" cy="457200"/>
            </a:xfrm>
            <a:prstGeom prst="rect">
              <a:avLst/>
            </a:prstGeom>
            <a:noFill/>
            <a:ln>
              <a:noFill/>
            </a:ln>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zh-CN" altLang="en-US" sz="2400" noProof="1">
                  <a:solidFill>
                    <a:schemeClr val="bg1"/>
                  </a:solidFill>
                  <a:latin typeface="+mn-ea"/>
                  <a:ea typeface="+mn-ea"/>
                </a:rPr>
                <a:t>定理</a:t>
              </a:r>
              <a:r>
                <a:rPr lang="en-US" altLang="zh-CN" sz="2400" dirty="0">
                  <a:solidFill>
                    <a:schemeClr val="bg1"/>
                  </a:solidFill>
                  <a:latin typeface="+mn-ea"/>
                  <a:ea typeface="+mn-ea"/>
                </a:rPr>
                <a:t>2.1 </a:t>
              </a:r>
              <a:r>
                <a:rPr lang="zh-CN" altLang="en-US" sz="2400" noProof="1">
                  <a:solidFill>
                    <a:schemeClr val="bg1"/>
                  </a:solidFill>
                  <a:latin typeface="+mn-ea"/>
                  <a:ea typeface="+mn-ea"/>
                </a:rPr>
                <a:t>公式</a:t>
              </a:r>
              <a:r>
                <a:rPr lang="en-US" altLang="en-US" sz="2400" noProof="1">
                  <a:solidFill>
                    <a:schemeClr val="bg1"/>
                  </a:solidFill>
                  <a:latin typeface="+mn-ea"/>
                  <a:ea typeface="+mn-ea"/>
                </a:rPr>
                <a:t>G、H</a:t>
              </a:r>
              <a:r>
                <a:rPr lang="zh-CN" altLang="en-US" sz="2400" noProof="1">
                  <a:solidFill>
                    <a:schemeClr val="bg1"/>
                  </a:solidFill>
                  <a:latin typeface="+mn-ea"/>
                  <a:ea typeface="+mn-ea"/>
                </a:rPr>
                <a:t>等价的充分必要条件是公式</a:t>
              </a:r>
              <a:r>
                <a:rPr lang="en-US" altLang="en-US" sz="2400" noProof="1">
                  <a:solidFill>
                    <a:schemeClr val="bg1"/>
                  </a:solidFill>
                  <a:latin typeface="+mn-ea"/>
                  <a:ea typeface="+mn-ea"/>
                </a:rPr>
                <a:t>G</a:t>
              </a:r>
              <a:r>
                <a:rPr lang="en-US" altLang="en-US" sz="2400" noProof="1">
                  <a:solidFill>
                    <a:schemeClr val="bg1"/>
                  </a:solidFill>
                  <a:latin typeface="+mn-ea"/>
                  <a:ea typeface="+mn-ea"/>
                  <a:sym typeface="Symbol" panose="05050102010706020507" pitchFamily="18" charset="2"/>
                </a:rPr>
                <a:t></a:t>
              </a:r>
              <a:r>
                <a:rPr lang="en-US" altLang="en-US" sz="2400" noProof="1">
                  <a:solidFill>
                    <a:schemeClr val="bg1"/>
                  </a:solidFill>
                  <a:latin typeface="+mn-ea"/>
                  <a:ea typeface="+mn-ea"/>
                </a:rPr>
                <a:t>H</a:t>
              </a:r>
              <a:r>
                <a:rPr lang="zh-CN" altLang="en-US" sz="2400" noProof="1">
                  <a:solidFill>
                    <a:schemeClr val="bg1"/>
                  </a:solidFill>
                  <a:latin typeface="+mn-ea"/>
                  <a:ea typeface="+mn-ea"/>
                </a:rPr>
                <a:t>是永真公式。</a:t>
              </a:r>
              <a:endParaRPr lang="zh-CN" altLang="en-US" sz="2400" dirty="0">
                <a:solidFill>
                  <a:schemeClr val="bg1"/>
                </a:solidFill>
                <a:latin typeface="+mn-ea"/>
                <a:ea typeface="+mn-ea"/>
              </a:endParaRPr>
            </a:p>
          </p:txBody>
        </p:sp>
      </p:grpSp>
      <p:sp>
        <p:nvSpPr>
          <p:cNvPr id="12" name="箭头: 左右 11">
            <a:extLst>
              <a:ext uri="{FF2B5EF4-FFF2-40B4-BE49-F238E27FC236}">
                <a16:creationId xmlns:a16="http://schemas.microsoft.com/office/drawing/2014/main" id="{1DAF8B0D-4695-4EE6-A103-617C5A379B72}"/>
              </a:ext>
            </a:extLst>
          </p:cNvPr>
          <p:cNvSpPr/>
          <p:nvPr/>
        </p:nvSpPr>
        <p:spPr>
          <a:xfrm>
            <a:off x="5565774" y="4781669"/>
            <a:ext cx="533401" cy="3047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8" name="Rectangle 4">
                <a:extLst>
                  <a:ext uri="{FF2B5EF4-FFF2-40B4-BE49-F238E27FC236}">
                    <a16:creationId xmlns:a16="http://schemas.microsoft.com/office/drawing/2014/main" id="{FFB7F111-D17A-4008-B438-EB6DF4D72ECE}"/>
                  </a:ext>
                </a:extLst>
              </p:cNvPr>
              <p:cNvSpPr>
                <a:spLocks noChangeArrowheads="1"/>
              </p:cNvSpPr>
              <p:nvPr/>
            </p:nvSpPr>
            <p:spPr bwMode="auto">
              <a:xfrm>
                <a:off x="6175375" y="4312840"/>
                <a:ext cx="5891699" cy="577081"/>
              </a:xfrm>
              <a:prstGeom prst="rect">
                <a:avLst/>
              </a:prstGeom>
              <a:noFill/>
              <a:ln w="28575">
                <a:noFill/>
                <a:miter lim="800000"/>
                <a:headEnd/>
                <a:tailEnd/>
              </a:ln>
              <a:extLst>
                <a:ext uri="{909E8E84-426E-40DD-AFC4-6F175D3DCCD1}">
                  <a14:hiddenFill>
                    <a:solidFill>
                      <a:srgbClr val="FFFFFF"/>
                    </a:solidFill>
                  </a14:hiddenFill>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buNone/>
                </a:pPr>
                <a:r>
                  <a:rPr lang="en-US" altLang="zh-CN" sz="2400" dirty="0">
                    <a:solidFill>
                      <a:srgbClr val="C00000"/>
                    </a:solidFill>
                    <a:latin typeface="+mj-ea"/>
                    <a:ea typeface="+mj-ea"/>
                  </a:rPr>
                  <a:t>   </a:t>
                </a:r>
                <a:r>
                  <a:rPr lang="zh-CN" altLang="en-US" sz="2400" dirty="0">
                    <a:solidFill>
                      <a:schemeClr val="tx1"/>
                    </a:solidFill>
                    <a:latin typeface="+mj-ea"/>
                    <a:ea typeface="+mj-ea"/>
                  </a:rPr>
                  <a:t>（</a:t>
                </a:r>
                <a:r>
                  <a:rPr lang="en-US" altLang="zh-CN" sz="2400" dirty="0">
                    <a:latin typeface="+mj-ea"/>
                    <a:ea typeface="+mj-ea"/>
                  </a:rPr>
                  <a:t>P    →   Q</a:t>
                </a:r>
                <a:r>
                  <a:rPr lang="zh-CN" altLang="en-US" sz="2400" dirty="0">
                    <a:latin typeface="+mj-ea"/>
                    <a:ea typeface="+mj-ea"/>
                  </a:rPr>
                  <a:t>）  </a:t>
                </a:r>
                <a:r>
                  <a:rPr lang="en-US" altLang="zh-CN" sz="2400" dirty="0">
                    <a:latin typeface="+mj-ea"/>
                    <a:ea typeface="+mj-ea"/>
                  </a:rPr>
                  <a:t> </a:t>
                </a:r>
                <a:r>
                  <a:rPr lang="en-US" altLang="en-US" sz="2400" noProof="1">
                    <a:solidFill>
                      <a:schemeClr val="tx1"/>
                    </a:solidFill>
                    <a:latin typeface="+mn-ea"/>
                    <a:sym typeface="Symbol" panose="05050102010706020507" pitchFamily="18" charset="2"/>
                  </a:rPr>
                  <a:t></a:t>
                </a:r>
                <a:r>
                  <a:rPr lang="en-US" altLang="zh-CN" sz="2400" dirty="0">
                    <a:solidFill>
                      <a:schemeClr val="tx1"/>
                    </a:solidFill>
                    <a:latin typeface="+mj-ea"/>
                    <a:ea typeface="+mj-ea"/>
                  </a:rPr>
                  <a:t>  </a:t>
                </a:r>
                <a:r>
                  <a:rPr lang="zh-CN" altLang="en-US" sz="2400" dirty="0">
                    <a:solidFill>
                      <a:schemeClr val="tx1"/>
                    </a:solidFill>
                    <a:latin typeface="+mj-ea"/>
                    <a:ea typeface="+mj-ea"/>
                  </a:rPr>
                  <a:t>（</a:t>
                </a:r>
                <a14:m>
                  <m:oMath xmlns:m="http://schemas.openxmlformats.org/officeDocument/2006/math">
                    <m:r>
                      <a:rPr lang="fr-FR" altLang="zh-CN" sz="2400" i="1">
                        <a:latin typeface="Cambria Math" panose="02040503050406030204" pitchFamily="18" charset="0"/>
                        <a:ea typeface="+mj-ea"/>
                      </a:rPr>
                      <m:t>¬</m:t>
                    </m:r>
                  </m:oMath>
                </a14:m>
                <a:r>
                  <a:rPr lang="en-US" altLang="zh-CN" sz="2400" dirty="0">
                    <a:latin typeface="+mj-ea"/>
                    <a:ea typeface="+mj-ea"/>
                  </a:rPr>
                  <a:t>P   </a:t>
                </a:r>
                <a:r>
                  <a:rPr lang="de-DE" altLang="en-US" sz="2400" dirty="0"/>
                  <a:t>∨  </a:t>
                </a:r>
                <a:r>
                  <a:rPr lang="en-US" altLang="zh-CN" sz="2400" dirty="0">
                    <a:latin typeface="+mj-ea"/>
                    <a:ea typeface="+mj-ea"/>
                  </a:rPr>
                  <a:t>Q</a:t>
                </a:r>
                <a:r>
                  <a:rPr lang="zh-CN" altLang="en-US" sz="2400" dirty="0">
                    <a:latin typeface="+mj-ea"/>
                    <a:ea typeface="+mj-ea"/>
                  </a:rPr>
                  <a:t>）</a:t>
                </a:r>
                <a:endParaRPr lang="en-US" altLang="zh-CN" sz="2400" dirty="0">
                  <a:latin typeface="+mj-ea"/>
                </a:endParaRPr>
              </a:p>
            </p:txBody>
          </p:sp>
        </mc:Choice>
        <mc:Fallback xmlns="">
          <p:sp>
            <p:nvSpPr>
              <p:cNvPr id="18" name="Rectangle 4">
                <a:extLst>
                  <a:ext uri="{FF2B5EF4-FFF2-40B4-BE49-F238E27FC236}">
                    <a16:creationId xmlns:a16="http://schemas.microsoft.com/office/drawing/2014/main" id="{FFB7F111-D17A-4008-B438-EB6DF4D72ECE}"/>
                  </a:ext>
                </a:extLst>
              </p:cNvPr>
              <p:cNvSpPr>
                <a:spLocks noRot="1" noChangeAspect="1" noMove="1" noResize="1" noEditPoints="1" noAdjustHandles="1" noChangeArrowheads="1" noChangeShapeType="1" noTextEdit="1"/>
              </p:cNvSpPr>
              <p:nvPr/>
            </p:nvSpPr>
            <p:spPr bwMode="auto">
              <a:xfrm>
                <a:off x="6175375" y="4312840"/>
                <a:ext cx="5891699" cy="577081"/>
              </a:xfrm>
              <a:prstGeom prst="rect">
                <a:avLst/>
              </a:prstGeom>
              <a:blipFill>
                <a:blip r:embed="rId8"/>
                <a:stretch>
                  <a:fillRect b="-24211"/>
                </a:stretch>
              </a:blipFill>
              <a:ln w="28575">
                <a:no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sp>
        <p:nvSpPr>
          <p:cNvPr id="21" name="矩形: 圆角 20">
            <a:extLst>
              <a:ext uri="{FF2B5EF4-FFF2-40B4-BE49-F238E27FC236}">
                <a16:creationId xmlns:a16="http://schemas.microsoft.com/office/drawing/2014/main" id="{BECDE10B-F698-4EF1-88CC-CD9C325449FF}"/>
              </a:ext>
            </a:extLst>
          </p:cNvPr>
          <p:cNvSpPr/>
          <p:nvPr/>
        </p:nvSpPr>
        <p:spPr>
          <a:xfrm>
            <a:off x="1558334" y="4427276"/>
            <a:ext cx="1126715" cy="1097391"/>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mc:AlternateContent xmlns:mc="http://schemas.openxmlformats.org/markup-compatibility/2006" xmlns:a14="http://schemas.microsoft.com/office/drawing/2010/main">
        <mc:Choice Requires="a14">
          <p:sp>
            <p:nvSpPr>
              <p:cNvPr id="22" name="Rectangle 4">
                <a:extLst>
                  <a:ext uri="{FF2B5EF4-FFF2-40B4-BE49-F238E27FC236}">
                    <a16:creationId xmlns:a16="http://schemas.microsoft.com/office/drawing/2014/main" id="{81F29A74-91AC-4A8F-97E1-BFA9A0782D68}"/>
                  </a:ext>
                </a:extLst>
              </p:cNvPr>
              <p:cNvSpPr>
                <a:spLocks noChangeArrowheads="1"/>
              </p:cNvSpPr>
              <p:nvPr/>
            </p:nvSpPr>
            <p:spPr bwMode="auto">
              <a:xfrm>
                <a:off x="194461" y="4910882"/>
                <a:ext cx="5292499" cy="577081"/>
              </a:xfrm>
              <a:prstGeom prst="rect">
                <a:avLst/>
              </a:prstGeom>
              <a:noFill/>
              <a:ln w="28575">
                <a:noFill/>
                <a:miter lim="800000"/>
                <a:headEnd/>
                <a:tailEnd/>
              </a:ln>
              <a:extLst>
                <a:ext uri="{909E8E84-426E-40DD-AFC4-6F175D3DCCD1}">
                  <a14:hiddenFill>
                    <a:solidFill>
                      <a:srgbClr val="FFFFFF"/>
                    </a:solidFill>
                  </a14:hiddenFill>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buNone/>
                </a:pPr>
                <a:r>
                  <a:rPr lang="en-US" altLang="zh-CN" sz="2400" dirty="0">
                    <a:solidFill>
                      <a:srgbClr val="3333FF"/>
                    </a:solidFill>
                    <a:latin typeface="+mj-ea"/>
                    <a:sym typeface="Symbol" panose="05050102010706020507" pitchFamily="18" charset="2"/>
                  </a:rPr>
                  <a:t></a:t>
                </a:r>
                <a:r>
                  <a:rPr lang="en-US" altLang="zh-CN" sz="2400" dirty="0" err="1">
                    <a:solidFill>
                      <a:srgbClr val="3333FF"/>
                    </a:solidFill>
                    <a:latin typeface="+mj-ea"/>
                  </a:rPr>
                  <a:t>xP</a:t>
                </a:r>
                <a:r>
                  <a:rPr lang="en-US" altLang="zh-CN" sz="2400" dirty="0">
                    <a:solidFill>
                      <a:srgbClr val="3333FF"/>
                    </a:solidFill>
                    <a:latin typeface="+mj-ea"/>
                  </a:rPr>
                  <a:t>(x)</a:t>
                </a:r>
                <a:r>
                  <a:rPr lang="en-US" altLang="zh-CN" sz="2400" dirty="0">
                    <a:solidFill>
                      <a:schemeClr val="tx1"/>
                    </a:solidFill>
                    <a:latin typeface="+mj-ea"/>
                  </a:rPr>
                  <a:t>→</a:t>
                </a:r>
                <a:r>
                  <a:rPr lang="en-US" altLang="zh-CN" sz="2400" dirty="0">
                    <a:solidFill>
                      <a:srgbClr val="C00000"/>
                    </a:solidFill>
                    <a:latin typeface="+mj-ea"/>
                    <a:sym typeface="Symbol" panose="05050102010706020507" pitchFamily="18" charset="2"/>
                  </a:rPr>
                  <a:t></a:t>
                </a:r>
                <a:r>
                  <a:rPr lang="en-US" altLang="zh-CN" sz="2400" dirty="0" err="1">
                    <a:solidFill>
                      <a:srgbClr val="C00000"/>
                    </a:solidFill>
                    <a:latin typeface="+mj-ea"/>
                  </a:rPr>
                  <a:t>xQ</a:t>
                </a:r>
                <a:r>
                  <a:rPr lang="en-US" altLang="zh-CN" sz="2400" dirty="0">
                    <a:solidFill>
                      <a:srgbClr val="C00000"/>
                    </a:solidFill>
                    <a:latin typeface="+mj-ea"/>
                  </a:rPr>
                  <a:t>(x)</a:t>
                </a:r>
                <a:r>
                  <a:rPr lang="en-US" altLang="zh-CN" sz="2400" dirty="0">
                    <a:solidFill>
                      <a:schemeClr val="tx1"/>
                    </a:solidFill>
                    <a:latin typeface="+mj-ea"/>
                  </a:rPr>
                  <a:t>=</a:t>
                </a:r>
                <a14:m>
                  <m:oMath xmlns:m="http://schemas.openxmlformats.org/officeDocument/2006/math">
                    <m:r>
                      <a:rPr lang="fr-FR" altLang="zh-CN" sz="2400" i="1">
                        <a:latin typeface="Cambria Math" panose="02040503050406030204" pitchFamily="18" charset="0"/>
                      </a:rPr>
                      <m:t>¬</m:t>
                    </m:r>
                  </m:oMath>
                </a14:m>
                <a:r>
                  <a:rPr lang="en-US" altLang="zh-CN" sz="2400" dirty="0">
                    <a:latin typeface="+mj-ea"/>
                    <a:sym typeface="Symbol" panose="05050102010706020507" pitchFamily="18" charset="2"/>
                  </a:rPr>
                  <a:t></a:t>
                </a:r>
                <a:r>
                  <a:rPr lang="en-US" altLang="zh-CN" sz="2400" dirty="0" err="1">
                    <a:latin typeface="+mj-ea"/>
                  </a:rPr>
                  <a:t>xP</a:t>
                </a:r>
                <a:r>
                  <a:rPr lang="en-US" altLang="zh-CN" sz="2400" dirty="0">
                    <a:latin typeface="+mj-ea"/>
                  </a:rPr>
                  <a:t>(x)</a:t>
                </a:r>
                <a:r>
                  <a:rPr lang="de-DE" altLang="en-US" sz="2400" dirty="0"/>
                  <a:t>∨</a:t>
                </a:r>
                <a:r>
                  <a:rPr lang="en-US" altLang="zh-CN" sz="2400" dirty="0">
                    <a:latin typeface="+mj-ea"/>
                    <a:sym typeface="Symbol" panose="05050102010706020507" pitchFamily="18" charset="2"/>
                  </a:rPr>
                  <a:t></a:t>
                </a:r>
                <a:r>
                  <a:rPr lang="en-US" altLang="zh-CN" sz="2400" dirty="0" err="1">
                    <a:latin typeface="+mj-ea"/>
                  </a:rPr>
                  <a:t>xQ</a:t>
                </a:r>
                <a:r>
                  <a:rPr lang="en-US" altLang="zh-CN" sz="2400" dirty="0">
                    <a:latin typeface="+mj-ea"/>
                  </a:rPr>
                  <a:t>(x)</a:t>
                </a:r>
                <a:endParaRPr lang="zh-CN" altLang="en-US" sz="2000" dirty="0">
                  <a:latin typeface="+mj-ea"/>
                  <a:ea typeface="+mj-ea"/>
                </a:endParaRPr>
              </a:p>
            </p:txBody>
          </p:sp>
        </mc:Choice>
        <mc:Fallback xmlns="">
          <p:sp>
            <p:nvSpPr>
              <p:cNvPr id="22" name="Rectangle 4">
                <a:extLst>
                  <a:ext uri="{FF2B5EF4-FFF2-40B4-BE49-F238E27FC236}">
                    <a16:creationId xmlns:a16="http://schemas.microsoft.com/office/drawing/2014/main" id="{81F29A74-91AC-4A8F-97E1-BFA9A0782D68}"/>
                  </a:ext>
                </a:extLst>
              </p:cNvPr>
              <p:cNvSpPr>
                <a:spLocks noRot="1" noChangeAspect="1" noMove="1" noResize="1" noEditPoints="1" noAdjustHandles="1" noChangeArrowheads="1" noChangeShapeType="1" noTextEdit="1"/>
              </p:cNvSpPr>
              <p:nvPr/>
            </p:nvSpPr>
            <p:spPr bwMode="auto">
              <a:xfrm>
                <a:off x="194461" y="4910882"/>
                <a:ext cx="5292499" cy="577081"/>
              </a:xfrm>
              <a:prstGeom prst="rect">
                <a:avLst/>
              </a:prstGeom>
              <a:blipFill>
                <a:blip r:embed="rId9"/>
                <a:stretch>
                  <a:fillRect l="-1843" r="-4032" b="-25532"/>
                </a:stretch>
              </a:blipFill>
              <a:ln w="28575">
                <a:no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Rectangle 4">
                <a:extLst>
                  <a:ext uri="{FF2B5EF4-FFF2-40B4-BE49-F238E27FC236}">
                    <a16:creationId xmlns:a16="http://schemas.microsoft.com/office/drawing/2014/main" id="{B77D7600-EC5C-4AF8-9354-68DEFD240634}"/>
                  </a:ext>
                </a:extLst>
              </p:cNvPr>
              <p:cNvSpPr>
                <a:spLocks noChangeArrowheads="1"/>
              </p:cNvSpPr>
              <p:nvPr/>
            </p:nvSpPr>
            <p:spPr bwMode="auto">
              <a:xfrm>
                <a:off x="6175375" y="4940704"/>
                <a:ext cx="5891699" cy="577081"/>
              </a:xfrm>
              <a:prstGeom prst="rect">
                <a:avLst/>
              </a:prstGeom>
              <a:noFill/>
              <a:ln w="28575">
                <a:noFill/>
                <a:miter lim="800000"/>
                <a:headEnd/>
                <a:tailEnd/>
              </a:ln>
              <a:extLst>
                <a:ext uri="{909E8E84-426E-40DD-AFC4-6F175D3DCCD1}">
                  <a14:hiddenFill>
                    <a:solidFill>
                      <a:srgbClr val="FFFFFF"/>
                    </a:solidFill>
                  </a14:hiddenFill>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buNone/>
                </a:pPr>
                <a:r>
                  <a:rPr lang="en-US" altLang="zh-CN" sz="2400" dirty="0">
                    <a:solidFill>
                      <a:srgbClr val="C00000"/>
                    </a:solidFill>
                    <a:latin typeface="+mj-ea"/>
                    <a:ea typeface="+mj-ea"/>
                  </a:rPr>
                  <a:t> </a:t>
                </a:r>
                <a:r>
                  <a:rPr lang="en-US" altLang="zh-CN" sz="2400" dirty="0">
                    <a:latin typeface="+mj-ea"/>
                    <a:sym typeface="Symbol" panose="05050102010706020507" pitchFamily="18" charset="2"/>
                  </a:rPr>
                  <a:t></a:t>
                </a:r>
                <a:r>
                  <a:rPr lang="en-US" altLang="zh-CN" sz="2400" dirty="0" err="1">
                    <a:latin typeface="+mj-ea"/>
                  </a:rPr>
                  <a:t>xP</a:t>
                </a:r>
                <a:r>
                  <a:rPr lang="en-US" altLang="zh-CN" sz="2400" dirty="0">
                    <a:latin typeface="+mj-ea"/>
                  </a:rPr>
                  <a:t>(x)→</a:t>
                </a:r>
                <a:r>
                  <a:rPr lang="en-US" altLang="zh-CN" sz="2400" dirty="0">
                    <a:latin typeface="+mj-ea"/>
                    <a:sym typeface="Symbol" panose="05050102010706020507" pitchFamily="18" charset="2"/>
                  </a:rPr>
                  <a:t></a:t>
                </a:r>
                <a:r>
                  <a:rPr lang="en-US" altLang="zh-CN" sz="2400" dirty="0" err="1">
                    <a:latin typeface="+mj-ea"/>
                  </a:rPr>
                  <a:t>xQ</a:t>
                </a:r>
                <a:r>
                  <a:rPr lang="en-US" altLang="zh-CN" sz="2400" dirty="0">
                    <a:latin typeface="+mj-ea"/>
                  </a:rPr>
                  <a:t>(x))</a:t>
                </a:r>
                <a:r>
                  <a:rPr lang="en-US" altLang="en-US" sz="2400" noProof="1">
                    <a:solidFill>
                      <a:schemeClr val="tx1"/>
                    </a:solidFill>
                    <a:latin typeface="+mn-ea"/>
                    <a:sym typeface="Symbol" panose="05050102010706020507" pitchFamily="18" charset="2"/>
                  </a:rPr>
                  <a:t></a:t>
                </a:r>
                <a:r>
                  <a:rPr lang="en-US" altLang="zh-CN" sz="2400" dirty="0">
                    <a:latin typeface="+mj-ea"/>
                  </a:rPr>
                  <a:t>(</a:t>
                </a:r>
                <a14:m>
                  <m:oMath xmlns:m="http://schemas.openxmlformats.org/officeDocument/2006/math">
                    <m:r>
                      <a:rPr lang="fr-FR" altLang="zh-CN" sz="2400" i="1">
                        <a:latin typeface="Cambria Math" panose="02040503050406030204" pitchFamily="18" charset="0"/>
                      </a:rPr>
                      <m:t>¬</m:t>
                    </m:r>
                  </m:oMath>
                </a14:m>
                <a:r>
                  <a:rPr lang="en-US" altLang="zh-CN" sz="2400" dirty="0">
                    <a:latin typeface="+mj-ea"/>
                    <a:sym typeface="Symbol" panose="05050102010706020507" pitchFamily="18" charset="2"/>
                  </a:rPr>
                  <a:t></a:t>
                </a:r>
                <a:r>
                  <a:rPr lang="en-US" altLang="zh-CN" sz="2400" dirty="0" err="1">
                    <a:latin typeface="+mj-ea"/>
                  </a:rPr>
                  <a:t>xP</a:t>
                </a:r>
                <a:r>
                  <a:rPr lang="en-US" altLang="zh-CN" sz="2400" dirty="0">
                    <a:latin typeface="+mj-ea"/>
                  </a:rPr>
                  <a:t>(x)</a:t>
                </a:r>
                <a:r>
                  <a:rPr lang="de-DE" altLang="en-US" sz="2400" dirty="0"/>
                  <a:t>∨</a:t>
                </a:r>
                <a:r>
                  <a:rPr lang="en-US" altLang="zh-CN" sz="2400" dirty="0">
                    <a:latin typeface="+mj-ea"/>
                    <a:sym typeface="Symbol" panose="05050102010706020507" pitchFamily="18" charset="2"/>
                  </a:rPr>
                  <a:t></a:t>
                </a:r>
                <a:r>
                  <a:rPr lang="en-US" altLang="zh-CN" sz="2400" dirty="0" err="1">
                    <a:latin typeface="+mj-ea"/>
                  </a:rPr>
                  <a:t>xQ</a:t>
                </a:r>
                <a:r>
                  <a:rPr lang="en-US" altLang="zh-CN" sz="2400" dirty="0">
                    <a:latin typeface="+mj-ea"/>
                  </a:rPr>
                  <a:t>(x))</a:t>
                </a:r>
              </a:p>
            </p:txBody>
          </p:sp>
        </mc:Choice>
        <mc:Fallback xmlns="">
          <p:sp>
            <p:nvSpPr>
              <p:cNvPr id="23" name="Rectangle 4">
                <a:extLst>
                  <a:ext uri="{FF2B5EF4-FFF2-40B4-BE49-F238E27FC236}">
                    <a16:creationId xmlns:a16="http://schemas.microsoft.com/office/drawing/2014/main" id="{B77D7600-EC5C-4AF8-9354-68DEFD240634}"/>
                  </a:ext>
                </a:extLst>
              </p:cNvPr>
              <p:cNvSpPr>
                <a:spLocks noRot="1" noChangeAspect="1" noMove="1" noResize="1" noEditPoints="1" noAdjustHandles="1" noChangeArrowheads="1" noChangeShapeType="1" noTextEdit="1"/>
              </p:cNvSpPr>
              <p:nvPr/>
            </p:nvSpPr>
            <p:spPr bwMode="auto">
              <a:xfrm>
                <a:off x="6175375" y="4940704"/>
                <a:ext cx="5891699" cy="577081"/>
              </a:xfrm>
              <a:prstGeom prst="rect">
                <a:avLst/>
              </a:prstGeom>
              <a:blipFill>
                <a:blip r:embed="rId10"/>
                <a:stretch>
                  <a:fillRect r="-207" b="-24211"/>
                </a:stretch>
              </a:blipFill>
              <a:ln w="28575">
                <a:no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sp>
        <p:nvSpPr>
          <p:cNvPr id="17" name="思想气泡: 云 16">
            <a:extLst>
              <a:ext uri="{FF2B5EF4-FFF2-40B4-BE49-F238E27FC236}">
                <a16:creationId xmlns:a16="http://schemas.microsoft.com/office/drawing/2014/main" id="{D101DD57-9464-4BDB-9F1D-2FCE31103FF0}"/>
              </a:ext>
            </a:extLst>
          </p:cNvPr>
          <p:cNvSpPr/>
          <p:nvPr/>
        </p:nvSpPr>
        <p:spPr>
          <a:xfrm>
            <a:off x="8461375" y="3562104"/>
            <a:ext cx="2743200" cy="800235"/>
          </a:xfrm>
          <a:prstGeom prst="cloudCallout">
            <a:avLst>
              <a:gd name="adj1" fmla="val -22565"/>
              <a:gd name="adj2" fmla="val 8179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rPr>
              <a:t>永真公式</a:t>
            </a:r>
          </a:p>
        </p:txBody>
      </p:sp>
      <p:sp>
        <p:nvSpPr>
          <p:cNvPr id="25" name="思想气泡: 云 24">
            <a:extLst>
              <a:ext uri="{FF2B5EF4-FFF2-40B4-BE49-F238E27FC236}">
                <a16:creationId xmlns:a16="http://schemas.microsoft.com/office/drawing/2014/main" id="{023817CC-7CB1-4F6F-ADD5-A8887695CEDE}"/>
              </a:ext>
            </a:extLst>
          </p:cNvPr>
          <p:cNvSpPr/>
          <p:nvPr/>
        </p:nvSpPr>
        <p:spPr>
          <a:xfrm>
            <a:off x="6378024" y="5819354"/>
            <a:ext cx="2743200" cy="800235"/>
          </a:xfrm>
          <a:prstGeom prst="cloudCallout">
            <a:avLst>
              <a:gd name="adj1" fmla="val 48431"/>
              <a:gd name="adj2" fmla="val -94802"/>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永真公式？？</a:t>
            </a:r>
          </a:p>
        </p:txBody>
      </p:sp>
      <p:sp>
        <p:nvSpPr>
          <p:cNvPr id="26" name="思想气泡: 云 25">
            <a:extLst>
              <a:ext uri="{FF2B5EF4-FFF2-40B4-BE49-F238E27FC236}">
                <a16:creationId xmlns:a16="http://schemas.microsoft.com/office/drawing/2014/main" id="{444BB138-3A64-42C3-A167-8F7BFCF80CBF}"/>
              </a:ext>
            </a:extLst>
          </p:cNvPr>
          <p:cNvSpPr/>
          <p:nvPr/>
        </p:nvSpPr>
        <p:spPr>
          <a:xfrm>
            <a:off x="6378024" y="5819354"/>
            <a:ext cx="2743200" cy="800235"/>
          </a:xfrm>
          <a:prstGeom prst="cloudCallout">
            <a:avLst>
              <a:gd name="adj1" fmla="val 48431"/>
              <a:gd name="adj2" fmla="val -94802"/>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永真公式</a:t>
            </a:r>
          </a:p>
        </p:txBody>
      </p:sp>
    </p:spTree>
    <p:custDataLst>
      <p:tags r:id="rId1"/>
    </p:custDataLst>
    <p:extLst>
      <p:ext uri="{BB962C8B-B14F-4D97-AF65-F5344CB8AC3E}">
        <p14:creationId xmlns:p14="http://schemas.microsoft.com/office/powerpoint/2010/main" val="31798382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arn(inVertical)">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0-#ppt_w/2"/>
                                          </p:val>
                                        </p:tav>
                                        <p:tav tm="100000">
                                          <p:val>
                                            <p:strVal val="#ppt_x"/>
                                          </p:val>
                                        </p:tav>
                                      </p:tavLst>
                                    </p:anim>
                                    <p:anim calcmode="lin" valueType="num">
                                      <p:cBhvr additive="base">
                                        <p:cTn id="22"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heel(1)">
                                      <p:cBhvr>
                                        <p:cTn id="27" dur="20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additive="base">
                                        <p:cTn id="32" dur="500" fill="hold"/>
                                        <p:tgtEl>
                                          <p:spTgt spid="22"/>
                                        </p:tgtEl>
                                        <p:attrNameLst>
                                          <p:attrName>ppt_x</p:attrName>
                                        </p:attrNameLst>
                                      </p:cBhvr>
                                      <p:tavLst>
                                        <p:tav tm="0">
                                          <p:val>
                                            <p:strVal val="0-#ppt_w/2"/>
                                          </p:val>
                                        </p:tav>
                                        <p:tav tm="100000">
                                          <p:val>
                                            <p:strVal val="#ppt_x"/>
                                          </p:val>
                                        </p:tav>
                                      </p:tavLst>
                                    </p:anim>
                                    <p:anim calcmode="lin" valueType="num">
                                      <p:cBhvr additive="base">
                                        <p:cTn id="33"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22">
                                            <p:txEl>
                                              <p:pRg st="0" end="0"/>
                                            </p:txEl>
                                          </p:spTgt>
                                        </p:tgtEl>
                                        <p:attrNameLst>
                                          <p:attrName>style.visibility</p:attrName>
                                        </p:attrNameLst>
                                      </p:cBhvr>
                                      <p:to>
                                        <p:strVal val="visible"/>
                                      </p:to>
                                    </p:set>
                                    <p:animEffect transition="in" filter="wipe(down)">
                                      <p:cBhvr>
                                        <p:cTn id="38" dur="500"/>
                                        <p:tgtEl>
                                          <p:spTgt spid="22">
                                            <p:txEl>
                                              <p:pRg st="0" end="0"/>
                                            </p:txEl>
                                          </p:spTgt>
                                        </p:tgtEl>
                                      </p:cBhvr>
                                    </p:animEffect>
                                  </p:childTnLst>
                                </p:cTn>
                              </p:par>
                              <p:par>
                                <p:cTn id="39" presetID="6" presetClass="entr" presetSubtype="16"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circle(in)">
                                      <p:cBhvr>
                                        <p:cTn id="41" dur="2000"/>
                                        <p:tgtEl>
                                          <p:spTgt spid="15"/>
                                        </p:tgtEl>
                                      </p:cBhvr>
                                    </p:animEffect>
                                  </p:childTnLst>
                                </p:cTn>
                              </p:par>
                              <p:par>
                                <p:cTn id="42" presetID="6" presetClass="entr" presetSubtype="16"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circle(in)">
                                      <p:cBhvr>
                                        <p:cTn id="44" dur="2000"/>
                                        <p:tgtEl>
                                          <p:spTgt spid="21"/>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anim calcmode="lin" valueType="num">
                                      <p:cBhvr additive="base">
                                        <p:cTn id="49" dur="500" fill="hold"/>
                                        <p:tgtEl>
                                          <p:spTgt spid="23"/>
                                        </p:tgtEl>
                                        <p:attrNameLst>
                                          <p:attrName>ppt_x</p:attrName>
                                        </p:attrNameLst>
                                      </p:cBhvr>
                                      <p:tavLst>
                                        <p:tav tm="0">
                                          <p:val>
                                            <p:strVal val="0-#ppt_w/2"/>
                                          </p:val>
                                        </p:tav>
                                        <p:tav tm="100000">
                                          <p:val>
                                            <p:strVal val="#ppt_x"/>
                                          </p:val>
                                        </p:tav>
                                      </p:tavLst>
                                    </p:anim>
                                    <p:anim calcmode="lin" valueType="num">
                                      <p:cBhvr additive="base">
                                        <p:cTn id="50"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1" presetClass="entr" presetSubtype="1"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wheel(1)">
                                      <p:cBhvr>
                                        <p:cTn id="55" dur="2000"/>
                                        <p:tgtEl>
                                          <p:spTgt spid="25"/>
                                        </p:tgtEl>
                                      </p:cBhvr>
                                    </p:animEffect>
                                  </p:childTnLst>
                                </p:cTn>
                              </p:par>
                            </p:childTnLst>
                          </p:cTn>
                        </p:par>
                      </p:childTnLst>
                    </p:cTn>
                  </p:par>
                  <p:par>
                    <p:cTn id="56" fill="hold">
                      <p:stCondLst>
                        <p:cond delay="indefinite"/>
                      </p:stCondLst>
                      <p:childTnLst>
                        <p:par>
                          <p:cTn id="57" fill="hold">
                            <p:stCondLst>
                              <p:cond delay="0"/>
                            </p:stCondLst>
                            <p:childTnLst>
                              <p:par>
                                <p:cTn id="58" presetID="21" presetClass="entr" presetSubtype="1" fill="hold" grpId="0" nodeType="click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wheel(1)">
                                      <p:cBhvr>
                                        <p:cTn id="60" dur="2000"/>
                                        <p:tgtEl>
                                          <p:spTgt spid="26"/>
                                        </p:tgtEl>
                                      </p:cBhvr>
                                    </p:animEffect>
                                  </p:childTnLst>
                                </p:cTn>
                              </p:par>
                            </p:childTnLst>
                          </p:cTn>
                        </p:par>
                      </p:childTnLst>
                    </p:cTn>
                  </p:par>
                  <p:par>
                    <p:cTn id="61" fill="hold">
                      <p:stCondLst>
                        <p:cond delay="indefinite"/>
                      </p:stCondLst>
                      <p:childTnLst>
                        <p:par>
                          <p:cTn id="62" fill="hold">
                            <p:stCondLst>
                              <p:cond delay="0"/>
                            </p:stCondLst>
                            <p:childTnLst>
                              <p:par>
                                <p:cTn id="63" presetID="21" presetClass="entr" presetSubtype="1" fill="hold" nodeType="click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wheel(1)">
                                      <p:cBhvr>
                                        <p:cTn id="65"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2" grpId="0" animBg="1"/>
      <p:bldP spid="18" grpId="0" autoUpdateAnimBg="0"/>
      <p:bldP spid="21" grpId="0" animBg="1"/>
      <p:bldP spid="22" grpId="0" autoUpdateAnimBg="0"/>
      <p:bldP spid="23" grpId="0" autoUpdateAnimBg="0"/>
      <p:bldP spid="17" grpId="0" animBg="1"/>
      <p:bldP spid="25" grpId="0" animBg="1"/>
      <p:bldP spid="26"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3" name="Rectangle 7"/>
          <p:cNvSpPr>
            <a:spLocks noChangeArrowheads="1"/>
          </p:cNvSpPr>
          <p:nvPr/>
        </p:nvSpPr>
        <p:spPr bwMode="auto">
          <a:xfrm>
            <a:off x="1526117" y="3042002"/>
            <a:ext cx="184774" cy="585039"/>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37895" name="Rectangle 9"/>
          <p:cNvSpPr>
            <a:spLocks noChangeArrowheads="1"/>
          </p:cNvSpPr>
          <p:nvPr/>
        </p:nvSpPr>
        <p:spPr bwMode="auto">
          <a:xfrm>
            <a:off x="1526117" y="-292519"/>
            <a:ext cx="184774" cy="585039"/>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10" name="Rectangle 6"/>
          <p:cNvSpPr>
            <a:spLocks noChangeArrowheads="1"/>
          </p:cNvSpPr>
          <p:nvPr/>
        </p:nvSpPr>
        <p:spPr bwMode="auto">
          <a:xfrm>
            <a:off x="307975" y="3627041"/>
            <a:ext cx="10132709" cy="497957"/>
          </a:xfrm>
          <a:prstGeom prst="rect">
            <a:avLst/>
          </a:prstGeom>
          <a:solidFill>
            <a:srgbClr val="1157AB"/>
          </a:solidFill>
          <a:ln>
            <a:noFill/>
          </a:ln>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buClr>
                <a:srgbClr val="00FF00"/>
              </a:buClr>
              <a:buNone/>
            </a:pPr>
            <a:r>
              <a:rPr lang="zh-CN" altLang="en-US" sz="2400" dirty="0">
                <a:solidFill>
                  <a:srgbClr val="FFFF00"/>
                </a:solidFill>
                <a:latin typeface="+mn-ea"/>
                <a:ea typeface="+mn-ea"/>
                <a:sym typeface="Symbol" panose="05050102010706020507" pitchFamily="18" charset="2"/>
              </a:rPr>
              <a:t>定理</a:t>
            </a:r>
            <a:r>
              <a:rPr lang="en-US" altLang="zh-CN" sz="2400" dirty="0">
                <a:solidFill>
                  <a:srgbClr val="FFFF00"/>
                </a:solidFill>
                <a:latin typeface="+mn-ea"/>
                <a:ea typeface="+mn-ea"/>
                <a:sym typeface="Symbol" panose="05050102010706020507" pitchFamily="18" charset="2"/>
              </a:rPr>
              <a:t>3.1  </a:t>
            </a:r>
            <a:r>
              <a:rPr lang="zh-CN" altLang="en-US" sz="2400" dirty="0">
                <a:solidFill>
                  <a:schemeClr val="bg1"/>
                </a:solidFill>
                <a:latin typeface="+mn-ea"/>
                <a:ea typeface="+mn-ea"/>
                <a:sym typeface="Symbol" panose="05050102010706020507" pitchFamily="18" charset="2"/>
              </a:rPr>
              <a:t>永真公式的任意一个代入实例必为永真公式。</a:t>
            </a:r>
          </a:p>
        </p:txBody>
      </p:sp>
      <p:sp>
        <p:nvSpPr>
          <p:cNvPr id="7" name="Rectangle 2">
            <a:extLst>
              <a:ext uri="{FF2B5EF4-FFF2-40B4-BE49-F238E27FC236}">
                <a16:creationId xmlns:a16="http://schemas.microsoft.com/office/drawing/2014/main" id="{DAD8B920-DA08-41C7-92EE-88A1E2FB777E}"/>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公式</a:t>
            </a:r>
            <a:r>
              <a:rPr lang="zh-CN" altLang="zh-CN" dirty="0"/>
              <a:t>等价</a:t>
            </a:r>
            <a:endParaRPr lang="zh-CN" altLang="en-US" dirty="0"/>
          </a:p>
        </p:txBody>
      </p:sp>
      <p:sp>
        <p:nvSpPr>
          <p:cNvPr id="8" name="Rectangle 3">
            <a:extLst>
              <a:ext uri="{FF2B5EF4-FFF2-40B4-BE49-F238E27FC236}">
                <a16:creationId xmlns:a16="http://schemas.microsoft.com/office/drawing/2014/main" id="{BB1A3C1F-29EA-4410-88F5-DEF0A570D680}"/>
              </a:ext>
            </a:extLst>
          </p:cNvPr>
          <p:cNvSpPr txBox="1">
            <a:spLocks noChangeArrowheads="1"/>
          </p:cNvSpPr>
          <p:nvPr/>
        </p:nvSpPr>
        <p:spPr>
          <a:xfrm>
            <a:off x="218394" y="1422729"/>
            <a:ext cx="11525117" cy="1911792"/>
          </a:xfrm>
          <a:prstGeom prst="rect">
            <a:avLst/>
          </a:prstGeom>
        </p:spPr>
        <p:txBody>
          <a:bodyPr vert="horz" lIns="121917" tIns="60958" rIns="121917" bIns="60958" rtlCol="0">
            <a:no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spcBef>
                <a:spcPts val="1200"/>
              </a:spcBef>
              <a:buFont typeface="Wingdings" pitchFamily="2" charset="2"/>
              <a:buNone/>
            </a:pPr>
            <a:r>
              <a:rPr lang="zh-CN" altLang="en-US" dirty="0">
                <a:solidFill>
                  <a:srgbClr val="C00000"/>
                </a:solidFill>
              </a:rPr>
              <a:t>定义</a:t>
            </a:r>
            <a:r>
              <a:rPr lang="en-US" altLang="zh-CN" dirty="0">
                <a:solidFill>
                  <a:srgbClr val="C00000"/>
                </a:solidFill>
              </a:rPr>
              <a:t>3.12  </a:t>
            </a:r>
            <a:r>
              <a:rPr lang="zh-CN" altLang="en-US" dirty="0"/>
              <a:t>设</a:t>
            </a:r>
            <a:r>
              <a:rPr lang="en-US" altLang="zh-CN" dirty="0"/>
              <a:t>G(P</a:t>
            </a:r>
            <a:r>
              <a:rPr lang="en-US" altLang="zh-CN" baseline="-25000" dirty="0"/>
              <a:t>1</a:t>
            </a:r>
            <a:r>
              <a:rPr lang="en-US" altLang="zh-CN" dirty="0"/>
              <a:t>,P</a:t>
            </a:r>
            <a:r>
              <a:rPr lang="en-US" altLang="zh-CN" baseline="-25000" dirty="0"/>
              <a:t>2</a:t>
            </a:r>
            <a:r>
              <a:rPr lang="en-US" altLang="zh-CN" dirty="0"/>
              <a:t>,…,</a:t>
            </a:r>
            <a:r>
              <a:rPr lang="en-US" altLang="zh-CN" dirty="0" err="1"/>
              <a:t>P</a:t>
            </a:r>
            <a:r>
              <a:rPr lang="en-US" altLang="zh-CN" baseline="-25000" dirty="0" err="1"/>
              <a:t>n</a:t>
            </a:r>
            <a:r>
              <a:rPr lang="en-US" altLang="zh-CN" dirty="0"/>
              <a:t>)</a:t>
            </a:r>
            <a:r>
              <a:rPr lang="zh-CN" altLang="en-US" dirty="0"/>
              <a:t>是命题公式，</a:t>
            </a:r>
            <a:r>
              <a:rPr lang="en-US" altLang="zh-CN" dirty="0"/>
              <a:t> P</a:t>
            </a:r>
            <a:r>
              <a:rPr lang="en-US" altLang="zh-CN" baseline="-25000" dirty="0"/>
              <a:t>1</a:t>
            </a:r>
            <a:r>
              <a:rPr lang="en-US" altLang="zh-CN" dirty="0"/>
              <a:t>,P</a:t>
            </a:r>
            <a:r>
              <a:rPr lang="en-US" altLang="zh-CN" baseline="-25000" dirty="0"/>
              <a:t>2</a:t>
            </a:r>
            <a:r>
              <a:rPr lang="en-US" altLang="zh-CN" dirty="0"/>
              <a:t>,…,</a:t>
            </a:r>
            <a:r>
              <a:rPr lang="en-US" altLang="zh-CN" dirty="0" err="1"/>
              <a:t>P</a:t>
            </a:r>
            <a:r>
              <a:rPr lang="en-US" altLang="zh-CN" baseline="-25000" dirty="0" err="1"/>
              <a:t>n</a:t>
            </a:r>
            <a:r>
              <a:rPr lang="zh-CN" altLang="en-US" dirty="0"/>
              <a:t>是出现在</a:t>
            </a:r>
            <a:r>
              <a:rPr lang="en-US" altLang="zh-CN" dirty="0"/>
              <a:t>G</a:t>
            </a:r>
            <a:r>
              <a:rPr lang="zh-CN" altLang="en-US" dirty="0"/>
              <a:t>中的命题变元，</a:t>
            </a:r>
            <a:r>
              <a:rPr lang="zh-CN" altLang="zh-CN" dirty="0"/>
              <a:t>当用任意的谓词公式</a:t>
            </a:r>
            <a:r>
              <a:rPr lang="en-US" altLang="zh-CN" dirty="0"/>
              <a:t>G</a:t>
            </a:r>
            <a:r>
              <a:rPr lang="en-US" altLang="zh-CN" baseline="-25000" dirty="0"/>
              <a:t>i</a:t>
            </a:r>
            <a:r>
              <a:rPr lang="zh-CN" altLang="zh-CN" dirty="0"/>
              <a:t>取代</a:t>
            </a:r>
            <a:r>
              <a:rPr lang="en-US" altLang="zh-CN" dirty="0"/>
              <a:t>P</a:t>
            </a:r>
            <a:r>
              <a:rPr lang="en-US" altLang="zh-CN" baseline="-25000" dirty="0"/>
              <a:t>i</a:t>
            </a:r>
            <a:r>
              <a:rPr lang="en-US" altLang="zh-CN" dirty="0"/>
              <a:t>(</a:t>
            </a:r>
            <a:r>
              <a:rPr lang="en-US" altLang="zh-CN" dirty="0" err="1"/>
              <a:t>i</a:t>
            </a:r>
            <a:r>
              <a:rPr lang="en-US" altLang="zh-CN" dirty="0"/>
              <a:t>=1,2,…,n)</a:t>
            </a:r>
            <a:r>
              <a:rPr lang="zh-CN" altLang="zh-CN" dirty="0"/>
              <a:t>，得到新的谓词公式</a:t>
            </a:r>
            <a:r>
              <a:rPr lang="en-US" altLang="zh-CN" dirty="0"/>
              <a:t>G′(G</a:t>
            </a:r>
            <a:r>
              <a:rPr lang="en-US" altLang="zh-CN" baseline="-25000" dirty="0"/>
              <a:t>1</a:t>
            </a:r>
            <a:r>
              <a:rPr lang="en-US" altLang="zh-CN" dirty="0"/>
              <a:t>,G</a:t>
            </a:r>
            <a:r>
              <a:rPr lang="en-US" altLang="zh-CN" baseline="-25000" dirty="0"/>
              <a:t>2</a:t>
            </a:r>
            <a:r>
              <a:rPr lang="en-US" altLang="zh-CN" dirty="0"/>
              <a:t>,…,</a:t>
            </a:r>
            <a:r>
              <a:rPr lang="en-US" altLang="zh-CN" dirty="0" err="1"/>
              <a:t>G</a:t>
            </a:r>
            <a:r>
              <a:rPr lang="en-US" altLang="zh-CN" baseline="-25000" dirty="0" err="1"/>
              <a:t>n</a:t>
            </a:r>
            <a:r>
              <a:rPr lang="en-US" altLang="zh-CN" dirty="0"/>
              <a:t>)</a:t>
            </a:r>
            <a:r>
              <a:rPr lang="zh-CN" altLang="zh-CN" dirty="0"/>
              <a:t>，则称</a:t>
            </a:r>
            <a:r>
              <a:rPr lang="en-US" altLang="zh-CN" dirty="0"/>
              <a:t>G′(G</a:t>
            </a:r>
            <a:r>
              <a:rPr lang="en-US" altLang="zh-CN" baseline="-25000" dirty="0"/>
              <a:t>1</a:t>
            </a:r>
            <a:r>
              <a:rPr lang="en-US" altLang="zh-CN" dirty="0"/>
              <a:t>,G</a:t>
            </a:r>
            <a:r>
              <a:rPr lang="en-US" altLang="zh-CN" baseline="-25000" dirty="0"/>
              <a:t>2</a:t>
            </a:r>
            <a:r>
              <a:rPr lang="en-US" altLang="zh-CN" dirty="0"/>
              <a:t>,…,</a:t>
            </a:r>
            <a:r>
              <a:rPr lang="en-US" altLang="zh-CN" dirty="0" err="1"/>
              <a:t>G</a:t>
            </a:r>
            <a:r>
              <a:rPr lang="en-US" altLang="zh-CN" baseline="-25000" dirty="0" err="1"/>
              <a:t>n</a:t>
            </a:r>
            <a:r>
              <a:rPr lang="en-US" altLang="zh-CN" dirty="0"/>
              <a:t>)</a:t>
            </a:r>
            <a:r>
              <a:rPr lang="zh-CN" altLang="zh-CN" dirty="0"/>
              <a:t>为</a:t>
            </a:r>
            <a:r>
              <a:rPr lang="en-US" altLang="zh-CN" dirty="0"/>
              <a:t>G(P</a:t>
            </a:r>
            <a:r>
              <a:rPr lang="en-US" altLang="zh-CN" baseline="-25000" dirty="0"/>
              <a:t>1</a:t>
            </a:r>
            <a:r>
              <a:rPr lang="en-US" altLang="zh-CN" dirty="0"/>
              <a:t>,P</a:t>
            </a:r>
            <a:r>
              <a:rPr lang="en-US" altLang="zh-CN" baseline="-25000" dirty="0"/>
              <a:t>2</a:t>
            </a:r>
            <a:r>
              <a:rPr lang="en-US" altLang="zh-CN" dirty="0"/>
              <a:t>,…,</a:t>
            </a:r>
            <a:r>
              <a:rPr lang="en-US" altLang="zh-CN" dirty="0" err="1"/>
              <a:t>P</a:t>
            </a:r>
            <a:r>
              <a:rPr lang="en-US" altLang="zh-CN" baseline="-25000" dirty="0" err="1"/>
              <a:t>n</a:t>
            </a:r>
            <a:r>
              <a:rPr lang="en-US" altLang="zh-CN" dirty="0"/>
              <a:t>)</a:t>
            </a:r>
            <a:r>
              <a:rPr lang="zh-CN" altLang="en-US" dirty="0"/>
              <a:t>的代入实例。</a:t>
            </a:r>
          </a:p>
        </p:txBody>
      </p:sp>
    </p:spTree>
    <p:custDataLst>
      <p:tags r:id="rId1"/>
    </p:custDataLst>
    <p:extLst>
      <p:ext uri="{BB962C8B-B14F-4D97-AF65-F5344CB8AC3E}">
        <p14:creationId xmlns:p14="http://schemas.microsoft.com/office/powerpoint/2010/main" val="20288589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5" y="967738"/>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矩形 54">
            <a:extLst>
              <a:ext uri="{FF2B5EF4-FFF2-40B4-BE49-F238E27FC236}">
                <a16:creationId xmlns:a16="http://schemas.microsoft.com/office/drawing/2014/main" id="{DE3F8FA3-B2C8-4AC8-B8AF-5D47C9C7A443}"/>
              </a:ext>
            </a:extLst>
          </p:cNvPr>
          <p:cNvSpPr/>
          <p:nvPr/>
        </p:nvSpPr>
        <p:spPr>
          <a:xfrm>
            <a:off x="5322233" y="2022848"/>
            <a:ext cx="4913633" cy="48292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627"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Arial"/>
              <a:ea typeface="微软雅黑"/>
              <a:cs typeface="+mn-cs"/>
            </a:endParaRPr>
          </a:p>
        </p:txBody>
      </p:sp>
      <p:sp>
        <p:nvSpPr>
          <p:cNvPr id="17" name="TextBox 1"/>
          <p:cNvSpPr txBox="1"/>
          <p:nvPr/>
        </p:nvSpPr>
        <p:spPr>
          <a:xfrm>
            <a:off x="6593209" y="2157134"/>
            <a:ext cx="1231106"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历史人物</a:t>
            </a:r>
          </a:p>
        </p:txBody>
      </p:sp>
      <p:sp>
        <p:nvSpPr>
          <p:cNvPr id="18" name="TextBox 1"/>
          <p:cNvSpPr txBox="1"/>
          <p:nvPr/>
        </p:nvSpPr>
        <p:spPr>
          <a:xfrm>
            <a:off x="6593209" y="1511365"/>
            <a:ext cx="1231106"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历史人物</a:t>
            </a:r>
          </a:p>
        </p:txBody>
      </p:sp>
      <p:sp>
        <p:nvSpPr>
          <p:cNvPr id="47" name="TextBox 1"/>
          <p:cNvSpPr txBox="1"/>
          <p:nvPr/>
        </p:nvSpPr>
        <p:spPr>
          <a:xfrm>
            <a:off x="6593209" y="2798937"/>
            <a:ext cx="307776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自然语言的谓词符号化</a:t>
            </a:r>
          </a:p>
        </p:txBody>
      </p:sp>
      <p:sp>
        <p:nvSpPr>
          <p:cNvPr id="48" name="TextBox 1"/>
          <p:cNvSpPr txBox="1"/>
          <p:nvPr/>
        </p:nvSpPr>
        <p:spPr>
          <a:xfrm>
            <a:off x="6593209" y="3370437"/>
            <a:ext cx="215443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谓词公式与解释</a:t>
            </a:r>
          </a:p>
        </p:txBody>
      </p:sp>
      <p:sp>
        <p:nvSpPr>
          <p:cNvPr id="52" name="Freeform 3"/>
          <p:cNvSpPr/>
          <p:nvPr/>
        </p:nvSpPr>
        <p:spPr>
          <a:xfrm>
            <a:off x="6212209" y="155241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solidFill>
                <a:schemeClr val="tx1"/>
              </a:solidFill>
            </a:endParaRPr>
          </a:p>
        </p:txBody>
      </p:sp>
      <p:sp>
        <p:nvSpPr>
          <p:cNvPr id="53" name="Freeform 3"/>
          <p:cNvSpPr/>
          <p:nvPr/>
        </p:nvSpPr>
        <p:spPr>
          <a:xfrm>
            <a:off x="6212209" y="279893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212209" y="3380565"/>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5627742" y="1516771"/>
            <a:ext cx="426399"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1</a:t>
            </a:r>
            <a:endParaRPr lang="zh-CN" altLang="en-US" b="1" dirty="0">
              <a:solidFill>
                <a:schemeClr val="bg1"/>
              </a:solidFill>
              <a:latin typeface="+mj-lt"/>
              <a:cs typeface="Microsoft YaHei UI" pitchFamily="18" charset="0"/>
            </a:endParaRPr>
          </a:p>
        </p:txBody>
      </p:sp>
      <p:sp>
        <p:nvSpPr>
          <p:cNvPr id="46" name="TextBox 1"/>
          <p:cNvSpPr txBox="1"/>
          <p:nvPr/>
        </p:nvSpPr>
        <p:spPr>
          <a:xfrm>
            <a:off x="545294" y="2704702"/>
            <a:ext cx="1846659" cy="835956"/>
          </a:xfrm>
          <a:prstGeom prst="rect">
            <a:avLst/>
          </a:prstGeom>
          <a:noFill/>
        </p:spPr>
        <p:txBody>
          <a:bodyPr wrap="none" lIns="0" tIns="0" rIns="0" bIns="60981" rtlCol="0">
            <a:spAutoFit/>
          </a:bodyPr>
          <a:lstStyle/>
          <a:p>
            <a:pPr>
              <a:lnSpc>
                <a:spcPts val="6936"/>
              </a:lnSpc>
            </a:pPr>
            <a:r>
              <a:rPr lang="zh-CN" altLang="en-US" sz="3600" b="1" dirty="0">
                <a:solidFill>
                  <a:srgbClr val="4197DF"/>
                </a:solidFill>
                <a:latin typeface="Microsoft YaHei UI" pitchFamily="18" charset="0"/>
                <a:cs typeface="Microsoft YaHei UI" pitchFamily="18" charset="0"/>
              </a:rPr>
              <a:t>内容导航</a:t>
            </a:r>
            <a:endParaRPr lang="en-US" altLang="zh-CN" sz="3600" b="1"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b="1"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6593209" y="3980037"/>
            <a:ext cx="4356962"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谓词公式的标准型</a:t>
            </a:r>
            <a:r>
              <a:rPr lang="en-US" altLang="zh-CN" b="1" dirty="0">
                <a:latin typeface="Microsoft YaHei UI" pitchFamily="18" charset="0"/>
                <a:cs typeface="Microsoft YaHei UI" pitchFamily="18" charset="0"/>
              </a:rPr>
              <a:t>——</a:t>
            </a:r>
            <a:r>
              <a:rPr lang="zh-CN" altLang="en-US" b="1" dirty="0">
                <a:latin typeface="Microsoft YaHei UI" pitchFamily="18" charset="0"/>
                <a:cs typeface="Microsoft YaHei UI" pitchFamily="18" charset="0"/>
              </a:rPr>
              <a:t>前束范式</a:t>
            </a:r>
          </a:p>
        </p:txBody>
      </p:sp>
      <p:sp>
        <p:nvSpPr>
          <p:cNvPr id="39" name="TextBox 1"/>
          <p:cNvSpPr txBox="1"/>
          <p:nvPr/>
        </p:nvSpPr>
        <p:spPr>
          <a:xfrm>
            <a:off x="6580509" y="4564237"/>
            <a:ext cx="276998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谓词逻辑的推理理论</a:t>
            </a:r>
          </a:p>
        </p:txBody>
      </p:sp>
      <p:sp>
        <p:nvSpPr>
          <p:cNvPr id="40" name="Freeform 3"/>
          <p:cNvSpPr/>
          <p:nvPr/>
        </p:nvSpPr>
        <p:spPr>
          <a:xfrm>
            <a:off x="6212209" y="402482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212209" y="460738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5627742" y="2760837"/>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3.1</a:t>
            </a:r>
          </a:p>
        </p:txBody>
      </p:sp>
      <p:sp>
        <p:nvSpPr>
          <p:cNvPr id="43" name="TextBox 1"/>
          <p:cNvSpPr txBox="1"/>
          <p:nvPr/>
        </p:nvSpPr>
        <p:spPr>
          <a:xfrm>
            <a:off x="5627742" y="3319637"/>
            <a:ext cx="533800"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3</a:t>
            </a:r>
            <a:r>
              <a:rPr lang="en-US" altLang="zh-CN" b="1" dirty="0">
                <a:latin typeface="Microsoft YaHei UI" pitchFamily="18" charset="0"/>
                <a:cs typeface="Microsoft YaHei UI" pitchFamily="18" charset="0"/>
              </a:rPr>
              <a:t>.2</a:t>
            </a:r>
          </a:p>
        </p:txBody>
      </p:sp>
      <p:sp>
        <p:nvSpPr>
          <p:cNvPr id="44" name="TextBox 1"/>
          <p:cNvSpPr txBox="1"/>
          <p:nvPr/>
        </p:nvSpPr>
        <p:spPr>
          <a:xfrm>
            <a:off x="5627742" y="3974021"/>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3.3</a:t>
            </a:r>
          </a:p>
        </p:txBody>
      </p:sp>
      <p:sp>
        <p:nvSpPr>
          <p:cNvPr id="45" name="TextBox 1"/>
          <p:cNvSpPr txBox="1"/>
          <p:nvPr/>
        </p:nvSpPr>
        <p:spPr>
          <a:xfrm>
            <a:off x="5627742" y="457760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3.4</a:t>
            </a:r>
          </a:p>
        </p:txBody>
      </p:sp>
      <p:sp>
        <p:nvSpPr>
          <p:cNvPr id="77" name="等腰三角形 76"/>
          <p:cNvSpPr/>
          <p:nvPr/>
        </p:nvSpPr>
        <p:spPr>
          <a:xfrm>
            <a:off x="5770064" y="1474713"/>
            <a:ext cx="304800" cy="267093"/>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等腰三角形 77"/>
          <p:cNvSpPr/>
          <p:nvPr/>
        </p:nvSpPr>
        <p:spPr>
          <a:xfrm>
            <a:off x="5749341" y="2139071"/>
            <a:ext cx="304800" cy="267093"/>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TextBox 1"/>
          <p:cNvSpPr txBox="1"/>
          <p:nvPr/>
        </p:nvSpPr>
        <p:spPr>
          <a:xfrm>
            <a:off x="6598153" y="5140151"/>
            <a:ext cx="215443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谓词逻辑的应用</a:t>
            </a:r>
          </a:p>
        </p:txBody>
      </p:sp>
      <p:sp>
        <p:nvSpPr>
          <p:cNvPr id="81" name="Freeform 3"/>
          <p:cNvSpPr/>
          <p:nvPr/>
        </p:nvSpPr>
        <p:spPr>
          <a:xfrm>
            <a:off x="6212209" y="518329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82" name="TextBox 1"/>
          <p:cNvSpPr txBox="1"/>
          <p:nvPr/>
        </p:nvSpPr>
        <p:spPr>
          <a:xfrm>
            <a:off x="5645386" y="5153519"/>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3.5</a:t>
            </a:r>
          </a:p>
        </p:txBody>
      </p:sp>
      <p:sp>
        <p:nvSpPr>
          <p:cNvPr id="49" name="Freeform 3">
            <a:extLst>
              <a:ext uri="{FF2B5EF4-FFF2-40B4-BE49-F238E27FC236}">
                <a16:creationId xmlns:a16="http://schemas.microsoft.com/office/drawing/2014/main" id="{3C54E87D-6CAE-485E-AAA4-0C102D0BF66D}"/>
              </a:ext>
            </a:extLst>
          </p:cNvPr>
          <p:cNvSpPr/>
          <p:nvPr/>
        </p:nvSpPr>
        <p:spPr>
          <a:xfrm>
            <a:off x="6212209" y="575921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0" name="TextBox 1">
            <a:extLst>
              <a:ext uri="{FF2B5EF4-FFF2-40B4-BE49-F238E27FC236}">
                <a16:creationId xmlns:a16="http://schemas.microsoft.com/office/drawing/2014/main" id="{6574AE27-BFA3-495A-B514-7C2A6BEDB1B0}"/>
              </a:ext>
            </a:extLst>
          </p:cNvPr>
          <p:cNvSpPr txBox="1"/>
          <p:nvPr/>
        </p:nvSpPr>
        <p:spPr>
          <a:xfrm>
            <a:off x="6598153" y="5712178"/>
            <a:ext cx="61555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作业</a:t>
            </a:r>
          </a:p>
        </p:txBody>
      </p:sp>
      <p:sp>
        <p:nvSpPr>
          <p:cNvPr id="56" name="TextBox 1">
            <a:extLst>
              <a:ext uri="{FF2B5EF4-FFF2-40B4-BE49-F238E27FC236}">
                <a16:creationId xmlns:a16="http://schemas.microsoft.com/office/drawing/2014/main" id="{CC4EB79E-6CF5-4540-8F8D-A5344F7296C1}"/>
              </a:ext>
            </a:extLst>
          </p:cNvPr>
          <p:cNvSpPr txBox="1"/>
          <p:nvPr/>
        </p:nvSpPr>
        <p:spPr>
          <a:xfrm>
            <a:off x="5645386" y="5725546"/>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3.6</a:t>
            </a:r>
          </a:p>
        </p:txBody>
      </p:sp>
      <p:sp>
        <p:nvSpPr>
          <p:cNvPr id="58" name="TextBox 1">
            <a:extLst>
              <a:ext uri="{FF2B5EF4-FFF2-40B4-BE49-F238E27FC236}">
                <a16:creationId xmlns:a16="http://schemas.microsoft.com/office/drawing/2014/main" id="{384B1503-E44A-4049-95EE-B64374BF2933}"/>
              </a:ext>
            </a:extLst>
          </p:cNvPr>
          <p:cNvSpPr txBox="1"/>
          <p:nvPr/>
        </p:nvSpPr>
        <p:spPr>
          <a:xfrm>
            <a:off x="6578267" y="1543860"/>
            <a:ext cx="2769989" cy="369353"/>
          </a:xfrm>
          <a:prstGeom prst="rect">
            <a:avLst/>
          </a:prstGeom>
          <a:noFill/>
        </p:spPr>
        <p:txBody>
          <a:bodyPr wrap="none" lIns="0" tIns="0" rIns="0" bIns="60981" rtlCol="0">
            <a:spAutoFit/>
          </a:bodyPr>
          <a:lstStyle/>
          <a:p>
            <a:pPr lvl="0">
              <a:lnSpc>
                <a:spcPts val="2401"/>
              </a:lnSpc>
            </a:pPr>
            <a:r>
              <a:rPr lang="zh-CN" altLang="en-US" b="1" dirty="0">
                <a:latin typeface="Microsoft YaHei UI" pitchFamily="18" charset="0"/>
                <a:cs typeface="Microsoft YaHei UI" pitchFamily="18" charset="0"/>
              </a:rPr>
              <a:t>本章导读及学习要求</a:t>
            </a:r>
          </a:p>
        </p:txBody>
      </p:sp>
      <p:sp>
        <p:nvSpPr>
          <p:cNvPr id="61" name="等腰三角形 60">
            <a:extLst>
              <a:ext uri="{FF2B5EF4-FFF2-40B4-BE49-F238E27FC236}">
                <a16:creationId xmlns:a16="http://schemas.microsoft.com/office/drawing/2014/main" id="{224DD7F4-49F4-4E4D-AB00-B3A0C39EEF60}"/>
              </a:ext>
            </a:extLst>
          </p:cNvPr>
          <p:cNvSpPr/>
          <p:nvPr/>
        </p:nvSpPr>
        <p:spPr>
          <a:xfrm>
            <a:off x="5755122" y="1507208"/>
            <a:ext cx="304800" cy="267093"/>
          </a:xfrm>
          <a:prstGeom prst="triangle">
            <a:avLst/>
          </a:prstGeom>
          <a:solidFill>
            <a:srgbClr val="FF99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627"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Arial"/>
              <a:ea typeface="微软雅黑"/>
              <a:cs typeface="+mn-cs"/>
            </a:endParaRPr>
          </a:p>
        </p:txBody>
      </p:sp>
      <p:sp>
        <p:nvSpPr>
          <p:cNvPr id="51" name="Freeform 3"/>
          <p:cNvSpPr/>
          <p:nvPr/>
        </p:nvSpPr>
        <p:spPr>
          <a:xfrm>
            <a:off x="6274895" y="1139593"/>
            <a:ext cx="45719" cy="488100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60" name="Freeform 3">
            <a:extLst>
              <a:ext uri="{FF2B5EF4-FFF2-40B4-BE49-F238E27FC236}">
                <a16:creationId xmlns:a16="http://schemas.microsoft.com/office/drawing/2014/main" id="{25EF5719-713E-4116-979B-9925BC160FB0}"/>
              </a:ext>
            </a:extLst>
          </p:cNvPr>
          <p:cNvSpPr/>
          <p:nvPr/>
        </p:nvSpPr>
        <p:spPr>
          <a:xfrm>
            <a:off x="6216931" y="158491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chemeClr val="tx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marL="0" marR="0" lvl="0" indent="0" algn="ctr" defTabSz="1219627"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Arial"/>
              <a:ea typeface="微软雅黑"/>
              <a:cs typeface="+mn-cs"/>
            </a:endParaRPr>
          </a:p>
        </p:txBody>
      </p:sp>
      <p:sp>
        <p:nvSpPr>
          <p:cNvPr id="7" name="Freeform 3"/>
          <p:cNvSpPr/>
          <p:nvPr/>
        </p:nvSpPr>
        <p:spPr>
          <a:xfrm>
            <a:off x="6212209" y="220793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chemeClr val="bg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Tree>
    <p:extLst>
      <p:ext uri="{BB962C8B-B14F-4D97-AF65-F5344CB8AC3E}">
        <p14:creationId xmlns:p14="http://schemas.microsoft.com/office/powerpoint/2010/main" val="1432466529"/>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269" name="Rectangle 4"/>
              <p:cNvSpPr>
                <a:spLocks noChangeArrowheads="1"/>
              </p:cNvSpPr>
              <p:nvPr/>
            </p:nvSpPr>
            <p:spPr bwMode="auto">
              <a:xfrm>
                <a:off x="384175" y="1143794"/>
                <a:ext cx="11430000" cy="113505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buNone/>
                </a:pPr>
                <a:r>
                  <a:rPr lang="zh-CN" altLang="zh-CN" sz="2400" dirty="0">
                    <a:solidFill>
                      <a:srgbClr val="C00000"/>
                    </a:solidFill>
                    <a:latin typeface="+mj-ea"/>
                    <a:ea typeface="+mj-ea"/>
                  </a:rPr>
                  <a:t>例</a:t>
                </a:r>
                <a:r>
                  <a:rPr lang="en-US" altLang="zh-CN" sz="2400" dirty="0">
                    <a:solidFill>
                      <a:srgbClr val="C00000"/>
                    </a:solidFill>
                    <a:latin typeface="+mj-ea"/>
                    <a:ea typeface="+mj-ea"/>
                  </a:rPr>
                  <a:t>3.15  </a:t>
                </a:r>
                <a:r>
                  <a:rPr lang="zh-CN" altLang="zh-CN" sz="2400" dirty="0">
                    <a:latin typeface="+mj-ea"/>
                    <a:ea typeface="+mj-ea"/>
                  </a:rPr>
                  <a:t>设命题公式</a:t>
                </a:r>
                <a:r>
                  <a:rPr lang="en-US" altLang="zh-CN" sz="2400" dirty="0">
                    <a:latin typeface="+mj-ea"/>
                    <a:ea typeface="+mj-ea"/>
                  </a:rPr>
                  <a:t>G(P,Q)=(P→Q)</a:t>
                </a:r>
                <a14:m>
                  <m:oMath xmlns:m="http://schemas.openxmlformats.org/officeDocument/2006/math">
                    <m:r>
                      <a:rPr lang="en-US" altLang="zh-CN" sz="2400" i="1">
                        <a:latin typeface="Cambria Math" panose="02040503050406030204" pitchFamily="18" charset="0"/>
                        <a:ea typeface="+mj-ea"/>
                      </a:rPr>
                      <m:t>↔</m:t>
                    </m:r>
                    <m:r>
                      <a:rPr lang="en-US" altLang="zh-CN" sz="2400" i="1">
                        <a:latin typeface="Cambria Math" panose="02040503050406030204" pitchFamily="18" charset="0"/>
                        <a:ea typeface="+mj-ea"/>
                      </a:rPr>
                      <m:t>(¬</m:t>
                    </m:r>
                  </m:oMath>
                </a14:m>
                <a:r>
                  <a:rPr lang="en-US" altLang="zh-CN" sz="2400" dirty="0">
                    <a:latin typeface="+mj-ea"/>
                    <a:ea typeface="+mj-ea"/>
                  </a:rPr>
                  <a:t>Q→</a:t>
                </a:r>
                <a14:m>
                  <m:oMath xmlns:m="http://schemas.openxmlformats.org/officeDocument/2006/math">
                    <m:r>
                      <a:rPr lang="fr-FR" altLang="zh-CN" sz="2400" i="1">
                        <a:latin typeface="Cambria Math" panose="02040503050406030204" pitchFamily="18" charset="0"/>
                        <a:ea typeface="+mj-ea"/>
                      </a:rPr>
                      <m:t>¬</m:t>
                    </m:r>
                  </m:oMath>
                </a14:m>
                <a:r>
                  <a:rPr lang="en-US" altLang="zh-CN" sz="2400" dirty="0">
                    <a:latin typeface="+mj-ea"/>
                    <a:ea typeface="+mj-ea"/>
                  </a:rPr>
                  <a:t>P)</a:t>
                </a:r>
                <a:r>
                  <a:rPr lang="zh-CN" altLang="zh-CN" sz="2400" dirty="0">
                    <a:latin typeface="+mj-ea"/>
                    <a:ea typeface="+mj-ea"/>
                  </a:rPr>
                  <a:t>，用谓词公式</a:t>
                </a:r>
                <a:r>
                  <a:rPr lang="en-US" altLang="zh-CN" sz="2400" dirty="0">
                    <a:latin typeface="+mj-ea"/>
                    <a:ea typeface="+mj-ea"/>
                    <a:sym typeface="Symbol" panose="05050102010706020507" pitchFamily="18" charset="2"/>
                  </a:rPr>
                  <a:t></a:t>
                </a:r>
                <a:r>
                  <a:rPr lang="en-US" altLang="zh-CN" sz="2400" dirty="0" err="1">
                    <a:latin typeface="+mj-ea"/>
                    <a:ea typeface="+mj-ea"/>
                  </a:rPr>
                  <a:t>xP</a:t>
                </a:r>
                <a:r>
                  <a:rPr lang="en-US" altLang="zh-CN" sz="2400" dirty="0">
                    <a:latin typeface="+mj-ea"/>
                    <a:ea typeface="+mj-ea"/>
                  </a:rPr>
                  <a:t>(x)</a:t>
                </a:r>
                <a:r>
                  <a:rPr lang="zh-CN" altLang="zh-CN" sz="2400" dirty="0">
                    <a:latin typeface="+mj-ea"/>
                    <a:ea typeface="+mj-ea"/>
                  </a:rPr>
                  <a:t>和</a:t>
                </a:r>
                <a:r>
                  <a:rPr lang="en-US" altLang="zh-CN" sz="2400" dirty="0">
                    <a:latin typeface="+mj-ea"/>
                    <a:ea typeface="+mj-ea"/>
                    <a:sym typeface="Symbol" panose="05050102010706020507" pitchFamily="18" charset="2"/>
                  </a:rPr>
                  <a:t></a:t>
                </a:r>
                <a:r>
                  <a:rPr lang="en-US" altLang="zh-CN" sz="2400" dirty="0" err="1">
                    <a:latin typeface="+mj-ea"/>
                    <a:ea typeface="+mj-ea"/>
                  </a:rPr>
                  <a:t>xQ</a:t>
                </a:r>
                <a:r>
                  <a:rPr lang="en-US" altLang="zh-CN" sz="2400" dirty="0">
                    <a:latin typeface="+mj-ea"/>
                    <a:ea typeface="+mj-ea"/>
                  </a:rPr>
                  <a:t>(x)</a:t>
                </a:r>
                <a:r>
                  <a:rPr lang="zh-CN" altLang="zh-CN" sz="2400" dirty="0">
                    <a:latin typeface="+mj-ea"/>
                    <a:ea typeface="+mj-ea"/>
                  </a:rPr>
                  <a:t>分别取代</a:t>
                </a:r>
                <a:r>
                  <a:rPr lang="en-US" altLang="zh-CN" sz="2400" dirty="0">
                    <a:latin typeface="+mj-ea"/>
                  </a:rPr>
                  <a:t>G(P,Q)</a:t>
                </a:r>
                <a:r>
                  <a:rPr lang="zh-CN" altLang="zh-CN" sz="2400" dirty="0">
                    <a:latin typeface="+mj-ea"/>
                    <a:ea typeface="+mj-ea"/>
                  </a:rPr>
                  <a:t>中的</a:t>
                </a:r>
                <a:r>
                  <a:rPr lang="en-US" altLang="zh-CN" sz="2400" dirty="0">
                    <a:latin typeface="+mj-ea"/>
                    <a:ea typeface="+mj-ea"/>
                  </a:rPr>
                  <a:t>P</a:t>
                </a:r>
                <a:r>
                  <a:rPr lang="zh-CN" altLang="zh-CN" sz="2400" dirty="0">
                    <a:latin typeface="+mj-ea"/>
                    <a:ea typeface="+mj-ea"/>
                  </a:rPr>
                  <a:t>和</a:t>
                </a:r>
                <a:r>
                  <a:rPr lang="en-US" altLang="zh-CN" sz="2400" dirty="0">
                    <a:latin typeface="+mj-ea"/>
                    <a:ea typeface="+mj-ea"/>
                  </a:rPr>
                  <a:t>Q</a:t>
                </a:r>
                <a:r>
                  <a:rPr lang="zh-CN" altLang="zh-CN" sz="2400" dirty="0">
                    <a:latin typeface="+mj-ea"/>
                    <a:ea typeface="+mj-ea"/>
                  </a:rPr>
                  <a:t>，试写出取代后得到的新谓词公式</a:t>
                </a:r>
                <a:r>
                  <a:rPr lang="en-US" altLang="zh-CN" sz="2400" dirty="0">
                    <a:latin typeface="+mj-ea"/>
                    <a:ea typeface="+mj-ea"/>
                  </a:rPr>
                  <a:t>G′</a:t>
                </a:r>
                <a:r>
                  <a:rPr lang="zh-CN" altLang="zh-CN" sz="2400" dirty="0">
                    <a:latin typeface="+mj-ea"/>
                    <a:ea typeface="+mj-ea"/>
                  </a:rPr>
                  <a:t>，并证明</a:t>
                </a:r>
                <a:r>
                  <a:rPr lang="en-US" altLang="zh-CN" sz="2400" dirty="0">
                    <a:latin typeface="+mj-ea"/>
                    <a:ea typeface="+mj-ea"/>
                  </a:rPr>
                  <a:t>G′</a:t>
                </a:r>
                <a:r>
                  <a:rPr lang="zh-CN" altLang="zh-CN" sz="2400" dirty="0">
                    <a:latin typeface="+mj-ea"/>
                    <a:ea typeface="+mj-ea"/>
                  </a:rPr>
                  <a:t>是永真公式。</a:t>
                </a:r>
                <a:endParaRPr lang="zh-CN" altLang="en-US" sz="2000" dirty="0">
                  <a:latin typeface="+mj-ea"/>
                  <a:ea typeface="+mj-ea"/>
                </a:endParaRPr>
              </a:p>
            </p:txBody>
          </p:sp>
        </mc:Choice>
        <mc:Fallback xmlns="">
          <p:sp>
            <p:nvSpPr>
              <p:cNvPr id="11269" name="Rectangle 4"/>
              <p:cNvSpPr>
                <a:spLocks noRot="1" noChangeAspect="1" noMove="1" noResize="1" noEditPoints="1" noAdjustHandles="1" noChangeArrowheads="1" noChangeShapeType="1" noTextEdit="1"/>
              </p:cNvSpPr>
              <p:nvPr/>
            </p:nvSpPr>
            <p:spPr bwMode="auto">
              <a:xfrm>
                <a:off x="384175" y="1143794"/>
                <a:ext cx="11430000" cy="1135054"/>
              </a:xfrm>
              <a:prstGeom prst="rect">
                <a:avLst/>
              </a:prstGeom>
              <a:blipFill>
                <a:blip r:embed="rId6"/>
                <a:stretch>
                  <a:fillRect l="-800" r="-3573" b="-1182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412287" y="2673111"/>
                <a:ext cx="11401887" cy="2797048"/>
              </a:xfrm>
              <a:prstGeom prst="rect">
                <a:avLst/>
              </a:prstGeom>
              <a:noFill/>
            </p:spPr>
            <p:txBody>
              <a:bodyPr wrap="square">
                <a:spAutoFit/>
              </a:bodyPr>
              <a:lstStyle/>
              <a:p>
                <a:pPr>
                  <a:lnSpc>
                    <a:spcPct val="150000"/>
                  </a:lnSpc>
                </a:pPr>
                <a:r>
                  <a:rPr lang="zh-CN" altLang="zh-CN" b="1" dirty="0">
                    <a:solidFill>
                      <a:srgbClr val="C00000"/>
                    </a:solidFill>
                    <a:latin typeface="+mn-ea"/>
                  </a:rPr>
                  <a:t>解</a:t>
                </a:r>
                <a:r>
                  <a:rPr lang="en-US" altLang="zh-CN" b="1" dirty="0">
                    <a:latin typeface="+mn-ea"/>
                  </a:rPr>
                  <a:t>   G′=(</a:t>
                </a:r>
                <a:r>
                  <a:rPr lang="en-US" altLang="zh-CN" b="1" dirty="0">
                    <a:latin typeface="+mn-ea"/>
                    <a:sym typeface="Symbol" panose="05050102010706020507" pitchFamily="18" charset="2"/>
                  </a:rPr>
                  <a:t></a:t>
                </a:r>
                <a:r>
                  <a:rPr lang="en-US" altLang="zh-CN" b="1" dirty="0" err="1">
                    <a:latin typeface="+mn-ea"/>
                  </a:rPr>
                  <a:t>xP</a:t>
                </a:r>
                <a:r>
                  <a:rPr lang="en-US" altLang="zh-CN" b="1" dirty="0">
                    <a:latin typeface="+mn-ea"/>
                  </a:rPr>
                  <a:t>(x)→</a:t>
                </a:r>
                <a:r>
                  <a:rPr lang="en-US" altLang="zh-CN" b="1" dirty="0">
                    <a:latin typeface="+mn-ea"/>
                    <a:sym typeface="Symbol" panose="05050102010706020507" pitchFamily="18" charset="2"/>
                  </a:rPr>
                  <a:t></a:t>
                </a:r>
                <a:r>
                  <a:rPr lang="en-US" altLang="zh-CN" b="1" dirty="0" err="1">
                    <a:latin typeface="+mn-ea"/>
                  </a:rPr>
                  <a:t>xQ</a:t>
                </a:r>
                <a:r>
                  <a:rPr lang="en-US" altLang="zh-CN" b="1" dirty="0">
                    <a:latin typeface="+mn-ea"/>
                  </a:rPr>
                  <a:t>(x))</a:t>
                </a:r>
                <a14:m>
                  <m:oMath xmlns:m="http://schemas.openxmlformats.org/officeDocument/2006/math">
                    <m:r>
                      <a:rPr lang="en-US" altLang="zh-CN" b="1" i="1">
                        <a:latin typeface="Cambria Math" panose="02040503050406030204" pitchFamily="18" charset="0"/>
                      </a:rPr>
                      <m:t>↔</m:t>
                    </m:r>
                    <m:r>
                      <a:rPr lang="en-US" altLang="zh-CN" b="1">
                        <a:latin typeface="Cambria Math" panose="02040503050406030204" pitchFamily="18" charset="0"/>
                      </a:rPr>
                      <m:t>(</m:t>
                    </m:r>
                    <m:r>
                      <a:rPr lang="fr-FR" altLang="zh-CN" b="1" i="1">
                        <a:latin typeface="Cambria Math" panose="02040503050406030204" pitchFamily="18" charset="0"/>
                      </a:rPr>
                      <m:t>¬</m:t>
                    </m:r>
                  </m:oMath>
                </a14:m>
                <a:r>
                  <a:rPr lang="en-US" altLang="zh-CN" b="1" dirty="0">
                    <a:latin typeface="+mn-ea"/>
                    <a:sym typeface="Symbol" panose="05050102010706020507" pitchFamily="18" charset="2"/>
                  </a:rPr>
                  <a:t></a:t>
                </a:r>
                <a:r>
                  <a:rPr lang="en-US" altLang="zh-CN" b="1" dirty="0" err="1">
                    <a:latin typeface="+mn-ea"/>
                  </a:rPr>
                  <a:t>xQ</a:t>
                </a:r>
                <a:r>
                  <a:rPr lang="en-US" altLang="zh-CN" b="1" dirty="0">
                    <a:latin typeface="+mn-ea"/>
                  </a:rPr>
                  <a:t>(x)→</a:t>
                </a:r>
                <a14:m>
                  <m:oMath xmlns:m="http://schemas.openxmlformats.org/officeDocument/2006/math">
                    <m:r>
                      <a:rPr lang="fr-FR" altLang="zh-CN" b="1" i="1">
                        <a:latin typeface="Cambria Math" panose="02040503050406030204" pitchFamily="18" charset="0"/>
                      </a:rPr>
                      <m:t>¬</m:t>
                    </m:r>
                  </m:oMath>
                </a14:m>
                <a:r>
                  <a:rPr lang="en-US" altLang="zh-CN" b="1" dirty="0">
                    <a:latin typeface="+mn-ea"/>
                    <a:sym typeface="Symbol" panose="05050102010706020507" pitchFamily="18" charset="2"/>
                  </a:rPr>
                  <a:t></a:t>
                </a:r>
                <a:r>
                  <a:rPr lang="en-US" altLang="zh-CN" b="1" dirty="0" err="1">
                    <a:latin typeface="+mn-ea"/>
                  </a:rPr>
                  <a:t>xP</a:t>
                </a:r>
                <a:r>
                  <a:rPr lang="en-US" altLang="zh-CN" b="1" dirty="0">
                    <a:latin typeface="+mn-ea"/>
                  </a:rPr>
                  <a:t>(x))</a:t>
                </a:r>
                <a:r>
                  <a:rPr lang="zh-CN" altLang="zh-CN" b="1" dirty="0">
                    <a:latin typeface="+mn-ea"/>
                  </a:rPr>
                  <a:t>。</a:t>
                </a:r>
              </a:p>
              <a:p>
                <a:pPr>
                  <a:lnSpc>
                    <a:spcPct val="150000"/>
                  </a:lnSpc>
                </a:pPr>
                <a:r>
                  <a:rPr lang="zh-CN" altLang="en-US" b="1" dirty="0">
                    <a:latin typeface="+mn-ea"/>
                  </a:rPr>
                  <a:t>        因为 </a:t>
                </a:r>
                <a:r>
                  <a:rPr lang="en-US" altLang="zh-CN" b="1" dirty="0">
                    <a:latin typeface="+mn-ea"/>
                  </a:rPr>
                  <a:t>G→H</a:t>
                </a:r>
                <a:r>
                  <a:rPr lang="zh-CN" altLang="zh-CN" b="1" dirty="0">
                    <a:latin typeface="+mn-ea"/>
                  </a:rPr>
                  <a:t>＝</a:t>
                </a:r>
                <a:r>
                  <a:rPr lang="en-US" altLang="zh-CN" b="1" dirty="0">
                    <a:latin typeface="+mn-ea"/>
                  </a:rPr>
                  <a:t>¬H→¬G                      </a:t>
                </a:r>
                <a:r>
                  <a:rPr lang="zh-CN" altLang="en-US" b="1" dirty="0">
                    <a:solidFill>
                      <a:srgbClr val="3333FF"/>
                    </a:solidFill>
                    <a:latin typeface="+mn-ea"/>
                  </a:rPr>
                  <a:t>（</a:t>
                </a:r>
                <a:r>
                  <a:rPr lang="zh-CN" altLang="zh-CN" b="1" dirty="0">
                    <a:solidFill>
                      <a:srgbClr val="3333FF"/>
                    </a:solidFill>
                    <a:latin typeface="+mn-ea"/>
                  </a:rPr>
                  <a:t>命题基本等价定律</a:t>
                </a:r>
                <a:r>
                  <a:rPr lang="en-US" altLang="zh-CN" b="1" dirty="0">
                    <a:solidFill>
                      <a:srgbClr val="3333FF"/>
                    </a:solidFill>
                    <a:latin typeface="+mn-ea"/>
                  </a:rPr>
                  <a:t>E</a:t>
                </a:r>
                <a:r>
                  <a:rPr lang="en-US" altLang="zh-CN" b="1" baseline="-25000" dirty="0">
                    <a:solidFill>
                      <a:srgbClr val="3333FF"/>
                    </a:solidFill>
                    <a:latin typeface="+mn-ea"/>
                  </a:rPr>
                  <a:t>22</a:t>
                </a:r>
                <a:r>
                  <a:rPr lang="en-US" altLang="zh-CN" b="1" dirty="0">
                    <a:solidFill>
                      <a:srgbClr val="3333FF"/>
                    </a:solidFill>
                    <a:latin typeface="+mn-ea"/>
                  </a:rPr>
                  <a:t>)</a:t>
                </a:r>
              </a:p>
              <a:p>
                <a:pPr>
                  <a:lnSpc>
                    <a:spcPct val="150000"/>
                  </a:lnSpc>
                </a:pPr>
                <a:r>
                  <a:rPr lang="zh-CN" altLang="en-US" b="1" dirty="0">
                    <a:latin typeface="+mn-ea"/>
                  </a:rPr>
                  <a:t>        所以</a:t>
                </a:r>
                <a:r>
                  <a:rPr lang="en-US" altLang="zh-CN" b="1" dirty="0">
                    <a:latin typeface="+mn-ea"/>
                  </a:rPr>
                  <a:t>G(P,Q)</a:t>
                </a:r>
                <a:r>
                  <a:rPr lang="zh-CN" altLang="en-US" b="1" dirty="0">
                    <a:latin typeface="+mn-ea"/>
                  </a:rPr>
                  <a:t>是永真公式                      </a:t>
                </a:r>
                <a:r>
                  <a:rPr lang="zh-CN" altLang="en-US" b="1" dirty="0">
                    <a:solidFill>
                      <a:srgbClr val="3333FF"/>
                    </a:solidFill>
                    <a:latin typeface="+mn-ea"/>
                  </a:rPr>
                  <a:t>（定理</a:t>
                </a:r>
                <a:r>
                  <a:rPr lang="en-US" altLang="zh-CN" b="1" dirty="0">
                    <a:solidFill>
                      <a:srgbClr val="3333FF"/>
                    </a:solidFill>
                    <a:latin typeface="+mn-ea"/>
                  </a:rPr>
                  <a:t>2.1</a:t>
                </a:r>
                <a:r>
                  <a:rPr lang="zh-CN" altLang="en-US" b="1" dirty="0">
                    <a:solidFill>
                      <a:srgbClr val="3333FF"/>
                    </a:solidFill>
                    <a:latin typeface="+mn-ea"/>
                  </a:rPr>
                  <a:t>）</a:t>
                </a:r>
                <a:endParaRPr lang="en-US" altLang="zh-CN" b="1" dirty="0">
                  <a:solidFill>
                    <a:srgbClr val="3333FF"/>
                  </a:solidFill>
                  <a:latin typeface="+mn-ea"/>
                </a:endParaRPr>
              </a:p>
              <a:p>
                <a:pPr>
                  <a:lnSpc>
                    <a:spcPct val="150000"/>
                  </a:lnSpc>
                </a:pPr>
                <a:r>
                  <a:rPr lang="zh-CN" altLang="en-US" b="1" dirty="0">
                    <a:latin typeface="+mn-ea"/>
                  </a:rPr>
                  <a:t>       从而</a:t>
                </a:r>
                <a:r>
                  <a:rPr lang="en-US" altLang="zh-CN" b="1" dirty="0">
                    <a:latin typeface="+mn-ea"/>
                  </a:rPr>
                  <a:t>G′</a:t>
                </a:r>
                <a:r>
                  <a:rPr lang="zh-CN" altLang="en-US" b="1" dirty="0">
                    <a:latin typeface="+mn-ea"/>
                  </a:rPr>
                  <a:t>是永真公式                              </a:t>
                </a:r>
                <a:r>
                  <a:rPr lang="zh-CN" altLang="en-US" b="1" dirty="0">
                    <a:solidFill>
                      <a:srgbClr val="3333FF"/>
                    </a:solidFill>
                    <a:latin typeface="+mn-ea"/>
                  </a:rPr>
                  <a:t>（定理</a:t>
                </a:r>
                <a:r>
                  <a:rPr lang="en-US" altLang="zh-CN" b="1" dirty="0">
                    <a:solidFill>
                      <a:srgbClr val="3333FF"/>
                    </a:solidFill>
                    <a:latin typeface="+mn-ea"/>
                  </a:rPr>
                  <a:t>3.1</a:t>
                </a:r>
                <a:r>
                  <a:rPr lang="zh-CN" altLang="en-US" b="1" dirty="0">
                    <a:solidFill>
                      <a:srgbClr val="3333FF"/>
                    </a:solidFill>
                    <a:latin typeface="+mn-ea"/>
                  </a:rPr>
                  <a:t>）</a:t>
                </a:r>
                <a:endParaRPr lang="en-US" altLang="zh-CN" b="1" dirty="0">
                  <a:solidFill>
                    <a:srgbClr val="3333FF"/>
                  </a:solidFill>
                  <a:latin typeface="+mn-ea"/>
                </a:endParaRPr>
              </a:p>
              <a:p>
                <a:pPr>
                  <a:lnSpc>
                    <a:spcPct val="150000"/>
                  </a:lnSpc>
                </a:pPr>
                <a:endParaRPr lang="zh-CN" altLang="zh-CN" b="1" dirty="0">
                  <a:latin typeface="+mn-ea"/>
                </a:endParaRPr>
              </a:p>
            </p:txBody>
          </p:sp>
        </mc:Choice>
        <mc:Fallback xmlns="">
          <p:sp>
            <p:nvSpPr>
              <p:cNvPr id="15" name="矩形 14"/>
              <p:cNvSpPr>
                <a:spLocks noRot="1" noChangeAspect="1" noMove="1" noResize="1" noEditPoints="1" noAdjustHandles="1" noChangeArrowheads="1" noChangeShapeType="1" noTextEdit="1"/>
              </p:cNvSpPr>
              <p:nvPr/>
            </p:nvSpPr>
            <p:spPr>
              <a:xfrm>
                <a:off x="412287" y="2673111"/>
                <a:ext cx="11401887" cy="2797048"/>
              </a:xfrm>
              <a:prstGeom prst="rect">
                <a:avLst/>
              </a:prstGeom>
              <a:blipFill>
                <a:blip r:embed="rId7"/>
                <a:stretch>
                  <a:fillRect l="-856"/>
                </a:stretch>
              </a:blipFill>
            </p:spPr>
            <p:txBody>
              <a:bodyPr/>
              <a:lstStyle/>
              <a:p>
                <a:r>
                  <a:rPr lang="zh-CN" altLang="en-US">
                    <a:noFill/>
                  </a:rPr>
                  <a:t> </a:t>
                </a:r>
              </a:p>
            </p:txBody>
          </p:sp>
        </mc:Fallback>
      </mc:AlternateContent>
      <p:sp>
        <p:nvSpPr>
          <p:cNvPr id="5" name="Rectangle 2">
            <a:extLst>
              <a:ext uri="{FF2B5EF4-FFF2-40B4-BE49-F238E27FC236}">
                <a16:creationId xmlns:a16="http://schemas.microsoft.com/office/drawing/2014/main" id="{86E0A3CC-DDD8-4C73-9E74-30B47E25E31C}"/>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3.15</a:t>
            </a:r>
            <a:endParaRPr lang="zh-CN" altLang="en-US" dirty="0"/>
          </a:p>
        </p:txBody>
      </p:sp>
      <p:sp>
        <p:nvSpPr>
          <p:cNvPr id="2" name="矩形 1">
            <a:extLst>
              <a:ext uri="{FF2B5EF4-FFF2-40B4-BE49-F238E27FC236}">
                <a16:creationId xmlns:a16="http://schemas.microsoft.com/office/drawing/2014/main" id="{8CCDA77C-E692-4518-B619-31C6E45364CD}"/>
              </a:ext>
            </a:extLst>
          </p:cNvPr>
          <p:cNvSpPr/>
          <p:nvPr/>
        </p:nvSpPr>
        <p:spPr>
          <a:xfrm>
            <a:off x="460375" y="5484961"/>
            <a:ext cx="10812633" cy="461665"/>
          </a:xfrm>
          <a:prstGeom prst="rect">
            <a:avLst/>
          </a:prstGeom>
          <a:solidFill>
            <a:srgbClr val="1157AB"/>
          </a:solidFill>
        </p:spPr>
        <p:txBody>
          <a:bodyPr wrap="square">
            <a:spAutoFit/>
          </a:bodyPr>
          <a:lstStyle/>
          <a:p>
            <a:pPr marR="16510" indent="261620" algn="just">
              <a:spcAft>
                <a:spcPts val="0"/>
              </a:spcAft>
            </a:pPr>
            <a:r>
              <a:rPr lang="zh-CN" altLang="en-US" b="1" kern="100" dirty="0">
                <a:solidFill>
                  <a:schemeClr val="bg1"/>
                </a:solidFill>
                <a:latin typeface="+mn-ea"/>
              </a:rPr>
              <a:t>注意：</a:t>
            </a:r>
            <a:r>
              <a:rPr lang="zh-CN" altLang="zh-CN" b="1" kern="100" dirty="0">
                <a:solidFill>
                  <a:schemeClr val="bg1"/>
                </a:solidFill>
                <a:latin typeface="+mn-ea"/>
              </a:rPr>
              <a:t>命题逻辑中的</a:t>
            </a:r>
            <a:r>
              <a:rPr lang="en-US" altLang="zh-CN" b="1" kern="100" dirty="0">
                <a:solidFill>
                  <a:schemeClr val="bg1"/>
                </a:solidFill>
                <a:latin typeface="+mn-ea"/>
              </a:rPr>
              <a:t>24</a:t>
            </a:r>
            <a:r>
              <a:rPr lang="zh-CN" altLang="zh-CN" b="1" kern="100" dirty="0">
                <a:solidFill>
                  <a:schemeClr val="bg1"/>
                </a:solidFill>
                <a:latin typeface="+mn-ea"/>
              </a:rPr>
              <a:t>个基本等价公式在谓词逻辑中也是成立的。</a:t>
            </a:r>
          </a:p>
        </p:txBody>
      </p:sp>
    </p:spTree>
    <p:custDataLst>
      <p:tags r:id="rId1"/>
    </p:custDataLst>
    <p:extLst>
      <p:ext uri="{BB962C8B-B14F-4D97-AF65-F5344CB8AC3E}">
        <p14:creationId xmlns:p14="http://schemas.microsoft.com/office/powerpoint/2010/main" val="1883578231"/>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heel(1)">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a:extLst>
              <a:ext uri="{FF2B5EF4-FFF2-40B4-BE49-F238E27FC236}">
                <a16:creationId xmlns:a16="http://schemas.microsoft.com/office/drawing/2014/main" id="{C5243BD9-687F-4469-B8DE-D17DA32E7A9E}"/>
              </a:ext>
            </a:extLst>
          </p:cNvPr>
          <p:cNvSpPr>
            <a:spLocks noGrp="1" noChangeArrowheads="1"/>
          </p:cNvSpPr>
          <p:nvPr>
            <p:ph type="title" idx="4294967295"/>
          </p:nvPr>
        </p:nvSpPr>
        <p:spPr>
          <a:xfrm>
            <a:off x="193675" y="1040766"/>
            <a:ext cx="11811000" cy="399960"/>
          </a:xfrm>
        </p:spPr>
        <p:txBody>
          <a:bodyPr/>
          <a:lstStyle/>
          <a:p>
            <a:r>
              <a:rPr lang="zh-CN" altLang="en-US" dirty="0">
                <a:solidFill>
                  <a:schemeClr val="tx1"/>
                </a:solidFill>
              </a:rPr>
              <a:t>假设</a:t>
            </a:r>
            <a:r>
              <a:rPr lang="en-US" altLang="zh-CN" dirty="0">
                <a:solidFill>
                  <a:schemeClr val="tx1"/>
                </a:solidFill>
              </a:rPr>
              <a:t>G(x)</a:t>
            </a:r>
            <a:r>
              <a:rPr lang="zh-CN" altLang="en-US" dirty="0">
                <a:solidFill>
                  <a:schemeClr val="tx1"/>
                </a:solidFill>
              </a:rPr>
              <a:t>，</a:t>
            </a:r>
            <a:r>
              <a:rPr lang="en-US" altLang="zh-CN" dirty="0">
                <a:solidFill>
                  <a:schemeClr val="tx1"/>
                </a:solidFill>
              </a:rPr>
              <a:t>H(x)</a:t>
            </a:r>
            <a:r>
              <a:rPr lang="zh-CN" altLang="en-US" dirty="0">
                <a:solidFill>
                  <a:schemeClr val="tx1"/>
                </a:solidFill>
              </a:rPr>
              <a:t>是只含自由变元</a:t>
            </a:r>
            <a:r>
              <a:rPr lang="en-US" altLang="zh-CN" dirty="0">
                <a:solidFill>
                  <a:schemeClr val="tx1"/>
                </a:solidFill>
              </a:rPr>
              <a:t>x</a:t>
            </a:r>
            <a:r>
              <a:rPr lang="zh-CN" altLang="en-US" dirty="0">
                <a:solidFill>
                  <a:schemeClr val="tx1"/>
                </a:solidFill>
              </a:rPr>
              <a:t>的谓词公式，</a:t>
            </a:r>
            <a:r>
              <a:rPr lang="en-US" altLang="zh-CN" dirty="0">
                <a:solidFill>
                  <a:schemeClr val="tx1"/>
                </a:solidFill>
              </a:rPr>
              <a:t>S</a:t>
            </a:r>
            <a:r>
              <a:rPr lang="zh-CN" altLang="en-US" dirty="0">
                <a:solidFill>
                  <a:schemeClr val="tx1"/>
                </a:solidFill>
              </a:rPr>
              <a:t>是不含</a:t>
            </a:r>
            <a:r>
              <a:rPr lang="en-US" altLang="zh-CN" dirty="0">
                <a:solidFill>
                  <a:schemeClr val="tx1"/>
                </a:solidFill>
              </a:rPr>
              <a:t>x</a:t>
            </a:r>
            <a:r>
              <a:rPr lang="zh-CN" altLang="en-US" dirty="0">
                <a:solidFill>
                  <a:schemeClr val="tx1"/>
                </a:solidFill>
              </a:rPr>
              <a:t>的谓词公式，则在全总个体域中，有：</a:t>
            </a:r>
          </a:p>
        </p:txBody>
      </p:sp>
      <p:sp>
        <p:nvSpPr>
          <p:cNvPr id="71684" name="Rectangle 3">
            <a:extLst>
              <a:ext uri="{FF2B5EF4-FFF2-40B4-BE49-F238E27FC236}">
                <a16:creationId xmlns:a16="http://schemas.microsoft.com/office/drawing/2014/main" id="{2BAFA4CB-F53F-4347-A318-F9998C176366}"/>
              </a:ext>
            </a:extLst>
          </p:cNvPr>
          <p:cNvSpPr>
            <a:spLocks noGrp="1" noChangeArrowheads="1"/>
          </p:cNvSpPr>
          <p:nvPr>
            <p:ph type="body" idx="4294967295"/>
          </p:nvPr>
        </p:nvSpPr>
        <p:spPr>
          <a:xfrm>
            <a:off x="460375" y="1638680"/>
            <a:ext cx="11353800" cy="4768366"/>
          </a:xfrm>
        </p:spPr>
        <p:txBody>
          <a:bodyPr>
            <a:normAutofit/>
          </a:bodyPr>
          <a:lstStyle/>
          <a:p>
            <a:pPr marL="0" indent="0">
              <a:spcBef>
                <a:spcPct val="0"/>
              </a:spcBef>
              <a:buNone/>
            </a:pPr>
            <a:r>
              <a:rPr lang="zh-CN" altLang="en-US" dirty="0"/>
              <a:t>（</a:t>
            </a:r>
            <a:r>
              <a:rPr lang="en-US" altLang="zh-CN" dirty="0"/>
              <a:t>1</a:t>
            </a:r>
            <a:r>
              <a:rPr lang="zh-CN" altLang="en-US" dirty="0"/>
              <a:t>）</a:t>
            </a:r>
            <a:r>
              <a:rPr lang="en-US" altLang="zh-CN" dirty="0">
                <a:solidFill>
                  <a:srgbClr val="C00000"/>
                </a:solidFill>
              </a:rPr>
              <a:t>E</a:t>
            </a:r>
            <a:r>
              <a:rPr lang="en-US" altLang="zh-CN" baseline="-25000" dirty="0">
                <a:solidFill>
                  <a:srgbClr val="C00000"/>
                </a:solidFill>
              </a:rPr>
              <a:t>25</a:t>
            </a:r>
            <a:r>
              <a:rPr lang="zh-CN" altLang="en-US" dirty="0"/>
              <a:t>：</a:t>
            </a:r>
            <a:r>
              <a:rPr lang="en-US" altLang="zh-CN" dirty="0">
                <a:sym typeface="Symbol" panose="05050102010706020507" pitchFamily="18" charset="2"/>
              </a:rPr>
              <a:t></a:t>
            </a:r>
            <a:r>
              <a:rPr lang="en-US" altLang="zh-CN" dirty="0" err="1"/>
              <a:t>xG</a:t>
            </a:r>
            <a:r>
              <a:rPr lang="en-US" altLang="zh-CN" dirty="0"/>
              <a:t>(x) = </a:t>
            </a:r>
            <a:r>
              <a:rPr lang="en-US" altLang="zh-CN" dirty="0">
                <a:sym typeface="Symbol" panose="05050102010706020507" pitchFamily="18" charset="2"/>
              </a:rPr>
              <a:t></a:t>
            </a:r>
            <a:r>
              <a:rPr lang="en-US" altLang="zh-CN" dirty="0" err="1"/>
              <a:t>yG</a:t>
            </a:r>
            <a:r>
              <a:rPr lang="en-US" altLang="zh-CN" dirty="0"/>
              <a:t>(y)</a:t>
            </a:r>
            <a:r>
              <a:rPr lang="zh-CN" altLang="en-US" dirty="0"/>
              <a:t>                                                       </a:t>
            </a:r>
            <a:r>
              <a:rPr lang="en-US" altLang="zh-CN" dirty="0">
                <a:solidFill>
                  <a:srgbClr val="3333FF"/>
                </a:solidFill>
              </a:rPr>
              <a:t>(</a:t>
            </a:r>
            <a:r>
              <a:rPr lang="zh-CN" altLang="en-US" dirty="0">
                <a:solidFill>
                  <a:srgbClr val="3333FF"/>
                </a:solidFill>
              </a:rPr>
              <a:t>改名规则</a:t>
            </a:r>
            <a:r>
              <a:rPr lang="en-US" altLang="zh-CN" dirty="0">
                <a:solidFill>
                  <a:srgbClr val="3333FF"/>
                </a:solidFill>
              </a:rPr>
              <a:t>)</a:t>
            </a:r>
          </a:p>
          <a:p>
            <a:pPr marL="0" indent="0">
              <a:spcBef>
                <a:spcPct val="0"/>
              </a:spcBef>
              <a:buNone/>
            </a:pPr>
            <a:r>
              <a:rPr lang="en-US" altLang="zh-CN" dirty="0"/>
              <a:t>         </a:t>
            </a:r>
            <a:r>
              <a:rPr lang="en-US" altLang="zh-CN" dirty="0">
                <a:solidFill>
                  <a:srgbClr val="C00000"/>
                </a:solidFill>
              </a:rPr>
              <a:t>E</a:t>
            </a:r>
            <a:r>
              <a:rPr lang="en-US" altLang="zh-CN" baseline="-25000" dirty="0">
                <a:solidFill>
                  <a:srgbClr val="C00000"/>
                </a:solidFill>
              </a:rPr>
              <a:t>26</a:t>
            </a:r>
            <a:r>
              <a:rPr lang="zh-CN" altLang="en-US" dirty="0"/>
              <a:t>：</a:t>
            </a:r>
            <a:r>
              <a:rPr lang="en-US" altLang="zh-CN" dirty="0"/>
              <a:t> </a:t>
            </a:r>
            <a:r>
              <a:rPr lang="en-US" altLang="zh-CN" dirty="0">
                <a:sym typeface="Symbol" panose="05050102010706020507" pitchFamily="18" charset="2"/>
              </a:rPr>
              <a:t></a:t>
            </a:r>
            <a:r>
              <a:rPr lang="en-US" altLang="zh-CN" dirty="0" err="1"/>
              <a:t>xG</a:t>
            </a:r>
            <a:r>
              <a:rPr lang="en-US" altLang="zh-CN" dirty="0"/>
              <a:t>(x) =  </a:t>
            </a:r>
            <a:r>
              <a:rPr lang="en-US" altLang="zh-CN" dirty="0">
                <a:sym typeface="Symbol" panose="05050102010706020507" pitchFamily="18" charset="2"/>
              </a:rPr>
              <a:t></a:t>
            </a:r>
            <a:r>
              <a:rPr lang="en-US" altLang="zh-CN" dirty="0" err="1"/>
              <a:t>yG</a:t>
            </a:r>
            <a:r>
              <a:rPr lang="en-US" altLang="zh-CN" dirty="0"/>
              <a:t>(y)</a:t>
            </a:r>
            <a:r>
              <a:rPr lang="zh-CN" altLang="en-US" dirty="0"/>
              <a:t>                     </a:t>
            </a:r>
          </a:p>
          <a:p>
            <a:pPr marL="0" indent="0">
              <a:spcBef>
                <a:spcPct val="0"/>
              </a:spcBef>
              <a:buNone/>
            </a:pPr>
            <a:r>
              <a:rPr lang="zh-CN" altLang="en-US" dirty="0"/>
              <a:t>（</a:t>
            </a:r>
            <a:r>
              <a:rPr lang="en-US" altLang="zh-CN" dirty="0"/>
              <a:t>2</a:t>
            </a:r>
            <a:r>
              <a:rPr lang="zh-CN" altLang="en-US" dirty="0"/>
              <a:t>）</a:t>
            </a:r>
            <a:r>
              <a:rPr lang="en-US" altLang="zh-CN" dirty="0">
                <a:solidFill>
                  <a:srgbClr val="C00000"/>
                </a:solidFill>
              </a:rPr>
              <a:t>E</a:t>
            </a:r>
            <a:r>
              <a:rPr lang="en-US" altLang="zh-CN" baseline="-25000" dirty="0">
                <a:solidFill>
                  <a:srgbClr val="C00000"/>
                </a:solidFill>
              </a:rPr>
              <a:t>27</a:t>
            </a:r>
            <a:r>
              <a:rPr lang="zh-CN" altLang="en-US" dirty="0"/>
              <a:t>： </a:t>
            </a:r>
            <a:r>
              <a:rPr lang="zh-CN" altLang="en-US" dirty="0">
                <a:solidFill>
                  <a:srgbClr val="0000CC"/>
                </a:solidFill>
                <a:sym typeface="Symbol" panose="05050102010706020507" pitchFamily="18" charset="2"/>
              </a:rPr>
              <a:t></a:t>
            </a:r>
            <a:r>
              <a:rPr lang="fr-FR" altLang="en-US" dirty="0">
                <a:solidFill>
                  <a:srgbClr val="0000CC"/>
                </a:solidFill>
              </a:rPr>
              <a:t> </a:t>
            </a:r>
            <a:r>
              <a:rPr lang="en-US" altLang="zh-CN" dirty="0">
                <a:solidFill>
                  <a:srgbClr val="0000CC"/>
                </a:solidFill>
                <a:sym typeface="Symbol" panose="05050102010706020507" pitchFamily="18" charset="2"/>
              </a:rPr>
              <a:t></a:t>
            </a:r>
            <a:r>
              <a:rPr lang="fr-FR" altLang="en-US" dirty="0">
                <a:solidFill>
                  <a:srgbClr val="0000CC"/>
                </a:solidFill>
              </a:rPr>
              <a:t>x</a:t>
            </a:r>
            <a:r>
              <a:rPr lang="en-US" altLang="zh-CN" dirty="0"/>
              <a:t>G(x) = </a:t>
            </a:r>
            <a:r>
              <a:rPr lang="en-US" altLang="zh-CN" dirty="0">
                <a:solidFill>
                  <a:srgbClr val="0000CC"/>
                </a:solidFill>
              </a:rPr>
              <a:t> </a:t>
            </a:r>
            <a:r>
              <a:rPr lang="en-US" altLang="zh-CN" dirty="0">
                <a:solidFill>
                  <a:srgbClr val="0000CC"/>
                </a:solidFill>
                <a:sym typeface="Symbol" panose="05050102010706020507" pitchFamily="18" charset="2"/>
              </a:rPr>
              <a:t></a:t>
            </a:r>
            <a:r>
              <a:rPr lang="en-US" altLang="zh-CN" dirty="0">
                <a:solidFill>
                  <a:srgbClr val="0000CC"/>
                </a:solidFill>
              </a:rPr>
              <a:t>x</a:t>
            </a:r>
            <a:r>
              <a:rPr lang="zh-CN" altLang="en-US" dirty="0">
                <a:solidFill>
                  <a:srgbClr val="0000CC"/>
                </a:solidFill>
                <a:sym typeface="Symbol" panose="05050102010706020507" pitchFamily="18" charset="2"/>
              </a:rPr>
              <a:t></a:t>
            </a:r>
            <a:r>
              <a:rPr lang="en-US" altLang="zh-CN" dirty="0"/>
              <a:t>G(x)</a:t>
            </a:r>
            <a:endParaRPr lang="zh-CN" altLang="en-US" dirty="0"/>
          </a:p>
          <a:p>
            <a:pPr marL="0" indent="0">
              <a:spcBef>
                <a:spcPct val="0"/>
              </a:spcBef>
              <a:buNone/>
            </a:pPr>
            <a:r>
              <a:rPr lang="en-US" altLang="zh-CN" dirty="0"/>
              <a:t>         </a:t>
            </a:r>
            <a:r>
              <a:rPr lang="en-US" altLang="zh-CN" dirty="0">
                <a:solidFill>
                  <a:srgbClr val="C00000"/>
                </a:solidFill>
              </a:rPr>
              <a:t>E</a:t>
            </a:r>
            <a:r>
              <a:rPr lang="en-US" altLang="zh-CN" baseline="-25000" dirty="0">
                <a:solidFill>
                  <a:srgbClr val="C00000"/>
                </a:solidFill>
              </a:rPr>
              <a:t>28</a:t>
            </a:r>
            <a:r>
              <a:rPr lang="zh-CN" altLang="en-US" dirty="0"/>
              <a:t>：</a:t>
            </a:r>
            <a:r>
              <a:rPr lang="zh-CN" altLang="en-US" dirty="0">
                <a:solidFill>
                  <a:srgbClr val="0000CC"/>
                </a:solidFill>
                <a:sym typeface="Symbol" panose="05050102010706020507" pitchFamily="18" charset="2"/>
              </a:rPr>
              <a:t></a:t>
            </a:r>
            <a:r>
              <a:rPr lang="en-US" altLang="zh-CN" dirty="0">
                <a:solidFill>
                  <a:srgbClr val="0000CC"/>
                </a:solidFill>
              </a:rPr>
              <a:t> </a:t>
            </a:r>
            <a:r>
              <a:rPr lang="en-US" altLang="zh-CN" dirty="0">
                <a:solidFill>
                  <a:srgbClr val="0000CC"/>
                </a:solidFill>
                <a:sym typeface="Symbol" panose="05050102010706020507" pitchFamily="18" charset="2"/>
              </a:rPr>
              <a:t></a:t>
            </a:r>
            <a:r>
              <a:rPr lang="en-US" altLang="zh-CN" dirty="0" err="1">
                <a:solidFill>
                  <a:srgbClr val="0000CC"/>
                </a:solidFill>
              </a:rPr>
              <a:t>x</a:t>
            </a:r>
            <a:r>
              <a:rPr lang="en-US" altLang="zh-CN" dirty="0" err="1"/>
              <a:t>G</a:t>
            </a:r>
            <a:r>
              <a:rPr lang="en-US" altLang="zh-CN" dirty="0"/>
              <a:t>(x) = </a:t>
            </a:r>
            <a:r>
              <a:rPr lang="en-US" altLang="zh-CN" dirty="0">
                <a:solidFill>
                  <a:srgbClr val="0000CC"/>
                </a:solidFill>
              </a:rPr>
              <a:t> </a:t>
            </a:r>
            <a:r>
              <a:rPr lang="en-US" altLang="zh-CN" dirty="0">
                <a:solidFill>
                  <a:srgbClr val="0000CC"/>
                </a:solidFill>
                <a:sym typeface="Symbol" panose="05050102010706020507" pitchFamily="18" charset="2"/>
              </a:rPr>
              <a:t></a:t>
            </a:r>
            <a:r>
              <a:rPr lang="en-US" altLang="zh-CN" dirty="0">
                <a:solidFill>
                  <a:srgbClr val="0000CC"/>
                </a:solidFill>
              </a:rPr>
              <a:t>x</a:t>
            </a:r>
            <a:r>
              <a:rPr lang="zh-CN" altLang="en-US" dirty="0">
                <a:solidFill>
                  <a:srgbClr val="0000CC"/>
                </a:solidFill>
                <a:sym typeface="Symbol" panose="05050102010706020507" pitchFamily="18" charset="2"/>
              </a:rPr>
              <a:t></a:t>
            </a:r>
            <a:r>
              <a:rPr lang="en-US" altLang="zh-CN" dirty="0"/>
              <a:t>G(x)</a:t>
            </a:r>
            <a:r>
              <a:rPr lang="zh-CN" altLang="en-US" dirty="0"/>
              <a:t>                     </a:t>
            </a:r>
            <a:r>
              <a:rPr lang="en-US" altLang="zh-CN" dirty="0">
                <a:solidFill>
                  <a:srgbClr val="3333FF"/>
                </a:solidFill>
              </a:rPr>
              <a:t>(</a:t>
            </a:r>
            <a:r>
              <a:rPr lang="zh-CN" altLang="en-US" dirty="0">
                <a:solidFill>
                  <a:srgbClr val="3333FF"/>
                </a:solidFill>
              </a:rPr>
              <a:t>量词转换律</a:t>
            </a:r>
            <a:r>
              <a:rPr lang="en-US" altLang="zh-CN" dirty="0">
                <a:solidFill>
                  <a:srgbClr val="3333FF"/>
                </a:solidFill>
              </a:rPr>
              <a:t>/</a:t>
            </a:r>
            <a:r>
              <a:rPr lang="zh-CN" altLang="en-US" dirty="0">
                <a:solidFill>
                  <a:srgbClr val="3333FF"/>
                </a:solidFill>
              </a:rPr>
              <a:t>量词否定等值式</a:t>
            </a:r>
            <a:r>
              <a:rPr lang="en-US" altLang="zh-CN" dirty="0">
                <a:solidFill>
                  <a:srgbClr val="3333FF"/>
                </a:solidFill>
              </a:rPr>
              <a:t>)</a:t>
            </a:r>
          </a:p>
          <a:p>
            <a:pPr marL="0" indent="0">
              <a:spcBef>
                <a:spcPct val="0"/>
              </a:spcBef>
              <a:buNone/>
            </a:pPr>
            <a:r>
              <a:rPr lang="zh-CN" altLang="en-US" dirty="0"/>
              <a:t>（</a:t>
            </a:r>
            <a:r>
              <a:rPr lang="en-US" altLang="zh-CN" dirty="0"/>
              <a:t>3</a:t>
            </a:r>
            <a:r>
              <a:rPr lang="zh-CN" altLang="en-US" dirty="0"/>
              <a:t>）</a:t>
            </a:r>
            <a:r>
              <a:rPr lang="en-US" altLang="zh-CN" dirty="0">
                <a:solidFill>
                  <a:srgbClr val="C00000"/>
                </a:solidFill>
              </a:rPr>
              <a:t>E</a:t>
            </a:r>
            <a:r>
              <a:rPr lang="en-US" altLang="zh-CN" baseline="-25000" dirty="0">
                <a:solidFill>
                  <a:srgbClr val="C00000"/>
                </a:solidFill>
              </a:rPr>
              <a:t>29</a:t>
            </a:r>
            <a:r>
              <a:rPr lang="zh-CN" altLang="en-US" dirty="0"/>
              <a:t>：</a:t>
            </a:r>
            <a:r>
              <a:rPr lang="en-US" altLang="zh-CN" dirty="0"/>
              <a:t> </a:t>
            </a:r>
            <a:r>
              <a:rPr lang="en-US" altLang="zh-CN" dirty="0">
                <a:sym typeface="Symbol" panose="05050102010706020507" pitchFamily="18" charset="2"/>
              </a:rPr>
              <a:t></a:t>
            </a:r>
            <a:r>
              <a:rPr lang="en-US" altLang="zh-CN" dirty="0"/>
              <a:t>x(G(x)∨S) =  </a:t>
            </a:r>
            <a:r>
              <a:rPr lang="en-US" altLang="zh-CN" dirty="0">
                <a:sym typeface="Symbol" panose="05050102010706020507" pitchFamily="18" charset="2"/>
              </a:rPr>
              <a:t></a:t>
            </a:r>
            <a:r>
              <a:rPr lang="en-US" altLang="zh-CN" dirty="0" err="1"/>
              <a:t>xG</a:t>
            </a:r>
            <a:r>
              <a:rPr lang="en-US" altLang="zh-CN" dirty="0"/>
              <a:t>(x)∨S</a:t>
            </a:r>
            <a:endParaRPr lang="de-DE" altLang="en-US" dirty="0"/>
          </a:p>
          <a:p>
            <a:pPr marL="0" indent="0">
              <a:spcBef>
                <a:spcPct val="0"/>
              </a:spcBef>
              <a:buNone/>
            </a:pPr>
            <a:r>
              <a:rPr lang="de-DE" altLang="en-US" dirty="0"/>
              <a:t>         </a:t>
            </a:r>
            <a:r>
              <a:rPr lang="de-DE" altLang="en-US" dirty="0">
                <a:solidFill>
                  <a:srgbClr val="C00000"/>
                </a:solidFill>
              </a:rPr>
              <a:t>E</a:t>
            </a:r>
            <a:r>
              <a:rPr lang="de-DE" altLang="en-US" baseline="-25000" dirty="0">
                <a:solidFill>
                  <a:srgbClr val="C00000"/>
                </a:solidFill>
              </a:rPr>
              <a:t>30</a:t>
            </a:r>
            <a:r>
              <a:rPr lang="zh-CN" altLang="en-US" dirty="0"/>
              <a:t>：</a:t>
            </a:r>
            <a:r>
              <a:rPr lang="de-DE" altLang="en-US" dirty="0"/>
              <a:t> </a:t>
            </a:r>
            <a:r>
              <a:rPr lang="en-US" altLang="zh-CN" dirty="0">
                <a:sym typeface="Symbol" panose="05050102010706020507" pitchFamily="18" charset="2"/>
              </a:rPr>
              <a:t></a:t>
            </a:r>
            <a:r>
              <a:rPr lang="de-DE" altLang="en-US" dirty="0"/>
              <a:t>x(G(x)∧S) =  </a:t>
            </a:r>
            <a:r>
              <a:rPr lang="en-US" altLang="zh-CN" dirty="0">
                <a:sym typeface="Symbol" panose="05050102010706020507" pitchFamily="18" charset="2"/>
              </a:rPr>
              <a:t></a:t>
            </a:r>
            <a:r>
              <a:rPr lang="de-DE" altLang="en-US" dirty="0"/>
              <a:t>xG(x)∧S</a:t>
            </a:r>
            <a:endParaRPr lang="zh-CN" altLang="en-US" dirty="0"/>
          </a:p>
          <a:p>
            <a:pPr marL="0" indent="0">
              <a:spcBef>
                <a:spcPct val="0"/>
              </a:spcBef>
              <a:buNone/>
            </a:pPr>
            <a:r>
              <a:rPr lang="zh-CN" altLang="en-US" dirty="0"/>
              <a:t>         </a:t>
            </a:r>
            <a:r>
              <a:rPr lang="de-DE" altLang="en-US" dirty="0">
                <a:solidFill>
                  <a:srgbClr val="C00000"/>
                </a:solidFill>
              </a:rPr>
              <a:t>E</a:t>
            </a:r>
            <a:r>
              <a:rPr lang="de-DE" altLang="en-US" baseline="-25000" dirty="0">
                <a:solidFill>
                  <a:srgbClr val="C00000"/>
                </a:solidFill>
              </a:rPr>
              <a:t>31</a:t>
            </a:r>
            <a:r>
              <a:rPr lang="zh-CN" altLang="en-US" dirty="0"/>
              <a:t>：</a:t>
            </a:r>
            <a:r>
              <a:rPr lang="de-DE" altLang="en-US" dirty="0"/>
              <a:t> </a:t>
            </a:r>
            <a:r>
              <a:rPr lang="en-US" altLang="zh-CN" dirty="0">
                <a:sym typeface="Symbol" panose="05050102010706020507" pitchFamily="18" charset="2"/>
              </a:rPr>
              <a:t></a:t>
            </a:r>
            <a:r>
              <a:rPr lang="de-DE" altLang="en-US" dirty="0"/>
              <a:t>x (G(x)∨S) = </a:t>
            </a:r>
            <a:r>
              <a:rPr lang="en-US" altLang="zh-CN" dirty="0">
                <a:sym typeface="Symbol" panose="05050102010706020507" pitchFamily="18" charset="2"/>
              </a:rPr>
              <a:t></a:t>
            </a:r>
            <a:r>
              <a:rPr lang="de-DE" altLang="en-US" dirty="0"/>
              <a:t>xG(x)∨S</a:t>
            </a:r>
            <a:endParaRPr lang="zh-CN" altLang="en-US" dirty="0"/>
          </a:p>
          <a:p>
            <a:pPr marL="0" indent="0">
              <a:spcBef>
                <a:spcPct val="0"/>
              </a:spcBef>
              <a:buNone/>
            </a:pPr>
            <a:r>
              <a:rPr lang="zh-CN" altLang="en-US" dirty="0"/>
              <a:t>         </a:t>
            </a:r>
            <a:r>
              <a:rPr lang="de-DE" altLang="en-US" dirty="0">
                <a:solidFill>
                  <a:srgbClr val="C00000"/>
                </a:solidFill>
              </a:rPr>
              <a:t>E</a:t>
            </a:r>
            <a:r>
              <a:rPr lang="de-DE" altLang="en-US" baseline="-25000" dirty="0">
                <a:solidFill>
                  <a:srgbClr val="C00000"/>
                </a:solidFill>
              </a:rPr>
              <a:t>32</a:t>
            </a:r>
            <a:r>
              <a:rPr lang="zh-CN" altLang="en-US" dirty="0"/>
              <a:t>：</a:t>
            </a:r>
            <a:r>
              <a:rPr lang="en-US" altLang="zh-CN" dirty="0">
                <a:sym typeface="Symbol" panose="05050102010706020507" pitchFamily="18" charset="2"/>
              </a:rPr>
              <a:t></a:t>
            </a:r>
            <a:r>
              <a:rPr lang="de-DE" altLang="en-US" dirty="0"/>
              <a:t>x (G(x)∧S) = </a:t>
            </a:r>
            <a:r>
              <a:rPr lang="en-US" altLang="zh-CN" dirty="0">
                <a:sym typeface="Symbol" panose="05050102010706020507" pitchFamily="18" charset="2"/>
              </a:rPr>
              <a:t></a:t>
            </a:r>
            <a:r>
              <a:rPr lang="de-DE" altLang="en-US" dirty="0"/>
              <a:t>xG(x)∧S</a:t>
            </a:r>
            <a:r>
              <a:rPr lang="zh-CN" altLang="en-US" dirty="0">
                <a:solidFill>
                  <a:srgbClr val="3333FF"/>
                </a:solidFill>
              </a:rPr>
              <a:t>                    </a:t>
            </a:r>
            <a:r>
              <a:rPr lang="en-US" altLang="zh-CN" dirty="0">
                <a:solidFill>
                  <a:srgbClr val="3333FF"/>
                </a:solidFill>
              </a:rPr>
              <a:t>(</a:t>
            </a:r>
            <a:r>
              <a:rPr lang="zh-CN" altLang="en-US" dirty="0">
                <a:solidFill>
                  <a:srgbClr val="3333FF"/>
                </a:solidFill>
              </a:rPr>
              <a:t>量词辖域的扩张与收缩律</a:t>
            </a:r>
            <a:r>
              <a:rPr lang="en-US" altLang="zh-CN" dirty="0">
                <a:solidFill>
                  <a:srgbClr val="3333FF"/>
                </a:solidFill>
              </a:rPr>
              <a:t>)</a:t>
            </a:r>
            <a:endParaRPr lang="zh-CN" altLang="en-US" dirty="0">
              <a:solidFill>
                <a:srgbClr val="3333FF"/>
              </a:solidFill>
            </a:endParaRPr>
          </a:p>
        </p:txBody>
      </p:sp>
      <p:sp>
        <p:nvSpPr>
          <p:cNvPr id="5" name="Rectangle 2">
            <a:extLst>
              <a:ext uri="{FF2B5EF4-FFF2-40B4-BE49-F238E27FC236}">
                <a16:creationId xmlns:a16="http://schemas.microsoft.com/office/drawing/2014/main" id="{449DC33F-E823-42D0-A772-A6FAF544ED9F}"/>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zh-CN" dirty="0"/>
              <a:t>基本等价定律</a:t>
            </a:r>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71684">
                                            <p:txEl>
                                              <p:pRg st="0" end="0"/>
                                            </p:txEl>
                                          </p:spTgt>
                                        </p:tgtEl>
                                        <p:attrNameLst>
                                          <p:attrName>style.visibility</p:attrName>
                                        </p:attrNameLst>
                                      </p:cBhvr>
                                      <p:to>
                                        <p:strVal val="visible"/>
                                      </p:to>
                                    </p:set>
                                    <p:animEffect transition="in" filter="slide(fromLeft)">
                                      <p:cBhvr>
                                        <p:cTn id="7" dur="500"/>
                                        <p:tgtEl>
                                          <p:spTgt spid="7168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71684">
                                            <p:txEl>
                                              <p:pRg st="1" end="1"/>
                                            </p:txEl>
                                          </p:spTgt>
                                        </p:tgtEl>
                                        <p:attrNameLst>
                                          <p:attrName>style.visibility</p:attrName>
                                        </p:attrNameLst>
                                      </p:cBhvr>
                                      <p:to>
                                        <p:strVal val="visible"/>
                                      </p:to>
                                    </p:set>
                                    <p:animEffect transition="in" filter="slide(fromLeft)">
                                      <p:cBhvr>
                                        <p:cTn id="12" dur="500"/>
                                        <p:tgtEl>
                                          <p:spTgt spid="7168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71684">
                                            <p:txEl>
                                              <p:pRg st="2" end="2"/>
                                            </p:txEl>
                                          </p:spTgt>
                                        </p:tgtEl>
                                        <p:attrNameLst>
                                          <p:attrName>style.visibility</p:attrName>
                                        </p:attrNameLst>
                                      </p:cBhvr>
                                      <p:to>
                                        <p:strVal val="visible"/>
                                      </p:to>
                                    </p:set>
                                    <p:animEffect transition="in" filter="slide(fromLeft)">
                                      <p:cBhvr>
                                        <p:cTn id="17" dur="500"/>
                                        <p:tgtEl>
                                          <p:spTgt spid="7168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71684">
                                            <p:txEl>
                                              <p:pRg st="3" end="3"/>
                                            </p:txEl>
                                          </p:spTgt>
                                        </p:tgtEl>
                                        <p:attrNameLst>
                                          <p:attrName>style.visibility</p:attrName>
                                        </p:attrNameLst>
                                      </p:cBhvr>
                                      <p:to>
                                        <p:strVal val="visible"/>
                                      </p:to>
                                    </p:set>
                                    <p:animEffect transition="in" filter="slide(fromLeft)">
                                      <p:cBhvr>
                                        <p:cTn id="22" dur="500"/>
                                        <p:tgtEl>
                                          <p:spTgt spid="7168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71684">
                                            <p:txEl>
                                              <p:pRg st="4" end="4"/>
                                            </p:txEl>
                                          </p:spTgt>
                                        </p:tgtEl>
                                        <p:attrNameLst>
                                          <p:attrName>style.visibility</p:attrName>
                                        </p:attrNameLst>
                                      </p:cBhvr>
                                      <p:to>
                                        <p:strVal val="visible"/>
                                      </p:to>
                                    </p:set>
                                    <p:animEffect transition="in" filter="slide(fromLeft)">
                                      <p:cBhvr>
                                        <p:cTn id="27" dur="500"/>
                                        <p:tgtEl>
                                          <p:spTgt spid="7168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71684">
                                            <p:txEl>
                                              <p:pRg st="5" end="5"/>
                                            </p:txEl>
                                          </p:spTgt>
                                        </p:tgtEl>
                                        <p:attrNameLst>
                                          <p:attrName>style.visibility</p:attrName>
                                        </p:attrNameLst>
                                      </p:cBhvr>
                                      <p:to>
                                        <p:strVal val="visible"/>
                                      </p:to>
                                    </p:set>
                                    <p:animEffect transition="in" filter="slide(fromLeft)">
                                      <p:cBhvr>
                                        <p:cTn id="32" dur="500"/>
                                        <p:tgtEl>
                                          <p:spTgt spid="71684">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71684">
                                            <p:txEl>
                                              <p:pRg st="6" end="6"/>
                                            </p:txEl>
                                          </p:spTgt>
                                        </p:tgtEl>
                                        <p:attrNameLst>
                                          <p:attrName>style.visibility</p:attrName>
                                        </p:attrNameLst>
                                      </p:cBhvr>
                                      <p:to>
                                        <p:strVal val="visible"/>
                                      </p:to>
                                    </p:set>
                                    <p:animEffect transition="in" filter="slide(fromLeft)">
                                      <p:cBhvr>
                                        <p:cTn id="37" dur="500"/>
                                        <p:tgtEl>
                                          <p:spTgt spid="71684">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8" fill="hold" grpId="0" nodeType="clickEffect">
                                  <p:stCondLst>
                                    <p:cond delay="0"/>
                                  </p:stCondLst>
                                  <p:childTnLst>
                                    <p:set>
                                      <p:cBhvr>
                                        <p:cTn id="41" dur="1" fill="hold">
                                          <p:stCondLst>
                                            <p:cond delay="0"/>
                                          </p:stCondLst>
                                        </p:cTn>
                                        <p:tgtEl>
                                          <p:spTgt spid="71684">
                                            <p:txEl>
                                              <p:pRg st="7" end="7"/>
                                            </p:txEl>
                                          </p:spTgt>
                                        </p:tgtEl>
                                        <p:attrNameLst>
                                          <p:attrName>style.visibility</p:attrName>
                                        </p:attrNameLst>
                                      </p:cBhvr>
                                      <p:to>
                                        <p:strVal val="visible"/>
                                      </p:to>
                                    </p:set>
                                    <p:animEffect transition="in" filter="slide(fromLeft)">
                                      <p:cBhvr>
                                        <p:cTn id="42" dur="500"/>
                                        <p:tgtEl>
                                          <p:spTgt spid="7168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4">
            <a:extLst>
              <a:ext uri="{FF2B5EF4-FFF2-40B4-BE49-F238E27FC236}">
                <a16:creationId xmlns:a16="http://schemas.microsoft.com/office/drawing/2014/main" id="{49B0AC08-4B81-422E-AEAB-B21987F610AC}"/>
              </a:ext>
            </a:extLst>
          </p:cNvPr>
          <p:cNvSpPr>
            <a:spLocks noGrp="1" noChangeArrowheads="1"/>
          </p:cNvSpPr>
          <p:nvPr>
            <p:ph type="body" idx="4294967295"/>
          </p:nvPr>
        </p:nvSpPr>
        <p:spPr>
          <a:xfrm>
            <a:off x="317761" y="1143794"/>
            <a:ext cx="11201400" cy="3886200"/>
          </a:xfrm>
          <a:noFill/>
        </p:spPr>
        <p:txBody>
          <a:bodyPr>
            <a:normAutofit/>
          </a:bodyPr>
          <a:lstStyle/>
          <a:p>
            <a:pPr marL="0" indent="0">
              <a:buNone/>
            </a:pPr>
            <a:r>
              <a:rPr lang="zh-CN" altLang="en-US" sz="2601" dirty="0"/>
              <a:t>（</a:t>
            </a:r>
            <a:r>
              <a:rPr lang="fr-FR" altLang="en-US" sz="2601" dirty="0"/>
              <a:t>4</a:t>
            </a:r>
            <a:r>
              <a:rPr lang="zh-CN" altLang="en-US" sz="2601" dirty="0"/>
              <a:t>）</a:t>
            </a:r>
            <a:r>
              <a:rPr lang="fr-FR" altLang="en-US" sz="2601" dirty="0">
                <a:solidFill>
                  <a:srgbClr val="FF0000"/>
                </a:solidFill>
              </a:rPr>
              <a:t>E</a:t>
            </a:r>
            <a:r>
              <a:rPr lang="fr-FR" altLang="en-US" sz="2601" baseline="-25000" dirty="0">
                <a:solidFill>
                  <a:srgbClr val="FF0000"/>
                </a:solidFill>
              </a:rPr>
              <a:t>33</a:t>
            </a:r>
            <a:r>
              <a:rPr lang="zh-CN" altLang="en-US" sz="2601" dirty="0"/>
              <a:t>：</a:t>
            </a:r>
            <a:r>
              <a:rPr lang="en-US" altLang="zh-CN" sz="2601" dirty="0">
                <a:sym typeface="Symbol" panose="05050102010706020507" pitchFamily="18" charset="2"/>
              </a:rPr>
              <a:t></a:t>
            </a:r>
            <a:r>
              <a:rPr lang="fr-FR" altLang="en-US" sz="2601" dirty="0"/>
              <a:t>x G(x)∨</a:t>
            </a:r>
            <a:r>
              <a:rPr lang="en-US" altLang="zh-CN" sz="2601" dirty="0">
                <a:sym typeface="Symbol" panose="05050102010706020507" pitchFamily="18" charset="2"/>
              </a:rPr>
              <a:t></a:t>
            </a:r>
            <a:r>
              <a:rPr lang="fr-FR" altLang="en-US" sz="2601" dirty="0"/>
              <a:t>x H(x)</a:t>
            </a:r>
            <a:r>
              <a:rPr lang="en-US" altLang="zh-CN" sz="2601" dirty="0"/>
              <a:t>=</a:t>
            </a:r>
            <a:r>
              <a:rPr lang="en-US" altLang="zh-CN" sz="2601" dirty="0">
                <a:sym typeface="Symbol" panose="05050102010706020507" pitchFamily="18" charset="2"/>
              </a:rPr>
              <a:t></a:t>
            </a:r>
            <a:r>
              <a:rPr lang="fr-FR" altLang="en-US" sz="2601" dirty="0"/>
              <a:t>x</a:t>
            </a:r>
            <a:r>
              <a:rPr lang="en-US" altLang="zh-CN" sz="2601" dirty="0">
                <a:sym typeface="Symbol" panose="05050102010706020507" pitchFamily="18" charset="2"/>
              </a:rPr>
              <a:t></a:t>
            </a:r>
            <a:r>
              <a:rPr lang="fr-FR" altLang="en-US" sz="2601" dirty="0"/>
              <a:t>y(G(x)∨H(y))</a:t>
            </a:r>
            <a:endParaRPr lang="zh-CN" altLang="en-US" sz="2601" dirty="0"/>
          </a:p>
          <a:p>
            <a:pPr marL="0" indent="0">
              <a:buNone/>
            </a:pPr>
            <a:r>
              <a:rPr lang="zh-CN" altLang="en-US" sz="2601" dirty="0"/>
              <a:t>         </a:t>
            </a:r>
            <a:r>
              <a:rPr lang="fr-FR" altLang="en-US" sz="2601" dirty="0">
                <a:solidFill>
                  <a:srgbClr val="FF0000"/>
                </a:solidFill>
              </a:rPr>
              <a:t>E</a:t>
            </a:r>
            <a:r>
              <a:rPr lang="fr-FR" altLang="en-US" sz="2601" baseline="-25000" dirty="0">
                <a:solidFill>
                  <a:srgbClr val="FF0000"/>
                </a:solidFill>
              </a:rPr>
              <a:t>34</a:t>
            </a:r>
            <a:r>
              <a:rPr lang="zh-CN" altLang="en-US" sz="2601" dirty="0"/>
              <a:t>：</a:t>
            </a:r>
            <a:r>
              <a:rPr lang="en-US" altLang="zh-CN" sz="2601" dirty="0">
                <a:sym typeface="Symbol" panose="05050102010706020507" pitchFamily="18" charset="2"/>
              </a:rPr>
              <a:t></a:t>
            </a:r>
            <a:r>
              <a:rPr lang="fr-FR" altLang="en-US" sz="2601" dirty="0"/>
              <a:t>xG(x)∧</a:t>
            </a:r>
            <a:r>
              <a:rPr lang="en-US" altLang="zh-CN" sz="2601" dirty="0">
                <a:sym typeface="Symbol" panose="05050102010706020507" pitchFamily="18" charset="2"/>
              </a:rPr>
              <a:t></a:t>
            </a:r>
            <a:r>
              <a:rPr lang="fr-FR" altLang="en-US" sz="2601" dirty="0"/>
              <a:t>xH(x)=</a:t>
            </a:r>
            <a:r>
              <a:rPr lang="en-US" altLang="zh-CN" sz="2601" dirty="0">
                <a:sym typeface="Symbol" panose="05050102010706020507" pitchFamily="18" charset="2"/>
              </a:rPr>
              <a:t></a:t>
            </a:r>
            <a:r>
              <a:rPr lang="fr-FR" altLang="en-US" sz="2601" dirty="0"/>
              <a:t>x</a:t>
            </a:r>
            <a:r>
              <a:rPr lang="en-US" altLang="zh-CN" sz="2601" dirty="0">
                <a:sym typeface="Symbol" panose="05050102010706020507" pitchFamily="18" charset="2"/>
              </a:rPr>
              <a:t></a:t>
            </a:r>
            <a:r>
              <a:rPr lang="fr-FR" altLang="en-US" sz="2601" dirty="0"/>
              <a:t>y(G(x)∧H(y))</a:t>
            </a:r>
            <a:endParaRPr lang="en-US" altLang="zh-CN" sz="2601" dirty="0"/>
          </a:p>
          <a:p>
            <a:pPr marL="0" indent="0">
              <a:buNone/>
            </a:pPr>
            <a:r>
              <a:rPr lang="zh-CN" altLang="en-US" sz="2601" dirty="0"/>
              <a:t>（</a:t>
            </a:r>
            <a:r>
              <a:rPr lang="de-DE" altLang="en-US" sz="2601" dirty="0"/>
              <a:t>5</a:t>
            </a:r>
            <a:r>
              <a:rPr lang="zh-CN" altLang="en-US" sz="2601" dirty="0"/>
              <a:t>）</a:t>
            </a:r>
            <a:r>
              <a:rPr lang="de-DE" altLang="en-US" sz="2601" dirty="0">
                <a:solidFill>
                  <a:srgbClr val="FF0000"/>
                </a:solidFill>
              </a:rPr>
              <a:t>E</a:t>
            </a:r>
            <a:r>
              <a:rPr lang="de-DE" altLang="en-US" sz="2601" baseline="-25000" dirty="0">
                <a:solidFill>
                  <a:srgbClr val="FF0000"/>
                </a:solidFill>
              </a:rPr>
              <a:t>35</a:t>
            </a:r>
            <a:r>
              <a:rPr lang="zh-CN" altLang="en-US" sz="2601" dirty="0"/>
              <a:t>：</a:t>
            </a:r>
            <a:r>
              <a:rPr lang="en-US" altLang="zh-CN" sz="2601" dirty="0">
                <a:sym typeface="Symbol" panose="05050102010706020507" pitchFamily="18" charset="2"/>
              </a:rPr>
              <a:t></a:t>
            </a:r>
            <a:r>
              <a:rPr lang="de-DE" altLang="en-US" sz="2601" dirty="0"/>
              <a:t>x(G(x)∧H(x))=</a:t>
            </a:r>
            <a:r>
              <a:rPr lang="en-US" altLang="zh-CN" sz="2601" dirty="0">
                <a:sym typeface="Symbol" panose="05050102010706020507" pitchFamily="18" charset="2"/>
              </a:rPr>
              <a:t></a:t>
            </a:r>
            <a:r>
              <a:rPr lang="de-DE" altLang="en-US" sz="2601" dirty="0"/>
              <a:t>xG(x)∧</a:t>
            </a:r>
            <a:r>
              <a:rPr lang="en-US" altLang="zh-CN" sz="2601" dirty="0">
                <a:sym typeface="Symbol" panose="05050102010706020507" pitchFamily="18" charset="2"/>
              </a:rPr>
              <a:t></a:t>
            </a:r>
            <a:r>
              <a:rPr lang="de-DE" altLang="en-US" sz="2601" dirty="0"/>
              <a:t>xH(x)</a:t>
            </a:r>
            <a:r>
              <a:rPr lang="zh-CN" altLang="en-US" sz="2601" dirty="0"/>
              <a:t>     </a:t>
            </a:r>
          </a:p>
          <a:p>
            <a:pPr marL="0" indent="0">
              <a:buNone/>
            </a:pPr>
            <a:r>
              <a:rPr lang="de-DE" altLang="en-US" sz="2601" dirty="0"/>
              <a:t>         </a:t>
            </a:r>
            <a:r>
              <a:rPr lang="de-DE" altLang="en-US" sz="2601" dirty="0">
                <a:solidFill>
                  <a:srgbClr val="FF0000"/>
                </a:solidFill>
              </a:rPr>
              <a:t>E</a:t>
            </a:r>
            <a:r>
              <a:rPr lang="de-DE" altLang="en-US" sz="2601" baseline="-25000" dirty="0">
                <a:solidFill>
                  <a:srgbClr val="FF0000"/>
                </a:solidFill>
              </a:rPr>
              <a:t>36</a:t>
            </a:r>
            <a:r>
              <a:rPr lang="zh-CN" altLang="en-US" sz="2601" dirty="0"/>
              <a:t>：</a:t>
            </a:r>
            <a:r>
              <a:rPr lang="en-US" altLang="zh-CN" sz="2601" dirty="0">
                <a:sym typeface="Symbol" panose="05050102010706020507" pitchFamily="18" charset="2"/>
              </a:rPr>
              <a:t></a:t>
            </a:r>
            <a:r>
              <a:rPr lang="de-DE" altLang="en-US" sz="2601" dirty="0"/>
              <a:t>x(G(x)∨H(x))=</a:t>
            </a:r>
            <a:r>
              <a:rPr lang="en-US" altLang="zh-CN" sz="2601" dirty="0">
                <a:sym typeface="Symbol" panose="05050102010706020507" pitchFamily="18" charset="2"/>
              </a:rPr>
              <a:t></a:t>
            </a:r>
            <a:r>
              <a:rPr lang="de-DE" altLang="en-US" sz="2601" dirty="0"/>
              <a:t>xG(x)∨</a:t>
            </a:r>
            <a:r>
              <a:rPr lang="en-US" altLang="zh-CN" sz="2601" dirty="0">
                <a:sym typeface="Symbol" panose="05050102010706020507" pitchFamily="18" charset="2"/>
              </a:rPr>
              <a:t></a:t>
            </a:r>
            <a:r>
              <a:rPr lang="de-DE" altLang="en-US" sz="2601" dirty="0"/>
              <a:t>xH(x)</a:t>
            </a:r>
            <a:r>
              <a:rPr lang="en-US" altLang="zh-CN" sz="2601" dirty="0"/>
              <a:t>            </a:t>
            </a:r>
            <a:r>
              <a:rPr lang="zh-CN" altLang="en-US" sz="2601" dirty="0"/>
              <a:t> </a:t>
            </a:r>
            <a:r>
              <a:rPr lang="de-DE" altLang="en-US" sz="2601" dirty="0">
                <a:solidFill>
                  <a:srgbClr val="3333FF"/>
                </a:solidFill>
              </a:rPr>
              <a:t>(</a:t>
            </a:r>
            <a:r>
              <a:rPr lang="zh-CN" altLang="en-US" sz="2601" dirty="0">
                <a:solidFill>
                  <a:srgbClr val="3333FF"/>
                </a:solidFill>
              </a:rPr>
              <a:t>量词分配律</a:t>
            </a:r>
            <a:r>
              <a:rPr lang="de-DE" altLang="en-US" sz="2601" dirty="0">
                <a:solidFill>
                  <a:srgbClr val="3333FF"/>
                </a:solidFill>
              </a:rPr>
              <a:t>)</a:t>
            </a:r>
            <a:endParaRPr lang="zh-CN" altLang="en-US" sz="2601" dirty="0">
              <a:solidFill>
                <a:srgbClr val="3333FF"/>
              </a:solidFill>
            </a:endParaRPr>
          </a:p>
          <a:p>
            <a:pPr marL="0" indent="0">
              <a:buNone/>
            </a:pPr>
            <a:r>
              <a:rPr lang="zh-CN" altLang="en-US" sz="2601" dirty="0"/>
              <a:t>（</a:t>
            </a:r>
            <a:r>
              <a:rPr lang="en-US" altLang="zh-CN" sz="2601" dirty="0"/>
              <a:t>6</a:t>
            </a:r>
            <a:r>
              <a:rPr lang="zh-CN" altLang="en-US" sz="2601" dirty="0"/>
              <a:t>）</a:t>
            </a:r>
            <a:r>
              <a:rPr lang="fr-FR" altLang="en-US" sz="2601" dirty="0">
                <a:solidFill>
                  <a:srgbClr val="FF0000"/>
                </a:solidFill>
              </a:rPr>
              <a:t>E</a:t>
            </a:r>
            <a:r>
              <a:rPr lang="fr-FR" altLang="en-US" sz="2601" baseline="-25000" dirty="0">
                <a:solidFill>
                  <a:srgbClr val="FF0000"/>
                </a:solidFill>
              </a:rPr>
              <a:t>3</a:t>
            </a:r>
            <a:r>
              <a:rPr lang="en-US" altLang="zh-CN" sz="2601" baseline="-25000" dirty="0">
                <a:solidFill>
                  <a:srgbClr val="FF0000"/>
                </a:solidFill>
              </a:rPr>
              <a:t>7</a:t>
            </a:r>
            <a:r>
              <a:rPr lang="zh-CN" altLang="en-US" sz="2601" dirty="0"/>
              <a:t>：</a:t>
            </a:r>
            <a:r>
              <a:rPr lang="en-US" altLang="zh-CN" sz="2601" dirty="0">
                <a:sym typeface="Symbol" panose="05050102010706020507" pitchFamily="18" charset="2"/>
              </a:rPr>
              <a:t></a:t>
            </a:r>
            <a:r>
              <a:rPr lang="fr-FR" altLang="en-US" sz="2601" dirty="0"/>
              <a:t>x</a:t>
            </a:r>
            <a:r>
              <a:rPr lang="en-US" altLang="zh-CN" sz="2601" dirty="0">
                <a:sym typeface="Symbol" panose="05050102010706020507" pitchFamily="18" charset="2"/>
              </a:rPr>
              <a:t></a:t>
            </a:r>
            <a:r>
              <a:rPr lang="en-US" altLang="zh-CN" sz="2601" dirty="0" err="1">
                <a:sym typeface="Symbol" panose="05050102010706020507" pitchFamily="18" charset="2"/>
              </a:rPr>
              <a:t>y</a:t>
            </a:r>
            <a:r>
              <a:rPr lang="en-US" altLang="zh-CN" sz="2601" dirty="0" err="1"/>
              <a:t>G</a:t>
            </a:r>
            <a:r>
              <a:rPr lang="fr-FR" altLang="en-US" sz="2601" dirty="0"/>
              <a:t>(x,y) = </a:t>
            </a:r>
            <a:r>
              <a:rPr lang="en-US" altLang="zh-CN" sz="2601" dirty="0">
                <a:sym typeface="Symbol" panose="05050102010706020507" pitchFamily="18" charset="2"/>
              </a:rPr>
              <a:t></a:t>
            </a:r>
            <a:r>
              <a:rPr lang="fr-FR" altLang="en-US" sz="2601" dirty="0"/>
              <a:t>y</a:t>
            </a:r>
            <a:r>
              <a:rPr lang="en-US" altLang="zh-CN" sz="2601" dirty="0">
                <a:sym typeface="Symbol" panose="05050102010706020507" pitchFamily="18" charset="2"/>
              </a:rPr>
              <a:t></a:t>
            </a:r>
            <a:r>
              <a:rPr lang="fr-FR" altLang="en-US" sz="2601" dirty="0"/>
              <a:t>x</a:t>
            </a:r>
            <a:r>
              <a:rPr lang="en-US" altLang="zh-CN" sz="2601" dirty="0"/>
              <a:t>G</a:t>
            </a:r>
            <a:r>
              <a:rPr lang="fr-FR" altLang="en-US" sz="2601" dirty="0"/>
              <a:t>(x,y)</a:t>
            </a:r>
            <a:endParaRPr lang="zh-CN" altLang="en-US" sz="2601" dirty="0"/>
          </a:p>
          <a:p>
            <a:pPr marL="0" indent="0">
              <a:buNone/>
            </a:pPr>
            <a:r>
              <a:rPr lang="zh-CN" altLang="en-US" sz="2601" dirty="0"/>
              <a:t>         </a:t>
            </a:r>
            <a:r>
              <a:rPr lang="fr-FR" altLang="en-US" sz="2601" dirty="0">
                <a:solidFill>
                  <a:srgbClr val="FF0000"/>
                </a:solidFill>
              </a:rPr>
              <a:t>E</a:t>
            </a:r>
            <a:r>
              <a:rPr lang="fr-FR" altLang="en-US" sz="2601" baseline="-25000" dirty="0">
                <a:solidFill>
                  <a:srgbClr val="FF0000"/>
                </a:solidFill>
              </a:rPr>
              <a:t>3</a:t>
            </a:r>
            <a:r>
              <a:rPr lang="en-US" altLang="zh-CN" sz="2601" baseline="-25000" dirty="0">
                <a:solidFill>
                  <a:srgbClr val="FF0000"/>
                </a:solidFill>
              </a:rPr>
              <a:t>8</a:t>
            </a:r>
            <a:r>
              <a:rPr lang="zh-CN" altLang="en-US" sz="2601" dirty="0"/>
              <a:t>：</a:t>
            </a:r>
            <a:r>
              <a:rPr lang="fr-FR" altLang="en-US" sz="2601" dirty="0"/>
              <a:t> </a:t>
            </a:r>
            <a:r>
              <a:rPr lang="en-US" altLang="zh-CN" sz="2601" dirty="0">
                <a:sym typeface="Symbol" panose="05050102010706020507" pitchFamily="18" charset="2"/>
              </a:rPr>
              <a:t></a:t>
            </a:r>
            <a:r>
              <a:rPr lang="fr-FR" altLang="en-US" sz="2601" dirty="0"/>
              <a:t>x</a:t>
            </a:r>
            <a:r>
              <a:rPr lang="en-US" altLang="zh-CN" sz="2601" dirty="0">
                <a:sym typeface="Symbol" panose="05050102010706020507" pitchFamily="18" charset="2"/>
              </a:rPr>
              <a:t></a:t>
            </a:r>
            <a:r>
              <a:rPr lang="en-US" altLang="zh-CN" sz="2601" dirty="0" err="1">
                <a:sym typeface="Symbol" panose="05050102010706020507" pitchFamily="18" charset="2"/>
              </a:rPr>
              <a:t>y</a:t>
            </a:r>
            <a:r>
              <a:rPr lang="en-US" altLang="zh-CN" sz="2601" dirty="0" err="1"/>
              <a:t>G</a:t>
            </a:r>
            <a:r>
              <a:rPr lang="fr-FR" altLang="en-US" sz="2601" dirty="0"/>
              <a:t>(x,y)=</a:t>
            </a:r>
            <a:r>
              <a:rPr lang="en-US" altLang="zh-CN" sz="2601" dirty="0">
                <a:sym typeface="Symbol" panose="05050102010706020507" pitchFamily="18" charset="2"/>
              </a:rPr>
              <a:t></a:t>
            </a:r>
            <a:r>
              <a:rPr lang="fr-FR" altLang="en-US" sz="2601" dirty="0"/>
              <a:t>y</a:t>
            </a:r>
            <a:r>
              <a:rPr lang="en-US" altLang="zh-CN" sz="2601" dirty="0">
                <a:sym typeface="Symbol" panose="05050102010706020507" pitchFamily="18" charset="2"/>
              </a:rPr>
              <a:t></a:t>
            </a:r>
            <a:r>
              <a:rPr lang="fr-FR" altLang="en-US" sz="2601" dirty="0"/>
              <a:t>x</a:t>
            </a:r>
            <a:r>
              <a:rPr lang="en-US" altLang="zh-CN" sz="2601" dirty="0"/>
              <a:t>G</a:t>
            </a:r>
            <a:r>
              <a:rPr lang="fr-FR" altLang="en-US" sz="2601" dirty="0"/>
              <a:t>(x,y)</a:t>
            </a:r>
            <a:endParaRPr lang="zh-CN" altLang="en-US" sz="2601" dirty="0"/>
          </a:p>
        </p:txBody>
      </p:sp>
      <p:sp>
        <p:nvSpPr>
          <p:cNvPr id="5" name="Rectangle 2">
            <a:extLst>
              <a:ext uri="{FF2B5EF4-FFF2-40B4-BE49-F238E27FC236}">
                <a16:creationId xmlns:a16="http://schemas.microsoft.com/office/drawing/2014/main" id="{B2FA3DC7-DBEF-48F3-8A63-D4205488C794}"/>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zh-CN" dirty="0"/>
              <a:t>基本等价定律</a:t>
            </a:r>
            <a:r>
              <a:rPr lang="zh-CN" altLang="en-US" dirty="0"/>
              <a:t>（续）</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72708">
                                            <p:txEl>
                                              <p:pRg st="0" end="0"/>
                                            </p:txEl>
                                          </p:spTgt>
                                        </p:tgtEl>
                                        <p:attrNameLst>
                                          <p:attrName>style.visibility</p:attrName>
                                        </p:attrNameLst>
                                      </p:cBhvr>
                                      <p:to>
                                        <p:strVal val="visible"/>
                                      </p:to>
                                    </p:set>
                                    <p:animEffect transition="in" filter="slide(fromLeft)">
                                      <p:cBhvr>
                                        <p:cTn id="7" dur="500"/>
                                        <p:tgtEl>
                                          <p:spTgt spid="727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72708">
                                            <p:txEl>
                                              <p:pRg st="1" end="1"/>
                                            </p:txEl>
                                          </p:spTgt>
                                        </p:tgtEl>
                                        <p:attrNameLst>
                                          <p:attrName>style.visibility</p:attrName>
                                        </p:attrNameLst>
                                      </p:cBhvr>
                                      <p:to>
                                        <p:strVal val="visible"/>
                                      </p:to>
                                    </p:set>
                                    <p:animEffect transition="in" filter="slide(fromLeft)">
                                      <p:cBhvr>
                                        <p:cTn id="12" dur="500"/>
                                        <p:tgtEl>
                                          <p:spTgt spid="7270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72708">
                                            <p:txEl>
                                              <p:pRg st="2" end="2"/>
                                            </p:txEl>
                                          </p:spTgt>
                                        </p:tgtEl>
                                        <p:attrNameLst>
                                          <p:attrName>style.visibility</p:attrName>
                                        </p:attrNameLst>
                                      </p:cBhvr>
                                      <p:to>
                                        <p:strVal val="visible"/>
                                      </p:to>
                                    </p:set>
                                    <p:animEffect transition="in" filter="slide(fromLeft)">
                                      <p:cBhvr>
                                        <p:cTn id="17" dur="500"/>
                                        <p:tgtEl>
                                          <p:spTgt spid="7270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72708">
                                            <p:txEl>
                                              <p:pRg st="3" end="3"/>
                                            </p:txEl>
                                          </p:spTgt>
                                        </p:tgtEl>
                                        <p:attrNameLst>
                                          <p:attrName>style.visibility</p:attrName>
                                        </p:attrNameLst>
                                      </p:cBhvr>
                                      <p:to>
                                        <p:strVal val="visible"/>
                                      </p:to>
                                    </p:set>
                                    <p:animEffect transition="in" filter="slide(fromLeft)">
                                      <p:cBhvr>
                                        <p:cTn id="22" dur="500"/>
                                        <p:tgtEl>
                                          <p:spTgt spid="7270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72708">
                                            <p:txEl>
                                              <p:pRg st="4" end="4"/>
                                            </p:txEl>
                                          </p:spTgt>
                                        </p:tgtEl>
                                        <p:attrNameLst>
                                          <p:attrName>style.visibility</p:attrName>
                                        </p:attrNameLst>
                                      </p:cBhvr>
                                      <p:to>
                                        <p:strVal val="visible"/>
                                      </p:to>
                                    </p:set>
                                    <p:animEffect transition="in" filter="slide(fromLeft)">
                                      <p:cBhvr>
                                        <p:cTn id="27" dur="500"/>
                                        <p:tgtEl>
                                          <p:spTgt spid="7270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72708">
                                            <p:txEl>
                                              <p:pRg st="5" end="5"/>
                                            </p:txEl>
                                          </p:spTgt>
                                        </p:tgtEl>
                                        <p:attrNameLst>
                                          <p:attrName>style.visibility</p:attrName>
                                        </p:attrNameLst>
                                      </p:cBhvr>
                                      <p:to>
                                        <p:strVal val="visible"/>
                                      </p:to>
                                    </p:set>
                                    <p:animEffect transition="in" filter="slide(fromLeft)">
                                      <p:cBhvr>
                                        <p:cTn id="32" dur="500"/>
                                        <p:tgtEl>
                                          <p:spTgt spid="7270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8"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2" name="Rectangle 3">
            <a:extLst>
              <a:ext uri="{FF2B5EF4-FFF2-40B4-BE49-F238E27FC236}">
                <a16:creationId xmlns:a16="http://schemas.microsoft.com/office/drawing/2014/main" id="{3D48B957-BAB7-4847-9B34-54BC718236F6}"/>
              </a:ext>
            </a:extLst>
          </p:cNvPr>
          <p:cNvSpPr>
            <a:spLocks noGrp="1" noChangeArrowheads="1"/>
          </p:cNvSpPr>
          <p:nvPr>
            <p:ph type="body" idx="4294967295"/>
          </p:nvPr>
        </p:nvSpPr>
        <p:spPr>
          <a:xfrm>
            <a:off x="231775" y="977066"/>
            <a:ext cx="8306134" cy="618864"/>
          </a:xfrm>
        </p:spPr>
        <p:txBody>
          <a:bodyPr>
            <a:normAutofit fontScale="92500" lnSpcReduction="10000"/>
          </a:bodyPr>
          <a:lstStyle/>
          <a:p>
            <a:pPr marL="0" indent="0">
              <a:buNone/>
            </a:pPr>
            <a:r>
              <a:rPr lang="en-US" altLang="zh-CN" dirty="0">
                <a:solidFill>
                  <a:srgbClr val="C00000"/>
                </a:solidFill>
              </a:rPr>
              <a:t>1. </a:t>
            </a:r>
            <a:r>
              <a:rPr lang="zh-CN" altLang="en-US" dirty="0">
                <a:solidFill>
                  <a:srgbClr val="C00000"/>
                </a:solidFill>
              </a:rPr>
              <a:t>谓词公式</a:t>
            </a:r>
            <a:r>
              <a:rPr lang="zh-CN" altLang="zh-CN" dirty="0">
                <a:solidFill>
                  <a:srgbClr val="C00000"/>
                </a:solidFill>
              </a:rPr>
              <a:t>的基本等价定律</a:t>
            </a:r>
            <a:r>
              <a:rPr lang="zh-CN" altLang="en-US" dirty="0">
                <a:solidFill>
                  <a:srgbClr val="C00000"/>
                </a:solidFill>
              </a:rPr>
              <a:t>的理解</a:t>
            </a:r>
            <a:endParaRPr lang="en-US" altLang="zh-CN" dirty="0">
              <a:solidFill>
                <a:srgbClr val="C00000"/>
              </a:solidFill>
            </a:endParaRPr>
          </a:p>
          <a:p>
            <a:pPr marL="0" indent="0">
              <a:buNone/>
            </a:pPr>
            <a:endParaRPr lang="zh-CN" altLang="en-US" dirty="0">
              <a:solidFill>
                <a:srgbClr val="C00000"/>
              </a:solidFill>
              <a:latin typeface="宋体" panose="02010600030101010101" pitchFamily="2" charset="-122"/>
            </a:endParaRPr>
          </a:p>
        </p:txBody>
      </p:sp>
      <p:sp>
        <p:nvSpPr>
          <p:cNvPr id="5" name="Rectangle 2">
            <a:extLst>
              <a:ext uri="{FF2B5EF4-FFF2-40B4-BE49-F238E27FC236}">
                <a16:creationId xmlns:a16="http://schemas.microsoft.com/office/drawing/2014/main" id="{1E593830-ACBC-4FBA-AE0C-58818A8746E3}"/>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基本等价定律的理解</a:t>
            </a:r>
          </a:p>
        </p:txBody>
      </p:sp>
      <p:sp>
        <p:nvSpPr>
          <p:cNvPr id="6" name="Rectangle 3">
            <a:extLst>
              <a:ext uri="{FF2B5EF4-FFF2-40B4-BE49-F238E27FC236}">
                <a16:creationId xmlns:a16="http://schemas.microsoft.com/office/drawing/2014/main" id="{036EDF05-71BB-485E-95D1-527AB9E3B6B2}"/>
              </a:ext>
            </a:extLst>
          </p:cNvPr>
          <p:cNvSpPr txBox="1">
            <a:spLocks noChangeArrowheads="1"/>
          </p:cNvSpPr>
          <p:nvPr/>
        </p:nvSpPr>
        <p:spPr>
          <a:xfrm>
            <a:off x="257117" y="1595930"/>
            <a:ext cx="11328458" cy="4110988"/>
          </a:xfrm>
          <a:prstGeom prst="rect">
            <a:avLst/>
          </a:prstGeom>
        </p:spPr>
        <p:txBody>
          <a:bodyPr vert="horz" lIns="121917" tIns="60958" rIns="121917" bIns="60958" rtlCol="0">
            <a:norm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dirty="0"/>
              <a:t> </a:t>
            </a:r>
            <a:r>
              <a:rPr lang="en-US" altLang="zh-CN" dirty="0">
                <a:solidFill>
                  <a:schemeClr val="accent2"/>
                </a:solidFill>
              </a:rPr>
              <a:t>E</a:t>
            </a:r>
            <a:r>
              <a:rPr lang="en-US" altLang="zh-CN" baseline="-25000" dirty="0">
                <a:solidFill>
                  <a:schemeClr val="accent2"/>
                </a:solidFill>
              </a:rPr>
              <a:t>28</a:t>
            </a:r>
            <a:r>
              <a:rPr lang="zh-CN" altLang="en-US" dirty="0"/>
              <a:t>：</a:t>
            </a:r>
            <a:r>
              <a:rPr lang="zh-CN" altLang="en-US" dirty="0">
                <a:solidFill>
                  <a:srgbClr val="0000CC"/>
                </a:solidFill>
                <a:sym typeface="Symbol" panose="05050102010706020507" pitchFamily="18" charset="2"/>
              </a:rPr>
              <a:t></a:t>
            </a:r>
            <a:r>
              <a:rPr lang="en-US" altLang="zh-CN" dirty="0">
                <a:solidFill>
                  <a:srgbClr val="0000CC"/>
                </a:solidFill>
                <a:sym typeface="Symbol" panose="05050102010706020507" pitchFamily="18" charset="2"/>
              </a:rPr>
              <a:t></a:t>
            </a:r>
            <a:r>
              <a:rPr lang="en-US" altLang="zh-CN" dirty="0" err="1">
                <a:solidFill>
                  <a:srgbClr val="0000CC"/>
                </a:solidFill>
              </a:rPr>
              <a:t>x</a:t>
            </a:r>
            <a:r>
              <a:rPr lang="en-US" altLang="zh-CN" dirty="0" err="1"/>
              <a:t>G</a:t>
            </a:r>
            <a:r>
              <a:rPr lang="en-US" altLang="zh-CN" dirty="0"/>
              <a:t>(x) =</a:t>
            </a:r>
            <a:r>
              <a:rPr lang="en-US" altLang="zh-CN" dirty="0">
                <a:solidFill>
                  <a:srgbClr val="0000CC"/>
                </a:solidFill>
                <a:sym typeface="Symbol" panose="05050102010706020507" pitchFamily="18" charset="2"/>
              </a:rPr>
              <a:t></a:t>
            </a:r>
            <a:r>
              <a:rPr lang="en-US" altLang="zh-CN" dirty="0">
                <a:solidFill>
                  <a:srgbClr val="0000CC"/>
                </a:solidFill>
              </a:rPr>
              <a:t>x</a:t>
            </a:r>
            <a:r>
              <a:rPr lang="zh-CN" altLang="en-US" dirty="0">
                <a:solidFill>
                  <a:srgbClr val="0000CC"/>
                </a:solidFill>
                <a:sym typeface="Symbol" panose="05050102010706020507" pitchFamily="18" charset="2"/>
              </a:rPr>
              <a:t></a:t>
            </a:r>
            <a:r>
              <a:rPr lang="en-US" altLang="zh-CN" dirty="0"/>
              <a:t>G(x)</a:t>
            </a:r>
            <a:r>
              <a:rPr lang="zh-CN" altLang="en-US" dirty="0"/>
              <a:t>；</a:t>
            </a:r>
            <a:endParaRPr lang="en-US" altLang="zh-CN" dirty="0"/>
          </a:p>
          <a:p>
            <a:pPr marL="0" indent="0">
              <a:buNone/>
            </a:pPr>
            <a:r>
              <a:rPr lang="zh-CN" altLang="en-US" dirty="0"/>
              <a:t> 设</a:t>
            </a:r>
            <a:r>
              <a:rPr lang="en-US" altLang="zh-CN" dirty="0"/>
              <a:t>G(x)</a:t>
            </a:r>
            <a:r>
              <a:rPr lang="zh-CN" altLang="en-US" dirty="0"/>
              <a:t>：</a:t>
            </a:r>
            <a:r>
              <a:rPr lang="en-US" altLang="zh-CN" dirty="0"/>
              <a:t>x</a:t>
            </a:r>
            <a:r>
              <a:rPr lang="zh-CN" altLang="zh-CN" dirty="0"/>
              <a:t>是勤劳的，个体域为中国人。则：</a:t>
            </a:r>
            <a:endParaRPr lang="zh-CN" altLang="en-US" dirty="0"/>
          </a:p>
          <a:p>
            <a:pPr marL="0" indent="0">
              <a:buNone/>
            </a:pPr>
            <a:r>
              <a:rPr lang="en-US" altLang="zh-CN" dirty="0">
                <a:sym typeface="Symbol" panose="05050102010706020507" pitchFamily="18" charset="2"/>
              </a:rPr>
              <a:t></a:t>
            </a:r>
            <a:r>
              <a:rPr lang="en-US" altLang="zh-CN" dirty="0" err="1">
                <a:sym typeface="Symbol" panose="05050102010706020507" pitchFamily="18" charset="2"/>
              </a:rPr>
              <a:t>x</a:t>
            </a:r>
            <a:r>
              <a:rPr lang="en-US" altLang="zh-CN" dirty="0" err="1"/>
              <a:t>G</a:t>
            </a:r>
            <a:r>
              <a:rPr lang="en-US" altLang="zh-CN" dirty="0"/>
              <a:t>(x)</a:t>
            </a:r>
            <a:r>
              <a:rPr lang="zh-CN" altLang="en-US" dirty="0"/>
              <a:t>表示</a:t>
            </a:r>
            <a:r>
              <a:rPr lang="zh-CN" altLang="zh-CN" dirty="0"/>
              <a:t>中国人都是勤劳的</a:t>
            </a:r>
            <a:r>
              <a:rPr lang="zh-CN" altLang="en-US" dirty="0"/>
              <a:t>；</a:t>
            </a:r>
            <a:endParaRPr lang="en-US" altLang="zh-CN" dirty="0"/>
          </a:p>
          <a:p>
            <a:pPr marL="0" indent="0">
              <a:buNone/>
            </a:pPr>
            <a:r>
              <a:rPr lang="zh-CN" altLang="en-US" dirty="0">
                <a:solidFill>
                  <a:srgbClr val="0000CC"/>
                </a:solidFill>
                <a:sym typeface="Symbol" panose="05050102010706020507" pitchFamily="18" charset="2"/>
              </a:rPr>
              <a:t></a:t>
            </a:r>
            <a:r>
              <a:rPr lang="en-US" altLang="zh-CN" dirty="0">
                <a:sym typeface="Symbol" panose="05050102010706020507" pitchFamily="18" charset="2"/>
              </a:rPr>
              <a:t></a:t>
            </a:r>
            <a:r>
              <a:rPr lang="en-US" altLang="zh-CN" dirty="0" err="1">
                <a:sym typeface="Symbol" panose="05050102010706020507" pitchFamily="18" charset="2"/>
              </a:rPr>
              <a:t>x</a:t>
            </a:r>
            <a:r>
              <a:rPr lang="en-US" altLang="zh-CN" dirty="0" err="1"/>
              <a:t>G</a:t>
            </a:r>
            <a:r>
              <a:rPr lang="en-US" altLang="zh-CN" dirty="0"/>
              <a:t>(x)</a:t>
            </a:r>
            <a:r>
              <a:rPr lang="zh-CN" altLang="en-US" dirty="0"/>
              <a:t>表示</a:t>
            </a:r>
            <a:r>
              <a:rPr lang="zh-CN" altLang="zh-CN" dirty="0"/>
              <a:t>不是所有中国人都是勤劳的</a:t>
            </a:r>
            <a:r>
              <a:rPr lang="zh-CN" altLang="en-US" dirty="0"/>
              <a:t>；  </a:t>
            </a:r>
          </a:p>
          <a:p>
            <a:pPr marL="0" indent="0">
              <a:buNone/>
            </a:pPr>
            <a:r>
              <a:rPr lang="en-US" altLang="zh-CN" dirty="0">
                <a:sym typeface="Symbol" panose="05050102010706020507" pitchFamily="18" charset="2"/>
              </a:rPr>
              <a:t>x</a:t>
            </a:r>
            <a:r>
              <a:rPr lang="zh-CN" altLang="en-US" dirty="0">
                <a:solidFill>
                  <a:srgbClr val="0000CC"/>
                </a:solidFill>
                <a:sym typeface="Symbol" panose="05050102010706020507" pitchFamily="18" charset="2"/>
              </a:rPr>
              <a:t></a:t>
            </a:r>
            <a:r>
              <a:rPr lang="en-US" altLang="zh-CN" dirty="0"/>
              <a:t>G(x)</a:t>
            </a:r>
            <a:r>
              <a:rPr lang="zh-CN" altLang="en-US" dirty="0"/>
              <a:t>表示</a:t>
            </a:r>
            <a:r>
              <a:rPr lang="zh-CN" altLang="zh-CN" dirty="0"/>
              <a:t>存在不勤劳的中国人</a:t>
            </a:r>
            <a:r>
              <a:rPr lang="zh-CN" altLang="en-US" dirty="0"/>
              <a:t>。     </a:t>
            </a:r>
          </a:p>
          <a:p>
            <a:pPr marL="0" indent="0">
              <a:buNone/>
            </a:pPr>
            <a:r>
              <a:rPr lang="zh-CN" altLang="en-US" dirty="0"/>
              <a:t>   所以， </a:t>
            </a:r>
            <a:r>
              <a:rPr lang="zh-CN" altLang="en-US" dirty="0">
                <a:solidFill>
                  <a:srgbClr val="0000CC"/>
                </a:solidFill>
                <a:sym typeface="Symbol" panose="05050102010706020507" pitchFamily="18" charset="2"/>
              </a:rPr>
              <a:t></a:t>
            </a:r>
            <a:r>
              <a:rPr lang="en-US" altLang="zh-CN" dirty="0">
                <a:solidFill>
                  <a:srgbClr val="0000CC"/>
                </a:solidFill>
                <a:sym typeface="Symbol" panose="05050102010706020507" pitchFamily="18" charset="2"/>
              </a:rPr>
              <a:t></a:t>
            </a:r>
            <a:r>
              <a:rPr lang="en-US" altLang="zh-CN" dirty="0" err="1">
                <a:solidFill>
                  <a:srgbClr val="0000CC"/>
                </a:solidFill>
                <a:sym typeface="Symbol" panose="05050102010706020507" pitchFamily="18" charset="2"/>
              </a:rPr>
              <a:t>x</a:t>
            </a:r>
            <a:r>
              <a:rPr lang="en-US" altLang="zh-CN" dirty="0" err="1">
                <a:solidFill>
                  <a:srgbClr val="0000CC"/>
                </a:solidFill>
              </a:rPr>
              <a:t>G</a:t>
            </a:r>
            <a:r>
              <a:rPr lang="en-US" altLang="zh-CN" dirty="0">
                <a:solidFill>
                  <a:srgbClr val="0000CC"/>
                </a:solidFill>
              </a:rPr>
              <a:t>(x)=</a:t>
            </a:r>
            <a:r>
              <a:rPr lang="en-US" altLang="zh-CN" dirty="0">
                <a:solidFill>
                  <a:srgbClr val="0000CC"/>
                </a:solidFill>
                <a:sym typeface="Symbol" panose="05050102010706020507" pitchFamily="18" charset="2"/>
              </a:rPr>
              <a:t>x</a:t>
            </a:r>
            <a:r>
              <a:rPr lang="zh-CN" altLang="en-US" dirty="0">
                <a:solidFill>
                  <a:srgbClr val="0000CC"/>
                </a:solidFill>
                <a:sym typeface="Symbol" panose="05050102010706020507" pitchFamily="18" charset="2"/>
              </a:rPr>
              <a:t></a:t>
            </a:r>
            <a:r>
              <a:rPr lang="en-US" altLang="zh-CN" dirty="0">
                <a:solidFill>
                  <a:srgbClr val="0000CC"/>
                </a:solidFill>
              </a:rPr>
              <a:t>G(x)</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3732">
                                            <p:txEl>
                                              <p:pRg st="0" end="0"/>
                                            </p:txEl>
                                          </p:spTgt>
                                        </p:tgtEl>
                                        <p:attrNameLst>
                                          <p:attrName>style.visibility</p:attrName>
                                        </p:attrNameLst>
                                      </p:cBhvr>
                                      <p:to>
                                        <p:strVal val="visible"/>
                                      </p:to>
                                    </p:set>
                                    <p:anim calcmode="lin" valueType="num">
                                      <p:cBhvr additive="base">
                                        <p:cTn id="7" dur="500" fill="hold"/>
                                        <p:tgtEl>
                                          <p:spTgt spid="7373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373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500" fill="hold"/>
                                        <p:tgtEl>
                                          <p:spTgt spid="6">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 calcmode="lin" valueType="num">
                                      <p:cBhvr additive="base">
                                        <p:cTn id="31" dur="500" fill="hold"/>
                                        <p:tgtEl>
                                          <p:spTgt spid="6">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 calcmode="lin" valueType="num">
                                      <p:cBhvr additive="base">
                                        <p:cTn id="37" dur="500" fill="hold"/>
                                        <p:tgtEl>
                                          <p:spTgt spid="6">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6">
                                            <p:txEl>
                                              <p:pRg st="5" end="5"/>
                                            </p:txEl>
                                          </p:spTgt>
                                        </p:tgtEl>
                                        <p:attrNameLst>
                                          <p:attrName>style.visibility</p:attrName>
                                        </p:attrNameLst>
                                      </p:cBhvr>
                                      <p:to>
                                        <p:strVal val="visible"/>
                                      </p:to>
                                    </p:set>
                                    <p:anim calcmode="lin" valueType="num">
                                      <p:cBhvr additive="base">
                                        <p:cTn id="43" dur="500" fill="hold"/>
                                        <p:tgtEl>
                                          <p:spTgt spid="6">
                                            <p:txEl>
                                              <p:pRg st="5" end="5"/>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2" grpId="0" build="p" autoUpdateAnimBg="0"/>
      <p:bldP spid="6"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2" name="Rectangle 3">
            <a:extLst>
              <a:ext uri="{FF2B5EF4-FFF2-40B4-BE49-F238E27FC236}">
                <a16:creationId xmlns:a16="http://schemas.microsoft.com/office/drawing/2014/main" id="{3D48B957-BAB7-4847-9B34-54BC718236F6}"/>
              </a:ext>
            </a:extLst>
          </p:cNvPr>
          <p:cNvSpPr>
            <a:spLocks noGrp="1" noChangeArrowheads="1"/>
          </p:cNvSpPr>
          <p:nvPr>
            <p:ph type="body" idx="4294967295"/>
          </p:nvPr>
        </p:nvSpPr>
        <p:spPr>
          <a:xfrm>
            <a:off x="231775" y="977066"/>
            <a:ext cx="8306134" cy="618864"/>
          </a:xfrm>
        </p:spPr>
        <p:txBody>
          <a:bodyPr>
            <a:normAutofit fontScale="92500" lnSpcReduction="10000"/>
          </a:bodyPr>
          <a:lstStyle/>
          <a:p>
            <a:pPr marL="0" indent="0">
              <a:buNone/>
            </a:pPr>
            <a:r>
              <a:rPr lang="en-US" altLang="zh-CN" dirty="0">
                <a:solidFill>
                  <a:srgbClr val="C00000"/>
                </a:solidFill>
              </a:rPr>
              <a:t>2. </a:t>
            </a:r>
            <a:r>
              <a:rPr lang="zh-CN" altLang="en-US" dirty="0">
                <a:solidFill>
                  <a:srgbClr val="C00000"/>
                </a:solidFill>
              </a:rPr>
              <a:t>谓词公式</a:t>
            </a:r>
            <a:r>
              <a:rPr lang="zh-CN" altLang="zh-CN" dirty="0">
                <a:solidFill>
                  <a:srgbClr val="C00000"/>
                </a:solidFill>
              </a:rPr>
              <a:t>的基本等价定律</a:t>
            </a:r>
            <a:r>
              <a:rPr lang="zh-CN" altLang="en-US" dirty="0">
                <a:solidFill>
                  <a:srgbClr val="C00000"/>
                </a:solidFill>
              </a:rPr>
              <a:t>的证明</a:t>
            </a:r>
            <a:endParaRPr lang="en-US" altLang="zh-CN" dirty="0">
              <a:solidFill>
                <a:srgbClr val="C00000"/>
              </a:solidFill>
            </a:endParaRPr>
          </a:p>
          <a:p>
            <a:pPr marL="0" indent="0">
              <a:buNone/>
            </a:pPr>
            <a:endParaRPr lang="zh-CN" altLang="en-US" dirty="0">
              <a:solidFill>
                <a:srgbClr val="C00000"/>
              </a:solidFill>
              <a:latin typeface="宋体" panose="02010600030101010101" pitchFamily="2" charset="-122"/>
            </a:endParaRPr>
          </a:p>
        </p:txBody>
      </p:sp>
      <p:sp>
        <p:nvSpPr>
          <p:cNvPr id="5" name="Rectangle 2">
            <a:extLst>
              <a:ext uri="{FF2B5EF4-FFF2-40B4-BE49-F238E27FC236}">
                <a16:creationId xmlns:a16="http://schemas.microsoft.com/office/drawing/2014/main" id="{1E593830-ACBC-4FBA-AE0C-58818A8746E3}"/>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zh-CN" dirty="0"/>
              <a:t>基本等价定律</a:t>
            </a:r>
            <a:r>
              <a:rPr lang="zh-CN" altLang="en-US" dirty="0"/>
              <a:t>的证明</a:t>
            </a:r>
          </a:p>
        </p:txBody>
      </p:sp>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036EDF05-71BB-485E-95D1-527AB9E3B6B2}"/>
                  </a:ext>
                </a:extLst>
              </p:cNvPr>
              <p:cNvSpPr txBox="1">
                <a:spLocks noChangeArrowheads="1"/>
              </p:cNvSpPr>
              <p:nvPr/>
            </p:nvSpPr>
            <p:spPr>
              <a:xfrm>
                <a:off x="255732" y="2591594"/>
                <a:ext cx="4851458" cy="3053064"/>
              </a:xfrm>
              <a:prstGeom prst="rect">
                <a:avLst/>
              </a:prstGeom>
            </p:spPr>
            <p:txBody>
              <a:bodyPr vert="horz" lIns="121917" tIns="60958" rIns="121917" bIns="60958" rtlCol="0">
                <a:norm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zh-CN" dirty="0"/>
                  <a:t>① 对任意给定的解释</a:t>
                </a:r>
                <a:r>
                  <a:rPr lang="en-US" altLang="zh-CN" dirty="0"/>
                  <a:t>I</a:t>
                </a:r>
                <a:r>
                  <a:rPr lang="zh-CN" altLang="zh-CN" dirty="0"/>
                  <a:t>，</a:t>
                </a:r>
              </a:p>
              <a:p>
                <a:pPr marL="0" indent="0">
                  <a:buNone/>
                </a:pPr>
                <a14:m>
                  <m:oMath xmlns:m="http://schemas.openxmlformats.org/officeDocument/2006/math">
                    <m:r>
                      <a:rPr lang="fr-FR" altLang="zh-CN" i="1" smtClean="0">
                        <a:solidFill>
                          <a:srgbClr val="3333FF"/>
                        </a:solidFill>
                        <a:latin typeface="Cambria Math" panose="02040503050406030204" pitchFamily="18" charset="0"/>
                      </a:rPr>
                      <m:t>¬</m:t>
                    </m:r>
                  </m:oMath>
                </a14:m>
                <a:r>
                  <a:rPr lang="en-US" altLang="zh-CN" dirty="0">
                    <a:solidFill>
                      <a:srgbClr val="3333FF"/>
                    </a:solidFill>
                    <a:sym typeface="Symbol" panose="05050102010706020507" pitchFamily="18" charset="2"/>
                  </a:rPr>
                  <a:t></a:t>
                </a:r>
                <a:r>
                  <a:rPr lang="fr-FR" altLang="zh-CN" dirty="0">
                    <a:solidFill>
                      <a:srgbClr val="3333FF"/>
                    </a:solidFill>
                  </a:rPr>
                  <a:t>x</a:t>
                </a:r>
                <a:r>
                  <a:rPr lang="en-US" altLang="zh-CN" dirty="0">
                    <a:solidFill>
                      <a:srgbClr val="3333FF"/>
                    </a:solidFill>
                  </a:rPr>
                  <a:t>G(x)=1</a:t>
                </a:r>
                <a14:m>
                  <m:oMath xmlns:m="http://schemas.openxmlformats.org/officeDocument/2006/math">
                    <m:r>
                      <a:rPr lang="en-US" altLang="zh-CN">
                        <a:latin typeface="Cambria Math" panose="02040503050406030204" pitchFamily="18" charset="0"/>
                      </a:rPr>
                      <m:t>⟹</m:t>
                    </m:r>
                  </m:oMath>
                </a14:m>
                <a:r>
                  <a:rPr lang="en-US" altLang="zh-CN" dirty="0">
                    <a:sym typeface="Symbol" panose="05050102010706020507" pitchFamily="18" charset="2"/>
                  </a:rPr>
                  <a:t></a:t>
                </a:r>
                <a:r>
                  <a:rPr lang="fr-FR" altLang="zh-CN" dirty="0"/>
                  <a:t>x</a:t>
                </a:r>
                <a:r>
                  <a:rPr lang="en-US" altLang="zh-CN" dirty="0"/>
                  <a:t>G(x)=0</a:t>
                </a:r>
              </a:p>
              <a:p>
                <a:pPr marL="0" indent="0">
                  <a:buNone/>
                </a:pPr>
                <a14:m>
                  <m:oMath xmlns:m="http://schemas.openxmlformats.org/officeDocument/2006/math">
                    <m:r>
                      <a:rPr lang="en-US" altLang="zh-CN" b="1" i="0" smtClean="0">
                        <a:latin typeface="Cambria Math" panose="02040503050406030204" pitchFamily="18" charset="0"/>
                      </a:rPr>
                      <m:t>                        </m:t>
                    </m:r>
                    <m:r>
                      <a:rPr lang="en-US" altLang="zh-CN">
                        <a:latin typeface="Cambria Math" panose="02040503050406030204" pitchFamily="18" charset="0"/>
                      </a:rPr>
                      <m:t>⟹</m:t>
                    </m:r>
                  </m:oMath>
                </a14:m>
                <a:r>
                  <a:rPr lang="en-US" altLang="zh-CN" dirty="0">
                    <a:sym typeface="Symbol" panose="05050102010706020507" pitchFamily="18" charset="2"/>
                  </a:rPr>
                  <a:t></a:t>
                </a:r>
                <a:r>
                  <a:rPr lang="en-US" altLang="zh-CN" dirty="0"/>
                  <a:t>x</a:t>
                </a:r>
                <a:r>
                  <a:rPr lang="zh-CN" altLang="zh-CN" dirty="0"/>
                  <a:t>，</a:t>
                </a:r>
                <a:r>
                  <a:rPr lang="en-US" altLang="zh-CN" dirty="0"/>
                  <a:t>G(x)=0</a:t>
                </a:r>
              </a:p>
              <a:p>
                <a:pPr marL="0" indent="0">
                  <a:buNone/>
                </a:pPr>
                <a:r>
                  <a:rPr lang="en-US" altLang="zh-CN" dirty="0"/>
                  <a:t>                  </a:t>
                </a:r>
                <a14:m>
                  <m:oMath xmlns:m="http://schemas.openxmlformats.org/officeDocument/2006/math">
                    <m:r>
                      <a:rPr lang="en-US" altLang="zh-CN">
                        <a:latin typeface="Cambria Math" panose="02040503050406030204" pitchFamily="18" charset="0"/>
                      </a:rPr>
                      <m:t>⟹</m:t>
                    </m:r>
                  </m:oMath>
                </a14:m>
                <a:r>
                  <a:rPr lang="en-US" altLang="zh-CN" dirty="0">
                    <a:sym typeface="Symbol" panose="05050102010706020507" pitchFamily="18" charset="2"/>
                  </a:rPr>
                  <a:t></a:t>
                </a:r>
                <a:r>
                  <a:rPr lang="en-US" altLang="zh-CN" dirty="0"/>
                  <a:t>x</a:t>
                </a:r>
                <a:r>
                  <a:rPr lang="zh-CN" altLang="zh-CN" dirty="0"/>
                  <a:t>，</a:t>
                </a:r>
                <a14:m>
                  <m:oMath xmlns:m="http://schemas.openxmlformats.org/officeDocument/2006/math">
                    <m:r>
                      <a:rPr lang="fr-FR" altLang="zh-CN" i="1">
                        <a:latin typeface="Cambria Math" panose="02040503050406030204" pitchFamily="18" charset="0"/>
                      </a:rPr>
                      <m:t>¬</m:t>
                    </m:r>
                  </m:oMath>
                </a14:m>
                <a:r>
                  <a:rPr lang="en-US" altLang="zh-CN" dirty="0"/>
                  <a:t>G(x)=1</a:t>
                </a:r>
              </a:p>
              <a:p>
                <a:pPr marL="0" indent="0">
                  <a:buNone/>
                </a:pPr>
                <a:r>
                  <a:rPr lang="en-US" altLang="zh-CN" dirty="0"/>
                  <a:t>                  </a:t>
                </a:r>
                <a14:m>
                  <m:oMath xmlns:m="http://schemas.openxmlformats.org/officeDocument/2006/math">
                    <m:r>
                      <a:rPr lang="en-US" altLang="zh-CN">
                        <a:latin typeface="Cambria Math" panose="02040503050406030204" pitchFamily="18" charset="0"/>
                      </a:rPr>
                      <m:t>⟹</m:t>
                    </m:r>
                  </m:oMath>
                </a14:m>
                <a:r>
                  <a:rPr lang="en-US" altLang="zh-CN" dirty="0">
                    <a:solidFill>
                      <a:srgbClr val="3333FF"/>
                    </a:solidFill>
                    <a:sym typeface="Symbol" panose="05050102010706020507" pitchFamily="18" charset="2"/>
                  </a:rPr>
                  <a:t></a:t>
                </a:r>
                <a:r>
                  <a:rPr lang="en-US" altLang="zh-CN" dirty="0">
                    <a:solidFill>
                      <a:srgbClr val="3333FF"/>
                    </a:solidFill>
                  </a:rPr>
                  <a:t>x</a:t>
                </a:r>
                <a14:m>
                  <m:oMath xmlns:m="http://schemas.openxmlformats.org/officeDocument/2006/math">
                    <m:r>
                      <a:rPr lang="fr-FR" altLang="zh-CN" i="1">
                        <a:solidFill>
                          <a:srgbClr val="3333FF"/>
                        </a:solidFill>
                        <a:latin typeface="Cambria Math" panose="02040503050406030204" pitchFamily="18" charset="0"/>
                      </a:rPr>
                      <m:t>¬</m:t>
                    </m:r>
                  </m:oMath>
                </a14:m>
                <a:r>
                  <a:rPr lang="en-US" altLang="zh-CN" dirty="0">
                    <a:solidFill>
                      <a:srgbClr val="3333FF"/>
                    </a:solidFill>
                  </a:rPr>
                  <a:t>G(x)=1</a:t>
                </a:r>
                <a:endParaRPr lang="zh-CN" altLang="zh-CN" dirty="0"/>
              </a:p>
            </p:txBody>
          </p:sp>
        </mc:Choice>
        <mc:Fallback xmlns="">
          <p:sp>
            <p:nvSpPr>
              <p:cNvPr id="6" name="Rectangle 3">
                <a:extLst>
                  <a:ext uri="{FF2B5EF4-FFF2-40B4-BE49-F238E27FC236}">
                    <a16:creationId xmlns:a16="http://schemas.microsoft.com/office/drawing/2014/main" id="{036EDF05-71BB-485E-95D1-527AB9E3B6B2}"/>
                  </a:ext>
                </a:extLst>
              </p:cNvPr>
              <p:cNvSpPr txBox="1">
                <a:spLocks noRot="1" noChangeAspect="1" noMove="1" noResize="1" noEditPoints="1" noAdjustHandles="1" noChangeArrowheads="1" noChangeShapeType="1" noTextEdit="1"/>
              </p:cNvSpPr>
              <p:nvPr/>
            </p:nvSpPr>
            <p:spPr>
              <a:xfrm>
                <a:off x="255732" y="2591594"/>
                <a:ext cx="4851458" cy="3053064"/>
              </a:xfrm>
              <a:prstGeom prst="rect">
                <a:avLst/>
              </a:prstGeom>
              <a:blipFill>
                <a:blip r:embed="rId6"/>
                <a:stretch>
                  <a:fillRect l="-13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Rectangle 3">
                <a:extLst>
                  <a:ext uri="{FF2B5EF4-FFF2-40B4-BE49-F238E27FC236}">
                    <a16:creationId xmlns:a16="http://schemas.microsoft.com/office/drawing/2014/main" id="{0F0615ED-4835-4110-9CD0-C2A2B3F0000A}"/>
                  </a:ext>
                </a:extLst>
              </p:cNvPr>
              <p:cNvSpPr txBox="1">
                <a:spLocks noChangeArrowheads="1"/>
              </p:cNvSpPr>
              <p:nvPr/>
            </p:nvSpPr>
            <p:spPr>
              <a:xfrm>
                <a:off x="4803775" y="2591594"/>
                <a:ext cx="5943600" cy="2900664"/>
              </a:xfrm>
              <a:prstGeom prst="rect">
                <a:avLst/>
              </a:prstGeom>
            </p:spPr>
            <p:txBody>
              <a:bodyPr vert="horz" lIns="121917" tIns="60958" rIns="121917" bIns="60958" rtlCol="0">
                <a:norm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zh-CN" dirty="0"/>
                  <a:t>② 对任意给定的解释</a:t>
                </a:r>
                <a:r>
                  <a:rPr lang="en-US" altLang="zh-CN" dirty="0"/>
                  <a:t>I</a:t>
                </a:r>
                <a:r>
                  <a:rPr lang="zh-CN" altLang="zh-CN" dirty="0"/>
                  <a:t>，</a:t>
                </a:r>
              </a:p>
              <a:p>
                <a:pPr marL="0" indent="0">
                  <a:buNone/>
                </a:pPr>
                <a14:m>
                  <m:oMath xmlns:m="http://schemas.openxmlformats.org/officeDocument/2006/math">
                    <m:r>
                      <a:rPr lang="fr-FR" altLang="zh-CN" i="1" smtClean="0">
                        <a:solidFill>
                          <a:srgbClr val="3333FF"/>
                        </a:solidFill>
                        <a:latin typeface="Cambria Math" panose="02040503050406030204" pitchFamily="18" charset="0"/>
                      </a:rPr>
                      <m:t>¬</m:t>
                    </m:r>
                  </m:oMath>
                </a14:m>
                <a:r>
                  <a:rPr lang="en-US" altLang="zh-CN" dirty="0">
                    <a:solidFill>
                      <a:srgbClr val="3333FF"/>
                    </a:solidFill>
                    <a:sym typeface="Symbol" panose="05050102010706020507" pitchFamily="18" charset="2"/>
                  </a:rPr>
                  <a:t></a:t>
                </a:r>
                <a:r>
                  <a:rPr lang="fr-FR" altLang="zh-CN" dirty="0">
                    <a:solidFill>
                      <a:srgbClr val="3333FF"/>
                    </a:solidFill>
                  </a:rPr>
                  <a:t>x</a:t>
                </a:r>
                <a:r>
                  <a:rPr lang="en-US" altLang="zh-CN" dirty="0">
                    <a:solidFill>
                      <a:srgbClr val="3333FF"/>
                    </a:solidFill>
                  </a:rPr>
                  <a:t>G(x)=0</a:t>
                </a:r>
                <a14:m>
                  <m:oMath xmlns:m="http://schemas.openxmlformats.org/officeDocument/2006/math">
                    <m:r>
                      <a:rPr lang="en-US" altLang="zh-CN">
                        <a:latin typeface="Cambria Math" panose="02040503050406030204" pitchFamily="18" charset="0"/>
                      </a:rPr>
                      <m:t>⟹</m:t>
                    </m:r>
                  </m:oMath>
                </a14:m>
                <a:r>
                  <a:rPr lang="en-US" altLang="zh-CN" dirty="0">
                    <a:sym typeface="Symbol" panose="05050102010706020507" pitchFamily="18" charset="2"/>
                  </a:rPr>
                  <a:t></a:t>
                </a:r>
                <a:r>
                  <a:rPr lang="fr-FR" altLang="zh-CN" dirty="0"/>
                  <a:t>x</a:t>
                </a:r>
                <a:r>
                  <a:rPr lang="en-US" altLang="zh-CN" dirty="0"/>
                  <a:t>G(x)=1</a:t>
                </a:r>
              </a:p>
              <a:p>
                <a:pPr marL="0" indent="0">
                  <a:buNone/>
                </a:pPr>
                <a14:m>
                  <m:oMath xmlns:m="http://schemas.openxmlformats.org/officeDocument/2006/math">
                    <m:r>
                      <a:rPr lang="en-US" altLang="zh-CN" b="1" i="0" smtClean="0">
                        <a:latin typeface="Cambria Math" panose="02040503050406030204" pitchFamily="18" charset="0"/>
                      </a:rPr>
                      <m:t>                        </m:t>
                    </m:r>
                    <m:r>
                      <a:rPr lang="en-US" altLang="zh-CN">
                        <a:latin typeface="Cambria Math" panose="02040503050406030204" pitchFamily="18" charset="0"/>
                      </a:rPr>
                      <m:t>⟹</m:t>
                    </m:r>
                  </m:oMath>
                </a14:m>
                <a:r>
                  <a:rPr lang="en-US" altLang="zh-CN" dirty="0">
                    <a:sym typeface="Symbol" panose="05050102010706020507" pitchFamily="18" charset="2"/>
                  </a:rPr>
                  <a:t></a:t>
                </a:r>
                <a:r>
                  <a:rPr lang="en-US" altLang="zh-CN" dirty="0"/>
                  <a:t>x</a:t>
                </a:r>
                <a:r>
                  <a:rPr lang="en-US" altLang="zh-CN" baseline="-25000" dirty="0"/>
                  <a:t>0</a:t>
                </a:r>
                <a:r>
                  <a:rPr lang="zh-CN" altLang="zh-CN" dirty="0"/>
                  <a:t>，</a:t>
                </a:r>
                <a:r>
                  <a:rPr lang="en-US" altLang="zh-CN" dirty="0"/>
                  <a:t>G(x</a:t>
                </a:r>
                <a:r>
                  <a:rPr lang="en-US" altLang="zh-CN" baseline="-25000" dirty="0"/>
                  <a:t>0</a:t>
                </a:r>
                <a:r>
                  <a:rPr lang="en-US" altLang="zh-CN" dirty="0"/>
                  <a:t>)=1</a:t>
                </a:r>
              </a:p>
              <a:p>
                <a:pPr marL="0" indent="0">
                  <a:buNone/>
                </a:pPr>
                <a:r>
                  <a:rPr lang="en-US" altLang="zh-CN" dirty="0"/>
                  <a:t>                  </a:t>
                </a:r>
                <a14:m>
                  <m:oMath xmlns:m="http://schemas.openxmlformats.org/officeDocument/2006/math">
                    <m:r>
                      <a:rPr lang="en-US" altLang="zh-CN">
                        <a:latin typeface="Cambria Math" panose="02040503050406030204" pitchFamily="18" charset="0"/>
                      </a:rPr>
                      <m:t>⟹</m:t>
                    </m:r>
                  </m:oMath>
                </a14:m>
                <a:r>
                  <a:rPr lang="en-US" altLang="zh-CN" dirty="0">
                    <a:sym typeface="Symbol" panose="05050102010706020507" pitchFamily="18" charset="2"/>
                  </a:rPr>
                  <a:t></a:t>
                </a:r>
                <a:r>
                  <a:rPr lang="en-US" altLang="zh-CN" dirty="0"/>
                  <a:t>x</a:t>
                </a:r>
                <a:r>
                  <a:rPr lang="en-US" altLang="zh-CN" baseline="-25000" dirty="0"/>
                  <a:t>0</a:t>
                </a:r>
                <a:r>
                  <a:rPr lang="zh-CN" altLang="zh-CN" dirty="0"/>
                  <a:t>，</a:t>
                </a:r>
                <a14:m>
                  <m:oMath xmlns:m="http://schemas.openxmlformats.org/officeDocument/2006/math">
                    <m:r>
                      <a:rPr lang="fr-FR" altLang="zh-CN" i="1">
                        <a:latin typeface="Cambria Math" panose="02040503050406030204" pitchFamily="18" charset="0"/>
                      </a:rPr>
                      <m:t>¬</m:t>
                    </m:r>
                  </m:oMath>
                </a14:m>
                <a:r>
                  <a:rPr lang="en-US" altLang="zh-CN" dirty="0"/>
                  <a:t>G(x</a:t>
                </a:r>
                <a:r>
                  <a:rPr lang="en-US" altLang="zh-CN" baseline="-25000" dirty="0"/>
                  <a:t>0</a:t>
                </a:r>
                <a:r>
                  <a:rPr lang="en-US" altLang="zh-CN" dirty="0"/>
                  <a:t>)=0</a:t>
                </a:r>
              </a:p>
              <a:p>
                <a:pPr marL="0" indent="0">
                  <a:buNone/>
                </a:pPr>
                <a:r>
                  <a:rPr lang="en-US" altLang="zh-CN" dirty="0"/>
                  <a:t>                  </a:t>
                </a:r>
                <a14:m>
                  <m:oMath xmlns:m="http://schemas.openxmlformats.org/officeDocument/2006/math">
                    <m:r>
                      <a:rPr lang="en-US" altLang="zh-CN">
                        <a:latin typeface="Cambria Math" panose="02040503050406030204" pitchFamily="18" charset="0"/>
                      </a:rPr>
                      <m:t>⟹</m:t>
                    </m:r>
                  </m:oMath>
                </a14:m>
                <a:r>
                  <a:rPr lang="en-US" altLang="zh-CN" dirty="0">
                    <a:solidFill>
                      <a:srgbClr val="3333FF"/>
                    </a:solidFill>
                    <a:sym typeface="Symbol" panose="05050102010706020507" pitchFamily="18" charset="2"/>
                  </a:rPr>
                  <a:t></a:t>
                </a:r>
                <a:r>
                  <a:rPr lang="en-US" altLang="zh-CN" dirty="0">
                    <a:solidFill>
                      <a:srgbClr val="3333FF"/>
                    </a:solidFill>
                  </a:rPr>
                  <a:t>x</a:t>
                </a:r>
                <a14:m>
                  <m:oMath xmlns:m="http://schemas.openxmlformats.org/officeDocument/2006/math">
                    <m:r>
                      <a:rPr lang="fr-FR" altLang="zh-CN" i="1">
                        <a:solidFill>
                          <a:srgbClr val="3333FF"/>
                        </a:solidFill>
                        <a:latin typeface="Cambria Math" panose="02040503050406030204" pitchFamily="18" charset="0"/>
                      </a:rPr>
                      <m:t>¬</m:t>
                    </m:r>
                  </m:oMath>
                </a14:m>
                <a:r>
                  <a:rPr lang="en-US" altLang="zh-CN" dirty="0">
                    <a:solidFill>
                      <a:srgbClr val="3333FF"/>
                    </a:solidFill>
                  </a:rPr>
                  <a:t>G(x)=0</a:t>
                </a:r>
                <a:endParaRPr lang="zh-CN" altLang="zh-CN" dirty="0"/>
              </a:p>
            </p:txBody>
          </p:sp>
        </mc:Choice>
        <mc:Fallback xmlns="">
          <p:sp>
            <p:nvSpPr>
              <p:cNvPr id="7" name="Rectangle 3">
                <a:extLst>
                  <a:ext uri="{FF2B5EF4-FFF2-40B4-BE49-F238E27FC236}">
                    <a16:creationId xmlns:a16="http://schemas.microsoft.com/office/drawing/2014/main" id="{0F0615ED-4835-4110-9CD0-C2A2B3F0000A}"/>
                  </a:ext>
                </a:extLst>
              </p:cNvPr>
              <p:cNvSpPr txBox="1">
                <a:spLocks noRot="1" noChangeAspect="1" noMove="1" noResize="1" noEditPoints="1" noAdjustHandles="1" noChangeArrowheads="1" noChangeShapeType="1" noTextEdit="1"/>
              </p:cNvSpPr>
              <p:nvPr/>
            </p:nvSpPr>
            <p:spPr>
              <a:xfrm>
                <a:off x="4803775" y="2591594"/>
                <a:ext cx="5943600" cy="2900664"/>
              </a:xfrm>
              <a:prstGeom prst="rect">
                <a:avLst/>
              </a:prstGeom>
              <a:blipFill>
                <a:blip r:embed="rId7"/>
                <a:stretch>
                  <a:fillRect l="-1026" b="-10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Rectangle 3">
                <a:extLst>
                  <a:ext uri="{FF2B5EF4-FFF2-40B4-BE49-F238E27FC236}">
                    <a16:creationId xmlns:a16="http://schemas.microsoft.com/office/drawing/2014/main" id="{63FD28A3-F1B2-4CB8-BAA6-1B38422B5A38}"/>
                  </a:ext>
                </a:extLst>
              </p:cNvPr>
              <p:cNvSpPr txBox="1">
                <a:spLocks noChangeArrowheads="1"/>
              </p:cNvSpPr>
              <p:nvPr/>
            </p:nvSpPr>
            <p:spPr>
              <a:xfrm>
                <a:off x="458990" y="5644658"/>
                <a:ext cx="10541029" cy="944086"/>
              </a:xfrm>
              <a:prstGeom prst="rect">
                <a:avLst/>
              </a:prstGeom>
            </p:spPr>
            <p:txBody>
              <a:bodyPr vert="horz" lIns="121917" tIns="60958" rIns="121917" bIns="60958" rtlCol="0">
                <a:norm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zh-CN" dirty="0"/>
                  <a:t>于是</a:t>
                </a:r>
                <a:r>
                  <a:rPr lang="zh-CN" altLang="en-US" dirty="0"/>
                  <a:t>根据定理</a:t>
                </a:r>
                <a:r>
                  <a:rPr lang="en-US" altLang="zh-CN" dirty="0"/>
                  <a:t>3.1</a:t>
                </a:r>
                <a:r>
                  <a:rPr lang="zh-CN" altLang="en-US" dirty="0"/>
                  <a:t>，</a:t>
                </a:r>
                <a:r>
                  <a:rPr lang="zh-CN" altLang="zh-CN" dirty="0"/>
                  <a:t>有</a:t>
                </a:r>
                <a14:m>
                  <m:oMath xmlns:m="http://schemas.openxmlformats.org/officeDocument/2006/math">
                    <m:r>
                      <a:rPr lang="fr-FR" altLang="zh-CN" i="1">
                        <a:latin typeface="Cambria Math" panose="02040503050406030204" pitchFamily="18" charset="0"/>
                      </a:rPr>
                      <m:t>¬</m:t>
                    </m:r>
                  </m:oMath>
                </a14:m>
                <a:r>
                  <a:rPr lang="en-US" altLang="zh-CN" dirty="0">
                    <a:sym typeface="Symbol" panose="05050102010706020507" pitchFamily="18" charset="2"/>
                  </a:rPr>
                  <a:t></a:t>
                </a:r>
                <a:r>
                  <a:rPr lang="fr-FR" altLang="zh-CN" dirty="0"/>
                  <a:t>x</a:t>
                </a:r>
                <a:r>
                  <a:rPr lang="en-US" altLang="zh-CN" dirty="0"/>
                  <a:t>G(x)=</a:t>
                </a:r>
                <a:r>
                  <a:rPr lang="en-US" altLang="zh-CN" dirty="0">
                    <a:sym typeface="Symbol" panose="05050102010706020507" pitchFamily="18" charset="2"/>
                  </a:rPr>
                  <a:t></a:t>
                </a:r>
                <a:r>
                  <a:rPr lang="en-US" altLang="zh-CN" dirty="0"/>
                  <a:t>x</a:t>
                </a:r>
                <a14:m>
                  <m:oMath xmlns:m="http://schemas.openxmlformats.org/officeDocument/2006/math">
                    <m:r>
                      <a:rPr lang="fr-FR" altLang="zh-CN" i="1">
                        <a:latin typeface="Cambria Math" panose="02040503050406030204" pitchFamily="18" charset="0"/>
                      </a:rPr>
                      <m:t>¬</m:t>
                    </m:r>
                  </m:oMath>
                </a14:m>
                <a:r>
                  <a:rPr lang="en-US" altLang="zh-CN" dirty="0"/>
                  <a:t>G(x)</a:t>
                </a:r>
                <a:r>
                  <a:rPr lang="zh-CN" altLang="zh-CN" dirty="0"/>
                  <a:t>。</a:t>
                </a:r>
              </a:p>
            </p:txBody>
          </p:sp>
        </mc:Choice>
        <mc:Fallback xmlns="">
          <p:sp>
            <p:nvSpPr>
              <p:cNvPr id="8" name="Rectangle 3">
                <a:extLst>
                  <a:ext uri="{FF2B5EF4-FFF2-40B4-BE49-F238E27FC236}">
                    <a16:creationId xmlns:a16="http://schemas.microsoft.com/office/drawing/2014/main" id="{63FD28A3-F1B2-4CB8-BAA6-1B38422B5A38}"/>
                  </a:ext>
                </a:extLst>
              </p:cNvPr>
              <p:cNvSpPr txBox="1">
                <a:spLocks noRot="1" noChangeAspect="1" noMove="1" noResize="1" noEditPoints="1" noAdjustHandles="1" noChangeArrowheads="1" noChangeShapeType="1" noTextEdit="1"/>
              </p:cNvSpPr>
              <p:nvPr/>
            </p:nvSpPr>
            <p:spPr>
              <a:xfrm>
                <a:off x="458990" y="5644658"/>
                <a:ext cx="10541029" cy="944086"/>
              </a:xfrm>
              <a:prstGeom prst="rect">
                <a:avLst/>
              </a:prstGeom>
              <a:blipFill>
                <a:blip r:embed="rId8"/>
                <a:stretch>
                  <a:fillRect l="-5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ADFD4D8C-1872-422B-B12F-8EADA7BFF384}"/>
                  </a:ext>
                </a:extLst>
              </p:cNvPr>
              <p:cNvSpPr/>
              <p:nvPr/>
            </p:nvSpPr>
            <p:spPr>
              <a:xfrm>
                <a:off x="6078628" y="1834747"/>
                <a:ext cx="4143086" cy="461665"/>
              </a:xfrm>
              <a:prstGeom prst="rect">
                <a:avLst/>
              </a:prstGeom>
            </p:spPr>
            <p:txBody>
              <a:bodyPr wrap="square">
                <a:spAutoFit/>
              </a:bodyPr>
              <a:lstStyle/>
              <a:p>
                <a:r>
                  <a:rPr lang="zh-CN" altLang="en-US" b="1" dirty="0">
                    <a:solidFill>
                      <a:srgbClr val="3333FF"/>
                    </a:solidFill>
                    <a:latin typeface="+mn-ea"/>
                    <a:sym typeface="Symbol" panose="05050102010706020507" pitchFamily="18" charset="2"/>
                  </a:rPr>
                  <a:t></a:t>
                </a:r>
                <a:r>
                  <a:rPr lang="fr-FR" altLang="en-US" b="1" dirty="0">
                    <a:solidFill>
                      <a:srgbClr val="3333FF"/>
                    </a:solidFill>
                    <a:latin typeface="+mn-ea"/>
                  </a:rPr>
                  <a:t> </a:t>
                </a:r>
                <a:r>
                  <a:rPr lang="en-US" altLang="zh-CN" b="1" dirty="0">
                    <a:solidFill>
                      <a:srgbClr val="3333FF"/>
                    </a:solidFill>
                    <a:latin typeface="+mn-ea"/>
                    <a:sym typeface="Symbol" panose="05050102010706020507" pitchFamily="18" charset="2"/>
                  </a:rPr>
                  <a:t></a:t>
                </a:r>
                <a:r>
                  <a:rPr lang="fr-FR" altLang="en-US" b="1" dirty="0">
                    <a:solidFill>
                      <a:srgbClr val="3333FF"/>
                    </a:solidFill>
                    <a:latin typeface="+mn-ea"/>
                  </a:rPr>
                  <a:t>x</a:t>
                </a:r>
                <a:r>
                  <a:rPr lang="en-US" altLang="zh-CN" b="1" dirty="0">
                    <a:solidFill>
                      <a:srgbClr val="3333FF"/>
                    </a:solidFill>
                    <a:latin typeface="+mn-ea"/>
                  </a:rPr>
                  <a:t>G(x) </a:t>
                </a:r>
                <a14:m>
                  <m:oMath xmlns:m="http://schemas.openxmlformats.org/officeDocument/2006/math">
                    <m:r>
                      <a:rPr lang="en-US" altLang="zh-CN" b="1" i="1">
                        <a:solidFill>
                          <a:srgbClr val="3333FF"/>
                        </a:solidFill>
                        <a:latin typeface="Cambria Math" panose="02040503050406030204" pitchFamily="18" charset="0"/>
                      </a:rPr>
                      <m:t>↔</m:t>
                    </m:r>
                  </m:oMath>
                </a14:m>
                <a:r>
                  <a:rPr lang="en-US" altLang="zh-CN" b="1" dirty="0">
                    <a:solidFill>
                      <a:srgbClr val="3333FF"/>
                    </a:solidFill>
                    <a:latin typeface="+mn-ea"/>
                  </a:rPr>
                  <a:t>  </a:t>
                </a:r>
                <a:r>
                  <a:rPr lang="en-US" altLang="zh-CN" b="1" dirty="0">
                    <a:solidFill>
                      <a:srgbClr val="3333FF"/>
                    </a:solidFill>
                    <a:latin typeface="+mn-ea"/>
                    <a:sym typeface="Symbol" panose="05050102010706020507" pitchFamily="18" charset="2"/>
                  </a:rPr>
                  <a:t></a:t>
                </a:r>
                <a:r>
                  <a:rPr lang="en-US" altLang="zh-CN" b="1" dirty="0">
                    <a:solidFill>
                      <a:srgbClr val="3333FF"/>
                    </a:solidFill>
                    <a:latin typeface="+mn-ea"/>
                  </a:rPr>
                  <a:t>x</a:t>
                </a:r>
                <a:r>
                  <a:rPr lang="zh-CN" altLang="en-US" b="1" dirty="0">
                    <a:solidFill>
                      <a:srgbClr val="3333FF"/>
                    </a:solidFill>
                    <a:latin typeface="+mn-ea"/>
                    <a:sym typeface="Symbol" panose="05050102010706020507" pitchFamily="18" charset="2"/>
                  </a:rPr>
                  <a:t></a:t>
                </a:r>
                <a:r>
                  <a:rPr lang="en-US" altLang="zh-CN" b="1" dirty="0">
                    <a:solidFill>
                      <a:srgbClr val="3333FF"/>
                    </a:solidFill>
                    <a:latin typeface="+mn-ea"/>
                  </a:rPr>
                  <a:t>G(x)=1</a:t>
                </a:r>
                <a:endParaRPr lang="zh-CN" altLang="en-US" b="1" dirty="0">
                  <a:solidFill>
                    <a:srgbClr val="3333FF"/>
                  </a:solidFill>
                  <a:latin typeface="+mn-ea"/>
                </a:endParaRPr>
              </a:p>
            </p:txBody>
          </p:sp>
        </mc:Choice>
        <mc:Fallback xmlns="">
          <p:sp>
            <p:nvSpPr>
              <p:cNvPr id="9" name="矩形 8">
                <a:extLst>
                  <a:ext uri="{FF2B5EF4-FFF2-40B4-BE49-F238E27FC236}">
                    <a16:creationId xmlns:a16="http://schemas.microsoft.com/office/drawing/2014/main" id="{ADFD4D8C-1872-422B-B12F-8EADA7BFF384}"/>
                  </a:ext>
                </a:extLst>
              </p:cNvPr>
              <p:cNvSpPr>
                <a:spLocks noRot="1" noChangeAspect="1" noMove="1" noResize="1" noEditPoints="1" noAdjustHandles="1" noChangeArrowheads="1" noChangeShapeType="1" noTextEdit="1"/>
              </p:cNvSpPr>
              <p:nvPr/>
            </p:nvSpPr>
            <p:spPr>
              <a:xfrm>
                <a:off x="6078628" y="1834747"/>
                <a:ext cx="4143086" cy="461665"/>
              </a:xfrm>
              <a:prstGeom prst="rect">
                <a:avLst/>
              </a:prstGeom>
              <a:blipFill>
                <a:blip r:embed="rId9"/>
                <a:stretch>
                  <a:fillRect l="-2206" t="-11842" b="-28947"/>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90B79207-093A-4644-8D98-FF377CCEDA32}"/>
              </a:ext>
            </a:extLst>
          </p:cNvPr>
          <p:cNvSpPr/>
          <p:nvPr/>
        </p:nvSpPr>
        <p:spPr>
          <a:xfrm>
            <a:off x="255732" y="1839797"/>
            <a:ext cx="5125121" cy="461665"/>
          </a:xfrm>
          <a:prstGeom prst="rect">
            <a:avLst/>
          </a:prstGeom>
        </p:spPr>
        <p:txBody>
          <a:bodyPr wrap="none">
            <a:spAutoFit/>
          </a:bodyPr>
          <a:lstStyle/>
          <a:p>
            <a:pPr>
              <a:spcBef>
                <a:spcPct val="0"/>
              </a:spcBef>
            </a:pPr>
            <a:r>
              <a:rPr lang="zh-CN" altLang="en-US" b="1" dirty="0">
                <a:solidFill>
                  <a:srgbClr val="3333FF"/>
                </a:solidFill>
                <a:latin typeface="+mn-ea"/>
              </a:rPr>
              <a:t>证明： </a:t>
            </a:r>
            <a:r>
              <a:rPr lang="en-US" altLang="zh-CN" b="1" dirty="0">
                <a:solidFill>
                  <a:srgbClr val="C00000"/>
                </a:solidFill>
                <a:latin typeface="+mn-ea"/>
              </a:rPr>
              <a:t>E</a:t>
            </a:r>
            <a:r>
              <a:rPr lang="en-US" altLang="zh-CN" b="1" baseline="-25000" dirty="0">
                <a:solidFill>
                  <a:srgbClr val="C00000"/>
                </a:solidFill>
                <a:latin typeface="+mn-ea"/>
              </a:rPr>
              <a:t>27</a:t>
            </a:r>
            <a:r>
              <a:rPr lang="zh-CN" altLang="en-US" b="1" dirty="0">
                <a:latin typeface="+mn-ea"/>
              </a:rPr>
              <a:t>： </a:t>
            </a:r>
            <a:r>
              <a:rPr lang="zh-CN" altLang="en-US" b="1" dirty="0">
                <a:solidFill>
                  <a:srgbClr val="0000CC"/>
                </a:solidFill>
                <a:latin typeface="+mn-ea"/>
                <a:sym typeface="Symbol" panose="05050102010706020507" pitchFamily="18" charset="2"/>
              </a:rPr>
              <a:t></a:t>
            </a:r>
            <a:r>
              <a:rPr lang="fr-FR" altLang="en-US" b="1" dirty="0">
                <a:solidFill>
                  <a:srgbClr val="0000CC"/>
                </a:solidFill>
                <a:latin typeface="+mn-ea"/>
              </a:rPr>
              <a:t> </a:t>
            </a:r>
            <a:r>
              <a:rPr lang="en-US" altLang="zh-CN" b="1" dirty="0">
                <a:solidFill>
                  <a:srgbClr val="0000CC"/>
                </a:solidFill>
                <a:latin typeface="+mn-ea"/>
                <a:sym typeface="Symbol" panose="05050102010706020507" pitchFamily="18" charset="2"/>
              </a:rPr>
              <a:t></a:t>
            </a:r>
            <a:r>
              <a:rPr lang="fr-FR" altLang="en-US" b="1" dirty="0">
                <a:solidFill>
                  <a:srgbClr val="0000CC"/>
                </a:solidFill>
                <a:latin typeface="+mn-ea"/>
              </a:rPr>
              <a:t>x</a:t>
            </a:r>
            <a:r>
              <a:rPr lang="en-US" altLang="zh-CN" b="1" dirty="0">
                <a:latin typeface="+mn-ea"/>
              </a:rPr>
              <a:t>G(x) = </a:t>
            </a:r>
            <a:r>
              <a:rPr lang="en-US" altLang="zh-CN" b="1" dirty="0">
                <a:solidFill>
                  <a:srgbClr val="0000CC"/>
                </a:solidFill>
                <a:latin typeface="+mn-ea"/>
              </a:rPr>
              <a:t> </a:t>
            </a:r>
            <a:r>
              <a:rPr lang="en-US" altLang="zh-CN" b="1" dirty="0">
                <a:solidFill>
                  <a:srgbClr val="0000CC"/>
                </a:solidFill>
                <a:latin typeface="+mn-ea"/>
                <a:sym typeface="Symbol" panose="05050102010706020507" pitchFamily="18" charset="2"/>
              </a:rPr>
              <a:t></a:t>
            </a:r>
            <a:r>
              <a:rPr lang="en-US" altLang="zh-CN" b="1" dirty="0">
                <a:solidFill>
                  <a:srgbClr val="0000CC"/>
                </a:solidFill>
                <a:latin typeface="+mn-ea"/>
              </a:rPr>
              <a:t>x</a:t>
            </a:r>
            <a:r>
              <a:rPr lang="zh-CN" altLang="en-US" b="1" dirty="0">
                <a:solidFill>
                  <a:srgbClr val="0000CC"/>
                </a:solidFill>
                <a:latin typeface="+mn-ea"/>
                <a:sym typeface="Symbol" panose="05050102010706020507" pitchFamily="18" charset="2"/>
              </a:rPr>
              <a:t></a:t>
            </a:r>
            <a:r>
              <a:rPr lang="en-US" altLang="zh-CN" b="1" dirty="0">
                <a:latin typeface="+mn-ea"/>
              </a:rPr>
              <a:t>G(x)</a:t>
            </a:r>
            <a:endParaRPr lang="zh-CN" altLang="en-US" b="1" dirty="0">
              <a:latin typeface="+mn-ea"/>
            </a:endParaRPr>
          </a:p>
        </p:txBody>
      </p:sp>
      <p:sp>
        <p:nvSpPr>
          <p:cNvPr id="11" name="箭头: 左右 10">
            <a:extLst>
              <a:ext uri="{FF2B5EF4-FFF2-40B4-BE49-F238E27FC236}">
                <a16:creationId xmlns:a16="http://schemas.microsoft.com/office/drawing/2014/main" id="{ADAAE2F8-9574-42CF-8E9C-EDADA7461715}"/>
              </a:ext>
            </a:extLst>
          </p:cNvPr>
          <p:cNvSpPr/>
          <p:nvPr/>
        </p:nvSpPr>
        <p:spPr>
          <a:xfrm>
            <a:off x="5462803" y="1913179"/>
            <a:ext cx="533401" cy="304799"/>
          </a:xfrm>
          <a:prstGeom prst="lef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082115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 calcmode="lin" valueType="num">
                                      <p:cBhvr additive="base">
                                        <p:cTn id="23" dur="500" fill="hold"/>
                                        <p:tgtEl>
                                          <p:spTgt spid="6">
                                            <p:txEl>
                                              <p:pRg st="1" end="1"/>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anim calcmode="lin" valueType="num">
                                      <p:cBhvr additive="base">
                                        <p:cTn id="29" dur="500" fill="hold"/>
                                        <p:tgtEl>
                                          <p:spTgt spid="6">
                                            <p:txEl>
                                              <p:pRg st="2" end="2"/>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anim calcmode="lin" valueType="num">
                                      <p:cBhvr additive="base">
                                        <p:cTn id="35" dur="500" fill="hold"/>
                                        <p:tgtEl>
                                          <p:spTgt spid="6">
                                            <p:txEl>
                                              <p:pRg st="3" end="3"/>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6">
                                            <p:txEl>
                                              <p:pRg st="4" end="4"/>
                                            </p:txEl>
                                          </p:spTgt>
                                        </p:tgtEl>
                                        <p:attrNameLst>
                                          <p:attrName>style.visibility</p:attrName>
                                        </p:attrNameLst>
                                      </p:cBhvr>
                                      <p:to>
                                        <p:strVal val="visible"/>
                                      </p:to>
                                    </p:set>
                                    <p:anim calcmode="lin" valueType="num">
                                      <p:cBhvr additive="base">
                                        <p:cTn id="41" dur="500" fill="hold"/>
                                        <p:tgtEl>
                                          <p:spTgt spid="6">
                                            <p:txEl>
                                              <p:pRg st="4" end="4"/>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7">
                                            <p:txEl>
                                              <p:pRg st="0" end="0"/>
                                            </p:txEl>
                                          </p:spTgt>
                                        </p:tgtEl>
                                        <p:attrNameLst>
                                          <p:attrName>style.visibility</p:attrName>
                                        </p:attrNameLst>
                                      </p:cBhvr>
                                      <p:to>
                                        <p:strVal val="visible"/>
                                      </p:to>
                                    </p:set>
                                    <p:anim calcmode="lin" valueType="num">
                                      <p:cBhvr additive="base">
                                        <p:cTn id="47"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7">
                                            <p:txEl>
                                              <p:pRg st="1" end="1"/>
                                            </p:txEl>
                                          </p:spTgt>
                                        </p:tgtEl>
                                        <p:attrNameLst>
                                          <p:attrName>style.visibility</p:attrName>
                                        </p:attrNameLst>
                                      </p:cBhvr>
                                      <p:to>
                                        <p:strVal val="visible"/>
                                      </p:to>
                                    </p:set>
                                    <p:anim calcmode="lin" valueType="num">
                                      <p:cBhvr additive="base">
                                        <p:cTn id="53" dur="500" fill="hold"/>
                                        <p:tgtEl>
                                          <p:spTgt spid="7">
                                            <p:txEl>
                                              <p:pRg st="1" end="1"/>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7">
                                            <p:txEl>
                                              <p:pRg st="2" end="2"/>
                                            </p:txEl>
                                          </p:spTgt>
                                        </p:tgtEl>
                                        <p:attrNameLst>
                                          <p:attrName>style.visibility</p:attrName>
                                        </p:attrNameLst>
                                      </p:cBhvr>
                                      <p:to>
                                        <p:strVal val="visible"/>
                                      </p:to>
                                    </p:set>
                                    <p:anim calcmode="lin" valueType="num">
                                      <p:cBhvr additive="base">
                                        <p:cTn id="59" dur="500" fill="hold"/>
                                        <p:tgtEl>
                                          <p:spTgt spid="7">
                                            <p:txEl>
                                              <p:pRg st="2" end="2"/>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2" fill="hold" grpId="0" nodeType="clickEffect">
                                  <p:stCondLst>
                                    <p:cond delay="0"/>
                                  </p:stCondLst>
                                  <p:childTnLst>
                                    <p:set>
                                      <p:cBhvr>
                                        <p:cTn id="64" dur="1" fill="hold">
                                          <p:stCondLst>
                                            <p:cond delay="0"/>
                                          </p:stCondLst>
                                        </p:cTn>
                                        <p:tgtEl>
                                          <p:spTgt spid="7">
                                            <p:txEl>
                                              <p:pRg st="3" end="3"/>
                                            </p:txEl>
                                          </p:spTgt>
                                        </p:tgtEl>
                                        <p:attrNameLst>
                                          <p:attrName>style.visibility</p:attrName>
                                        </p:attrNameLst>
                                      </p:cBhvr>
                                      <p:to>
                                        <p:strVal val="visible"/>
                                      </p:to>
                                    </p:set>
                                    <p:anim calcmode="lin" valueType="num">
                                      <p:cBhvr additive="base">
                                        <p:cTn id="65" dur="500" fill="hold"/>
                                        <p:tgtEl>
                                          <p:spTgt spid="7">
                                            <p:txEl>
                                              <p:pRg st="3" end="3"/>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7">
                                            <p:txEl>
                                              <p:pRg st="4" end="4"/>
                                            </p:txEl>
                                          </p:spTgt>
                                        </p:tgtEl>
                                        <p:attrNameLst>
                                          <p:attrName>style.visibility</p:attrName>
                                        </p:attrNameLst>
                                      </p:cBhvr>
                                      <p:to>
                                        <p:strVal val="visible"/>
                                      </p:to>
                                    </p:set>
                                    <p:anim calcmode="lin" valueType="num">
                                      <p:cBhvr additive="base">
                                        <p:cTn id="71" dur="500" fill="hold"/>
                                        <p:tgtEl>
                                          <p:spTgt spid="7">
                                            <p:txEl>
                                              <p:pRg st="4" end="4"/>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2" fill="hold" grpId="0" nodeType="clickEffect">
                                  <p:stCondLst>
                                    <p:cond delay="0"/>
                                  </p:stCondLst>
                                  <p:childTnLst>
                                    <p:set>
                                      <p:cBhvr>
                                        <p:cTn id="76" dur="1" fill="hold">
                                          <p:stCondLst>
                                            <p:cond delay="0"/>
                                          </p:stCondLst>
                                        </p:cTn>
                                        <p:tgtEl>
                                          <p:spTgt spid="8">
                                            <p:txEl>
                                              <p:pRg st="0" end="0"/>
                                            </p:txEl>
                                          </p:spTgt>
                                        </p:tgtEl>
                                        <p:attrNameLst>
                                          <p:attrName>style.visibility</p:attrName>
                                        </p:attrNameLst>
                                      </p:cBhvr>
                                      <p:to>
                                        <p:strVal val="visible"/>
                                      </p:to>
                                    </p:set>
                                    <p:anim calcmode="lin" valueType="num">
                                      <p:cBhvr additive="base">
                                        <p:cTn id="77"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utoUpdateAnimBg="0"/>
      <p:bldP spid="7" grpId="0" build="p" autoUpdateAnimBg="0"/>
      <p:bldP spid="8" grpId="0" build="p" autoUpdateAnimBg="0"/>
      <p:bldP spid="9" grpId="0"/>
      <p:bldP spid="11"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5844" name="Rectangle 3"/>
              <p:cNvSpPr>
                <a:spLocks noChangeArrowheads="1"/>
              </p:cNvSpPr>
              <p:nvPr/>
            </p:nvSpPr>
            <p:spPr bwMode="auto">
              <a:xfrm>
                <a:off x="307975" y="762794"/>
                <a:ext cx="10896600" cy="611968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nchor="ctr">
                <a:spAutoFit/>
              </a:bodyPr>
              <a:lstStyle>
                <a:lvl1pPr indent="2667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indent="0">
                  <a:lnSpc>
                    <a:spcPct val="150000"/>
                  </a:lnSpc>
                  <a:spcBef>
                    <a:spcPts val="0"/>
                  </a:spcBef>
                  <a:buNone/>
                </a:pPr>
                <a:r>
                  <a:rPr lang="zh-CN" altLang="zh-CN" sz="2400" dirty="0">
                    <a:solidFill>
                      <a:srgbClr val="C00000"/>
                    </a:solidFill>
                    <a:latin typeface="+mn-ea"/>
                    <a:ea typeface="+mn-ea"/>
                  </a:rPr>
                  <a:t>例</a:t>
                </a:r>
                <a:r>
                  <a:rPr lang="en-US" altLang="zh-CN" sz="2400" dirty="0">
                    <a:solidFill>
                      <a:srgbClr val="C00000"/>
                    </a:solidFill>
                    <a:latin typeface="+mn-ea"/>
                    <a:ea typeface="+mn-ea"/>
                  </a:rPr>
                  <a:t>3.16  </a:t>
                </a:r>
                <a:r>
                  <a:rPr lang="zh-CN" altLang="zh-CN" sz="2400" dirty="0">
                    <a:latin typeface="+mn-ea"/>
                    <a:ea typeface="+mn-ea"/>
                  </a:rPr>
                  <a:t>利用谓词公式的基本等价定律，完成如下工作。</a:t>
                </a:r>
              </a:p>
              <a:p>
                <a:pPr indent="0">
                  <a:lnSpc>
                    <a:spcPct val="150000"/>
                  </a:lnSpc>
                  <a:spcBef>
                    <a:spcPts val="0"/>
                  </a:spcBef>
                  <a:buNone/>
                </a:pPr>
                <a:r>
                  <a:rPr lang="zh-CN" altLang="zh-CN" sz="2400" dirty="0">
                    <a:latin typeface="+mn-ea"/>
                    <a:ea typeface="+mn-ea"/>
                  </a:rPr>
                  <a:t>（</a:t>
                </a:r>
                <a:r>
                  <a:rPr lang="en-US" altLang="zh-CN" sz="2400" dirty="0">
                    <a:latin typeface="+mn-ea"/>
                    <a:ea typeface="+mn-ea"/>
                  </a:rPr>
                  <a:t>1</a:t>
                </a:r>
                <a:r>
                  <a:rPr lang="zh-CN" altLang="zh-CN" sz="2400" dirty="0">
                    <a:latin typeface="+mn-ea"/>
                    <a:ea typeface="+mn-ea"/>
                  </a:rPr>
                  <a:t>）判定谓词公式的类型</a:t>
                </a:r>
              </a:p>
              <a:p>
                <a:pPr lvl="1" indent="0">
                  <a:lnSpc>
                    <a:spcPct val="150000"/>
                  </a:lnSpc>
                  <a:spcBef>
                    <a:spcPts val="0"/>
                  </a:spcBef>
                  <a:buNone/>
                </a:pPr>
                <a:r>
                  <a:rPr lang="zh-CN" altLang="zh-CN" sz="2400" dirty="0">
                    <a:latin typeface="+mn-ea"/>
                    <a:ea typeface="+mn-ea"/>
                  </a:rPr>
                  <a:t>① </a:t>
                </a:r>
                <a:r>
                  <a:rPr lang="fr-FR" altLang="zh-CN" sz="2400" dirty="0">
                    <a:latin typeface="+mn-ea"/>
                    <a:ea typeface="+mn-ea"/>
                    <a:sym typeface="Symbol" panose="05050102010706020507" pitchFamily="18" charset="2"/>
                  </a:rPr>
                  <a:t></a:t>
                </a:r>
                <a:r>
                  <a:rPr lang="fr-FR" altLang="zh-CN" sz="2400" dirty="0">
                    <a:latin typeface="+mn-ea"/>
                    <a:ea typeface="+mn-ea"/>
                  </a:rPr>
                  <a:t>x(P(x)</a:t>
                </a:r>
                <a:r>
                  <a:rPr lang="zh-CN" altLang="zh-CN" sz="2400" dirty="0">
                    <a:latin typeface="+mn-ea"/>
                    <a:ea typeface="+mn-ea"/>
                  </a:rPr>
                  <a:t>∧</a:t>
                </a:r>
                <a:r>
                  <a:rPr lang="fr-FR" altLang="zh-CN" sz="2400" dirty="0">
                    <a:latin typeface="+mn-ea"/>
                    <a:ea typeface="+mn-ea"/>
                  </a:rPr>
                  <a:t>Q(x))→(</a:t>
                </a:r>
                <a:r>
                  <a:rPr lang="fr-FR" altLang="zh-CN" sz="2400" dirty="0">
                    <a:latin typeface="+mn-ea"/>
                    <a:ea typeface="+mn-ea"/>
                    <a:sym typeface="Symbol" panose="05050102010706020507" pitchFamily="18" charset="2"/>
                  </a:rPr>
                  <a:t></a:t>
                </a:r>
                <a:r>
                  <a:rPr lang="fr-FR" altLang="zh-CN" sz="2400" dirty="0">
                    <a:latin typeface="+mn-ea"/>
                    <a:ea typeface="+mn-ea"/>
                  </a:rPr>
                  <a:t>xP(x)</a:t>
                </a:r>
                <a:r>
                  <a:rPr lang="zh-CN" altLang="zh-CN" sz="2400" dirty="0">
                    <a:latin typeface="+mn-ea"/>
                    <a:ea typeface="+mn-ea"/>
                  </a:rPr>
                  <a:t>∧</a:t>
                </a:r>
                <a:r>
                  <a:rPr lang="fr-FR" altLang="zh-CN" sz="2400" dirty="0">
                    <a:latin typeface="+mn-ea"/>
                    <a:ea typeface="+mn-ea"/>
                    <a:sym typeface="Symbol" panose="05050102010706020507" pitchFamily="18" charset="2"/>
                  </a:rPr>
                  <a:t></a:t>
                </a:r>
                <a:r>
                  <a:rPr lang="fr-FR" altLang="zh-CN" sz="2400" dirty="0">
                    <a:latin typeface="+mn-ea"/>
                    <a:ea typeface="+mn-ea"/>
                  </a:rPr>
                  <a:t>yQ(y))</a:t>
                </a:r>
                <a:endParaRPr lang="zh-CN" altLang="zh-CN" sz="2400" dirty="0">
                  <a:latin typeface="+mn-ea"/>
                  <a:ea typeface="+mn-ea"/>
                </a:endParaRPr>
              </a:p>
              <a:p>
                <a:pPr lvl="1" indent="0">
                  <a:lnSpc>
                    <a:spcPct val="150000"/>
                  </a:lnSpc>
                  <a:spcBef>
                    <a:spcPts val="0"/>
                  </a:spcBef>
                  <a:buNone/>
                </a:pPr>
                <a:r>
                  <a:rPr lang="zh-CN" altLang="zh-CN" sz="2400" dirty="0">
                    <a:latin typeface="+mn-ea"/>
                    <a:ea typeface="+mn-ea"/>
                  </a:rPr>
                  <a:t>② </a:t>
                </a:r>
                <a:r>
                  <a:rPr lang="fr-FR" altLang="zh-CN" sz="2400" dirty="0">
                    <a:latin typeface="+mn-ea"/>
                    <a:ea typeface="+mn-ea"/>
                  </a:rPr>
                  <a:t>(</a:t>
                </a:r>
                <a:r>
                  <a:rPr lang="en-US" altLang="zh-CN" sz="2400" dirty="0">
                    <a:latin typeface="+mn-ea"/>
                    <a:ea typeface="+mn-ea"/>
                    <a:sym typeface="Symbol" panose="05050102010706020507" pitchFamily="18" charset="2"/>
                  </a:rPr>
                  <a:t></a:t>
                </a:r>
                <a:r>
                  <a:rPr lang="fr-FR" altLang="zh-CN" sz="2400" dirty="0">
                    <a:latin typeface="+mn-ea"/>
                    <a:ea typeface="+mn-ea"/>
                  </a:rPr>
                  <a:t>xP(x)</a:t>
                </a:r>
                <a:r>
                  <a:rPr lang="zh-CN" altLang="zh-CN" sz="2400" dirty="0">
                    <a:latin typeface="+mn-ea"/>
                    <a:ea typeface="+mn-ea"/>
                  </a:rPr>
                  <a:t>∧</a:t>
                </a:r>
                <a:r>
                  <a:rPr lang="en-US" altLang="zh-CN" sz="2400" dirty="0">
                    <a:latin typeface="+mn-ea"/>
                    <a:ea typeface="+mn-ea"/>
                    <a:sym typeface="Symbol" panose="05050102010706020507" pitchFamily="18" charset="2"/>
                  </a:rPr>
                  <a:t></a:t>
                </a:r>
                <a:r>
                  <a:rPr lang="fr-FR" altLang="zh-CN" sz="2400" dirty="0">
                    <a:latin typeface="+mn-ea"/>
                    <a:ea typeface="+mn-ea"/>
                  </a:rPr>
                  <a:t>yQ(y))</a:t>
                </a:r>
                <a:r>
                  <a:rPr lang="zh-CN" altLang="zh-CN" sz="2400" dirty="0">
                    <a:latin typeface="+mn-ea"/>
                    <a:ea typeface="+mn-ea"/>
                  </a:rPr>
                  <a:t>∨</a:t>
                </a:r>
                <a14:m>
                  <m:oMath xmlns:m="http://schemas.openxmlformats.org/officeDocument/2006/math">
                    <m:r>
                      <a:rPr lang="fr-FR" altLang="zh-CN" sz="2400" i="1">
                        <a:latin typeface="Cambria Math" panose="02040503050406030204" pitchFamily="18" charset="0"/>
                        <a:ea typeface="+mn-ea"/>
                      </a:rPr>
                      <m:t>¬</m:t>
                    </m:r>
                  </m:oMath>
                </a14:m>
                <a:r>
                  <a:rPr lang="en-US" altLang="zh-CN" sz="2400" dirty="0">
                    <a:latin typeface="+mn-ea"/>
                    <a:ea typeface="+mn-ea"/>
                    <a:sym typeface="Symbol" panose="05050102010706020507" pitchFamily="18" charset="2"/>
                  </a:rPr>
                  <a:t></a:t>
                </a:r>
                <a:r>
                  <a:rPr lang="fr-FR" altLang="zh-CN" sz="2400" dirty="0">
                    <a:latin typeface="+mn-ea"/>
                    <a:ea typeface="+mn-ea"/>
                  </a:rPr>
                  <a:t>xP(x)</a:t>
                </a:r>
                <a:endParaRPr lang="zh-CN" altLang="zh-CN" sz="2400" dirty="0">
                  <a:latin typeface="+mn-ea"/>
                  <a:ea typeface="+mn-ea"/>
                </a:endParaRPr>
              </a:p>
              <a:p>
                <a:pPr lvl="1" indent="0">
                  <a:lnSpc>
                    <a:spcPct val="150000"/>
                  </a:lnSpc>
                  <a:spcBef>
                    <a:spcPts val="0"/>
                  </a:spcBef>
                  <a:buNone/>
                </a:pPr>
                <a:r>
                  <a:rPr lang="zh-CN" altLang="zh-CN" sz="2400" dirty="0">
                    <a:latin typeface="+mn-ea"/>
                    <a:ea typeface="+mn-ea"/>
                  </a:rPr>
                  <a:t>③ </a:t>
                </a:r>
                <a14:m>
                  <m:oMath xmlns:m="http://schemas.openxmlformats.org/officeDocument/2006/math">
                    <m:r>
                      <a:rPr lang="fr-FR" altLang="zh-CN" sz="2400">
                        <a:latin typeface="Cambria Math" panose="02040503050406030204" pitchFamily="18" charset="0"/>
                        <a:ea typeface="+mn-ea"/>
                      </a:rPr>
                      <m:t>¬</m:t>
                    </m:r>
                    <m:r>
                      <a:rPr lang="fr-FR" altLang="zh-CN" sz="2400" i="1">
                        <a:latin typeface="Cambria Math" panose="02040503050406030204" pitchFamily="18" charset="0"/>
                        <a:ea typeface="+mn-ea"/>
                      </a:rPr>
                      <m:t> </m:t>
                    </m:r>
                  </m:oMath>
                </a14:m>
                <a:r>
                  <a:rPr lang="fr-FR" altLang="zh-CN" sz="2400" dirty="0">
                    <a:latin typeface="+mn-ea"/>
                    <a:ea typeface="+mn-ea"/>
                  </a:rPr>
                  <a:t>(</a:t>
                </a:r>
                <a:r>
                  <a:rPr lang="fr-FR" altLang="zh-CN" sz="2400" dirty="0">
                    <a:latin typeface="+mn-ea"/>
                    <a:ea typeface="+mn-ea"/>
                    <a:sym typeface="Symbol" panose="05050102010706020507" pitchFamily="18" charset="2"/>
                  </a:rPr>
                  <a:t></a:t>
                </a:r>
                <a:r>
                  <a:rPr lang="fr-FR" altLang="zh-CN" sz="2400" dirty="0">
                    <a:latin typeface="+mn-ea"/>
                    <a:ea typeface="+mn-ea"/>
                  </a:rPr>
                  <a:t>xP(x)→</a:t>
                </a:r>
                <a:r>
                  <a:rPr lang="en-US" altLang="zh-CN" sz="2400" dirty="0">
                    <a:latin typeface="+mn-ea"/>
                    <a:ea typeface="+mn-ea"/>
                    <a:sym typeface="Symbol" panose="05050102010706020507" pitchFamily="18" charset="2"/>
                  </a:rPr>
                  <a:t></a:t>
                </a:r>
                <a:r>
                  <a:rPr lang="fr-FR" altLang="zh-CN" sz="2400" dirty="0">
                    <a:latin typeface="+mn-ea"/>
                    <a:ea typeface="+mn-ea"/>
                  </a:rPr>
                  <a:t>yG(y))</a:t>
                </a:r>
                <a:r>
                  <a:rPr lang="zh-CN" altLang="zh-CN" sz="2400" dirty="0">
                    <a:latin typeface="+mn-ea"/>
                    <a:ea typeface="+mn-ea"/>
                  </a:rPr>
                  <a:t>∧</a:t>
                </a:r>
                <a:r>
                  <a:rPr lang="en-US" altLang="zh-CN" sz="2400" dirty="0">
                    <a:latin typeface="+mn-ea"/>
                    <a:ea typeface="+mn-ea"/>
                    <a:sym typeface="Symbol" panose="05050102010706020507" pitchFamily="18" charset="2"/>
                  </a:rPr>
                  <a:t></a:t>
                </a:r>
                <a:r>
                  <a:rPr lang="fr-FR" altLang="zh-CN" sz="2400" dirty="0">
                    <a:latin typeface="+mn-ea"/>
                    <a:ea typeface="+mn-ea"/>
                  </a:rPr>
                  <a:t>yG(y)</a:t>
                </a:r>
                <a:endParaRPr lang="zh-CN" altLang="zh-CN" sz="2400" dirty="0">
                  <a:latin typeface="+mn-ea"/>
                  <a:ea typeface="+mn-ea"/>
                </a:endParaRPr>
              </a:p>
              <a:p>
                <a:pPr indent="0">
                  <a:lnSpc>
                    <a:spcPct val="150000"/>
                  </a:lnSpc>
                  <a:spcBef>
                    <a:spcPts val="0"/>
                  </a:spcBef>
                  <a:buNone/>
                </a:pPr>
                <a:r>
                  <a:rPr lang="zh-CN" altLang="zh-CN" sz="2400" dirty="0">
                    <a:latin typeface="+mn-ea"/>
                    <a:ea typeface="+mn-ea"/>
                  </a:rPr>
                  <a:t>（</a:t>
                </a:r>
                <a:r>
                  <a:rPr lang="en-US" altLang="zh-CN" sz="2400" dirty="0">
                    <a:latin typeface="+mn-ea"/>
                    <a:ea typeface="+mn-ea"/>
                  </a:rPr>
                  <a:t>2</a:t>
                </a:r>
                <a:r>
                  <a:rPr lang="zh-CN" altLang="zh-CN" sz="2400" dirty="0">
                    <a:latin typeface="+mn-ea"/>
                    <a:ea typeface="+mn-ea"/>
                  </a:rPr>
                  <a:t>）证明谓词公式之间的等价关系</a:t>
                </a:r>
              </a:p>
              <a:p>
                <a:pPr lvl="1" indent="0">
                  <a:lnSpc>
                    <a:spcPct val="150000"/>
                  </a:lnSpc>
                  <a:spcBef>
                    <a:spcPts val="0"/>
                  </a:spcBef>
                  <a:buNone/>
                </a:pPr>
                <a:r>
                  <a:rPr lang="zh-CN" altLang="zh-CN" sz="2400" dirty="0">
                    <a:latin typeface="+mn-ea"/>
                    <a:ea typeface="+mn-ea"/>
                  </a:rPr>
                  <a:t>① </a:t>
                </a:r>
                <a:r>
                  <a:rPr lang="en-US" altLang="zh-CN" sz="2400" dirty="0">
                    <a:latin typeface="+mn-ea"/>
                    <a:ea typeface="+mn-ea"/>
                    <a:sym typeface="Symbol" panose="05050102010706020507" pitchFamily="18" charset="2"/>
                  </a:rPr>
                  <a:t></a:t>
                </a:r>
                <a:r>
                  <a:rPr lang="fr-FR" altLang="zh-CN" sz="2400" dirty="0">
                    <a:latin typeface="+mn-ea"/>
                    <a:ea typeface="+mn-ea"/>
                  </a:rPr>
                  <a:t>xP(x)→Q(x)=</a:t>
                </a:r>
                <a:r>
                  <a:rPr lang="en-US" altLang="zh-CN" sz="2400" dirty="0">
                    <a:latin typeface="+mn-ea"/>
                    <a:ea typeface="+mn-ea"/>
                    <a:sym typeface="Symbol" panose="05050102010706020507" pitchFamily="18" charset="2"/>
                  </a:rPr>
                  <a:t></a:t>
                </a:r>
                <a:r>
                  <a:rPr lang="fr-FR" altLang="zh-CN" sz="2400" dirty="0">
                    <a:latin typeface="+mn-ea"/>
                    <a:ea typeface="+mn-ea"/>
                  </a:rPr>
                  <a:t>y(P(y)→Q(x))</a:t>
                </a:r>
                <a:endParaRPr lang="zh-CN" altLang="zh-CN" sz="2400" dirty="0">
                  <a:latin typeface="+mn-ea"/>
                  <a:ea typeface="+mn-ea"/>
                </a:endParaRPr>
              </a:p>
              <a:p>
                <a:pPr lvl="1" indent="0">
                  <a:lnSpc>
                    <a:spcPct val="150000"/>
                  </a:lnSpc>
                  <a:spcBef>
                    <a:spcPts val="0"/>
                  </a:spcBef>
                  <a:buNone/>
                </a:pPr>
                <a:r>
                  <a:rPr lang="zh-CN" altLang="zh-CN" sz="2400" dirty="0">
                    <a:latin typeface="+mn-ea"/>
                    <a:ea typeface="+mn-ea"/>
                  </a:rPr>
                  <a:t>② </a:t>
                </a:r>
                <a:r>
                  <a:rPr lang="fr-FR" altLang="zh-CN" sz="2400" dirty="0">
                    <a:latin typeface="+mn-ea"/>
                    <a:ea typeface="+mn-ea"/>
                    <a:sym typeface="Symbol" panose="05050102010706020507" pitchFamily="18" charset="2"/>
                  </a:rPr>
                  <a:t></a:t>
                </a:r>
                <a:r>
                  <a:rPr lang="fr-FR" altLang="zh-CN" sz="2400" dirty="0">
                    <a:latin typeface="+mn-ea"/>
                    <a:ea typeface="+mn-ea"/>
                  </a:rPr>
                  <a:t>xP(x)→(</a:t>
                </a:r>
                <a:r>
                  <a:rPr lang="en-US" altLang="zh-CN" sz="2400" dirty="0">
                    <a:latin typeface="+mn-ea"/>
                    <a:ea typeface="+mn-ea"/>
                    <a:sym typeface="Symbol" panose="05050102010706020507" pitchFamily="18" charset="2"/>
                  </a:rPr>
                  <a:t></a:t>
                </a:r>
                <a:r>
                  <a:rPr lang="fr-FR" altLang="zh-CN" sz="2400" dirty="0">
                    <a:latin typeface="+mn-ea"/>
                    <a:ea typeface="+mn-ea"/>
                  </a:rPr>
                  <a:t>yG(y)→</a:t>
                </a:r>
                <a:r>
                  <a:rPr lang="fr-FR" altLang="zh-CN" sz="2400" dirty="0">
                    <a:latin typeface="+mn-ea"/>
                    <a:ea typeface="+mn-ea"/>
                    <a:sym typeface="Symbol" panose="05050102010706020507" pitchFamily="18" charset="2"/>
                  </a:rPr>
                  <a:t></a:t>
                </a:r>
                <a:r>
                  <a:rPr lang="fr-FR" altLang="zh-CN" sz="2400" dirty="0">
                    <a:latin typeface="+mn-ea"/>
                    <a:ea typeface="+mn-ea"/>
                  </a:rPr>
                  <a:t>zQ(z))=(</a:t>
                </a:r>
                <a:r>
                  <a:rPr lang="fr-FR" altLang="zh-CN" sz="2400" dirty="0">
                    <a:latin typeface="+mn-ea"/>
                    <a:ea typeface="+mn-ea"/>
                    <a:sym typeface="Symbol" panose="05050102010706020507" pitchFamily="18" charset="2"/>
                  </a:rPr>
                  <a:t></a:t>
                </a:r>
                <a:r>
                  <a:rPr lang="fr-FR" altLang="zh-CN" sz="2400" dirty="0">
                    <a:latin typeface="+mn-ea"/>
                    <a:ea typeface="+mn-ea"/>
                  </a:rPr>
                  <a:t>xP(x)</a:t>
                </a:r>
                <a:r>
                  <a:rPr lang="zh-CN" altLang="zh-CN" sz="2400" dirty="0">
                    <a:latin typeface="+mn-ea"/>
                    <a:ea typeface="+mn-ea"/>
                  </a:rPr>
                  <a:t>∧</a:t>
                </a:r>
                <a:r>
                  <a:rPr lang="en-US" altLang="zh-CN" sz="2400" dirty="0">
                    <a:latin typeface="+mn-ea"/>
                    <a:ea typeface="+mn-ea"/>
                    <a:sym typeface="Symbol" panose="05050102010706020507" pitchFamily="18" charset="2"/>
                  </a:rPr>
                  <a:t></a:t>
                </a:r>
                <a:r>
                  <a:rPr lang="fr-FR" altLang="zh-CN" sz="2400" dirty="0">
                    <a:latin typeface="+mn-ea"/>
                    <a:ea typeface="+mn-ea"/>
                  </a:rPr>
                  <a:t>yG(y))→</a:t>
                </a:r>
                <a:r>
                  <a:rPr lang="fr-FR" altLang="zh-CN" sz="2400" dirty="0">
                    <a:latin typeface="+mn-ea"/>
                    <a:ea typeface="+mn-ea"/>
                    <a:sym typeface="Symbol" panose="05050102010706020507" pitchFamily="18" charset="2"/>
                  </a:rPr>
                  <a:t></a:t>
                </a:r>
                <a:r>
                  <a:rPr lang="fr-FR" altLang="zh-CN" sz="2400" dirty="0">
                    <a:latin typeface="+mn-ea"/>
                    <a:ea typeface="+mn-ea"/>
                  </a:rPr>
                  <a:t>zQ(z)</a:t>
                </a:r>
                <a:endParaRPr lang="zh-CN" altLang="zh-CN" sz="2400" dirty="0">
                  <a:latin typeface="+mn-ea"/>
                  <a:ea typeface="+mn-ea"/>
                </a:endParaRPr>
              </a:p>
              <a:p>
                <a:pPr indent="0">
                  <a:lnSpc>
                    <a:spcPct val="150000"/>
                  </a:lnSpc>
                  <a:spcBef>
                    <a:spcPts val="0"/>
                  </a:spcBef>
                  <a:buNone/>
                </a:pPr>
                <a:r>
                  <a:rPr lang="zh-CN" altLang="zh-CN" sz="2400" dirty="0">
                    <a:latin typeface="+mn-ea"/>
                    <a:ea typeface="+mn-ea"/>
                  </a:rPr>
                  <a:t>（</a:t>
                </a:r>
                <a:r>
                  <a:rPr lang="fr-FR" altLang="zh-CN" sz="2400" dirty="0">
                    <a:latin typeface="+mn-ea"/>
                    <a:ea typeface="+mn-ea"/>
                  </a:rPr>
                  <a:t>3</a:t>
                </a:r>
                <a:r>
                  <a:rPr lang="zh-CN" altLang="zh-CN" sz="2400" dirty="0">
                    <a:latin typeface="+mn-ea"/>
                    <a:ea typeface="+mn-ea"/>
                  </a:rPr>
                  <a:t>）化简谓词公式</a:t>
                </a:r>
              </a:p>
              <a:p>
                <a:pPr lvl="1" indent="0">
                  <a:lnSpc>
                    <a:spcPct val="150000"/>
                  </a:lnSpc>
                  <a:spcBef>
                    <a:spcPts val="0"/>
                  </a:spcBef>
                  <a:buNone/>
                </a:pPr>
                <a:r>
                  <a:rPr lang="zh-CN" altLang="zh-CN" sz="2400" dirty="0">
                    <a:latin typeface="+mn-ea"/>
                    <a:ea typeface="+mn-ea"/>
                  </a:rPr>
                  <a:t>① </a:t>
                </a:r>
                <a:r>
                  <a:rPr lang="fr-FR" altLang="zh-CN" sz="2400" dirty="0">
                    <a:latin typeface="+mn-ea"/>
                    <a:ea typeface="+mn-ea"/>
                    <a:sym typeface="Symbol" panose="05050102010706020507" pitchFamily="18" charset="2"/>
                  </a:rPr>
                  <a:t></a:t>
                </a:r>
                <a:r>
                  <a:rPr lang="fr-FR" altLang="zh-CN" sz="2400" dirty="0">
                    <a:latin typeface="+mn-ea"/>
                    <a:ea typeface="+mn-ea"/>
                  </a:rPr>
                  <a:t>x(P(x)</a:t>
                </a:r>
                <a:r>
                  <a:rPr lang="zh-CN" altLang="zh-CN" sz="2400" dirty="0">
                    <a:latin typeface="+mn-ea"/>
                    <a:ea typeface="+mn-ea"/>
                  </a:rPr>
                  <a:t>∧</a:t>
                </a:r>
                <a:r>
                  <a:rPr lang="fr-FR" altLang="zh-CN" sz="2400" dirty="0">
                    <a:latin typeface="+mn-ea"/>
                    <a:ea typeface="+mn-ea"/>
                  </a:rPr>
                  <a:t>Q(x))→(</a:t>
                </a:r>
                <a:r>
                  <a:rPr lang="fr-FR" altLang="zh-CN" sz="2400" dirty="0">
                    <a:latin typeface="+mn-ea"/>
                    <a:ea typeface="+mn-ea"/>
                    <a:sym typeface="Symbol" panose="05050102010706020507" pitchFamily="18" charset="2"/>
                  </a:rPr>
                  <a:t></a:t>
                </a:r>
                <a:r>
                  <a:rPr lang="fr-FR" altLang="zh-CN" sz="2400" dirty="0">
                    <a:latin typeface="+mn-ea"/>
                    <a:ea typeface="+mn-ea"/>
                  </a:rPr>
                  <a:t>xP(x)</a:t>
                </a:r>
                <a:r>
                  <a:rPr lang="zh-CN" altLang="zh-CN" sz="2400" dirty="0">
                    <a:latin typeface="+mn-ea"/>
                    <a:ea typeface="+mn-ea"/>
                  </a:rPr>
                  <a:t>∨</a:t>
                </a:r>
                <a:r>
                  <a:rPr lang="fr-FR" altLang="zh-CN" sz="2400" dirty="0">
                    <a:latin typeface="+mn-ea"/>
                    <a:ea typeface="+mn-ea"/>
                    <a:sym typeface="Symbol" panose="05050102010706020507" pitchFamily="18" charset="2"/>
                  </a:rPr>
                  <a:t></a:t>
                </a:r>
                <a:r>
                  <a:rPr lang="fr-FR" altLang="zh-CN" sz="2400" dirty="0">
                    <a:latin typeface="+mn-ea"/>
                    <a:ea typeface="+mn-ea"/>
                  </a:rPr>
                  <a:t>yR(y))</a:t>
                </a:r>
                <a:endParaRPr lang="zh-CN" altLang="zh-CN" sz="2400" dirty="0">
                  <a:latin typeface="+mn-ea"/>
                  <a:ea typeface="+mn-ea"/>
                </a:endParaRPr>
              </a:p>
              <a:p>
                <a:pPr lvl="1" indent="0">
                  <a:lnSpc>
                    <a:spcPct val="150000"/>
                  </a:lnSpc>
                  <a:spcBef>
                    <a:spcPts val="0"/>
                  </a:spcBef>
                  <a:buNone/>
                </a:pPr>
                <a:r>
                  <a:rPr lang="zh-CN" altLang="zh-CN" sz="2400" dirty="0">
                    <a:latin typeface="+mn-ea"/>
                    <a:ea typeface="+mn-ea"/>
                  </a:rPr>
                  <a:t>② </a:t>
                </a:r>
                <a:r>
                  <a:rPr lang="fr-FR" altLang="zh-CN" sz="2400" dirty="0">
                    <a:latin typeface="+mn-ea"/>
                    <a:ea typeface="+mn-ea"/>
                  </a:rPr>
                  <a:t>(</a:t>
                </a:r>
                <a:r>
                  <a:rPr lang="en-US" altLang="zh-CN" sz="2400" dirty="0">
                    <a:latin typeface="+mn-ea"/>
                    <a:ea typeface="+mn-ea"/>
                    <a:sym typeface="Symbol" panose="05050102010706020507" pitchFamily="18" charset="2"/>
                  </a:rPr>
                  <a:t></a:t>
                </a:r>
                <a:r>
                  <a:rPr lang="fr-FR" altLang="zh-CN" sz="2400" dirty="0">
                    <a:latin typeface="+mn-ea"/>
                    <a:ea typeface="+mn-ea"/>
                  </a:rPr>
                  <a:t>xP(x)→Q(x))→(</a:t>
                </a:r>
                <a:r>
                  <a:rPr lang="en-US" altLang="zh-CN" sz="2400" dirty="0">
                    <a:latin typeface="+mn-ea"/>
                    <a:ea typeface="+mn-ea"/>
                    <a:sym typeface="Symbol" panose="05050102010706020507" pitchFamily="18" charset="2"/>
                  </a:rPr>
                  <a:t></a:t>
                </a:r>
                <a:r>
                  <a:rPr lang="fr-FR" altLang="zh-CN" sz="2400" dirty="0">
                    <a:latin typeface="+mn-ea"/>
                    <a:ea typeface="+mn-ea"/>
                  </a:rPr>
                  <a:t>xP(x)→</a:t>
                </a:r>
                <a:r>
                  <a:rPr lang="en-US" altLang="zh-CN" sz="2400" dirty="0">
                    <a:latin typeface="+mn-ea"/>
                    <a:ea typeface="+mn-ea"/>
                    <a:sym typeface="Symbol" panose="05050102010706020507" pitchFamily="18" charset="2"/>
                  </a:rPr>
                  <a:t></a:t>
                </a:r>
                <a:r>
                  <a:rPr lang="fr-FR" altLang="zh-CN" sz="2400" dirty="0">
                    <a:latin typeface="+mn-ea"/>
                    <a:ea typeface="+mn-ea"/>
                  </a:rPr>
                  <a:t>xQ(x))</a:t>
                </a:r>
                <a:endParaRPr lang="zh-CN" altLang="zh-CN" sz="2400" dirty="0">
                  <a:latin typeface="+mn-ea"/>
                  <a:ea typeface="+mn-ea"/>
                </a:endParaRPr>
              </a:p>
            </p:txBody>
          </p:sp>
        </mc:Choice>
        <mc:Fallback xmlns="">
          <p:sp>
            <p:nvSpPr>
              <p:cNvPr id="35844" name="Rectangle 3"/>
              <p:cNvSpPr>
                <a:spLocks noRot="1" noChangeAspect="1" noMove="1" noResize="1" noEditPoints="1" noAdjustHandles="1" noChangeArrowheads="1" noChangeShapeType="1" noTextEdit="1"/>
              </p:cNvSpPr>
              <p:nvPr/>
            </p:nvSpPr>
            <p:spPr bwMode="auto">
              <a:xfrm>
                <a:off x="307975" y="762794"/>
                <a:ext cx="10896600" cy="6119689"/>
              </a:xfrm>
              <a:prstGeom prst="rect">
                <a:avLst/>
              </a:prstGeom>
              <a:blipFill>
                <a:blip r:embed="rId6"/>
                <a:stretch>
                  <a:fillRect l="-895" b="-189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a:extLst>
              <a:ext uri="{FF2B5EF4-FFF2-40B4-BE49-F238E27FC236}">
                <a16:creationId xmlns:a16="http://schemas.microsoft.com/office/drawing/2014/main" id="{56A05EC9-16CB-4A29-84E8-CC3FC730C959}"/>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3.16</a:t>
            </a:r>
            <a:endParaRPr lang="zh-CN" altLang="en-US" dirty="0"/>
          </a:p>
        </p:txBody>
      </p:sp>
    </p:spTree>
    <p:custDataLst>
      <p:tags r:id="rId1"/>
    </p:custDataLst>
    <p:extLst>
      <p:ext uri="{BB962C8B-B14F-4D97-AF65-F5344CB8AC3E}">
        <p14:creationId xmlns:p14="http://schemas.microsoft.com/office/powerpoint/2010/main" val="247903213"/>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4">
                                            <p:txEl>
                                              <p:pRg st="1" end="1"/>
                                            </p:txEl>
                                          </p:spTgt>
                                        </p:tgtEl>
                                        <p:attrNameLst>
                                          <p:attrName>style.visibility</p:attrName>
                                        </p:attrNameLst>
                                      </p:cBhvr>
                                      <p:to>
                                        <p:strVal val="visible"/>
                                      </p:to>
                                    </p:set>
                                    <p:anim calcmode="lin" valueType="num">
                                      <p:cBhvr additive="base">
                                        <p:cTn id="7" dur="500" fill="hold"/>
                                        <p:tgtEl>
                                          <p:spTgt spid="3584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4">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5844">
                                            <p:txEl>
                                              <p:pRg st="2" end="2"/>
                                            </p:txEl>
                                          </p:spTgt>
                                        </p:tgtEl>
                                        <p:attrNameLst>
                                          <p:attrName>style.visibility</p:attrName>
                                        </p:attrNameLst>
                                      </p:cBhvr>
                                      <p:to>
                                        <p:strVal val="visible"/>
                                      </p:to>
                                    </p:set>
                                    <p:anim calcmode="lin" valueType="num">
                                      <p:cBhvr additive="base">
                                        <p:cTn id="11" dur="500" fill="hold"/>
                                        <p:tgtEl>
                                          <p:spTgt spid="3584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5844">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5844">
                                            <p:txEl>
                                              <p:pRg st="3" end="3"/>
                                            </p:txEl>
                                          </p:spTgt>
                                        </p:tgtEl>
                                        <p:attrNameLst>
                                          <p:attrName>style.visibility</p:attrName>
                                        </p:attrNameLst>
                                      </p:cBhvr>
                                      <p:to>
                                        <p:strVal val="visible"/>
                                      </p:to>
                                    </p:set>
                                    <p:anim calcmode="lin" valueType="num">
                                      <p:cBhvr additive="base">
                                        <p:cTn id="15" dur="500" fill="hold"/>
                                        <p:tgtEl>
                                          <p:spTgt spid="35844">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5844">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5844">
                                            <p:txEl>
                                              <p:pRg st="4" end="4"/>
                                            </p:txEl>
                                          </p:spTgt>
                                        </p:tgtEl>
                                        <p:attrNameLst>
                                          <p:attrName>style.visibility</p:attrName>
                                        </p:attrNameLst>
                                      </p:cBhvr>
                                      <p:to>
                                        <p:strVal val="visible"/>
                                      </p:to>
                                    </p:set>
                                    <p:anim calcmode="lin" valueType="num">
                                      <p:cBhvr additive="base">
                                        <p:cTn id="19" dur="500" fill="hold"/>
                                        <p:tgtEl>
                                          <p:spTgt spid="3584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5844">
                                            <p:txEl>
                                              <p:pRg st="5" end="5"/>
                                            </p:txEl>
                                          </p:spTgt>
                                        </p:tgtEl>
                                        <p:attrNameLst>
                                          <p:attrName>style.visibility</p:attrName>
                                        </p:attrNameLst>
                                      </p:cBhvr>
                                      <p:to>
                                        <p:strVal val="visible"/>
                                      </p:to>
                                    </p:set>
                                    <p:anim calcmode="lin" valueType="num">
                                      <p:cBhvr additive="base">
                                        <p:cTn id="25" dur="500" fill="hold"/>
                                        <p:tgtEl>
                                          <p:spTgt spid="3584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4">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5844">
                                            <p:txEl>
                                              <p:pRg st="6" end="6"/>
                                            </p:txEl>
                                          </p:spTgt>
                                        </p:tgtEl>
                                        <p:attrNameLst>
                                          <p:attrName>style.visibility</p:attrName>
                                        </p:attrNameLst>
                                      </p:cBhvr>
                                      <p:to>
                                        <p:strVal val="visible"/>
                                      </p:to>
                                    </p:set>
                                    <p:anim calcmode="lin" valueType="num">
                                      <p:cBhvr additive="base">
                                        <p:cTn id="29" dur="500" fill="hold"/>
                                        <p:tgtEl>
                                          <p:spTgt spid="35844">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5844">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5844">
                                            <p:txEl>
                                              <p:pRg st="7" end="7"/>
                                            </p:txEl>
                                          </p:spTgt>
                                        </p:tgtEl>
                                        <p:attrNameLst>
                                          <p:attrName>style.visibility</p:attrName>
                                        </p:attrNameLst>
                                      </p:cBhvr>
                                      <p:to>
                                        <p:strVal val="visible"/>
                                      </p:to>
                                    </p:set>
                                    <p:anim calcmode="lin" valueType="num">
                                      <p:cBhvr additive="base">
                                        <p:cTn id="33" dur="500" fill="hold"/>
                                        <p:tgtEl>
                                          <p:spTgt spid="35844">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584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5844">
                                            <p:txEl>
                                              <p:pRg st="8" end="8"/>
                                            </p:txEl>
                                          </p:spTgt>
                                        </p:tgtEl>
                                        <p:attrNameLst>
                                          <p:attrName>style.visibility</p:attrName>
                                        </p:attrNameLst>
                                      </p:cBhvr>
                                      <p:to>
                                        <p:strVal val="visible"/>
                                      </p:to>
                                    </p:set>
                                    <p:anim calcmode="lin" valueType="num">
                                      <p:cBhvr additive="base">
                                        <p:cTn id="39" dur="500" fill="hold"/>
                                        <p:tgtEl>
                                          <p:spTgt spid="35844">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5844">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5844">
                                            <p:txEl>
                                              <p:pRg st="9" end="9"/>
                                            </p:txEl>
                                          </p:spTgt>
                                        </p:tgtEl>
                                        <p:attrNameLst>
                                          <p:attrName>style.visibility</p:attrName>
                                        </p:attrNameLst>
                                      </p:cBhvr>
                                      <p:to>
                                        <p:strVal val="visible"/>
                                      </p:to>
                                    </p:set>
                                    <p:anim calcmode="lin" valueType="num">
                                      <p:cBhvr additive="base">
                                        <p:cTn id="43" dur="500" fill="hold"/>
                                        <p:tgtEl>
                                          <p:spTgt spid="35844">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5844">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5844">
                                            <p:txEl>
                                              <p:pRg st="10" end="10"/>
                                            </p:txEl>
                                          </p:spTgt>
                                        </p:tgtEl>
                                        <p:attrNameLst>
                                          <p:attrName>style.visibility</p:attrName>
                                        </p:attrNameLst>
                                      </p:cBhvr>
                                      <p:to>
                                        <p:strVal val="visible"/>
                                      </p:to>
                                    </p:set>
                                    <p:anim calcmode="lin" valueType="num">
                                      <p:cBhvr additive="base">
                                        <p:cTn id="47" dur="500" fill="hold"/>
                                        <p:tgtEl>
                                          <p:spTgt spid="35844">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584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7" name="Rectangle 2"/>
          <p:cNvSpPr>
            <a:spLocks noGrp="1" noChangeArrowheads="1"/>
          </p:cNvSpPr>
          <p:nvPr>
            <p:ph type="body" idx="4294967295"/>
          </p:nvPr>
        </p:nvSpPr>
        <p:spPr>
          <a:xfrm>
            <a:off x="231775" y="991394"/>
            <a:ext cx="10515600" cy="5688040"/>
          </a:xfrm>
        </p:spPr>
        <p:txBody>
          <a:bodyPr>
            <a:noAutofit/>
          </a:bodyPr>
          <a:lstStyle/>
          <a:p>
            <a:pPr marL="0" indent="0">
              <a:buNone/>
            </a:pPr>
            <a:r>
              <a:rPr lang="en-US" altLang="zh-CN" dirty="0"/>
              <a:t>(1) </a:t>
            </a:r>
            <a:r>
              <a:rPr lang="zh-CN" altLang="en-US" dirty="0">
                <a:solidFill>
                  <a:srgbClr val="C00000"/>
                </a:solidFill>
              </a:rPr>
              <a:t>解   </a:t>
            </a:r>
            <a:r>
              <a:rPr lang="zh-CN" altLang="en-US" dirty="0"/>
              <a:t>①</a:t>
            </a:r>
            <a:r>
              <a:rPr lang="fr-FR" altLang="zh-CN" dirty="0">
                <a:sym typeface="Symbol" panose="05050102010706020507" pitchFamily="18" charset="2"/>
              </a:rPr>
              <a:t></a:t>
            </a:r>
            <a:r>
              <a:rPr lang="en-US" altLang="zh-CN" dirty="0"/>
              <a:t>x(P(x)∧Q(x))→(</a:t>
            </a:r>
            <a:r>
              <a:rPr lang="fr-FR" altLang="zh-CN" dirty="0">
                <a:sym typeface="Symbol" panose="05050102010706020507" pitchFamily="18" charset="2"/>
              </a:rPr>
              <a:t></a:t>
            </a:r>
            <a:r>
              <a:rPr lang="en-US" altLang="zh-CN" dirty="0" err="1"/>
              <a:t>xP</a:t>
            </a:r>
            <a:r>
              <a:rPr lang="en-US" altLang="zh-CN" dirty="0"/>
              <a:t>(x)∧</a:t>
            </a:r>
            <a:r>
              <a:rPr lang="fr-FR" altLang="zh-CN" dirty="0">
                <a:sym typeface="Symbol" panose="05050102010706020507" pitchFamily="18" charset="2"/>
              </a:rPr>
              <a:t></a:t>
            </a:r>
            <a:r>
              <a:rPr lang="en-US" altLang="zh-CN" dirty="0" err="1"/>
              <a:t>yQ</a:t>
            </a:r>
            <a:r>
              <a:rPr lang="en-US" altLang="zh-CN" dirty="0"/>
              <a:t>(y))</a:t>
            </a:r>
          </a:p>
          <a:p>
            <a:pPr marL="0" indent="0">
              <a:buNone/>
            </a:pPr>
            <a:r>
              <a:rPr lang="en-US" altLang="zh-CN" dirty="0"/>
              <a:t>             =¬</a:t>
            </a:r>
            <a:r>
              <a:rPr lang="fr-FR" altLang="zh-CN" dirty="0">
                <a:sym typeface="Symbol" panose="05050102010706020507" pitchFamily="18" charset="2"/>
              </a:rPr>
              <a:t></a:t>
            </a:r>
            <a:r>
              <a:rPr lang="en-US" altLang="zh-CN" dirty="0"/>
              <a:t>x(P(x)∧Q(x))∨(</a:t>
            </a:r>
            <a:r>
              <a:rPr lang="fr-FR" altLang="zh-CN" dirty="0">
                <a:sym typeface="Symbol" panose="05050102010706020507" pitchFamily="18" charset="2"/>
              </a:rPr>
              <a:t></a:t>
            </a:r>
            <a:r>
              <a:rPr lang="en-US" altLang="zh-CN" dirty="0" err="1"/>
              <a:t>xP</a:t>
            </a:r>
            <a:r>
              <a:rPr lang="en-US" altLang="zh-CN" dirty="0"/>
              <a:t>(x)∧</a:t>
            </a:r>
            <a:r>
              <a:rPr lang="fr-FR" altLang="zh-CN" dirty="0">
                <a:solidFill>
                  <a:srgbClr val="3333FF"/>
                </a:solidFill>
                <a:sym typeface="Symbol" panose="05050102010706020507" pitchFamily="18" charset="2"/>
              </a:rPr>
              <a:t></a:t>
            </a:r>
            <a:r>
              <a:rPr lang="en-US" altLang="zh-CN" dirty="0" err="1">
                <a:solidFill>
                  <a:srgbClr val="3333FF"/>
                </a:solidFill>
              </a:rPr>
              <a:t>xQ</a:t>
            </a:r>
            <a:r>
              <a:rPr lang="en-US" altLang="zh-CN" dirty="0">
                <a:solidFill>
                  <a:srgbClr val="3333FF"/>
                </a:solidFill>
              </a:rPr>
              <a:t>(x)</a:t>
            </a:r>
            <a:r>
              <a:rPr lang="en-US" altLang="zh-CN" dirty="0"/>
              <a:t>)         	</a:t>
            </a:r>
            <a:r>
              <a:rPr lang="zh-CN" altLang="en-US" dirty="0"/>
              <a:t>（改名规则）</a:t>
            </a:r>
          </a:p>
          <a:p>
            <a:pPr marL="0" indent="0">
              <a:buNone/>
            </a:pPr>
            <a:r>
              <a:rPr lang="en-US" altLang="zh-CN" dirty="0"/>
              <a:t>             =¬</a:t>
            </a:r>
            <a:r>
              <a:rPr lang="fr-FR" altLang="zh-CN" dirty="0">
                <a:sym typeface="Symbol" panose="05050102010706020507" pitchFamily="18" charset="2"/>
              </a:rPr>
              <a:t></a:t>
            </a:r>
            <a:r>
              <a:rPr lang="en-US" altLang="zh-CN" dirty="0"/>
              <a:t>x(P(x)∧Q(x))∨</a:t>
            </a:r>
            <a:r>
              <a:rPr lang="fr-FR" altLang="zh-CN" dirty="0">
                <a:solidFill>
                  <a:srgbClr val="3333FF"/>
                </a:solidFill>
                <a:sym typeface="Symbol" panose="05050102010706020507" pitchFamily="18" charset="2"/>
              </a:rPr>
              <a:t></a:t>
            </a:r>
            <a:r>
              <a:rPr lang="en-US" altLang="zh-CN" dirty="0">
                <a:solidFill>
                  <a:srgbClr val="3333FF"/>
                </a:solidFill>
              </a:rPr>
              <a:t>x(P(x)∧Q(x))</a:t>
            </a:r>
            <a:r>
              <a:rPr lang="en-US" altLang="zh-CN" dirty="0"/>
              <a:t>    	         </a:t>
            </a:r>
            <a:r>
              <a:rPr lang="zh-CN" altLang="en-US" dirty="0"/>
              <a:t>（量词分配律）</a:t>
            </a:r>
          </a:p>
          <a:p>
            <a:pPr marL="0" indent="0">
              <a:buNone/>
            </a:pPr>
            <a:r>
              <a:rPr lang="en-US" altLang="zh-CN" dirty="0"/>
              <a:t>             =1</a:t>
            </a:r>
          </a:p>
          <a:p>
            <a:pPr marL="0" indent="0">
              <a:buNone/>
            </a:pPr>
            <a:r>
              <a:rPr lang="zh-CN" altLang="en-US" dirty="0"/>
              <a:t> 即</a:t>
            </a:r>
            <a:r>
              <a:rPr lang="fr-FR" altLang="zh-CN" dirty="0">
                <a:sym typeface="Symbol" panose="05050102010706020507" pitchFamily="18" charset="2"/>
              </a:rPr>
              <a:t></a:t>
            </a:r>
            <a:r>
              <a:rPr lang="en-US" altLang="zh-CN" dirty="0"/>
              <a:t>x(P(x)∧Q(x))→(</a:t>
            </a:r>
            <a:r>
              <a:rPr lang="fr-FR" altLang="zh-CN" dirty="0">
                <a:sym typeface="Symbol" panose="05050102010706020507" pitchFamily="18" charset="2"/>
              </a:rPr>
              <a:t></a:t>
            </a:r>
            <a:r>
              <a:rPr lang="en-US" altLang="zh-CN" dirty="0" err="1"/>
              <a:t>xP</a:t>
            </a:r>
            <a:r>
              <a:rPr lang="en-US" altLang="zh-CN" dirty="0"/>
              <a:t>(x)∧</a:t>
            </a:r>
            <a:r>
              <a:rPr lang="fr-FR" altLang="zh-CN" dirty="0">
                <a:sym typeface="Symbol" panose="05050102010706020507" pitchFamily="18" charset="2"/>
              </a:rPr>
              <a:t></a:t>
            </a:r>
            <a:r>
              <a:rPr lang="en-US" altLang="zh-CN" dirty="0" err="1"/>
              <a:t>yQ</a:t>
            </a:r>
            <a:r>
              <a:rPr lang="en-US" altLang="zh-CN" dirty="0"/>
              <a:t>(y))</a:t>
            </a:r>
            <a:r>
              <a:rPr lang="zh-CN" altLang="en-US" dirty="0"/>
              <a:t>是永真公式。</a:t>
            </a:r>
          </a:p>
          <a:p>
            <a:pPr marL="0" indent="0">
              <a:buNone/>
            </a:pPr>
            <a:r>
              <a:rPr lang="en-US" altLang="zh-CN" dirty="0"/>
              <a:t>      </a:t>
            </a:r>
            <a:r>
              <a:rPr lang="zh-CN" altLang="en-US" dirty="0"/>
              <a:t>② </a:t>
            </a:r>
            <a:r>
              <a:rPr lang="en-US" altLang="zh-CN" dirty="0"/>
              <a:t>(</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yQ</a:t>
            </a:r>
            <a:r>
              <a:rPr lang="en-US" altLang="zh-CN" dirty="0"/>
              <a:t>(y))∨¬</a:t>
            </a:r>
            <a:r>
              <a:rPr lang="en-US" altLang="zh-CN" dirty="0">
                <a:sym typeface="Symbol" panose="05050102010706020507" pitchFamily="18" charset="2"/>
              </a:rPr>
              <a:t></a:t>
            </a:r>
            <a:r>
              <a:rPr lang="en-US" altLang="zh-CN" dirty="0" err="1"/>
              <a:t>xP</a:t>
            </a:r>
            <a:r>
              <a:rPr lang="en-US" altLang="zh-CN" dirty="0"/>
              <a:t>(x)</a:t>
            </a:r>
          </a:p>
          <a:p>
            <a:pPr marL="0" indent="0">
              <a:buNone/>
            </a:pPr>
            <a:r>
              <a:rPr lang="en-US" altLang="zh-CN" dirty="0"/>
              <a:t>           =(</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yQ</a:t>
            </a:r>
            <a:r>
              <a:rPr lang="en-US" altLang="zh-CN" dirty="0"/>
              <a:t>(y)∨¬</a:t>
            </a:r>
            <a:r>
              <a:rPr lang="en-US" altLang="zh-CN" dirty="0">
                <a:sym typeface="Symbol" panose="05050102010706020507" pitchFamily="18" charset="2"/>
              </a:rPr>
              <a:t></a:t>
            </a:r>
            <a:r>
              <a:rPr lang="en-US" altLang="zh-CN" dirty="0" err="1"/>
              <a:t>xP</a:t>
            </a:r>
            <a:r>
              <a:rPr lang="en-US" altLang="zh-CN" dirty="0"/>
              <a:t>(x))       	   </a:t>
            </a:r>
            <a:r>
              <a:rPr lang="zh-CN" altLang="en-US" dirty="0"/>
              <a:t>（分配律）</a:t>
            </a:r>
          </a:p>
          <a:p>
            <a:pPr marL="0" indent="0">
              <a:buNone/>
            </a:pPr>
            <a:r>
              <a:rPr lang="en-US" altLang="zh-CN" dirty="0"/>
              <a:t>           =1∧(</a:t>
            </a:r>
            <a:r>
              <a:rPr lang="en-US" altLang="zh-CN" dirty="0">
                <a:sym typeface="Symbol" panose="05050102010706020507" pitchFamily="18" charset="2"/>
              </a:rPr>
              <a:t></a:t>
            </a:r>
            <a:r>
              <a:rPr lang="en-US" altLang="zh-CN" dirty="0" err="1"/>
              <a:t>yQ</a:t>
            </a:r>
            <a:r>
              <a:rPr lang="en-US" altLang="zh-CN" dirty="0"/>
              <a:t>(y)∨ </a:t>
            </a:r>
            <a:r>
              <a:rPr lang="en-US" altLang="zh-CN" dirty="0">
                <a:sym typeface="Symbol" panose="05050102010706020507" pitchFamily="18" charset="2"/>
              </a:rPr>
              <a:t></a:t>
            </a:r>
            <a:r>
              <a:rPr lang="en-US" altLang="zh-CN" dirty="0" err="1"/>
              <a:t>xP</a:t>
            </a:r>
            <a:r>
              <a:rPr lang="en-US" altLang="zh-CN" dirty="0"/>
              <a:t>(x))                                                     (</a:t>
            </a:r>
            <a:r>
              <a:rPr lang="zh-CN" altLang="en-US" dirty="0"/>
              <a:t>排中律</a:t>
            </a:r>
            <a:r>
              <a:rPr lang="en-US" altLang="zh-CN" dirty="0"/>
              <a:t>)</a:t>
            </a:r>
          </a:p>
          <a:p>
            <a:pPr marL="0" indent="0">
              <a:buNone/>
            </a:pPr>
            <a:r>
              <a:rPr lang="en-US" altLang="zh-CN" dirty="0"/>
              <a:t>           =</a:t>
            </a:r>
            <a:r>
              <a:rPr lang="en-US" altLang="zh-CN" dirty="0">
                <a:sym typeface="Symbol" panose="05050102010706020507" pitchFamily="18" charset="2"/>
              </a:rPr>
              <a:t></a:t>
            </a:r>
            <a:r>
              <a:rPr lang="en-US" altLang="zh-CN" dirty="0" err="1"/>
              <a:t>yQ</a:t>
            </a:r>
            <a:r>
              <a:rPr lang="en-US" altLang="zh-CN" dirty="0"/>
              <a:t>(y)∨¬</a:t>
            </a:r>
            <a:r>
              <a:rPr lang="en-US" altLang="zh-CN" dirty="0">
                <a:sym typeface="Symbol" panose="05050102010706020507" pitchFamily="18" charset="2"/>
              </a:rPr>
              <a:t></a:t>
            </a:r>
            <a:r>
              <a:rPr lang="en-US" altLang="zh-CN" dirty="0" err="1"/>
              <a:t>xP</a:t>
            </a:r>
            <a:r>
              <a:rPr lang="en-US" altLang="zh-CN" dirty="0"/>
              <a:t>(x)</a:t>
            </a:r>
            <a:r>
              <a:rPr lang="en-US" altLang="zh-CN" dirty="0">
                <a:solidFill>
                  <a:srgbClr val="0000CC"/>
                </a:solidFill>
              </a:rPr>
              <a:t>                                                           </a:t>
            </a:r>
            <a:r>
              <a:rPr lang="en-US" altLang="zh-CN" dirty="0"/>
              <a:t>(</a:t>
            </a:r>
            <a:r>
              <a:rPr lang="zh-CN" altLang="en-US" dirty="0"/>
              <a:t>同一律</a:t>
            </a:r>
            <a:r>
              <a:rPr lang="en-US" altLang="zh-CN" dirty="0"/>
              <a:t>)</a:t>
            </a:r>
          </a:p>
          <a:p>
            <a:pPr marL="0" indent="0">
              <a:buNone/>
            </a:pPr>
            <a:r>
              <a:rPr lang="zh-CN" altLang="en-US" dirty="0"/>
              <a:t>  即</a:t>
            </a:r>
            <a:r>
              <a:rPr lang="en-US" altLang="zh-CN" dirty="0"/>
              <a:t>(</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yQ</a:t>
            </a:r>
            <a:r>
              <a:rPr lang="en-US" altLang="zh-CN" dirty="0"/>
              <a:t>(y))∨¬</a:t>
            </a:r>
            <a:r>
              <a:rPr lang="en-US" altLang="zh-CN" dirty="0">
                <a:sym typeface="Symbol" panose="05050102010706020507" pitchFamily="18" charset="2"/>
              </a:rPr>
              <a:t></a:t>
            </a:r>
            <a:r>
              <a:rPr lang="en-US" altLang="zh-CN" dirty="0" err="1"/>
              <a:t>xP</a:t>
            </a:r>
            <a:r>
              <a:rPr lang="en-US" altLang="zh-CN" dirty="0"/>
              <a:t>(x)</a:t>
            </a:r>
            <a:r>
              <a:rPr lang="zh-CN" altLang="en-US" dirty="0"/>
              <a:t>是可满足公式。</a:t>
            </a:r>
          </a:p>
        </p:txBody>
      </p:sp>
      <p:sp>
        <p:nvSpPr>
          <p:cNvPr id="4" name="Rectangle 2">
            <a:extLst>
              <a:ext uri="{FF2B5EF4-FFF2-40B4-BE49-F238E27FC236}">
                <a16:creationId xmlns:a16="http://schemas.microsoft.com/office/drawing/2014/main" id="{58B1684D-0800-4568-B45E-7B96FBAAF45B}"/>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3.16</a:t>
            </a:r>
            <a:r>
              <a:rPr lang="zh-CN" altLang="en-US" dirty="0"/>
              <a:t>（续）</a:t>
            </a:r>
          </a:p>
        </p:txBody>
      </p:sp>
    </p:spTree>
    <p:custDataLst>
      <p:tags r:id="rId1"/>
    </p:custDataLst>
    <p:extLst>
      <p:ext uri="{BB962C8B-B14F-4D97-AF65-F5344CB8AC3E}">
        <p14:creationId xmlns:p14="http://schemas.microsoft.com/office/powerpoint/2010/main" val="3174437118"/>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 calcmode="lin" valueType="num">
                                      <p:cBhvr additive="base">
                                        <p:cTn id="7" dur="500" fill="hold"/>
                                        <p:tgtEl>
                                          <p:spTgt spid="368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867">
                                            <p:txEl>
                                              <p:pRg st="1" end="1"/>
                                            </p:txEl>
                                          </p:spTgt>
                                        </p:tgtEl>
                                        <p:attrNameLst>
                                          <p:attrName>style.visibility</p:attrName>
                                        </p:attrNameLst>
                                      </p:cBhvr>
                                      <p:to>
                                        <p:strVal val="visible"/>
                                      </p:to>
                                    </p:set>
                                    <p:anim calcmode="lin" valueType="num">
                                      <p:cBhvr additive="base">
                                        <p:cTn id="13" dur="5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6867">
                                            <p:txEl>
                                              <p:pRg st="2" end="2"/>
                                            </p:txEl>
                                          </p:spTgt>
                                        </p:tgtEl>
                                        <p:attrNameLst>
                                          <p:attrName>style.visibility</p:attrName>
                                        </p:attrNameLst>
                                      </p:cBhvr>
                                      <p:to>
                                        <p:strVal val="visible"/>
                                      </p:to>
                                    </p:set>
                                    <p:anim calcmode="lin" valueType="num">
                                      <p:cBhvr additive="base">
                                        <p:cTn id="19" dur="500" fill="hold"/>
                                        <p:tgtEl>
                                          <p:spTgt spid="368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6867">
                                            <p:txEl>
                                              <p:pRg st="3" end="3"/>
                                            </p:txEl>
                                          </p:spTgt>
                                        </p:tgtEl>
                                        <p:attrNameLst>
                                          <p:attrName>style.visibility</p:attrName>
                                        </p:attrNameLst>
                                      </p:cBhvr>
                                      <p:to>
                                        <p:strVal val="visible"/>
                                      </p:to>
                                    </p:set>
                                    <p:anim calcmode="lin" valueType="num">
                                      <p:cBhvr additive="base">
                                        <p:cTn id="25" dur="5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8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6867">
                                            <p:txEl>
                                              <p:pRg st="4" end="4"/>
                                            </p:txEl>
                                          </p:spTgt>
                                        </p:tgtEl>
                                        <p:attrNameLst>
                                          <p:attrName>style.visibility</p:attrName>
                                        </p:attrNameLst>
                                      </p:cBhvr>
                                      <p:to>
                                        <p:strVal val="visible"/>
                                      </p:to>
                                    </p:set>
                                    <p:anim calcmode="lin" valueType="num">
                                      <p:cBhvr additive="base">
                                        <p:cTn id="31" dur="500" fill="hold"/>
                                        <p:tgtEl>
                                          <p:spTgt spid="3686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68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6867">
                                            <p:txEl>
                                              <p:pRg st="5" end="5"/>
                                            </p:txEl>
                                          </p:spTgt>
                                        </p:tgtEl>
                                        <p:attrNameLst>
                                          <p:attrName>style.visibility</p:attrName>
                                        </p:attrNameLst>
                                      </p:cBhvr>
                                      <p:to>
                                        <p:strVal val="visible"/>
                                      </p:to>
                                    </p:set>
                                    <p:anim calcmode="lin" valueType="num">
                                      <p:cBhvr additive="base">
                                        <p:cTn id="37" dur="500" fill="hold"/>
                                        <p:tgtEl>
                                          <p:spTgt spid="3686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68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6867">
                                            <p:txEl>
                                              <p:pRg st="6" end="6"/>
                                            </p:txEl>
                                          </p:spTgt>
                                        </p:tgtEl>
                                        <p:attrNameLst>
                                          <p:attrName>style.visibility</p:attrName>
                                        </p:attrNameLst>
                                      </p:cBhvr>
                                      <p:to>
                                        <p:strVal val="visible"/>
                                      </p:to>
                                    </p:set>
                                    <p:anim calcmode="lin" valueType="num">
                                      <p:cBhvr additive="base">
                                        <p:cTn id="43" dur="500" fill="hold"/>
                                        <p:tgtEl>
                                          <p:spTgt spid="3686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686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6867">
                                            <p:txEl>
                                              <p:pRg st="7" end="7"/>
                                            </p:txEl>
                                          </p:spTgt>
                                        </p:tgtEl>
                                        <p:attrNameLst>
                                          <p:attrName>style.visibility</p:attrName>
                                        </p:attrNameLst>
                                      </p:cBhvr>
                                      <p:to>
                                        <p:strVal val="visible"/>
                                      </p:to>
                                    </p:set>
                                    <p:anim calcmode="lin" valueType="num">
                                      <p:cBhvr additive="base">
                                        <p:cTn id="49" dur="500" fill="hold"/>
                                        <p:tgtEl>
                                          <p:spTgt spid="3686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686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6867">
                                            <p:txEl>
                                              <p:pRg st="8" end="8"/>
                                            </p:txEl>
                                          </p:spTgt>
                                        </p:tgtEl>
                                        <p:attrNameLst>
                                          <p:attrName>style.visibility</p:attrName>
                                        </p:attrNameLst>
                                      </p:cBhvr>
                                      <p:to>
                                        <p:strVal val="visible"/>
                                      </p:to>
                                    </p:set>
                                    <p:anim calcmode="lin" valueType="num">
                                      <p:cBhvr additive="base">
                                        <p:cTn id="55" dur="500" fill="hold"/>
                                        <p:tgtEl>
                                          <p:spTgt spid="3686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686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6867">
                                            <p:txEl>
                                              <p:pRg st="9" end="9"/>
                                            </p:txEl>
                                          </p:spTgt>
                                        </p:tgtEl>
                                        <p:attrNameLst>
                                          <p:attrName>style.visibility</p:attrName>
                                        </p:attrNameLst>
                                      </p:cBhvr>
                                      <p:to>
                                        <p:strVal val="visible"/>
                                      </p:to>
                                    </p:set>
                                    <p:anim calcmode="lin" valueType="num">
                                      <p:cBhvr additive="base">
                                        <p:cTn id="61" dur="500" fill="hold"/>
                                        <p:tgtEl>
                                          <p:spTgt spid="36867">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686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7" name="Rectangle 2"/>
          <p:cNvSpPr>
            <a:spLocks noGrp="1" noChangeArrowheads="1"/>
          </p:cNvSpPr>
          <p:nvPr>
            <p:ph type="body" idx="4294967295"/>
          </p:nvPr>
        </p:nvSpPr>
        <p:spPr>
          <a:xfrm>
            <a:off x="231775" y="991394"/>
            <a:ext cx="10515600" cy="5688040"/>
          </a:xfrm>
        </p:spPr>
        <p:txBody>
          <a:bodyPr>
            <a:noAutofit/>
          </a:bodyPr>
          <a:lstStyle/>
          <a:p>
            <a:pPr marL="0" indent="0">
              <a:buNone/>
            </a:pPr>
            <a:r>
              <a:rPr lang="en-US" altLang="zh-CN" dirty="0"/>
              <a:t>(1) </a:t>
            </a:r>
            <a:r>
              <a:rPr lang="zh-CN" altLang="en-US" dirty="0">
                <a:solidFill>
                  <a:srgbClr val="C00000"/>
                </a:solidFill>
              </a:rPr>
              <a:t>解   </a:t>
            </a:r>
            <a:r>
              <a:rPr lang="zh-CN" altLang="en-US" dirty="0"/>
              <a:t>③</a:t>
            </a:r>
            <a:r>
              <a:rPr lang="en-US" altLang="zh-CN" dirty="0"/>
              <a:t>¬(</a:t>
            </a:r>
            <a:r>
              <a:rPr lang="fr-FR"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yG</a:t>
            </a:r>
            <a:r>
              <a:rPr lang="en-US" altLang="zh-CN" dirty="0"/>
              <a:t>(y))∧</a:t>
            </a:r>
            <a:r>
              <a:rPr lang="en-US" altLang="zh-CN" dirty="0">
                <a:sym typeface="Symbol" panose="05050102010706020507" pitchFamily="18" charset="2"/>
              </a:rPr>
              <a:t></a:t>
            </a:r>
            <a:r>
              <a:rPr lang="en-US" altLang="zh-CN" dirty="0" err="1"/>
              <a:t>yG</a:t>
            </a:r>
            <a:r>
              <a:rPr lang="en-US" altLang="zh-CN" dirty="0"/>
              <a:t>(y)</a:t>
            </a:r>
          </a:p>
          <a:p>
            <a:pPr marL="0" indent="0">
              <a:buNone/>
            </a:pPr>
            <a:r>
              <a:rPr lang="en-US" altLang="zh-CN" dirty="0"/>
              <a:t>                =¬(¬</a:t>
            </a:r>
            <a:r>
              <a:rPr lang="fr-FR"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yG</a:t>
            </a:r>
            <a:r>
              <a:rPr lang="en-US" altLang="zh-CN" dirty="0"/>
              <a:t>(y))∧</a:t>
            </a:r>
            <a:r>
              <a:rPr lang="en-US" altLang="zh-CN" dirty="0">
                <a:sym typeface="Symbol" panose="05050102010706020507" pitchFamily="18" charset="2"/>
              </a:rPr>
              <a:t></a:t>
            </a:r>
            <a:r>
              <a:rPr lang="en-US" altLang="zh-CN" dirty="0" err="1"/>
              <a:t>yG</a:t>
            </a:r>
            <a:r>
              <a:rPr lang="en-US" altLang="zh-CN" dirty="0"/>
              <a:t>(y)</a:t>
            </a:r>
          </a:p>
          <a:p>
            <a:pPr marL="0" indent="0">
              <a:buNone/>
            </a:pPr>
            <a:r>
              <a:rPr lang="en-US" altLang="zh-CN" dirty="0"/>
              <a:t>                =</a:t>
            </a:r>
            <a:r>
              <a:rPr lang="fr-FR"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yG</a:t>
            </a:r>
            <a:r>
              <a:rPr lang="en-US" altLang="zh-CN" dirty="0"/>
              <a:t>(y)∧</a:t>
            </a:r>
            <a:r>
              <a:rPr lang="en-US" altLang="zh-CN" dirty="0">
                <a:sym typeface="Symbol" panose="05050102010706020507" pitchFamily="18" charset="2"/>
              </a:rPr>
              <a:t></a:t>
            </a:r>
            <a:r>
              <a:rPr lang="en-US" altLang="zh-CN" dirty="0" err="1"/>
              <a:t>yG</a:t>
            </a:r>
            <a:r>
              <a:rPr lang="en-US" altLang="zh-CN" dirty="0"/>
              <a:t>(y)</a:t>
            </a:r>
          </a:p>
          <a:p>
            <a:pPr marL="0" indent="0">
              <a:buNone/>
            </a:pPr>
            <a:r>
              <a:rPr lang="en-US" altLang="zh-CN" dirty="0"/>
              <a:t>                =</a:t>
            </a:r>
            <a:r>
              <a:rPr lang="fr-FR" altLang="zh-CN" dirty="0">
                <a:sym typeface="Symbol" panose="05050102010706020507" pitchFamily="18" charset="2"/>
              </a:rPr>
              <a:t></a:t>
            </a:r>
            <a:r>
              <a:rPr lang="en-US" altLang="zh-CN" dirty="0" err="1"/>
              <a:t>xP</a:t>
            </a:r>
            <a:r>
              <a:rPr lang="en-US" altLang="zh-CN" dirty="0"/>
              <a:t>(x)∧0=0</a:t>
            </a:r>
          </a:p>
          <a:p>
            <a:pPr marL="0" indent="0">
              <a:buNone/>
            </a:pPr>
            <a:r>
              <a:rPr lang="zh-CN" altLang="en-US" dirty="0"/>
              <a:t>即</a:t>
            </a:r>
            <a:r>
              <a:rPr lang="en-US" altLang="zh-CN" dirty="0"/>
              <a:t>¬(</a:t>
            </a:r>
            <a:r>
              <a:rPr lang="fr-FR"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yG</a:t>
            </a:r>
            <a:r>
              <a:rPr lang="en-US" altLang="zh-CN" dirty="0"/>
              <a:t>(y))∧</a:t>
            </a:r>
            <a:r>
              <a:rPr lang="en-US" altLang="zh-CN" dirty="0">
                <a:sym typeface="Symbol" panose="05050102010706020507" pitchFamily="18" charset="2"/>
              </a:rPr>
              <a:t></a:t>
            </a:r>
            <a:r>
              <a:rPr lang="en-US" altLang="zh-CN" dirty="0" err="1"/>
              <a:t>yG</a:t>
            </a:r>
            <a:r>
              <a:rPr lang="en-US" altLang="zh-CN" dirty="0"/>
              <a:t>(y)</a:t>
            </a:r>
            <a:r>
              <a:rPr lang="zh-CN" altLang="en-US" dirty="0"/>
              <a:t>是永假公式。</a:t>
            </a:r>
          </a:p>
        </p:txBody>
      </p:sp>
      <p:sp>
        <p:nvSpPr>
          <p:cNvPr id="5" name="Rectangle 2">
            <a:extLst>
              <a:ext uri="{FF2B5EF4-FFF2-40B4-BE49-F238E27FC236}">
                <a16:creationId xmlns:a16="http://schemas.microsoft.com/office/drawing/2014/main" id="{265B8944-FF99-4B85-BD9D-F74148ABA6FA}"/>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3.16</a:t>
            </a:r>
            <a:r>
              <a:rPr lang="zh-CN" altLang="en-US" dirty="0"/>
              <a:t>（续）</a:t>
            </a:r>
          </a:p>
        </p:txBody>
      </p:sp>
    </p:spTree>
    <p:custDataLst>
      <p:tags r:id="rId1"/>
    </p:custDataLst>
    <p:extLst>
      <p:ext uri="{BB962C8B-B14F-4D97-AF65-F5344CB8AC3E}">
        <p14:creationId xmlns:p14="http://schemas.microsoft.com/office/powerpoint/2010/main" val="685271021"/>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 calcmode="lin" valueType="num">
                                      <p:cBhvr additive="base">
                                        <p:cTn id="7" dur="500" fill="hold"/>
                                        <p:tgtEl>
                                          <p:spTgt spid="368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867">
                                            <p:txEl>
                                              <p:pRg st="1" end="1"/>
                                            </p:txEl>
                                          </p:spTgt>
                                        </p:tgtEl>
                                        <p:attrNameLst>
                                          <p:attrName>style.visibility</p:attrName>
                                        </p:attrNameLst>
                                      </p:cBhvr>
                                      <p:to>
                                        <p:strVal val="visible"/>
                                      </p:to>
                                    </p:set>
                                    <p:anim calcmode="lin" valueType="num">
                                      <p:cBhvr additive="base">
                                        <p:cTn id="13" dur="5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6867">
                                            <p:txEl>
                                              <p:pRg st="2" end="2"/>
                                            </p:txEl>
                                          </p:spTgt>
                                        </p:tgtEl>
                                        <p:attrNameLst>
                                          <p:attrName>style.visibility</p:attrName>
                                        </p:attrNameLst>
                                      </p:cBhvr>
                                      <p:to>
                                        <p:strVal val="visible"/>
                                      </p:to>
                                    </p:set>
                                    <p:anim calcmode="lin" valueType="num">
                                      <p:cBhvr additive="base">
                                        <p:cTn id="19" dur="500" fill="hold"/>
                                        <p:tgtEl>
                                          <p:spTgt spid="368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6867">
                                            <p:txEl>
                                              <p:pRg st="3" end="3"/>
                                            </p:txEl>
                                          </p:spTgt>
                                        </p:tgtEl>
                                        <p:attrNameLst>
                                          <p:attrName>style.visibility</p:attrName>
                                        </p:attrNameLst>
                                      </p:cBhvr>
                                      <p:to>
                                        <p:strVal val="visible"/>
                                      </p:to>
                                    </p:set>
                                    <p:anim calcmode="lin" valueType="num">
                                      <p:cBhvr additive="base">
                                        <p:cTn id="25" dur="5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8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6867">
                                            <p:txEl>
                                              <p:pRg st="4" end="4"/>
                                            </p:txEl>
                                          </p:spTgt>
                                        </p:tgtEl>
                                        <p:attrNameLst>
                                          <p:attrName>style.visibility</p:attrName>
                                        </p:attrNameLst>
                                      </p:cBhvr>
                                      <p:to>
                                        <p:strVal val="visible"/>
                                      </p:to>
                                    </p:set>
                                    <p:anim calcmode="lin" valueType="num">
                                      <p:cBhvr additive="base">
                                        <p:cTn id="31" dur="500" fill="hold"/>
                                        <p:tgtEl>
                                          <p:spTgt spid="3686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686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6867" name="Rectangle 2"/>
              <p:cNvSpPr>
                <a:spLocks noGrp="1" noChangeArrowheads="1"/>
              </p:cNvSpPr>
              <p:nvPr>
                <p:ph type="body" idx="4294967295"/>
              </p:nvPr>
            </p:nvSpPr>
            <p:spPr>
              <a:xfrm>
                <a:off x="384175" y="1171548"/>
                <a:ext cx="10515600" cy="5688040"/>
              </a:xfrm>
            </p:spPr>
            <p:txBody>
              <a:bodyPr>
                <a:noAutofit/>
              </a:bodyPr>
              <a:lstStyle/>
              <a:p>
                <a:pPr marL="0" indent="0">
                  <a:buNone/>
                </a:pPr>
                <a:r>
                  <a:rPr lang="en-US" altLang="zh-CN" dirty="0">
                    <a:solidFill>
                      <a:schemeClr val="tx1"/>
                    </a:solidFill>
                  </a:rPr>
                  <a:t>(2) </a:t>
                </a:r>
                <a:r>
                  <a:rPr lang="zh-CN" altLang="en-US" dirty="0">
                    <a:solidFill>
                      <a:srgbClr val="C00000"/>
                    </a:solidFill>
                  </a:rPr>
                  <a:t>解</a:t>
                </a:r>
                <a:r>
                  <a:rPr lang="zh-CN" altLang="en-US" dirty="0">
                    <a:solidFill>
                      <a:schemeClr val="tx1"/>
                    </a:solidFill>
                  </a:rPr>
                  <a:t>  </a:t>
                </a:r>
                <a:r>
                  <a:rPr lang="zh-CN" altLang="zh-CN" dirty="0">
                    <a:solidFill>
                      <a:schemeClr val="tx1"/>
                    </a:solidFill>
                  </a:rPr>
                  <a:t>① 左边</a:t>
                </a:r>
                <a:r>
                  <a:rPr lang="fr-FR" altLang="zh-CN" dirty="0">
                    <a:solidFill>
                      <a:schemeClr val="tx1"/>
                    </a:solidFill>
                  </a:rPr>
                  <a:t>=</a:t>
                </a:r>
                <a:r>
                  <a:rPr lang="en-US" altLang="zh-CN" dirty="0">
                    <a:solidFill>
                      <a:schemeClr val="tx1"/>
                    </a:solidFill>
                    <a:sym typeface="Symbol" panose="05050102010706020507" pitchFamily="18" charset="2"/>
                  </a:rPr>
                  <a:t></a:t>
                </a:r>
                <a:r>
                  <a:rPr lang="fr-FR" altLang="zh-CN" dirty="0">
                    <a:solidFill>
                      <a:schemeClr val="tx1"/>
                    </a:solidFill>
                  </a:rPr>
                  <a:t>xP(x)→Q(x)=</a:t>
                </a:r>
                <a14:m>
                  <m:oMath xmlns:m="http://schemas.openxmlformats.org/officeDocument/2006/math">
                    <m:r>
                      <a:rPr lang="fr-FR" altLang="zh-CN" i="1">
                        <a:solidFill>
                          <a:schemeClr val="tx1"/>
                        </a:solidFill>
                        <a:latin typeface="Cambria Math" panose="02040503050406030204" pitchFamily="18" charset="0"/>
                      </a:rPr>
                      <m:t>¬</m:t>
                    </m:r>
                  </m:oMath>
                </a14:m>
                <a:r>
                  <a:rPr lang="en-US" altLang="zh-CN" dirty="0">
                    <a:solidFill>
                      <a:schemeClr val="tx1"/>
                    </a:solidFill>
                    <a:sym typeface="Symbol" panose="05050102010706020507" pitchFamily="18" charset="2"/>
                  </a:rPr>
                  <a:t></a:t>
                </a:r>
                <a:r>
                  <a:rPr lang="fr-FR" altLang="zh-CN" dirty="0">
                    <a:solidFill>
                      <a:schemeClr val="tx1"/>
                    </a:solidFill>
                  </a:rPr>
                  <a:t>xP(x)</a:t>
                </a:r>
                <a:r>
                  <a:rPr lang="zh-CN" altLang="zh-CN" dirty="0">
                    <a:solidFill>
                      <a:schemeClr val="tx1"/>
                    </a:solidFill>
                  </a:rPr>
                  <a:t>∨</a:t>
                </a:r>
                <a:r>
                  <a:rPr lang="fr-FR" altLang="zh-CN" dirty="0">
                    <a:solidFill>
                      <a:schemeClr val="tx1"/>
                    </a:solidFill>
                  </a:rPr>
                  <a:t>Q(x)</a:t>
                </a:r>
                <a:endParaRPr lang="zh-CN" altLang="zh-CN" dirty="0">
                  <a:solidFill>
                    <a:schemeClr val="tx1"/>
                  </a:solidFill>
                </a:endParaRPr>
              </a:p>
              <a:p>
                <a:pPr marL="0" indent="0">
                  <a:buNone/>
                </a:pPr>
                <a:r>
                  <a:rPr lang="fr-FR" altLang="zh-CN" dirty="0">
                    <a:solidFill>
                      <a:schemeClr val="tx1"/>
                    </a:solidFill>
                  </a:rPr>
                  <a:t>    =</a:t>
                </a:r>
                <a:r>
                  <a:rPr lang="en-US" altLang="zh-CN" dirty="0">
                    <a:solidFill>
                      <a:schemeClr val="tx1"/>
                    </a:solidFill>
                    <a:sym typeface="Symbol" panose="05050102010706020507" pitchFamily="18" charset="2"/>
                  </a:rPr>
                  <a:t></a:t>
                </a:r>
                <a:r>
                  <a:rPr lang="fr-FR" altLang="zh-CN" dirty="0">
                    <a:solidFill>
                      <a:schemeClr val="tx1"/>
                    </a:solidFill>
                  </a:rPr>
                  <a:t>x</a:t>
                </a:r>
                <a14:m>
                  <m:oMath xmlns:m="http://schemas.openxmlformats.org/officeDocument/2006/math">
                    <m:r>
                      <a:rPr lang="fr-FR" altLang="zh-CN" i="1">
                        <a:solidFill>
                          <a:schemeClr val="tx1"/>
                        </a:solidFill>
                        <a:latin typeface="Cambria Math" panose="02040503050406030204" pitchFamily="18" charset="0"/>
                      </a:rPr>
                      <m:t>¬</m:t>
                    </m:r>
                  </m:oMath>
                </a14:m>
                <a:r>
                  <a:rPr lang="fr-FR" altLang="zh-CN" dirty="0">
                    <a:solidFill>
                      <a:schemeClr val="tx1"/>
                    </a:solidFill>
                  </a:rPr>
                  <a:t>P(x)</a:t>
                </a:r>
                <a:r>
                  <a:rPr lang="zh-CN" altLang="zh-CN" dirty="0">
                    <a:solidFill>
                      <a:schemeClr val="tx1"/>
                    </a:solidFill>
                  </a:rPr>
                  <a:t>∨</a:t>
                </a:r>
                <a:r>
                  <a:rPr lang="fr-FR" altLang="zh-CN" dirty="0">
                    <a:solidFill>
                      <a:schemeClr val="tx1"/>
                    </a:solidFill>
                  </a:rPr>
                  <a:t>Q(x)</a:t>
                </a:r>
                <a:endParaRPr lang="zh-CN" altLang="zh-CN" dirty="0">
                  <a:solidFill>
                    <a:schemeClr val="tx1"/>
                  </a:solidFill>
                </a:endParaRPr>
              </a:p>
              <a:p>
                <a:pPr marL="0" indent="0">
                  <a:buNone/>
                </a:pPr>
                <a:r>
                  <a:rPr lang="fr-FR" altLang="zh-CN" dirty="0">
                    <a:solidFill>
                      <a:schemeClr val="tx1"/>
                    </a:solidFill>
                  </a:rPr>
                  <a:t>    =</a:t>
                </a:r>
                <a:r>
                  <a:rPr lang="en-US" altLang="zh-CN" dirty="0">
                    <a:solidFill>
                      <a:schemeClr val="tx1"/>
                    </a:solidFill>
                    <a:sym typeface="Symbol" panose="05050102010706020507" pitchFamily="18" charset="2"/>
                  </a:rPr>
                  <a:t></a:t>
                </a:r>
                <a:r>
                  <a:rPr lang="fr-FR" altLang="zh-CN" dirty="0">
                    <a:solidFill>
                      <a:schemeClr val="tx1"/>
                    </a:solidFill>
                  </a:rPr>
                  <a:t>y</a:t>
                </a:r>
                <a14:m>
                  <m:oMath xmlns:m="http://schemas.openxmlformats.org/officeDocument/2006/math">
                    <m:r>
                      <a:rPr lang="fr-FR" altLang="zh-CN" i="1">
                        <a:solidFill>
                          <a:schemeClr val="tx1"/>
                        </a:solidFill>
                        <a:latin typeface="Cambria Math" panose="02040503050406030204" pitchFamily="18" charset="0"/>
                      </a:rPr>
                      <m:t>¬</m:t>
                    </m:r>
                  </m:oMath>
                </a14:m>
                <a:r>
                  <a:rPr lang="fr-FR" altLang="zh-CN" dirty="0">
                    <a:solidFill>
                      <a:schemeClr val="tx1"/>
                    </a:solidFill>
                  </a:rPr>
                  <a:t>P(y)</a:t>
                </a:r>
                <a:r>
                  <a:rPr lang="zh-CN" altLang="zh-CN" dirty="0">
                    <a:solidFill>
                      <a:schemeClr val="tx1"/>
                    </a:solidFill>
                  </a:rPr>
                  <a:t>∨</a:t>
                </a:r>
                <a:r>
                  <a:rPr lang="fr-FR" altLang="zh-CN" dirty="0">
                    <a:solidFill>
                      <a:schemeClr val="tx1"/>
                    </a:solidFill>
                  </a:rPr>
                  <a:t>Q(x)</a:t>
                </a:r>
                <a:endParaRPr lang="zh-CN" altLang="zh-CN" dirty="0">
                  <a:solidFill>
                    <a:schemeClr val="tx1"/>
                  </a:solidFill>
                </a:endParaRPr>
              </a:p>
              <a:p>
                <a:pPr marL="0" indent="0">
                  <a:buNone/>
                </a:pPr>
                <a:r>
                  <a:rPr lang="fr-FR" altLang="zh-CN" dirty="0">
                    <a:solidFill>
                      <a:schemeClr val="tx1"/>
                    </a:solidFill>
                  </a:rPr>
                  <a:t>    =</a:t>
                </a:r>
                <a:r>
                  <a:rPr lang="en-US" altLang="zh-CN" dirty="0">
                    <a:solidFill>
                      <a:schemeClr val="tx1"/>
                    </a:solidFill>
                    <a:sym typeface="Symbol" panose="05050102010706020507" pitchFamily="18" charset="2"/>
                  </a:rPr>
                  <a:t></a:t>
                </a:r>
                <a:r>
                  <a:rPr lang="fr-FR" altLang="zh-CN" dirty="0">
                    <a:solidFill>
                      <a:schemeClr val="tx1"/>
                    </a:solidFill>
                  </a:rPr>
                  <a:t>y(</a:t>
                </a:r>
                <a14:m>
                  <m:oMath xmlns:m="http://schemas.openxmlformats.org/officeDocument/2006/math">
                    <m:r>
                      <a:rPr lang="fr-FR" altLang="zh-CN" i="1">
                        <a:solidFill>
                          <a:schemeClr val="tx1"/>
                        </a:solidFill>
                        <a:latin typeface="Cambria Math" panose="02040503050406030204" pitchFamily="18" charset="0"/>
                      </a:rPr>
                      <m:t>¬</m:t>
                    </m:r>
                  </m:oMath>
                </a14:m>
                <a:r>
                  <a:rPr lang="fr-FR" altLang="zh-CN" dirty="0">
                    <a:solidFill>
                      <a:schemeClr val="tx1"/>
                    </a:solidFill>
                  </a:rPr>
                  <a:t>P(y)</a:t>
                </a:r>
                <a:r>
                  <a:rPr lang="zh-CN" altLang="zh-CN" dirty="0">
                    <a:solidFill>
                      <a:schemeClr val="tx1"/>
                    </a:solidFill>
                  </a:rPr>
                  <a:t>∨</a:t>
                </a:r>
                <a:r>
                  <a:rPr lang="fr-FR" altLang="zh-CN" dirty="0">
                    <a:solidFill>
                      <a:schemeClr val="tx1"/>
                    </a:solidFill>
                  </a:rPr>
                  <a:t>Q(x))		        </a:t>
                </a:r>
                <a:r>
                  <a:rPr lang="zh-CN" altLang="zh-CN" dirty="0">
                    <a:solidFill>
                      <a:schemeClr val="tx1"/>
                    </a:solidFill>
                  </a:rPr>
                  <a:t>（量词辖域的扩张与收缩律）</a:t>
                </a:r>
              </a:p>
              <a:p>
                <a:pPr marL="0" indent="0">
                  <a:buNone/>
                </a:pPr>
                <a:r>
                  <a:rPr lang="fr-FR" altLang="zh-CN" dirty="0">
                    <a:solidFill>
                      <a:schemeClr val="tx1"/>
                    </a:solidFill>
                  </a:rPr>
                  <a:t>    =</a:t>
                </a:r>
                <a:r>
                  <a:rPr lang="en-US" altLang="zh-CN" dirty="0">
                    <a:solidFill>
                      <a:schemeClr val="tx1"/>
                    </a:solidFill>
                    <a:sym typeface="Symbol" panose="05050102010706020507" pitchFamily="18" charset="2"/>
                  </a:rPr>
                  <a:t></a:t>
                </a:r>
                <a:r>
                  <a:rPr lang="fr-FR" altLang="zh-CN" dirty="0">
                    <a:solidFill>
                      <a:schemeClr val="tx1"/>
                    </a:solidFill>
                  </a:rPr>
                  <a:t>y(P(y)→Q(x))=</a:t>
                </a:r>
                <a:r>
                  <a:rPr lang="zh-CN" altLang="zh-CN" dirty="0">
                    <a:solidFill>
                      <a:schemeClr val="tx1"/>
                    </a:solidFill>
                  </a:rPr>
                  <a:t>右边</a:t>
                </a:r>
              </a:p>
              <a:p>
                <a:pPr marL="0" indent="0">
                  <a:buNone/>
                </a:pPr>
                <a:r>
                  <a:rPr lang="zh-CN" altLang="zh-CN" dirty="0">
                    <a:solidFill>
                      <a:schemeClr val="tx1"/>
                    </a:solidFill>
                  </a:rPr>
                  <a:t>② 左边</a:t>
                </a:r>
                <a:r>
                  <a:rPr lang="fr-FR" altLang="zh-CN" dirty="0">
                    <a:solidFill>
                      <a:schemeClr val="tx1"/>
                    </a:solidFill>
                  </a:rPr>
                  <a:t>=</a:t>
                </a:r>
                <a:r>
                  <a:rPr lang="fr-FR" altLang="zh-CN" dirty="0">
                    <a:solidFill>
                      <a:schemeClr val="tx1"/>
                    </a:solidFill>
                    <a:sym typeface="Symbol" panose="05050102010706020507" pitchFamily="18" charset="2"/>
                  </a:rPr>
                  <a:t></a:t>
                </a:r>
                <a:r>
                  <a:rPr lang="fr-FR" altLang="zh-CN" dirty="0">
                    <a:solidFill>
                      <a:schemeClr val="tx1"/>
                    </a:solidFill>
                  </a:rPr>
                  <a:t>xP(x)→(</a:t>
                </a:r>
                <a:r>
                  <a:rPr lang="en-US" altLang="zh-CN" dirty="0">
                    <a:solidFill>
                      <a:schemeClr val="tx1"/>
                    </a:solidFill>
                    <a:sym typeface="Symbol" panose="05050102010706020507" pitchFamily="18" charset="2"/>
                  </a:rPr>
                  <a:t></a:t>
                </a:r>
                <a:r>
                  <a:rPr lang="fr-FR" altLang="zh-CN" dirty="0">
                    <a:solidFill>
                      <a:schemeClr val="tx1"/>
                    </a:solidFill>
                  </a:rPr>
                  <a:t>yG(y)→</a:t>
                </a:r>
                <a:r>
                  <a:rPr lang="fr-FR" altLang="zh-CN" dirty="0">
                    <a:solidFill>
                      <a:schemeClr val="tx1"/>
                    </a:solidFill>
                    <a:sym typeface="Symbol" panose="05050102010706020507" pitchFamily="18" charset="2"/>
                  </a:rPr>
                  <a:t></a:t>
                </a:r>
                <a:r>
                  <a:rPr lang="fr-FR" altLang="zh-CN" dirty="0">
                    <a:solidFill>
                      <a:schemeClr val="tx1"/>
                    </a:solidFill>
                  </a:rPr>
                  <a:t>zQ(z))</a:t>
                </a:r>
                <a:endParaRPr lang="zh-CN" altLang="zh-CN" dirty="0">
                  <a:solidFill>
                    <a:schemeClr val="tx1"/>
                  </a:solidFill>
                </a:endParaRPr>
              </a:p>
              <a:p>
                <a:pPr marL="0" indent="0">
                  <a:buNone/>
                </a:pPr>
                <a:r>
                  <a:rPr lang="fr-FR" altLang="zh-CN" dirty="0">
                    <a:solidFill>
                      <a:schemeClr val="tx1"/>
                    </a:solidFill>
                  </a:rPr>
                  <a:t>    =</a:t>
                </a:r>
                <a14:m>
                  <m:oMath xmlns:m="http://schemas.openxmlformats.org/officeDocument/2006/math">
                    <m:r>
                      <a:rPr lang="fr-FR" altLang="zh-CN" i="1">
                        <a:solidFill>
                          <a:schemeClr val="tx1"/>
                        </a:solidFill>
                        <a:latin typeface="Cambria Math" panose="02040503050406030204" pitchFamily="18" charset="0"/>
                      </a:rPr>
                      <m:t>¬</m:t>
                    </m:r>
                  </m:oMath>
                </a14:m>
                <a:r>
                  <a:rPr lang="fr-FR" altLang="zh-CN" dirty="0">
                    <a:solidFill>
                      <a:schemeClr val="tx1"/>
                    </a:solidFill>
                    <a:sym typeface="Symbol" panose="05050102010706020507" pitchFamily="18" charset="2"/>
                  </a:rPr>
                  <a:t></a:t>
                </a:r>
                <a:r>
                  <a:rPr lang="fr-FR" altLang="zh-CN" dirty="0">
                    <a:solidFill>
                      <a:schemeClr val="tx1"/>
                    </a:solidFill>
                  </a:rPr>
                  <a:t>xP(x)</a:t>
                </a:r>
                <a:r>
                  <a:rPr lang="zh-CN" altLang="zh-CN" dirty="0">
                    <a:solidFill>
                      <a:schemeClr val="tx1"/>
                    </a:solidFill>
                  </a:rPr>
                  <a:t>∨</a:t>
                </a:r>
                <a:r>
                  <a:rPr lang="fr-FR" altLang="zh-CN" dirty="0">
                    <a:solidFill>
                      <a:schemeClr val="tx1"/>
                    </a:solidFill>
                  </a:rPr>
                  <a:t>(</a:t>
                </a:r>
                <a14:m>
                  <m:oMath xmlns:m="http://schemas.openxmlformats.org/officeDocument/2006/math">
                    <m:r>
                      <a:rPr lang="fr-FR" altLang="zh-CN" i="1">
                        <a:solidFill>
                          <a:schemeClr val="tx1"/>
                        </a:solidFill>
                        <a:latin typeface="Cambria Math" panose="02040503050406030204" pitchFamily="18" charset="0"/>
                      </a:rPr>
                      <m:t>¬</m:t>
                    </m:r>
                  </m:oMath>
                </a14:m>
                <a:r>
                  <a:rPr lang="en-US" altLang="zh-CN" dirty="0">
                    <a:solidFill>
                      <a:schemeClr val="tx1"/>
                    </a:solidFill>
                    <a:sym typeface="Symbol" panose="05050102010706020507" pitchFamily="18" charset="2"/>
                  </a:rPr>
                  <a:t></a:t>
                </a:r>
                <a:r>
                  <a:rPr lang="fr-FR" altLang="zh-CN" dirty="0">
                    <a:solidFill>
                      <a:schemeClr val="tx1"/>
                    </a:solidFill>
                  </a:rPr>
                  <a:t>yG(y)</a:t>
                </a:r>
                <a:r>
                  <a:rPr lang="zh-CN" altLang="zh-CN" dirty="0">
                    <a:solidFill>
                      <a:schemeClr val="tx1"/>
                    </a:solidFill>
                  </a:rPr>
                  <a:t>∨</a:t>
                </a:r>
                <a:r>
                  <a:rPr lang="fr-FR" altLang="zh-CN" dirty="0">
                    <a:solidFill>
                      <a:schemeClr val="tx1"/>
                    </a:solidFill>
                    <a:sym typeface="Symbol" panose="05050102010706020507" pitchFamily="18" charset="2"/>
                  </a:rPr>
                  <a:t></a:t>
                </a:r>
                <a:r>
                  <a:rPr lang="fr-FR" altLang="zh-CN" dirty="0">
                    <a:solidFill>
                      <a:schemeClr val="tx1"/>
                    </a:solidFill>
                  </a:rPr>
                  <a:t>zQ(z))</a:t>
                </a:r>
                <a:endParaRPr lang="zh-CN" altLang="zh-CN" dirty="0">
                  <a:solidFill>
                    <a:schemeClr val="tx1"/>
                  </a:solidFill>
                </a:endParaRPr>
              </a:p>
              <a:p>
                <a:pPr marL="0" indent="0">
                  <a:buNone/>
                </a:pPr>
                <a:r>
                  <a:rPr lang="fr-FR" altLang="zh-CN" dirty="0">
                    <a:solidFill>
                      <a:schemeClr val="tx1"/>
                    </a:solidFill>
                  </a:rPr>
                  <a:t>    =(</a:t>
                </a:r>
                <a14:m>
                  <m:oMath xmlns:m="http://schemas.openxmlformats.org/officeDocument/2006/math">
                    <m:r>
                      <a:rPr lang="fr-FR" altLang="zh-CN" i="1">
                        <a:solidFill>
                          <a:schemeClr val="tx1"/>
                        </a:solidFill>
                        <a:latin typeface="Cambria Math" panose="02040503050406030204" pitchFamily="18" charset="0"/>
                      </a:rPr>
                      <m:t>¬</m:t>
                    </m:r>
                  </m:oMath>
                </a14:m>
                <a:r>
                  <a:rPr lang="fr-FR" altLang="zh-CN" dirty="0">
                    <a:solidFill>
                      <a:schemeClr val="tx1"/>
                    </a:solidFill>
                    <a:sym typeface="Symbol" panose="05050102010706020507" pitchFamily="18" charset="2"/>
                  </a:rPr>
                  <a:t></a:t>
                </a:r>
                <a:r>
                  <a:rPr lang="fr-FR" altLang="zh-CN" dirty="0">
                    <a:solidFill>
                      <a:schemeClr val="tx1"/>
                    </a:solidFill>
                  </a:rPr>
                  <a:t>xP(x)</a:t>
                </a:r>
                <a:r>
                  <a:rPr lang="zh-CN" altLang="zh-CN" dirty="0">
                    <a:solidFill>
                      <a:schemeClr val="tx1"/>
                    </a:solidFill>
                  </a:rPr>
                  <a:t>∨</a:t>
                </a:r>
                <a14:m>
                  <m:oMath xmlns:m="http://schemas.openxmlformats.org/officeDocument/2006/math">
                    <m:r>
                      <a:rPr lang="fr-FR" altLang="zh-CN" i="1">
                        <a:solidFill>
                          <a:schemeClr val="tx1"/>
                        </a:solidFill>
                        <a:latin typeface="Cambria Math" panose="02040503050406030204" pitchFamily="18" charset="0"/>
                      </a:rPr>
                      <m:t>¬</m:t>
                    </m:r>
                  </m:oMath>
                </a14:m>
                <a:r>
                  <a:rPr lang="en-US" altLang="zh-CN" dirty="0">
                    <a:solidFill>
                      <a:schemeClr val="tx1"/>
                    </a:solidFill>
                    <a:sym typeface="Symbol" panose="05050102010706020507" pitchFamily="18" charset="2"/>
                  </a:rPr>
                  <a:t></a:t>
                </a:r>
                <a:r>
                  <a:rPr lang="fr-FR" altLang="zh-CN" dirty="0">
                    <a:solidFill>
                      <a:schemeClr val="tx1"/>
                    </a:solidFill>
                  </a:rPr>
                  <a:t>yG(y))</a:t>
                </a:r>
                <a:r>
                  <a:rPr lang="zh-CN" altLang="zh-CN" dirty="0">
                    <a:solidFill>
                      <a:schemeClr val="tx1"/>
                    </a:solidFill>
                  </a:rPr>
                  <a:t>∨</a:t>
                </a:r>
                <a:r>
                  <a:rPr lang="fr-FR" altLang="zh-CN" dirty="0">
                    <a:solidFill>
                      <a:schemeClr val="tx1"/>
                    </a:solidFill>
                    <a:sym typeface="Symbol" panose="05050102010706020507" pitchFamily="18" charset="2"/>
                  </a:rPr>
                  <a:t></a:t>
                </a:r>
                <a:r>
                  <a:rPr lang="fr-FR" altLang="zh-CN" dirty="0">
                    <a:solidFill>
                      <a:schemeClr val="tx1"/>
                    </a:solidFill>
                  </a:rPr>
                  <a:t>zQ(z)</a:t>
                </a:r>
                <a:endParaRPr lang="zh-CN" altLang="zh-CN" dirty="0">
                  <a:solidFill>
                    <a:schemeClr val="tx1"/>
                  </a:solidFill>
                </a:endParaRPr>
              </a:p>
              <a:p>
                <a:pPr marL="0" indent="0">
                  <a:buNone/>
                </a:pPr>
                <a:r>
                  <a:rPr lang="fr-FR" altLang="zh-CN" dirty="0">
                    <a:solidFill>
                      <a:schemeClr val="tx1"/>
                    </a:solidFill>
                  </a:rPr>
                  <a:t>    =</a:t>
                </a:r>
                <a14:m>
                  <m:oMath xmlns:m="http://schemas.openxmlformats.org/officeDocument/2006/math">
                    <m:r>
                      <a:rPr lang="fr-FR" altLang="zh-CN" i="1">
                        <a:solidFill>
                          <a:schemeClr val="tx1"/>
                        </a:solidFill>
                        <a:latin typeface="Cambria Math" panose="02040503050406030204" pitchFamily="18" charset="0"/>
                      </a:rPr>
                      <m:t>¬</m:t>
                    </m:r>
                  </m:oMath>
                </a14:m>
                <a:r>
                  <a:rPr lang="fr-FR" altLang="zh-CN" dirty="0">
                    <a:solidFill>
                      <a:schemeClr val="tx1"/>
                    </a:solidFill>
                  </a:rPr>
                  <a:t>(</a:t>
                </a:r>
                <a:r>
                  <a:rPr lang="fr-FR" altLang="zh-CN" dirty="0">
                    <a:solidFill>
                      <a:schemeClr val="tx1"/>
                    </a:solidFill>
                    <a:sym typeface="Symbol" panose="05050102010706020507" pitchFamily="18" charset="2"/>
                  </a:rPr>
                  <a:t></a:t>
                </a:r>
                <a:r>
                  <a:rPr lang="fr-FR" altLang="zh-CN" dirty="0">
                    <a:solidFill>
                      <a:schemeClr val="tx1"/>
                    </a:solidFill>
                  </a:rPr>
                  <a:t>xP(x)</a:t>
                </a:r>
                <a:r>
                  <a:rPr lang="zh-CN" altLang="zh-CN" dirty="0">
                    <a:solidFill>
                      <a:schemeClr val="tx1"/>
                    </a:solidFill>
                  </a:rPr>
                  <a:t>∧</a:t>
                </a:r>
                <a:r>
                  <a:rPr lang="en-US" altLang="zh-CN" dirty="0">
                    <a:solidFill>
                      <a:schemeClr val="tx1"/>
                    </a:solidFill>
                    <a:sym typeface="Symbol" panose="05050102010706020507" pitchFamily="18" charset="2"/>
                  </a:rPr>
                  <a:t></a:t>
                </a:r>
                <a:r>
                  <a:rPr lang="fr-FR" altLang="zh-CN" dirty="0">
                    <a:solidFill>
                      <a:schemeClr val="tx1"/>
                    </a:solidFill>
                  </a:rPr>
                  <a:t>yG(y))</a:t>
                </a:r>
                <a:r>
                  <a:rPr lang="zh-CN" altLang="zh-CN" dirty="0">
                    <a:solidFill>
                      <a:schemeClr val="tx1"/>
                    </a:solidFill>
                  </a:rPr>
                  <a:t>∨</a:t>
                </a:r>
                <a:r>
                  <a:rPr lang="fr-FR" altLang="zh-CN" dirty="0">
                    <a:solidFill>
                      <a:schemeClr val="tx1"/>
                    </a:solidFill>
                    <a:sym typeface="Symbol" panose="05050102010706020507" pitchFamily="18" charset="2"/>
                  </a:rPr>
                  <a:t></a:t>
                </a:r>
                <a:r>
                  <a:rPr lang="fr-FR" altLang="zh-CN" dirty="0">
                    <a:solidFill>
                      <a:schemeClr val="tx1"/>
                    </a:solidFill>
                  </a:rPr>
                  <a:t>zQ(z)</a:t>
                </a:r>
                <a:endParaRPr lang="zh-CN" altLang="zh-CN" dirty="0">
                  <a:solidFill>
                    <a:schemeClr val="tx1"/>
                  </a:solidFill>
                </a:endParaRPr>
              </a:p>
              <a:p>
                <a:pPr marL="0" indent="0">
                  <a:buNone/>
                </a:pPr>
                <a:r>
                  <a:rPr lang="fr-FR" altLang="zh-CN" dirty="0">
                    <a:solidFill>
                      <a:schemeClr val="tx1"/>
                    </a:solidFill>
                  </a:rPr>
                  <a:t>    =(</a:t>
                </a:r>
                <a:r>
                  <a:rPr lang="fr-FR" altLang="zh-CN" dirty="0">
                    <a:solidFill>
                      <a:schemeClr val="tx1"/>
                    </a:solidFill>
                    <a:sym typeface="Symbol" panose="05050102010706020507" pitchFamily="18" charset="2"/>
                  </a:rPr>
                  <a:t></a:t>
                </a:r>
                <a:r>
                  <a:rPr lang="fr-FR" altLang="zh-CN" dirty="0">
                    <a:solidFill>
                      <a:schemeClr val="tx1"/>
                    </a:solidFill>
                  </a:rPr>
                  <a:t>xP(x)</a:t>
                </a:r>
                <a:r>
                  <a:rPr lang="zh-CN" altLang="zh-CN" dirty="0">
                    <a:solidFill>
                      <a:schemeClr val="tx1"/>
                    </a:solidFill>
                  </a:rPr>
                  <a:t>∧</a:t>
                </a:r>
                <a:r>
                  <a:rPr lang="en-US" altLang="zh-CN" dirty="0">
                    <a:solidFill>
                      <a:schemeClr val="tx1"/>
                    </a:solidFill>
                    <a:sym typeface="Symbol" panose="05050102010706020507" pitchFamily="18" charset="2"/>
                  </a:rPr>
                  <a:t></a:t>
                </a:r>
                <a:r>
                  <a:rPr lang="fr-FR" altLang="zh-CN" dirty="0">
                    <a:solidFill>
                      <a:schemeClr val="tx1"/>
                    </a:solidFill>
                  </a:rPr>
                  <a:t>yG(y))→</a:t>
                </a:r>
                <a:r>
                  <a:rPr lang="fr-FR" altLang="zh-CN" dirty="0">
                    <a:solidFill>
                      <a:schemeClr val="tx1"/>
                    </a:solidFill>
                    <a:sym typeface="Symbol" panose="05050102010706020507" pitchFamily="18" charset="2"/>
                  </a:rPr>
                  <a:t></a:t>
                </a:r>
                <a:r>
                  <a:rPr lang="fr-FR" altLang="zh-CN" dirty="0">
                    <a:solidFill>
                      <a:schemeClr val="tx1"/>
                    </a:solidFill>
                  </a:rPr>
                  <a:t>zQ(z)=</a:t>
                </a:r>
                <a:r>
                  <a:rPr lang="zh-CN" altLang="zh-CN" dirty="0">
                    <a:solidFill>
                      <a:schemeClr val="tx1"/>
                    </a:solidFill>
                  </a:rPr>
                  <a:t>右边</a:t>
                </a:r>
              </a:p>
            </p:txBody>
          </p:sp>
        </mc:Choice>
        <mc:Fallback xmlns="">
          <p:sp>
            <p:nvSpPr>
              <p:cNvPr id="36867" name="Rectangle 2"/>
              <p:cNvSpPr>
                <a:spLocks noGrp="1" noRot="1" noChangeAspect="1" noMove="1" noResize="1" noEditPoints="1" noAdjustHandles="1" noChangeArrowheads="1" noChangeShapeType="1" noTextEdit="1"/>
              </p:cNvSpPr>
              <p:nvPr>
                <p:ph type="body" idx="4294967295"/>
              </p:nvPr>
            </p:nvSpPr>
            <p:spPr>
              <a:xfrm>
                <a:off x="384175" y="1171548"/>
                <a:ext cx="10515600" cy="5688040"/>
              </a:xfrm>
              <a:blipFill>
                <a:blip r:embed="rId6"/>
                <a:stretch>
                  <a:fillRect l="-580"/>
                </a:stretch>
              </a:blipFill>
            </p:spPr>
            <p:txBody>
              <a:bodyPr/>
              <a:lstStyle/>
              <a:p>
                <a:r>
                  <a:rPr lang="zh-CN" altLang="en-US">
                    <a:noFill/>
                  </a:rPr>
                  <a:t> </a:t>
                </a:r>
              </a:p>
            </p:txBody>
          </p:sp>
        </mc:Fallback>
      </mc:AlternateContent>
      <p:sp>
        <p:nvSpPr>
          <p:cNvPr id="4" name="Rectangle 2">
            <a:extLst>
              <a:ext uri="{FF2B5EF4-FFF2-40B4-BE49-F238E27FC236}">
                <a16:creationId xmlns:a16="http://schemas.microsoft.com/office/drawing/2014/main" id="{40182878-6B64-410A-8DDB-95B0AEDE9B31}"/>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3.16</a:t>
            </a:r>
            <a:r>
              <a:rPr lang="zh-CN" altLang="en-US" dirty="0"/>
              <a:t>（续）</a:t>
            </a:r>
          </a:p>
        </p:txBody>
      </p:sp>
      <p:sp>
        <p:nvSpPr>
          <p:cNvPr id="3" name="矩形 2">
            <a:extLst>
              <a:ext uri="{FF2B5EF4-FFF2-40B4-BE49-F238E27FC236}">
                <a16:creationId xmlns:a16="http://schemas.microsoft.com/office/drawing/2014/main" id="{BB09CBAE-9E7D-4217-AEEE-6BFC57644918}"/>
              </a:ext>
            </a:extLst>
          </p:cNvPr>
          <p:cNvSpPr/>
          <p:nvPr/>
        </p:nvSpPr>
        <p:spPr>
          <a:xfrm>
            <a:off x="821350" y="762794"/>
            <a:ext cx="9192903" cy="579710"/>
          </a:xfrm>
          <a:prstGeom prst="rect">
            <a:avLst/>
          </a:prstGeom>
          <a:solidFill>
            <a:schemeClr val="accent3">
              <a:lumMod val="20000"/>
              <a:lumOff val="80000"/>
            </a:schemeClr>
          </a:solidFill>
        </p:spPr>
        <p:txBody>
          <a:bodyPr wrap="square">
            <a:spAutoFit/>
          </a:bodyPr>
          <a:lstStyle/>
          <a:p>
            <a:pPr lvl="1" indent="0">
              <a:lnSpc>
                <a:spcPct val="150000"/>
              </a:lnSpc>
              <a:spcBef>
                <a:spcPts val="0"/>
              </a:spcBef>
              <a:buNone/>
            </a:pPr>
            <a:r>
              <a:rPr lang="zh-CN" altLang="zh-CN" b="1" dirty="0">
                <a:solidFill>
                  <a:srgbClr val="3333FF"/>
                </a:solidFill>
                <a:latin typeface="+mn-ea"/>
              </a:rPr>
              <a:t>① </a:t>
            </a:r>
            <a:r>
              <a:rPr lang="en-US" altLang="zh-CN" b="1" dirty="0">
                <a:solidFill>
                  <a:srgbClr val="3333FF"/>
                </a:solidFill>
                <a:latin typeface="+mn-ea"/>
                <a:sym typeface="Symbol" panose="05050102010706020507" pitchFamily="18" charset="2"/>
              </a:rPr>
              <a:t></a:t>
            </a:r>
            <a:r>
              <a:rPr lang="fr-FR" altLang="zh-CN" b="1" dirty="0">
                <a:solidFill>
                  <a:srgbClr val="3333FF"/>
                </a:solidFill>
                <a:latin typeface="+mn-ea"/>
              </a:rPr>
              <a:t>xP(x)→Q(x)=</a:t>
            </a:r>
            <a:r>
              <a:rPr lang="en-US" altLang="zh-CN" b="1" dirty="0">
                <a:solidFill>
                  <a:srgbClr val="3333FF"/>
                </a:solidFill>
                <a:latin typeface="+mn-ea"/>
                <a:sym typeface="Symbol" panose="05050102010706020507" pitchFamily="18" charset="2"/>
              </a:rPr>
              <a:t></a:t>
            </a:r>
            <a:r>
              <a:rPr lang="fr-FR" altLang="zh-CN" b="1" dirty="0">
                <a:solidFill>
                  <a:srgbClr val="3333FF"/>
                </a:solidFill>
                <a:latin typeface="+mn-ea"/>
              </a:rPr>
              <a:t>y(P(y)→Q(x))</a:t>
            </a:r>
            <a:endParaRPr lang="zh-CN" altLang="zh-CN" b="1" dirty="0">
              <a:solidFill>
                <a:srgbClr val="3333FF"/>
              </a:solidFill>
              <a:latin typeface="+mn-ea"/>
            </a:endParaRPr>
          </a:p>
        </p:txBody>
      </p:sp>
      <p:sp>
        <p:nvSpPr>
          <p:cNvPr id="6" name="矩形 5">
            <a:extLst>
              <a:ext uri="{FF2B5EF4-FFF2-40B4-BE49-F238E27FC236}">
                <a16:creationId xmlns:a16="http://schemas.microsoft.com/office/drawing/2014/main" id="{E2A0E7B2-9895-4060-B93C-AA5DA266D264}"/>
              </a:ext>
            </a:extLst>
          </p:cNvPr>
          <p:cNvSpPr/>
          <p:nvPr/>
        </p:nvSpPr>
        <p:spPr>
          <a:xfrm>
            <a:off x="-225425" y="3435858"/>
            <a:ext cx="9192903" cy="579710"/>
          </a:xfrm>
          <a:prstGeom prst="rect">
            <a:avLst/>
          </a:prstGeom>
          <a:solidFill>
            <a:schemeClr val="accent3">
              <a:lumMod val="20000"/>
              <a:lumOff val="80000"/>
            </a:schemeClr>
          </a:solidFill>
        </p:spPr>
        <p:txBody>
          <a:bodyPr wrap="square">
            <a:spAutoFit/>
          </a:bodyPr>
          <a:lstStyle/>
          <a:p>
            <a:pPr lvl="1" indent="0">
              <a:lnSpc>
                <a:spcPct val="150000"/>
              </a:lnSpc>
              <a:spcBef>
                <a:spcPts val="0"/>
              </a:spcBef>
              <a:buNone/>
            </a:pPr>
            <a:r>
              <a:rPr lang="zh-CN" altLang="zh-CN" b="1" dirty="0">
                <a:solidFill>
                  <a:srgbClr val="3333FF"/>
                </a:solidFill>
                <a:latin typeface="+mn-ea"/>
              </a:rPr>
              <a:t>② </a:t>
            </a:r>
            <a:r>
              <a:rPr lang="fr-FR" altLang="zh-CN" b="1" dirty="0">
                <a:solidFill>
                  <a:srgbClr val="3333FF"/>
                </a:solidFill>
                <a:latin typeface="+mn-ea"/>
                <a:sym typeface="Symbol" panose="05050102010706020507" pitchFamily="18" charset="2"/>
              </a:rPr>
              <a:t></a:t>
            </a:r>
            <a:r>
              <a:rPr lang="fr-FR" altLang="zh-CN" b="1" dirty="0">
                <a:solidFill>
                  <a:srgbClr val="3333FF"/>
                </a:solidFill>
                <a:latin typeface="+mn-ea"/>
              </a:rPr>
              <a:t>xP(x)→(</a:t>
            </a:r>
            <a:r>
              <a:rPr lang="en-US" altLang="zh-CN" b="1" dirty="0">
                <a:solidFill>
                  <a:srgbClr val="3333FF"/>
                </a:solidFill>
                <a:latin typeface="+mn-ea"/>
                <a:sym typeface="Symbol" panose="05050102010706020507" pitchFamily="18" charset="2"/>
              </a:rPr>
              <a:t></a:t>
            </a:r>
            <a:r>
              <a:rPr lang="fr-FR" altLang="zh-CN" b="1" dirty="0">
                <a:solidFill>
                  <a:srgbClr val="3333FF"/>
                </a:solidFill>
                <a:latin typeface="+mn-ea"/>
              </a:rPr>
              <a:t>yG(y)→</a:t>
            </a:r>
            <a:r>
              <a:rPr lang="fr-FR" altLang="zh-CN" b="1" dirty="0">
                <a:solidFill>
                  <a:srgbClr val="3333FF"/>
                </a:solidFill>
                <a:latin typeface="+mn-ea"/>
                <a:sym typeface="Symbol" panose="05050102010706020507" pitchFamily="18" charset="2"/>
              </a:rPr>
              <a:t></a:t>
            </a:r>
            <a:r>
              <a:rPr lang="fr-FR" altLang="zh-CN" b="1" dirty="0">
                <a:solidFill>
                  <a:srgbClr val="3333FF"/>
                </a:solidFill>
                <a:latin typeface="+mn-ea"/>
              </a:rPr>
              <a:t>zQ(z))=(</a:t>
            </a:r>
            <a:r>
              <a:rPr lang="fr-FR" altLang="zh-CN" b="1" dirty="0">
                <a:solidFill>
                  <a:srgbClr val="3333FF"/>
                </a:solidFill>
                <a:latin typeface="+mn-ea"/>
                <a:sym typeface="Symbol" panose="05050102010706020507" pitchFamily="18" charset="2"/>
              </a:rPr>
              <a:t></a:t>
            </a:r>
            <a:r>
              <a:rPr lang="fr-FR" altLang="zh-CN" b="1" dirty="0">
                <a:solidFill>
                  <a:srgbClr val="3333FF"/>
                </a:solidFill>
                <a:latin typeface="+mn-ea"/>
              </a:rPr>
              <a:t>xP(x)</a:t>
            </a:r>
            <a:r>
              <a:rPr lang="zh-CN" altLang="zh-CN" b="1" dirty="0">
                <a:solidFill>
                  <a:srgbClr val="3333FF"/>
                </a:solidFill>
                <a:latin typeface="+mn-ea"/>
              </a:rPr>
              <a:t>∧</a:t>
            </a:r>
            <a:r>
              <a:rPr lang="en-US" altLang="zh-CN" b="1" dirty="0">
                <a:solidFill>
                  <a:srgbClr val="3333FF"/>
                </a:solidFill>
                <a:latin typeface="+mn-ea"/>
                <a:sym typeface="Symbol" panose="05050102010706020507" pitchFamily="18" charset="2"/>
              </a:rPr>
              <a:t></a:t>
            </a:r>
            <a:r>
              <a:rPr lang="fr-FR" altLang="zh-CN" b="1" dirty="0">
                <a:solidFill>
                  <a:srgbClr val="3333FF"/>
                </a:solidFill>
                <a:latin typeface="+mn-ea"/>
              </a:rPr>
              <a:t>yG(y))→</a:t>
            </a:r>
            <a:r>
              <a:rPr lang="fr-FR" altLang="zh-CN" b="1" dirty="0">
                <a:solidFill>
                  <a:srgbClr val="3333FF"/>
                </a:solidFill>
                <a:latin typeface="+mn-ea"/>
                <a:sym typeface="Symbol" panose="05050102010706020507" pitchFamily="18" charset="2"/>
              </a:rPr>
              <a:t></a:t>
            </a:r>
            <a:r>
              <a:rPr lang="fr-FR" altLang="zh-CN" b="1" dirty="0">
                <a:solidFill>
                  <a:srgbClr val="3333FF"/>
                </a:solidFill>
                <a:latin typeface="+mn-ea"/>
              </a:rPr>
              <a:t>zQ(z)</a:t>
            </a:r>
            <a:endParaRPr lang="zh-CN" altLang="zh-CN" b="1" dirty="0">
              <a:solidFill>
                <a:srgbClr val="3333FF"/>
              </a:solidFill>
              <a:latin typeface="+mn-ea"/>
            </a:endParaRPr>
          </a:p>
        </p:txBody>
      </p:sp>
    </p:spTree>
    <p:custDataLst>
      <p:tags r:id="rId1"/>
    </p:custDataLst>
    <p:extLst>
      <p:ext uri="{BB962C8B-B14F-4D97-AF65-F5344CB8AC3E}">
        <p14:creationId xmlns:p14="http://schemas.microsoft.com/office/powerpoint/2010/main" val="95712131"/>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 calcmode="lin" valueType="num">
                                      <p:cBhvr additive="base">
                                        <p:cTn id="7" dur="500" fill="hold"/>
                                        <p:tgtEl>
                                          <p:spTgt spid="368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867">
                                            <p:txEl>
                                              <p:pRg st="1" end="1"/>
                                            </p:txEl>
                                          </p:spTgt>
                                        </p:tgtEl>
                                        <p:attrNameLst>
                                          <p:attrName>style.visibility</p:attrName>
                                        </p:attrNameLst>
                                      </p:cBhvr>
                                      <p:to>
                                        <p:strVal val="visible"/>
                                      </p:to>
                                    </p:set>
                                    <p:anim calcmode="lin" valueType="num">
                                      <p:cBhvr additive="base">
                                        <p:cTn id="13" dur="5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6867">
                                            <p:txEl>
                                              <p:pRg st="2" end="2"/>
                                            </p:txEl>
                                          </p:spTgt>
                                        </p:tgtEl>
                                        <p:attrNameLst>
                                          <p:attrName>style.visibility</p:attrName>
                                        </p:attrNameLst>
                                      </p:cBhvr>
                                      <p:to>
                                        <p:strVal val="visible"/>
                                      </p:to>
                                    </p:set>
                                    <p:anim calcmode="lin" valueType="num">
                                      <p:cBhvr additive="base">
                                        <p:cTn id="19" dur="500" fill="hold"/>
                                        <p:tgtEl>
                                          <p:spTgt spid="368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6867">
                                            <p:txEl>
                                              <p:pRg st="3" end="3"/>
                                            </p:txEl>
                                          </p:spTgt>
                                        </p:tgtEl>
                                        <p:attrNameLst>
                                          <p:attrName>style.visibility</p:attrName>
                                        </p:attrNameLst>
                                      </p:cBhvr>
                                      <p:to>
                                        <p:strVal val="visible"/>
                                      </p:to>
                                    </p:set>
                                    <p:anim calcmode="lin" valueType="num">
                                      <p:cBhvr additive="base">
                                        <p:cTn id="25" dur="5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8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6867">
                                            <p:txEl>
                                              <p:pRg st="4" end="4"/>
                                            </p:txEl>
                                          </p:spTgt>
                                        </p:tgtEl>
                                        <p:attrNameLst>
                                          <p:attrName>style.visibility</p:attrName>
                                        </p:attrNameLst>
                                      </p:cBhvr>
                                      <p:to>
                                        <p:strVal val="visible"/>
                                      </p:to>
                                    </p:set>
                                    <p:anim calcmode="lin" valueType="num">
                                      <p:cBhvr additive="base">
                                        <p:cTn id="31" dur="500" fill="hold"/>
                                        <p:tgtEl>
                                          <p:spTgt spid="3686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68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circle(in)">
                                      <p:cBhvr>
                                        <p:cTn id="37" dur="20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6867">
                                            <p:txEl>
                                              <p:pRg st="5" end="5"/>
                                            </p:txEl>
                                          </p:spTgt>
                                        </p:tgtEl>
                                        <p:attrNameLst>
                                          <p:attrName>style.visibility</p:attrName>
                                        </p:attrNameLst>
                                      </p:cBhvr>
                                      <p:to>
                                        <p:strVal val="visible"/>
                                      </p:to>
                                    </p:set>
                                    <p:anim calcmode="lin" valueType="num">
                                      <p:cBhvr additive="base">
                                        <p:cTn id="42" dur="500" fill="hold"/>
                                        <p:tgtEl>
                                          <p:spTgt spid="36867">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68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36867">
                                            <p:txEl>
                                              <p:pRg st="6" end="6"/>
                                            </p:txEl>
                                          </p:spTgt>
                                        </p:tgtEl>
                                        <p:attrNameLst>
                                          <p:attrName>style.visibility</p:attrName>
                                        </p:attrNameLst>
                                      </p:cBhvr>
                                      <p:to>
                                        <p:strVal val="visible"/>
                                      </p:to>
                                    </p:set>
                                    <p:anim calcmode="lin" valueType="num">
                                      <p:cBhvr additive="base">
                                        <p:cTn id="48" dur="500" fill="hold"/>
                                        <p:tgtEl>
                                          <p:spTgt spid="36867">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686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36867">
                                            <p:txEl>
                                              <p:pRg st="7" end="7"/>
                                            </p:txEl>
                                          </p:spTgt>
                                        </p:tgtEl>
                                        <p:attrNameLst>
                                          <p:attrName>style.visibility</p:attrName>
                                        </p:attrNameLst>
                                      </p:cBhvr>
                                      <p:to>
                                        <p:strVal val="visible"/>
                                      </p:to>
                                    </p:set>
                                    <p:anim calcmode="lin" valueType="num">
                                      <p:cBhvr additive="base">
                                        <p:cTn id="54" dur="500" fill="hold"/>
                                        <p:tgtEl>
                                          <p:spTgt spid="36867">
                                            <p:txEl>
                                              <p:pRg st="7" end="7"/>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686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36867">
                                            <p:txEl>
                                              <p:pRg st="8" end="8"/>
                                            </p:txEl>
                                          </p:spTgt>
                                        </p:tgtEl>
                                        <p:attrNameLst>
                                          <p:attrName>style.visibility</p:attrName>
                                        </p:attrNameLst>
                                      </p:cBhvr>
                                      <p:to>
                                        <p:strVal val="visible"/>
                                      </p:to>
                                    </p:set>
                                    <p:anim calcmode="lin" valueType="num">
                                      <p:cBhvr additive="base">
                                        <p:cTn id="60" dur="500" fill="hold"/>
                                        <p:tgtEl>
                                          <p:spTgt spid="36867">
                                            <p:txEl>
                                              <p:pRg st="8" end="8"/>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3686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36867">
                                            <p:txEl>
                                              <p:pRg st="9" end="9"/>
                                            </p:txEl>
                                          </p:spTgt>
                                        </p:tgtEl>
                                        <p:attrNameLst>
                                          <p:attrName>style.visibility</p:attrName>
                                        </p:attrNameLst>
                                      </p:cBhvr>
                                      <p:to>
                                        <p:strVal val="visible"/>
                                      </p:to>
                                    </p:set>
                                    <p:anim calcmode="lin" valueType="num">
                                      <p:cBhvr additive="base">
                                        <p:cTn id="66" dur="500" fill="hold"/>
                                        <p:tgtEl>
                                          <p:spTgt spid="36867">
                                            <p:txEl>
                                              <p:pRg st="9" end="9"/>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3686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7" name="Rectangle 2"/>
          <p:cNvSpPr>
            <a:spLocks noGrp="1" noChangeArrowheads="1"/>
          </p:cNvSpPr>
          <p:nvPr>
            <p:ph type="body" idx="4294967295"/>
          </p:nvPr>
        </p:nvSpPr>
        <p:spPr>
          <a:xfrm>
            <a:off x="460375" y="1677194"/>
            <a:ext cx="10515600" cy="4038600"/>
          </a:xfrm>
        </p:spPr>
        <p:txBody>
          <a:bodyPr>
            <a:noAutofit/>
          </a:bodyPr>
          <a:lstStyle/>
          <a:p>
            <a:pPr marL="0" indent="0">
              <a:buNone/>
            </a:pPr>
            <a:r>
              <a:rPr lang="en-US" altLang="zh-CN" dirty="0"/>
              <a:t>(3) </a:t>
            </a:r>
            <a:r>
              <a:rPr lang="zh-CN" altLang="en-US" dirty="0">
                <a:solidFill>
                  <a:srgbClr val="C00000"/>
                </a:solidFill>
              </a:rPr>
              <a:t>解</a:t>
            </a:r>
            <a:r>
              <a:rPr lang="zh-CN" altLang="en-US" dirty="0"/>
              <a:t>    </a:t>
            </a:r>
            <a:r>
              <a:rPr lang="en-US" altLang="zh-CN" dirty="0"/>
              <a:t>① </a:t>
            </a:r>
            <a:r>
              <a:rPr lang="en-US" altLang="zh-CN" dirty="0">
                <a:sym typeface="Symbol" panose="05050102010706020507" pitchFamily="18" charset="2"/>
              </a:rPr>
              <a:t></a:t>
            </a:r>
            <a:r>
              <a:rPr lang="en-US" altLang="zh-CN" dirty="0"/>
              <a:t>x(P(x)∧Q(x))→(</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yR</a:t>
            </a:r>
            <a:r>
              <a:rPr lang="en-US" altLang="zh-CN" dirty="0"/>
              <a:t>(y))</a:t>
            </a:r>
          </a:p>
          <a:p>
            <a:pPr marL="0" indent="0">
              <a:buNone/>
            </a:pPr>
            <a:r>
              <a:rPr lang="en-US" altLang="zh-CN" dirty="0"/>
              <a:t>                 =¬</a:t>
            </a:r>
            <a:r>
              <a:rPr lang="en-US" altLang="zh-CN" dirty="0">
                <a:sym typeface="Symbol" panose="05050102010706020507" pitchFamily="18" charset="2"/>
              </a:rPr>
              <a:t></a:t>
            </a:r>
            <a:r>
              <a:rPr lang="en-US" altLang="zh-CN" dirty="0"/>
              <a:t>x(P(x)∧Q(x))∨(</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yR</a:t>
            </a:r>
            <a:r>
              <a:rPr lang="en-US" altLang="zh-CN" dirty="0"/>
              <a:t>(y))</a:t>
            </a:r>
          </a:p>
          <a:p>
            <a:pPr marL="0" indent="0">
              <a:buNone/>
            </a:pPr>
            <a:r>
              <a:rPr lang="en-US" altLang="zh-CN" dirty="0"/>
              <a:t>                 =¬(</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xQ</a:t>
            </a:r>
            <a:r>
              <a:rPr lang="en-US" altLang="zh-CN" dirty="0"/>
              <a:t>(x))∨(</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xR</a:t>
            </a:r>
            <a:r>
              <a:rPr lang="en-US" altLang="zh-CN" dirty="0"/>
              <a:t>(x))</a:t>
            </a:r>
          </a:p>
          <a:p>
            <a:pPr marL="0" indent="0">
              <a:buNone/>
            </a:pPr>
            <a:r>
              <a:rPr lang="en-US" altLang="zh-CN" dirty="0"/>
              <a:t>                 =¬</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xQ</a:t>
            </a:r>
            <a:r>
              <a:rPr lang="en-US" altLang="zh-CN" dirty="0"/>
              <a:t>(x)∨</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xR</a:t>
            </a:r>
            <a:r>
              <a:rPr lang="en-US" altLang="zh-CN" dirty="0"/>
              <a:t>(x)</a:t>
            </a:r>
          </a:p>
          <a:p>
            <a:pPr marL="0" indent="0">
              <a:buNone/>
            </a:pPr>
            <a:r>
              <a:rPr lang="en-US" altLang="zh-CN" dirty="0"/>
              <a:t>                 =(¬</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xQ</a:t>
            </a:r>
            <a:r>
              <a:rPr lang="en-US" altLang="zh-CN" dirty="0"/>
              <a:t>(x)∨</a:t>
            </a:r>
            <a:r>
              <a:rPr lang="en-US" altLang="zh-CN" dirty="0">
                <a:sym typeface="Symbol" panose="05050102010706020507" pitchFamily="18" charset="2"/>
              </a:rPr>
              <a:t></a:t>
            </a:r>
            <a:r>
              <a:rPr lang="en-US" altLang="zh-CN" dirty="0" err="1"/>
              <a:t>xR</a:t>
            </a:r>
            <a:r>
              <a:rPr lang="en-US" altLang="zh-CN" dirty="0"/>
              <a:t>(x)</a:t>
            </a:r>
          </a:p>
          <a:p>
            <a:pPr marL="0" indent="0">
              <a:buNone/>
            </a:pPr>
            <a:r>
              <a:rPr lang="en-US" altLang="zh-CN" dirty="0"/>
              <a:t>                 =1∨¬</a:t>
            </a:r>
            <a:r>
              <a:rPr lang="en-US" altLang="zh-CN" dirty="0">
                <a:sym typeface="Symbol" panose="05050102010706020507" pitchFamily="18" charset="2"/>
              </a:rPr>
              <a:t></a:t>
            </a:r>
            <a:r>
              <a:rPr lang="en-US" altLang="zh-CN" dirty="0" err="1"/>
              <a:t>xQ</a:t>
            </a:r>
            <a:r>
              <a:rPr lang="en-US" altLang="zh-CN" dirty="0"/>
              <a:t>(x)∨</a:t>
            </a:r>
            <a:r>
              <a:rPr lang="en-US" altLang="zh-CN" dirty="0">
                <a:sym typeface="Symbol" panose="05050102010706020507" pitchFamily="18" charset="2"/>
              </a:rPr>
              <a:t></a:t>
            </a:r>
            <a:r>
              <a:rPr lang="en-US" altLang="zh-CN" dirty="0" err="1"/>
              <a:t>xR</a:t>
            </a:r>
            <a:r>
              <a:rPr lang="en-US" altLang="zh-CN" dirty="0"/>
              <a:t>(x)</a:t>
            </a:r>
          </a:p>
          <a:p>
            <a:pPr marL="0" indent="0">
              <a:buNone/>
            </a:pPr>
            <a:r>
              <a:rPr lang="en-US" altLang="zh-CN" dirty="0"/>
              <a:t>                 =</a:t>
            </a:r>
            <a:r>
              <a:rPr lang="en-US" altLang="zh-CN" dirty="0">
                <a:sym typeface="Symbol" panose="05050102010706020507" pitchFamily="18" charset="2"/>
              </a:rPr>
              <a:t>1</a:t>
            </a:r>
            <a:endParaRPr lang="en-US" altLang="zh-CN" dirty="0"/>
          </a:p>
        </p:txBody>
      </p:sp>
      <p:sp>
        <p:nvSpPr>
          <p:cNvPr id="5" name="Rectangle 2">
            <a:extLst>
              <a:ext uri="{FF2B5EF4-FFF2-40B4-BE49-F238E27FC236}">
                <a16:creationId xmlns:a16="http://schemas.microsoft.com/office/drawing/2014/main" id="{125292DD-F00A-4E67-9A82-54AEE733703F}"/>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3.16</a:t>
            </a:r>
            <a:r>
              <a:rPr lang="zh-CN" altLang="en-US" dirty="0"/>
              <a:t>（续）</a:t>
            </a:r>
          </a:p>
        </p:txBody>
      </p:sp>
    </p:spTree>
    <p:custDataLst>
      <p:tags r:id="rId1"/>
    </p:custDataLst>
    <p:extLst>
      <p:ext uri="{BB962C8B-B14F-4D97-AF65-F5344CB8AC3E}">
        <p14:creationId xmlns:p14="http://schemas.microsoft.com/office/powerpoint/2010/main" val="1832019180"/>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anim calcmode="lin" valueType="num">
                                      <p:cBhvr additive="base">
                                        <p:cTn id="7" dur="5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867">
                                            <p:txEl>
                                              <p:pRg st="2" end="2"/>
                                            </p:txEl>
                                          </p:spTgt>
                                        </p:tgtEl>
                                        <p:attrNameLst>
                                          <p:attrName>style.visibility</p:attrName>
                                        </p:attrNameLst>
                                      </p:cBhvr>
                                      <p:to>
                                        <p:strVal val="visible"/>
                                      </p:to>
                                    </p:set>
                                    <p:anim calcmode="lin" valueType="num">
                                      <p:cBhvr additive="base">
                                        <p:cTn id="13" dur="500" fill="hold"/>
                                        <p:tgtEl>
                                          <p:spTgt spid="3686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6867">
                                            <p:txEl>
                                              <p:pRg st="3" end="3"/>
                                            </p:txEl>
                                          </p:spTgt>
                                        </p:tgtEl>
                                        <p:attrNameLst>
                                          <p:attrName>style.visibility</p:attrName>
                                        </p:attrNameLst>
                                      </p:cBhvr>
                                      <p:to>
                                        <p:strVal val="visible"/>
                                      </p:to>
                                    </p:set>
                                    <p:anim calcmode="lin" valueType="num">
                                      <p:cBhvr additive="base">
                                        <p:cTn id="19" dur="5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6867">
                                            <p:txEl>
                                              <p:pRg st="4" end="4"/>
                                            </p:txEl>
                                          </p:spTgt>
                                        </p:tgtEl>
                                        <p:attrNameLst>
                                          <p:attrName>style.visibility</p:attrName>
                                        </p:attrNameLst>
                                      </p:cBhvr>
                                      <p:to>
                                        <p:strVal val="visible"/>
                                      </p:to>
                                    </p:set>
                                    <p:anim calcmode="lin" valueType="num">
                                      <p:cBhvr additive="base">
                                        <p:cTn id="25" dur="500" fill="hold"/>
                                        <p:tgtEl>
                                          <p:spTgt spid="3686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8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6867">
                                            <p:txEl>
                                              <p:pRg st="5" end="5"/>
                                            </p:txEl>
                                          </p:spTgt>
                                        </p:tgtEl>
                                        <p:attrNameLst>
                                          <p:attrName>style.visibility</p:attrName>
                                        </p:attrNameLst>
                                      </p:cBhvr>
                                      <p:to>
                                        <p:strVal val="visible"/>
                                      </p:to>
                                    </p:set>
                                    <p:anim calcmode="lin" valueType="num">
                                      <p:cBhvr additive="base">
                                        <p:cTn id="31" dur="500" fill="hold"/>
                                        <p:tgtEl>
                                          <p:spTgt spid="3686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68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6867">
                                            <p:txEl>
                                              <p:pRg st="6" end="6"/>
                                            </p:txEl>
                                          </p:spTgt>
                                        </p:tgtEl>
                                        <p:attrNameLst>
                                          <p:attrName>style.visibility</p:attrName>
                                        </p:attrNameLst>
                                      </p:cBhvr>
                                      <p:to>
                                        <p:strVal val="visible"/>
                                      </p:to>
                                    </p:set>
                                    <p:anim calcmode="lin" valueType="num">
                                      <p:cBhvr additive="base">
                                        <p:cTn id="37" dur="500" fill="hold"/>
                                        <p:tgtEl>
                                          <p:spTgt spid="3686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686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A3AB8D9-EBB1-44F9-BF65-0946C4274668}"/>
              </a:ext>
            </a:extLst>
          </p:cNvPr>
          <p:cNvSpPr/>
          <p:nvPr/>
        </p:nvSpPr>
        <p:spPr>
          <a:xfrm>
            <a:off x="1008558" y="5112544"/>
            <a:ext cx="2646878" cy="950388"/>
          </a:xfrm>
          <a:prstGeom prst="rect">
            <a:avLst/>
          </a:prstGeom>
        </p:spPr>
        <p:txBody>
          <a:bodyPr wrap="none">
            <a:spAutoFit/>
          </a:bodyPr>
          <a:lstStyle/>
          <a:p>
            <a:pPr algn="ctr"/>
            <a:r>
              <a:rPr lang="zh-CN" altLang="en-US" b="1" dirty="0">
                <a:latin typeface="+mn-ea"/>
                <a:cs typeface="Times New Roman" panose="02020603050405020304" pitchFamily="18" charset="0"/>
              </a:rPr>
              <a:t>德国数学家、</a:t>
            </a:r>
          </a:p>
          <a:p>
            <a:pPr algn="ctr">
              <a:lnSpc>
                <a:spcPct val="150000"/>
              </a:lnSpc>
            </a:pPr>
            <a:r>
              <a:rPr lang="zh-CN" altLang="en-US" b="1" dirty="0">
                <a:latin typeface="+mn-ea"/>
                <a:cs typeface="Times New Roman" panose="02020603050405020304" pitchFamily="18" charset="0"/>
              </a:rPr>
              <a:t>逻辑学家和哲学家</a:t>
            </a:r>
          </a:p>
        </p:txBody>
      </p:sp>
      <p:pic>
        <p:nvPicPr>
          <p:cNvPr id="8" name="图片 7" descr="å¼é·æ ¼">
            <a:extLst>
              <a:ext uri="{FF2B5EF4-FFF2-40B4-BE49-F238E27FC236}">
                <a16:creationId xmlns:a16="http://schemas.microsoft.com/office/drawing/2014/main" id="{F067C217-D526-4965-B066-A19C3F406CEE}"/>
              </a:ext>
            </a:extLst>
          </p:cNvPr>
          <p:cNvPicPr/>
          <p:nvPr/>
        </p:nvPicPr>
        <p:blipFill>
          <a:blip r:embed="rId4">
            <a:extLst>
              <a:ext uri="{28A0092B-C50C-407E-A947-70E740481C1C}">
                <a14:useLocalDpi xmlns:a14="http://schemas.microsoft.com/office/drawing/2010/main" val="0"/>
              </a:ext>
            </a:extLst>
          </a:blip>
          <a:srcRect l="7281" r="6311"/>
          <a:stretch>
            <a:fillRect/>
          </a:stretch>
        </p:blipFill>
        <p:spPr bwMode="auto">
          <a:xfrm>
            <a:off x="588466" y="989724"/>
            <a:ext cx="3581400" cy="3957920"/>
          </a:xfrm>
          <a:prstGeom prst="rect">
            <a:avLst/>
          </a:prstGeom>
          <a:noFill/>
          <a:ln>
            <a:noFill/>
          </a:ln>
        </p:spPr>
      </p:pic>
      <p:sp>
        <p:nvSpPr>
          <p:cNvPr id="5" name="矩形 4">
            <a:extLst>
              <a:ext uri="{FF2B5EF4-FFF2-40B4-BE49-F238E27FC236}">
                <a16:creationId xmlns:a16="http://schemas.microsoft.com/office/drawing/2014/main" id="{D8BE336F-2DC9-4301-8CDC-00B672A8FBCE}"/>
              </a:ext>
            </a:extLst>
          </p:cNvPr>
          <p:cNvSpPr/>
          <p:nvPr/>
        </p:nvSpPr>
        <p:spPr>
          <a:xfrm>
            <a:off x="4974590" y="1783051"/>
            <a:ext cx="4634602" cy="581057"/>
          </a:xfrm>
          <a:prstGeom prst="rect">
            <a:avLst/>
          </a:prstGeom>
        </p:spPr>
        <p:txBody>
          <a:bodyPr wrap="none">
            <a:spAutoFit/>
          </a:bodyPr>
          <a:lstStyle/>
          <a:p>
            <a:pPr>
              <a:lnSpc>
                <a:spcPct val="150000"/>
              </a:lnSpc>
            </a:pPr>
            <a:r>
              <a:rPr lang="en-US" altLang="zh-CN" b="1" dirty="0">
                <a:solidFill>
                  <a:srgbClr val="000000"/>
                </a:solidFill>
                <a:latin typeface="+mn-ea"/>
              </a:rPr>
              <a:t>1869</a:t>
            </a:r>
            <a:r>
              <a:rPr lang="zh-CN" altLang="en-US" b="1" dirty="0">
                <a:solidFill>
                  <a:srgbClr val="000000"/>
                </a:solidFill>
                <a:latin typeface="+mn-ea"/>
              </a:rPr>
              <a:t>年弗雷格进入耶拿大学学习</a:t>
            </a:r>
            <a:endParaRPr lang="zh-CN" altLang="en-US" b="1" dirty="0">
              <a:latin typeface="+mn-ea"/>
            </a:endParaRPr>
          </a:p>
        </p:txBody>
      </p:sp>
      <p:sp>
        <p:nvSpPr>
          <p:cNvPr id="6" name="矩形 5">
            <a:extLst>
              <a:ext uri="{FF2B5EF4-FFF2-40B4-BE49-F238E27FC236}">
                <a16:creationId xmlns:a16="http://schemas.microsoft.com/office/drawing/2014/main" id="{00165569-2DE3-4560-842F-3D18E4129EE2}"/>
              </a:ext>
            </a:extLst>
          </p:cNvPr>
          <p:cNvSpPr/>
          <p:nvPr/>
        </p:nvSpPr>
        <p:spPr>
          <a:xfrm>
            <a:off x="4956175" y="2839471"/>
            <a:ext cx="6402149" cy="1135054"/>
          </a:xfrm>
          <a:prstGeom prst="rect">
            <a:avLst/>
          </a:prstGeom>
        </p:spPr>
        <p:txBody>
          <a:bodyPr wrap="square">
            <a:spAutoFit/>
          </a:bodyPr>
          <a:lstStyle/>
          <a:p>
            <a:pPr>
              <a:lnSpc>
                <a:spcPct val="150000"/>
              </a:lnSpc>
            </a:pPr>
            <a:r>
              <a:rPr lang="en-US" altLang="zh-CN" b="1" dirty="0">
                <a:solidFill>
                  <a:srgbClr val="000000"/>
                </a:solidFill>
                <a:latin typeface="+mn-ea"/>
              </a:rPr>
              <a:t>1871</a:t>
            </a:r>
            <a:r>
              <a:rPr lang="zh-CN" altLang="en-US" b="1" dirty="0">
                <a:solidFill>
                  <a:srgbClr val="000000"/>
                </a:solidFill>
                <a:latin typeface="+mn-ea"/>
              </a:rPr>
              <a:t>年在哥廷根大学学习，</a:t>
            </a:r>
            <a:r>
              <a:rPr lang="en-US" altLang="zh-CN" b="1" dirty="0">
                <a:latin typeface="+mn-ea"/>
              </a:rPr>
              <a:t>1873</a:t>
            </a:r>
            <a:r>
              <a:rPr lang="zh-CN" altLang="en-US" b="1" dirty="0">
                <a:latin typeface="+mn-ea"/>
              </a:rPr>
              <a:t>年在那里得到了他在数学领域的哲学博士学位</a:t>
            </a:r>
          </a:p>
        </p:txBody>
      </p:sp>
      <p:sp>
        <p:nvSpPr>
          <p:cNvPr id="7" name="矩形 6">
            <a:extLst>
              <a:ext uri="{FF2B5EF4-FFF2-40B4-BE49-F238E27FC236}">
                <a16:creationId xmlns:a16="http://schemas.microsoft.com/office/drawing/2014/main" id="{1E8D0B52-FA6F-4790-B4E2-3D1F79499E69}"/>
              </a:ext>
            </a:extLst>
          </p:cNvPr>
          <p:cNvSpPr/>
          <p:nvPr/>
        </p:nvSpPr>
        <p:spPr>
          <a:xfrm>
            <a:off x="4956175" y="4344194"/>
            <a:ext cx="6402148" cy="1689052"/>
          </a:xfrm>
          <a:prstGeom prst="rect">
            <a:avLst/>
          </a:prstGeom>
        </p:spPr>
        <p:txBody>
          <a:bodyPr wrap="square">
            <a:spAutoFit/>
          </a:bodyPr>
          <a:lstStyle/>
          <a:p>
            <a:pPr>
              <a:lnSpc>
                <a:spcPct val="150000"/>
              </a:lnSpc>
            </a:pPr>
            <a:r>
              <a:rPr lang="en-US" altLang="zh-CN" b="1" dirty="0">
                <a:solidFill>
                  <a:srgbClr val="000000"/>
                </a:solidFill>
                <a:latin typeface="+mn-ea"/>
              </a:rPr>
              <a:t>1875</a:t>
            </a:r>
            <a:r>
              <a:rPr lang="zh-CN" altLang="en-US" b="1" dirty="0">
                <a:solidFill>
                  <a:srgbClr val="000000"/>
                </a:solidFill>
                <a:latin typeface="+mn-ea"/>
              </a:rPr>
              <a:t>年，回到耶拿大学担任讲师，并于</a:t>
            </a:r>
            <a:r>
              <a:rPr lang="en-US" altLang="zh-CN" b="1" dirty="0">
                <a:solidFill>
                  <a:srgbClr val="000000"/>
                </a:solidFill>
                <a:latin typeface="+mn-ea"/>
              </a:rPr>
              <a:t>1879</a:t>
            </a:r>
            <a:r>
              <a:rPr lang="zh-CN" altLang="en-US" b="1" dirty="0">
                <a:solidFill>
                  <a:srgbClr val="000000"/>
                </a:solidFill>
                <a:latin typeface="+mn-ea"/>
              </a:rPr>
              <a:t>年成为助理教授，</a:t>
            </a:r>
            <a:r>
              <a:rPr lang="en-US" altLang="zh-CN" b="1" dirty="0">
                <a:solidFill>
                  <a:srgbClr val="000000"/>
                </a:solidFill>
                <a:latin typeface="+mn-ea"/>
              </a:rPr>
              <a:t>1896</a:t>
            </a:r>
            <a:r>
              <a:rPr lang="zh-CN" altLang="en-US" b="1" dirty="0">
                <a:solidFill>
                  <a:srgbClr val="000000"/>
                </a:solidFill>
                <a:latin typeface="+mn-ea"/>
              </a:rPr>
              <a:t>年成为教授，然后一直在耶拿大学任教，直至退休</a:t>
            </a:r>
            <a:endParaRPr lang="zh-CN" altLang="en-US" b="1" dirty="0">
              <a:latin typeface="+mn-ea"/>
            </a:endParaRPr>
          </a:p>
        </p:txBody>
      </p:sp>
      <p:sp>
        <p:nvSpPr>
          <p:cNvPr id="10" name="爆炸形: 8 pt  9">
            <a:extLst>
              <a:ext uri="{FF2B5EF4-FFF2-40B4-BE49-F238E27FC236}">
                <a16:creationId xmlns:a16="http://schemas.microsoft.com/office/drawing/2014/main" id="{BB8C6E1C-14E3-4D3A-B4A4-74DF17D10DAB}"/>
              </a:ext>
            </a:extLst>
          </p:cNvPr>
          <p:cNvSpPr/>
          <p:nvPr/>
        </p:nvSpPr>
        <p:spPr>
          <a:xfrm>
            <a:off x="8386613" y="949658"/>
            <a:ext cx="3355975" cy="3048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平凡的一生</a:t>
            </a:r>
          </a:p>
        </p:txBody>
      </p:sp>
      <p:sp>
        <p:nvSpPr>
          <p:cNvPr id="12" name="Rectangle 2">
            <a:extLst>
              <a:ext uri="{FF2B5EF4-FFF2-40B4-BE49-F238E27FC236}">
                <a16:creationId xmlns:a16="http://schemas.microsoft.com/office/drawing/2014/main" id="{D68D419E-7300-40E7-821C-1ECB072E0A76}"/>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kern="1200">
                <a:solidFill>
                  <a:schemeClr val="bg1"/>
                </a:solidFill>
                <a:latin typeface="+mj-lt"/>
                <a:ea typeface="+mj-ea"/>
                <a:cs typeface="+mj-cs"/>
              </a:defRPr>
            </a:lvl1pPr>
          </a:lstStyle>
          <a:p>
            <a:r>
              <a:rPr lang="en-US" altLang="zh-CN" b="1" dirty="0">
                <a:latin typeface="+mn-ea"/>
                <a:ea typeface="+mn-ea"/>
              </a:rPr>
              <a:t> </a:t>
            </a:r>
            <a:r>
              <a:rPr lang="zh-CN" altLang="en-US" b="1" dirty="0">
                <a:latin typeface="+mn-ea"/>
                <a:ea typeface="+mn-ea"/>
              </a:rPr>
              <a:t>历史人物</a:t>
            </a:r>
            <a:r>
              <a:rPr lang="en-US" altLang="zh-CN" b="1" dirty="0">
                <a:latin typeface="+mn-ea"/>
                <a:ea typeface="+mn-ea"/>
              </a:rPr>
              <a:t>-</a:t>
            </a:r>
            <a:r>
              <a:rPr lang="zh-CN" altLang="en-US" b="1" dirty="0">
                <a:latin typeface="+mn-ea"/>
                <a:ea typeface="+mn-ea"/>
              </a:rPr>
              <a:t>弗雷格</a:t>
            </a:r>
          </a:p>
        </p:txBody>
      </p:sp>
      <p:pic>
        <p:nvPicPr>
          <p:cNvPr id="1030" name="Picture 6" descr="https://gimg2.baidu.com/image_search/src=http%3A%2F%2Fpic.soutu123.com%2Felement_origin_min_pic%2F16%2F07%2F09%2F12578077728137b.jpg%21%2Ffw%2F700%2Fquality%2F90%2Funsharp%2Ftrue%2Fcompress%2Ftrue&amp;refer=http%3A%2F%2Fpic.soutu123.com&amp;app=2002&amp;size=f9999,10000&amp;q=a80&amp;n=0&amp;g=0n&amp;fmt=jpeg?sec=1639880662&amp;t=b5bb920d09c3b50bb2bb2521c75567a2">
            <a:extLst>
              <a:ext uri="{FF2B5EF4-FFF2-40B4-BE49-F238E27FC236}">
                <a16:creationId xmlns:a16="http://schemas.microsoft.com/office/drawing/2014/main" id="{48703FF2-2EEB-4C1B-B0D6-5DE97407303C}"/>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3733"/>
          <a:stretch/>
        </p:blipFill>
        <p:spPr bwMode="auto">
          <a:xfrm>
            <a:off x="11292929" y="900514"/>
            <a:ext cx="633910" cy="114123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06199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heel(1)">
                                      <p:cBhvr>
                                        <p:cTn id="22" dur="20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030"/>
                                        </p:tgtEl>
                                        <p:attrNameLst>
                                          <p:attrName>style.visibility</p:attrName>
                                        </p:attrNameLst>
                                      </p:cBhvr>
                                      <p:to>
                                        <p:strVal val="visible"/>
                                      </p:to>
                                    </p:set>
                                    <p:animEffect transition="in" filter="barn(inVertical)">
                                      <p:cBhvr>
                                        <p:cTn id="27"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0"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7" name="Rectangle 2"/>
          <p:cNvSpPr>
            <a:spLocks noGrp="1" noChangeArrowheads="1"/>
          </p:cNvSpPr>
          <p:nvPr>
            <p:ph type="body" idx="4294967295"/>
          </p:nvPr>
        </p:nvSpPr>
        <p:spPr>
          <a:xfrm>
            <a:off x="460375" y="991394"/>
            <a:ext cx="11430000" cy="4495800"/>
          </a:xfrm>
        </p:spPr>
        <p:txBody>
          <a:bodyPr>
            <a:noAutofit/>
          </a:bodyPr>
          <a:lstStyle/>
          <a:p>
            <a:pPr marL="0" indent="0">
              <a:buNone/>
            </a:pPr>
            <a:r>
              <a:rPr lang="en-US" altLang="zh-CN" dirty="0"/>
              <a:t>(3) </a:t>
            </a:r>
            <a:r>
              <a:rPr lang="zh-CN" altLang="en-US" dirty="0">
                <a:solidFill>
                  <a:srgbClr val="C00000"/>
                </a:solidFill>
              </a:rPr>
              <a:t>解</a:t>
            </a:r>
            <a:r>
              <a:rPr lang="zh-CN" altLang="en-US" dirty="0"/>
              <a:t>    </a:t>
            </a:r>
            <a:r>
              <a:rPr lang="en-US" altLang="zh-CN" dirty="0"/>
              <a:t>②(</a:t>
            </a:r>
            <a:r>
              <a:rPr lang="en-US" altLang="zh-CN" dirty="0">
                <a:sym typeface="Symbol" panose="05050102010706020507" pitchFamily="18" charset="2"/>
              </a:rPr>
              <a:t></a:t>
            </a:r>
            <a:r>
              <a:rPr lang="en-US" altLang="zh-CN" dirty="0" err="1"/>
              <a:t>xP</a:t>
            </a:r>
            <a:r>
              <a:rPr lang="en-US" altLang="zh-CN" dirty="0"/>
              <a:t>(x)→Q(x))→(</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xQ</a:t>
            </a:r>
            <a:r>
              <a:rPr lang="en-US" altLang="zh-CN" dirty="0"/>
              <a:t>(x))</a:t>
            </a:r>
          </a:p>
          <a:p>
            <a:pPr marL="0" indent="0">
              <a:buNone/>
            </a:pPr>
            <a:r>
              <a:rPr lang="en-US" altLang="zh-CN" dirty="0"/>
              <a:t>           =¬(</a:t>
            </a:r>
            <a:r>
              <a:rPr lang="en-US" altLang="zh-CN" dirty="0">
                <a:sym typeface="Symbol" panose="05050102010706020507" pitchFamily="18" charset="2"/>
              </a:rPr>
              <a:t></a:t>
            </a:r>
            <a:r>
              <a:rPr lang="en-US" altLang="zh-CN" dirty="0" err="1"/>
              <a:t>xP</a:t>
            </a:r>
            <a:r>
              <a:rPr lang="en-US" altLang="zh-CN" dirty="0"/>
              <a:t>(x)→Q(x))∨(</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xQ</a:t>
            </a:r>
            <a:r>
              <a:rPr lang="en-US" altLang="zh-CN" dirty="0"/>
              <a:t>(x))</a:t>
            </a:r>
          </a:p>
          <a:p>
            <a:pPr marL="0" indent="0">
              <a:buNone/>
            </a:pPr>
            <a:r>
              <a:rPr lang="en-US" altLang="zh-CN" dirty="0"/>
              <a:t>           =¬(¬</a:t>
            </a:r>
            <a:r>
              <a:rPr lang="en-US" altLang="zh-CN" dirty="0">
                <a:sym typeface="Symbol" panose="05050102010706020507" pitchFamily="18" charset="2"/>
              </a:rPr>
              <a:t></a:t>
            </a:r>
            <a:r>
              <a:rPr lang="en-US" altLang="zh-CN" dirty="0" err="1"/>
              <a:t>xP</a:t>
            </a:r>
            <a:r>
              <a:rPr lang="en-US" altLang="zh-CN" dirty="0"/>
              <a:t>(x)∨Q(x))∨(¬</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xQ</a:t>
            </a:r>
            <a:r>
              <a:rPr lang="en-US" altLang="zh-CN" dirty="0"/>
              <a:t>(x))</a:t>
            </a:r>
          </a:p>
          <a:p>
            <a:pPr marL="0" indent="0">
              <a:buNone/>
            </a:pPr>
            <a:r>
              <a:rPr lang="en-US" altLang="zh-CN" dirty="0"/>
              <a:t>           =(</a:t>
            </a:r>
            <a:r>
              <a:rPr lang="en-US" altLang="zh-CN" dirty="0">
                <a:sym typeface="Symbol" panose="05050102010706020507" pitchFamily="18" charset="2"/>
              </a:rPr>
              <a:t></a:t>
            </a:r>
            <a:r>
              <a:rPr lang="en-US" altLang="zh-CN" dirty="0" err="1"/>
              <a:t>xP</a:t>
            </a:r>
            <a:r>
              <a:rPr lang="en-US" altLang="zh-CN" dirty="0"/>
              <a:t>(x)∧¬Q(x))∨¬</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xQ</a:t>
            </a:r>
            <a:r>
              <a:rPr lang="en-US" altLang="zh-CN" dirty="0"/>
              <a:t>(x)</a:t>
            </a:r>
          </a:p>
          <a:p>
            <a:pPr marL="0" indent="0">
              <a:buNone/>
            </a:pPr>
            <a:r>
              <a:rPr lang="en-US" altLang="zh-CN" dirty="0"/>
              <a:t>           =(</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xQ</a:t>
            </a:r>
            <a:r>
              <a:rPr lang="en-US" altLang="zh-CN" dirty="0"/>
              <a:t>(x)</a:t>
            </a:r>
            <a:r>
              <a:rPr lang="zh-CN" altLang="en-US" dirty="0"/>
              <a:t>）</a:t>
            </a:r>
            <a:r>
              <a:rPr lang="en-US" altLang="zh-CN" dirty="0"/>
              <a:t>∧</a:t>
            </a:r>
            <a:r>
              <a:rPr lang="zh-CN" altLang="en-US" dirty="0"/>
              <a:t>（</a:t>
            </a:r>
            <a:r>
              <a:rPr lang="en-US" altLang="zh-CN" dirty="0"/>
              <a:t>¬Q(x)∨¬</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xQ</a:t>
            </a:r>
            <a:r>
              <a:rPr lang="en-US" altLang="zh-CN" dirty="0"/>
              <a:t>(x)</a:t>
            </a:r>
            <a:r>
              <a:rPr lang="zh-CN" altLang="en-US" dirty="0"/>
              <a:t>）</a:t>
            </a:r>
            <a:endParaRPr lang="en-US" altLang="zh-CN" dirty="0"/>
          </a:p>
          <a:p>
            <a:pPr marL="0" indent="0">
              <a:buNone/>
            </a:pPr>
            <a:r>
              <a:rPr lang="en-US" altLang="zh-CN" dirty="0"/>
              <a:t>           =¬</a:t>
            </a:r>
            <a:r>
              <a:rPr lang="en-US" altLang="zh-CN" dirty="0">
                <a:sym typeface="Symbol" panose="05050102010706020507" pitchFamily="18" charset="2"/>
              </a:rPr>
              <a:t></a:t>
            </a:r>
            <a:r>
              <a:rPr lang="en-US" altLang="zh-CN" dirty="0" err="1"/>
              <a:t>xP</a:t>
            </a:r>
            <a:r>
              <a:rPr lang="en-US" altLang="zh-CN" dirty="0"/>
              <a:t>(x)∨¬Q(x)∨</a:t>
            </a:r>
            <a:r>
              <a:rPr lang="en-US" altLang="zh-CN" dirty="0">
                <a:sym typeface="Symbol" panose="05050102010706020507" pitchFamily="18" charset="2"/>
              </a:rPr>
              <a:t></a:t>
            </a:r>
            <a:r>
              <a:rPr lang="en-US" altLang="zh-CN" dirty="0" err="1"/>
              <a:t>xQ</a:t>
            </a:r>
            <a:r>
              <a:rPr lang="en-US" altLang="zh-CN" dirty="0"/>
              <a:t>(x)</a:t>
            </a:r>
          </a:p>
          <a:p>
            <a:pPr marL="0" indent="0">
              <a:buNone/>
            </a:pPr>
            <a:r>
              <a:rPr lang="en-US" altLang="zh-CN" dirty="0"/>
              <a:t>          =</a:t>
            </a:r>
            <a:r>
              <a:rPr lang="en-US" altLang="zh-CN" dirty="0">
                <a:sym typeface="Symbol" panose="05050102010706020507" pitchFamily="18" charset="2"/>
              </a:rPr>
              <a:t></a:t>
            </a:r>
            <a:r>
              <a:rPr lang="en-US" altLang="zh-CN" dirty="0" err="1"/>
              <a:t>xP</a:t>
            </a:r>
            <a:r>
              <a:rPr lang="en-US" altLang="zh-CN" dirty="0"/>
              <a:t>(x)→Q(x)→</a:t>
            </a:r>
            <a:r>
              <a:rPr lang="en-US" altLang="zh-CN" dirty="0">
                <a:sym typeface="Symbol" panose="05050102010706020507" pitchFamily="18" charset="2"/>
              </a:rPr>
              <a:t></a:t>
            </a:r>
            <a:r>
              <a:rPr lang="en-US" altLang="zh-CN" dirty="0" err="1"/>
              <a:t>xQ</a:t>
            </a:r>
            <a:r>
              <a:rPr lang="en-US" altLang="zh-CN" dirty="0"/>
              <a:t>(x)</a:t>
            </a:r>
          </a:p>
        </p:txBody>
      </p:sp>
      <p:sp>
        <p:nvSpPr>
          <p:cNvPr id="5" name="Rectangle 2">
            <a:extLst>
              <a:ext uri="{FF2B5EF4-FFF2-40B4-BE49-F238E27FC236}">
                <a16:creationId xmlns:a16="http://schemas.microsoft.com/office/drawing/2014/main" id="{397A10A8-B287-4B31-9D61-E369ECFFE7D7}"/>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3.16</a:t>
            </a:r>
            <a:r>
              <a:rPr lang="zh-CN" altLang="en-US" dirty="0"/>
              <a:t>（续）</a:t>
            </a:r>
          </a:p>
        </p:txBody>
      </p:sp>
    </p:spTree>
    <p:custDataLst>
      <p:tags r:id="rId1"/>
    </p:custDataLst>
    <p:extLst>
      <p:ext uri="{BB962C8B-B14F-4D97-AF65-F5344CB8AC3E}">
        <p14:creationId xmlns:p14="http://schemas.microsoft.com/office/powerpoint/2010/main" val="2013978334"/>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anim calcmode="lin" valueType="num">
                                      <p:cBhvr additive="base">
                                        <p:cTn id="7" dur="5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867">
                                            <p:txEl>
                                              <p:pRg st="2" end="2"/>
                                            </p:txEl>
                                          </p:spTgt>
                                        </p:tgtEl>
                                        <p:attrNameLst>
                                          <p:attrName>style.visibility</p:attrName>
                                        </p:attrNameLst>
                                      </p:cBhvr>
                                      <p:to>
                                        <p:strVal val="visible"/>
                                      </p:to>
                                    </p:set>
                                    <p:anim calcmode="lin" valueType="num">
                                      <p:cBhvr additive="base">
                                        <p:cTn id="13" dur="500" fill="hold"/>
                                        <p:tgtEl>
                                          <p:spTgt spid="3686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6867">
                                            <p:txEl>
                                              <p:pRg st="3" end="3"/>
                                            </p:txEl>
                                          </p:spTgt>
                                        </p:tgtEl>
                                        <p:attrNameLst>
                                          <p:attrName>style.visibility</p:attrName>
                                        </p:attrNameLst>
                                      </p:cBhvr>
                                      <p:to>
                                        <p:strVal val="visible"/>
                                      </p:to>
                                    </p:set>
                                    <p:anim calcmode="lin" valueType="num">
                                      <p:cBhvr additive="base">
                                        <p:cTn id="19" dur="5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6867">
                                            <p:txEl>
                                              <p:pRg st="4" end="4"/>
                                            </p:txEl>
                                          </p:spTgt>
                                        </p:tgtEl>
                                        <p:attrNameLst>
                                          <p:attrName>style.visibility</p:attrName>
                                        </p:attrNameLst>
                                      </p:cBhvr>
                                      <p:to>
                                        <p:strVal val="visible"/>
                                      </p:to>
                                    </p:set>
                                    <p:anim calcmode="lin" valueType="num">
                                      <p:cBhvr additive="base">
                                        <p:cTn id="25" dur="500" fill="hold"/>
                                        <p:tgtEl>
                                          <p:spTgt spid="3686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8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6867">
                                            <p:txEl>
                                              <p:pRg st="5" end="5"/>
                                            </p:txEl>
                                          </p:spTgt>
                                        </p:tgtEl>
                                        <p:attrNameLst>
                                          <p:attrName>style.visibility</p:attrName>
                                        </p:attrNameLst>
                                      </p:cBhvr>
                                      <p:to>
                                        <p:strVal val="visible"/>
                                      </p:to>
                                    </p:set>
                                    <p:anim calcmode="lin" valueType="num">
                                      <p:cBhvr additive="base">
                                        <p:cTn id="31" dur="500" fill="hold"/>
                                        <p:tgtEl>
                                          <p:spTgt spid="3686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68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6867">
                                            <p:txEl>
                                              <p:pRg st="6" end="6"/>
                                            </p:txEl>
                                          </p:spTgt>
                                        </p:tgtEl>
                                        <p:attrNameLst>
                                          <p:attrName>style.visibility</p:attrName>
                                        </p:attrNameLst>
                                      </p:cBhvr>
                                      <p:to>
                                        <p:strVal val="visible"/>
                                      </p:to>
                                    </p:set>
                                    <p:anim calcmode="lin" valueType="num">
                                      <p:cBhvr additive="base">
                                        <p:cTn id="37" dur="500" fill="hold"/>
                                        <p:tgtEl>
                                          <p:spTgt spid="3686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686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5" y="967738"/>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5337175" y="3861270"/>
            <a:ext cx="5612996" cy="48292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TextBox 1"/>
          <p:cNvSpPr txBox="1"/>
          <p:nvPr/>
        </p:nvSpPr>
        <p:spPr>
          <a:xfrm>
            <a:off x="6593209" y="2749777"/>
            <a:ext cx="307776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自然语言的谓词符号化</a:t>
            </a:r>
          </a:p>
        </p:txBody>
      </p:sp>
      <p:sp>
        <p:nvSpPr>
          <p:cNvPr id="48" name="TextBox 1"/>
          <p:cNvSpPr txBox="1"/>
          <p:nvPr/>
        </p:nvSpPr>
        <p:spPr>
          <a:xfrm>
            <a:off x="6593209" y="3321277"/>
            <a:ext cx="215443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谓词公式与解释</a:t>
            </a:r>
          </a:p>
        </p:txBody>
      </p:sp>
      <p:sp>
        <p:nvSpPr>
          <p:cNvPr id="51" name="Freeform 3"/>
          <p:cNvSpPr/>
          <p:nvPr/>
        </p:nvSpPr>
        <p:spPr>
          <a:xfrm>
            <a:off x="6274895" y="1139593"/>
            <a:ext cx="45719" cy="488100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212209" y="155241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212209" y="2168606"/>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212209" y="279893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212209" y="3380565"/>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5627742" y="1516771"/>
            <a:ext cx="426399"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1</a:t>
            </a:r>
            <a:endParaRPr lang="zh-CN" altLang="en-US" b="1" dirty="0">
              <a:solidFill>
                <a:schemeClr val="bg1"/>
              </a:solidFill>
              <a:latin typeface="+mj-lt"/>
              <a:cs typeface="Microsoft YaHei UI" pitchFamily="18" charset="0"/>
            </a:endParaRPr>
          </a:p>
        </p:txBody>
      </p:sp>
      <p:sp>
        <p:nvSpPr>
          <p:cNvPr id="46" name="TextBox 1"/>
          <p:cNvSpPr txBox="1"/>
          <p:nvPr/>
        </p:nvSpPr>
        <p:spPr>
          <a:xfrm>
            <a:off x="545294" y="2704702"/>
            <a:ext cx="1846659" cy="835956"/>
          </a:xfrm>
          <a:prstGeom prst="rect">
            <a:avLst/>
          </a:prstGeom>
          <a:noFill/>
        </p:spPr>
        <p:txBody>
          <a:bodyPr wrap="none" lIns="0" tIns="0" rIns="0" bIns="60981" rtlCol="0">
            <a:spAutoFit/>
          </a:bodyPr>
          <a:lstStyle/>
          <a:p>
            <a:pPr>
              <a:lnSpc>
                <a:spcPts val="6936"/>
              </a:lnSpc>
            </a:pPr>
            <a:r>
              <a:rPr lang="zh-CN" altLang="en-US" sz="3600" b="1" dirty="0">
                <a:solidFill>
                  <a:srgbClr val="4197DF"/>
                </a:solidFill>
                <a:latin typeface="Microsoft YaHei UI" pitchFamily="18" charset="0"/>
                <a:cs typeface="Microsoft YaHei UI" pitchFamily="18" charset="0"/>
              </a:rPr>
              <a:t>内容导航</a:t>
            </a:r>
            <a:endParaRPr lang="en-US" altLang="zh-CN" sz="3600" b="1"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b="1"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6593209" y="3930877"/>
            <a:ext cx="4356962"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谓词公式的标准型</a:t>
            </a:r>
            <a:r>
              <a:rPr lang="en-US" altLang="zh-CN" b="1" dirty="0">
                <a:solidFill>
                  <a:schemeClr val="bg1"/>
                </a:solidFill>
                <a:latin typeface="Microsoft YaHei UI" pitchFamily="18" charset="0"/>
                <a:cs typeface="Microsoft YaHei UI" pitchFamily="18" charset="0"/>
              </a:rPr>
              <a:t>——</a:t>
            </a:r>
            <a:r>
              <a:rPr lang="zh-CN" altLang="en-US" b="1" dirty="0">
                <a:solidFill>
                  <a:schemeClr val="bg1"/>
                </a:solidFill>
                <a:latin typeface="Microsoft YaHei UI" pitchFamily="18" charset="0"/>
                <a:cs typeface="Microsoft YaHei UI" pitchFamily="18" charset="0"/>
              </a:rPr>
              <a:t>前束范式</a:t>
            </a:r>
          </a:p>
        </p:txBody>
      </p:sp>
      <p:sp>
        <p:nvSpPr>
          <p:cNvPr id="39" name="TextBox 1"/>
          <p:cNvSpPr txBox="1"/>
          <p:nvPr/>
        </p:nvSpPr>
        <p:spPr>
          <a:xfrm>
            <a:off x="6580509" y="4564237"/>
            <a:ext cx="276998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谓词逻辑的推理理论</a:t>
            </a:r>
          </a:p>
        </p:txBody>
      </p:sp>
      <p:sp>
        <p:nvSpPr>
          <p:cNvPr id="40" name="Freeform 3"/>
          <p:cNvSpPr/>
          <p:nvPr/>
        </p:nvSpPr>
        <p:spPr>
          <a:xfrm>
            <a:off x="6212209" y="402482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212209" y="460738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5627742" y="2760837"/>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3.1</a:t>
            </a:r>
          </a:p>
        </p:txBody>
      </p:sp>
      <p:sp>
        <p:nvSpPr>
          <p:cNvPr id="43" name="TextBox 1"/>
          <p:cNvSpPr txBox="1"/>
          <p:nvPr/>
        </p:nvSpPr>
        <p:spPr>
          <a:xfrm>
            <a:off x="5627742" y="3365241"/>
            <a:ext cx="533800"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3</a:t>
            </a:r>
            <a:r>
              <a:rPr lang="en-US" altLang="zh-CN" b="1" dirty="0">
                <a:latin typeface="Microsoft YaHei UI" pitchFamily="18" charset="0"/>
                <a:cs typeface="Microsoft YaHei UI" pitchFamily="18" charset="0"/>
              </a:rPr>
              <a:t>.2</a:t>
            </a:r>
          </a:p>
        </p:txBody>
      </p:sp>
      <p:sp>
        <p:nvSpPr>
          <p:cNvPr id="44" name="TextBox 1"/>
          <p:cNvSpPr txBox="1"/>
          <p:nvPr/>
        </p:nvSpPr>
        <p:spPr>
          <a:xfrm>
            <a:off x="5627742" y="3974021"/>
            <a:ext cx="551433"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a:t>
            </a:r>
            <a:r>
              <a:rPr lang="en-US" altLang="zh-CN" b="1" dirty="0">
                <a:solidFill>
                  <a:schemeClr val="bg1"/>
                </a:solidFill>
                <a:latin typeface="Microsoft YaHei UI" pitchFamily="18" charset="0"/>
                <a:cs typeface="Microsoft YaHei UI" pitchFamily="18" charset="0"/>
              </a:rPr>
              <a:t>3.3</a:t>
            </a:r>
          </a:p>
        </p:txBody>
      </p:sp>
      <p:sp>
        <p:nvSpPr>
          <p:cNvPr id="45" name="TextBox 1"/>
          <p:cNvSpPr txBox="1"/>
          <p:nvPr/>
        </p:nvSpPr>
        <p:spPr>
          <a:xfrm>
            <a:off x="5627742" y="457760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3.4</a:t>
            </a:r>
          </a:p>
        </p:txBody>
      </p:sp>
      <p:sp>
        <p:nvSpPr>
          <p:cNvPr id="77" name="等腰三角形 76"/>
          <p:cNvSpPr/>
          <p:nvPr/>
        </p:nvSpPr>
        <p:spPr>
          <a:xfrm>
            <a:off x="5770064" y="1474713"/>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等腰三角形 77"/>
          <p:cNvSpPr/>
          <p:nvPr/>
        </p:nvSpPr>
        <p:spPr>
          <a:xfrm>
            <a:off x="5749341" y="2099743"/>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TextBox 1"/>
          <p:cNvSpPr txBox="1"/>
          <p:nvPr/>
        </p:nvSpPr>
        <p:spPr>
          <a:xfrm>
            <a:off x="6598153" y="5140151"/>
            <a:ext cx="215443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谓词逻辑的应用</a:t>
            </a:r>
          </a:p>
        </p:txBody>
      </p:sp>
      <p:sp>
        <p:nvSpPr>
          <p:cNvPr id="81" name="Freeform 3"/>
          <p:cNvSpPr/>
          <p:nvPr/>
        </p:nvSpPr>
        <p:spPr>
          <a:xfrm>
            <a:off x="6212209" y="518329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82" name="TextBox 1"/>
          <p:cNvSpPr txBox="1"/>
          <p:nvPr/>
        </p:nvSpPr>
        <p:spPr>
          <a:xfrm>
            <a:off x="5645386" y="5153519"/>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3.5</a:t>
            </a:r>
          </a:p>
        </p:txBody>
      </p:sp>
      <p:sp>
        <p:nvSpPr>
          <p:cNvPr id="49" name="Freeform 3">
            <a:extLst>
              <a:ext uri="{FF2B5EF4-FFF2-40B4-BE49-F238E27FC236}">
                <a16:creationId xmlns:a16="http://schemas.microsoft.com/office/drawing/2014/main" id="{3C54E87D-6CAE-485E-AAA4-0C102D0BF66D}"/>
              </a:ext>
            </a:extLst>
          </p:cNvPr>
          <p:cNvSpPr/>
          <p:nvPr/>
        </p:nvSpPr>
        <p:spPr>
          <a:xfrm>
            <a:off x="6212209" y="575921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0" name="TextBox 1">
            <a:extLst>
              <a:ext uri="{FF2B5EF4-FFF2-40B4-BE49-F238E27FC236}">
                <a16:creationId xmlns:a16="http://schemas.microsoft.com/office/drawing/2014/main" id="{6574AE27-BFA3-495A-B514-7C2A6BEDB1B0}"/>
              </a:ext>
            </a:extLst>
          </p:cNvPr>
          <p:cNvSpPr txBox="1"/>
          <p:nvPr/>
        </p:nvSpPr>
        <p:spPr>
          <a:xfrm>
            <a:off x="6598153" y="5712178"/>
            <a:ext cx="61555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作业</a:t>
            </a:r>
          </a:p>
        </p:txBody>
      </p:sp>
      <p:sp>
        <p:nvSpPr>
          <p:cNvPr id="56" name="TextBox 1">
            <a:extLst>
              <a:ext uri="{FF2B5EF4-FFF2-40B4-BE49-F238E27FC236}">
                <a16:creationId xmlns:a16="http://schemas.microsoft.com/office/drawing/2014/main" id="{CC4EB79E-6CF5-4540-8F8D-A5344F7296C1}"/>
              </a:ext>
            </a:extLst>
          </p:cNvPr>
          <p:cNvSpPr txBox="1"/>
          <p:nvPr/>
        </p:nvSpPr>
        <p:spPr>
          <a:xfrm>
            <a:off x="5645386" y="5725546"/>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3.6</a:t>
            </a:r>
          </a:p>
        </p:txBody>
      </p:sp>
      <p:sp>
        <p:nvSpPr>
          <p:cNvPr id="55" name="TextBox 1">
            <a:extLst>
              <a:ext uri="{FF2B5EF4-FFF2-40B4-BE49-F238E27FC236}">
                <a16:creationId xmlns:a16="http://schemas.microsoft.com/office/drawing/2014/main" id="{12B8778A-12DC-4FD1-AC6D-7AAE14F5D4E2}"/>
              </a:ext>
            </a:extLst>
          </p:cNvPr>
          <p:cNvSpPr txBox="1"/>
          <p:nvPr/>
        </p:nvSpPr>
        <p:spPr>
          <a:xfrm>
            <a:off x="6593209" y="2117806"/>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历史人物</a:t>
            </a:r>
          </a:p>
        </p:txBody>
      </p:sp>
      <p:sp>
        <p:nvSpPr>
          <p:cNvPr id="58" name="TextBox 1">
            <a:extLst>
              <a:ext uri="{FF2B5EF4-FFF2-40B4-BE49-F238E27FC236}">
                <a16:creationId xmlns:a16="http://schemas.microsoft.com/office/drawing/2014/main" id="{C3F69ABC-C4C7-4BAD-99BB-5C40DFF5C9CE}"/>
              </a:ext>
            </a:extLst>
          </p:cNvPr>
          <p:cNvSpPr txBox="1"/>
          <p:nvPr/>
        </p:nvSpPr>
        <p:spPr>
          <a:xfrm>
            <a:off x="6593209" y="1511365"/>
            <a:ext cx="276998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本章导读及学习要求</a:t>
            </a:r>
          </a:p>
        </p:txBody>
      </p:sp>
    </p:spTree>
    <p:extLst>
      <p:ext uri="{BB962C8B-B14F-4D97-AF65-F5344CB8AC3E}">
        <p14:creationId xmlns:p14="http://schemas.microsoft.com/office/powerpoint/2010/main" val="768867062"/>
      </p:ext>
    </p:extLst>
  </p:cSld>
  <p:clrMapOvr>
    <a:masterClrMapping/>
  </p:clrMapOvr>
  <p:transition spd="slow">
    <p:push dir="u"/>
  </p:transition>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3" name="Rectangle 7"/>
          <p:cNvSpPr>
            <a:spLocks noChangeArrowheads="1"/>
          </p:cNvSpPr>
          <p:nvPr/>
        </p:nvSpPr>
        <p:spPr bwMode="auto">
          <a:xfrm>
            <a:off x="1526117" y="3042002"/>
            <a:ext cx="184774" cy="585039"/>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37895" name="Rectangle 9"/>
          <p:cNvSpPr>
            <a:spLocks noChangeArrowheads="1"/>
          </p:cNvSpPr>
          <p:nvPr/>
        </p:nvSpPr>
        <p:spPr bwMode="auto">
          <a:xfrm>
            <a:off x="1526117" y="-292519"/>
            <a:ext cx="184774" cy="585039"/>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8" name="Rectangle 3">
            <a:extLst>
              <a:ext uri="{FF2B5EF4-FFF2-40B4-BE49-F238E27FC236}">
                <a16:creationId xmlns:a16="http://schemas.microsoft.com/office/drawing/2014/main" id="{2C264F28-063C-4352-B87D-E8ABE4E4D5B5}"/>
              </a:ext>
            </a:extLst>
          </p:cNvPr>
          <p:cNvSpPr txBox="1">
            <a:spLocks noChangeArrowheads="1"/>
          </p:cNvSpPr>
          <p:nvPr/>
        </p:nvSpPr>
        <p:spPr>
          <a:xfrm>
            <a:off x="389731" y="1143795"/>
            <a:ext cx="11418887" cy="1295400"/>
          </a:xfrm>
          <a:prstGeom prst="rect">
            <a:avLst/>
          </a:prstGeom>
        </p:spPr>
        <p:txBody>
          <a:bodyPr vert="horz" lIns="121917" tIns="60958" rIns="121917" bIns="60958" rtlCol="0">
            <a:norm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Wingdings" pitchFamily="2" charset="2"/>
              <a:buNone/>
            </a:pPr>
            <a:r>
              <a:rPr lang="zh-CN" altLang="en-US" dirty="0"/>
              <a:t>对谓词逻辑的公式来说，也有范式，其中</a:t>
            </a:r>
            <a:r>
              <a:rPr lang="zh-CN" altLang="en-US" dirty="0">
                <a:solidFill>
                  <a:srgbClr val="0000FF"/>
                </a:solidFill>
              </a:rPr>
              <a:t>前束范式与原公式是等值的</a:t>
            </a:r>
            <a:r>
              <a:rPr lang="zh-CN" altLang="en-US" dirty="0"/>
              <a:t>，而</a:t>
            </a:r>
            <a:r>
              <a:rPr lang="zh-CN" altLang="en-US" dirty="0">
                <a:solidFill>
                  <a:srgbClr val="0000FF"/>
                </a:solidFill>
              </a:rPr>
              <a:t>其它范式与原公式只有较弱的关系</a:t>
            </a:r>
            <a:r>
              <a:rPr lang="zh-CN" altLang="en-US" dirty="0"/>
              <a:t>。 </a:t>
            </a:r>
          </a:p>
        </p:txBody>
      </p:sp>
      <p:sp>
        <p:nvSpPr>
          <p:cNvPr id="6" name="Rectangle 3">
            <a:extLst>
              <a:ext uri="{FF2B5EF4-FFF2-40B4-BE49-F238E27FC236}">
                <a16:creationId xmlns:a16="http://schemas.microsoft.com/office/drawing/2014/main" id="{04DEAFF7-6434-4C7B-9545-FF8B60D67C7B}"/>
              </a:ext>
            </a:extLst>
          </p:cNvPr>
          <p:cNvSpPr txBox="1">
            <a:spLocks noChangeArrowheads="1"/>
          </p:cNvSpPr>
          <p:nvPr/>
        </p:nvSpPr>
        <p:spPr>
          <a:xfrm>
            <a:off x="390927" y="2591594"/>
            <a:ext cx="11452652" cy="2335683"/>
          </a:xfrm>
          <a:prstGeom prst="rect">
            <a:avLst/>
          </a:prstGeom>
        </p:spPr>
        <p:txBody>
          <a:bodyPr vert="horz" lIns="121917" tIns="60958" rIns="121917" bIns="60958" rtlCol="0">
            <a:no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Wingdings" pitchFamily="2" charset="2"/>
              <a:buNone/>
            </a:pPr>
            <a:r>
              <a:rPr lang="zh-CN" altLang="zh-CN" dirty="0">
                <a:solidFill>
                  <a:srgbClr val="C00000"/>
                </a:solidFill>
              </a:rPr>
              <a:t>定义</a:t>
            </a:r>
            <a:r>
              <a:rPr lang="en-US" altLang="zh-CN" dirty="0">
                <a:solidFill>
                  <a:srgbClr val="C00000"/>
                </a:solidFill>
              </a:rPr>
              <a:t>3.13  </a:t>
            </a:r>
            <a:r>
              <a:rPr lang="zh-CN" altLang="zh-CN" dirty="0"/>
              <a:t>具有如下形式</a:t>
            </a:r>
          </a:p>
          <a:p>
            <a:pPr marL="0" indent="0">
              <a:buFont typeface="Wingdings" pitchFamily="2" charset="2"/>
              <a:buNone/>
            </a:pPr>
            <a:r>
              <a:rPr lang="en-US" altLang="zh-CN" dirty="0"/>
              <a:t>                   </a:t>
            </a:r>
            <a:r>
              <a:rPr lang="fr-FR" altLang="zh-CN" dirty="0"/>
              <a:t>Q</a:t>
            </a:r>
            <a:r>
              <a:rPr lang="fr-FR" altLang="zh-CN" baseline="-25000" dirty="0"/>
              <a:t>1</a:t>
            </a:r>
            <a:r>
              <a:rPr lang="fr-FR" altLang="zh-CN" dirty="0"/>
              <a:t>x</a:t>
            </a:r>
            <a:r>
              <a:rPr lang="fr-FR" altLang="zh-CN" baseline="-25000" dirty="0"/>
              <a:t>1 </a:t>
            </a:r>
            <a:r>
              <a:rPr lang="fr-FR" altLang="zh-CN" dirty="0"/>
              <a:t>Q</a:t>
            </a:r>
            <a:r>
              <a:rPr lang="fr-FR" altLang="zh-CN" baseline="-25000" dirty="0"/>
              <a:t>2</a:t>
            </a:r>
            <a:r>
              <a:rPr lang="fr-FR" altLang="zh-CN" dirty="0"/>
              <a:t>x</a:t>
            </a:r>
            <a:r>
              <a:rPr lang="fr-FR" altLang="zh-CN" baseline="-25000" dirty="0"/>
              <a:t>2</a:t>
            </a:r>
            <a:r>
              <a:rPr lang="fr-FR" altLang="zh-CN" dirty="0"/>
              <a:t>…Q</a:t>
            </a:r>
            <a:r>
              <a:rPr lang="fr-FR" altLang="zh-CN" baseline="-25000" dirty="0"/>
              <a:t>n</a:t>
            </a:r>
            <a:r>
              <a:rPr lang="fr-FR" altLang="zh-CN" dirty="0"/>
              <a:t>x</a:t>
            </a:r>
            <a:r>
              <a:rPr lang="fr-FR" altLang="zh-CN" baseline="-25000" dirty="0"/>
              <a:t>n</a:t>
            </a:r>
            <a:r>
              <a:rPr lang="fr-FR" altLang="zh-CN" dirty="0"/>
              <a:t>M(x</a:t>
            </a:r>
            <a:r>
              <a:rPr lang="fr-FR" altLang="zh-CN" baseline="-25000" dirty="0"/>
              <a:t>1</a:t>
            </a:r>
            <a:r>
              <a:rPr lang="fr-FR" altLang="zh-CN" dirty="0"/>
              <a:t>,x</a:t>
            </a:r>
            <a:r>
              <a:rPr lang="fr-FR" altLang="zh-CN" baseline="-25000" dirty="0"/>
              <a:t>2</a:t>
            </a:r>
            <a:r>
              <a:rPr lang="fr-FR" altLang="zh-CN" dirty="0"/>
              <a:t>,…,x</a:t>
            </a:r>
            <a:r>
              <a:rPr lang="fr-FR" altLang="zh-CN" baseline="-25000" dirty="0"/>
              <a:t>n</a:t>
            </a:r>
            <a:r>
              <a:rPr lang="fr-FR" altLang="zh-CN" dirty="0"/>
              <a:t>)</a:t>
            </a:r>
            <a:endParaRPr lang="zh-CN" altLang="zh-CN" dirty="0"/>
          </a:p>
          <a:p>
            <a:pPr marL="0" indent="0">
              <a:buFont typeface="Wingdings" pitchFamily="2" charset="2"/>
              <a:buNone/>
            </a:pPr>
            <a:r>
              <a:rPr lang="zh-CN" altLang="zh-CN" dirty="0"/>
              <a:t>的谓词公式称为</a:t>
            </a:r>
            <a:r>
              <a:rPr lang="zh-CN" altLang="zh-CN" dirty="0">
                <a:solidFill>
                  <a:srgbClr val="3333FF"/>
                </a:solidFill>
              </a:rPr>
              <a:t>前束范式</a:t>
            </a:r>
            <a:r>
              <a:rPr lang="zh-CN" altLang="zh-CN" dirty="0"/>
              <a:t>，其中</a:t>
            </a:r>
            <a:r>
              <a:rPr lang="en-US" altLang="zh-CN" dirty="0"/>
              <a:t>Q</a:t>
            </a:r>
            <a:r>
              <a:rPr lang="en-US" altLang="zh-CN" baseline="-25000" dirty="0"/>
              <a:t>i</a:t>
            </a:r>
            <a:r>
              <a:rPr lang="zh-CN" altLang="zh-CN" dirty="0"/>
              <a:t>为量词</a:t>
            </a:r>
            <a:r>
              <a:rPr lang="en-US" altLang="zh-CN" dirty="0">
                <a:sym typeface="Symbol" panose="05050102010706020507" pitchFamily="18" charset="2"/>
              </a:rPr>
              <a:t></a:t>
            </a:r>
            <a:r>
              <a:rPr lang="zh-CN" altLang="zh-CN" dirty="0"/>
              <a:t>或</a:t>
            </a:r>
            <a:r>
              <a:rPr lang="en-US" altLang="zh-CN" dirty="0">
                <a:sym typeface="Symbol" panose="05050102010706020507" pitchFamily="18" charset="2"/>
              </a:rPr>
              <a:t></a:t>
            </a:r>
            <a:r>
              <a:rPr lang="zh-CN" altLang="zh-CN" dirty="0"/>
              <a:t>（</a:t>
            </a:r>
            <a:r>
              <a:rPr lang="en-US" altLang="zh-CN" dirty="0" err="1"/>
              <a:t>i</a:t>
            </a:r>
            <a:r>
              <a:rPr lang="en-US" altLang="zh-CN" dirty="0"/>
              <a:t>=1</a:t>
            </a:r>
            <a:r>
              <a:rPr lang="fr-FR" altLang="zh-CN" dirty="0"/>
              <a:t>,</a:t>
            </a:r>
            <a:r>
              <a:rPr lang="en-US" altLang="zh-CN" dirty="0"/>
              <a:t>2</a:t>
            </a:r>
            <a:r>
              <a:rPr lang="fr-FR" altLang="zh-CN" dirty="0"/>
              <a:t>,</a:t>
            </a:r>
            <a:r>
              <a:rPr lang="en-US" altLang="zh-CN" dirty="0"/>
              <a:t>…</a:t>
            </a:r>
            <a:r>
              <a:rPr lang="fr-FR" altLang="zh-CN" dirty="0"/>
              <a:t>,</a:t>
            </a:r>
            <a:r>
              <a:rPr lang="en-US" altLang="zh-CN" dirty="0"/>
              <a:t>n</a:t>
            </a:r>
            <a:r>
              <a:rPr lang="zh-CN" altLang="zh-CN" dirty="0"/>
              <a:t>），</a:t>
            </a:r>
            <a:r>
              <a:rPr lang="fr-FR" altLang="zh-CN" dirty="0"/>
              <a:t>M(x</a:t>
            </a:r>
            <a:r>
              <a:rPr lang="fr-FR" altLang="zh-CN" baseline="-25000" dirty="0"/>
              <a:t>1</a:t>
            </a:r>
            <a:r>
              <a:rPr lang="fr-FR" altLang="zh-CN" dirty="0"/>
              <a:t>,x</a:t>
            </a:r>
            <a:r>
              <a:rPr lang="fr-FR" altLang="zh-CN" baseline="-25000" dirty="0"/>
              <a:t>2</a:t>
            </a:r>
            <a:r>
              <a:rPr lang="fr-FR" altLang="zh-CN" dirty="0"/>
              <a:t>,…,x</a:t>
            </a:r>
            <a:r>
              <a:rPr lang="fr-FR" altLang="zh-CN" baseline="-25000" dirty="0"/>
              <a:t>n</a:t>
            </a:r>
            <a:r>
              <a:rPr lang="fr-FR" altLang="zh-CN" dirty="0"/>
              <a:t>)</a:t>
            </a:r>
            <a:r>
              <a:rPr lang="zh-CN" altLang="zh-CN" dirty="0"/>
              <a:t>为不含量词的公式。</a:t>
            </a:r>
            <a:endParaRPr lang="zh-CN" altLang="en-US" dirty="0"/>
          </a:p>
        </p:txBody>
      </p:sp>
      <p:sp>
        <p:nvSpPr>
          <p:cNvPr id="7" name="Rectangle 6">
            <a:extLst>
              <a:ext uri="{FF2B5EF4-FFF2-40B4-BE49-F238E27FC236}">
                <a16:creationId xmlns:a16="http://schemas.microsoft.com/office/drawing/2014/main" id="{679D1A4A-FB0F-495D-90E8-F43C17D22FFF}"/>
              </a:ext>
            </a:extLst>
          </p:cNvPr>
          <p:cNvSpPr>
            <a:spLocks noChangeArrowheads="1"/>
          </p:cNvSpPr>
          <p:nvPr/>
        </p:nvSpPr>
        <p:spPr bwMode="auto">
          <a:xfrm>
            <a:off x="389731" y="5289179"/>
            <a:ext cx="11071652" cy="1207575"/>
          </a:xfrm>
          <a:prstGeom prst="rect">
            <a:avLst/>
          </a:prstGeom>
          <a:noFill/>
          <a:ln>
            <a:noFill/>
          </a:ln>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lnSpc>
                <a:spcPct val="150000"/>
              </a:lnSpc>
              <a:buClr>
                <a:srgbClr val="00FF00"/>
              </a:buClr>
              <a:buNone/>
            </a:pPr>
            <a:r>
              <a:rPr lang="zh-CN" altLang="en-US" sz="2400" dirty="0">
                <a:solidFill>
                  <a:schemeClr val="tx1"/>
                </a:solidFill>
                <a:latin typeface="+mn-ea"/>
                <a:ea typeface="+mn-ea"/>
                <a:sym typeface="Symbol" panose="05050102010706020507" pitchFamily="18" charset="2"/>
              </a:rPr>
              <a:t>例如</a:t>
            </a:r>
            <a:r>
              <a:rPr lang="en-US" altLang="zh-CN" sz="2400" dirty="0">
                <a:solidFill>
                  <a:schemeClr val="tx1"/>
                </a:solidFill>
                <a:latin typeface="+mn-ea"/>
                <a:ea typeface="+mn-ea"/>
                <a:sym typeface="Symbol" panose="05050102010706020507" pitchFamily="18" charset="2"/>
              </a:rPr>
              <a:t>x(G(x)∧H(x))</a:t>
            </a:r>
            <a:r>
              <a:rPr lang="zh-CN" altLang="en-US" sz="2400" dirty="0">
                <a:solidFill>
                  <a:schemeClr val="tx1"/>
                </a:solidFill>
                <a:latin typeface="+mn-ea"/>
                <a:ea typeface="+mn-ea"/>
                <a:sym typeface="Symbol" panose="05050102010706020507" pitchFamily="18" charset="2"/>
              </a:rPr>
              <a:t>，</a:t>
            </a:r>
            <a:r>
              <a:rPr lang="en-US" altLang="zh-CN" sz="2400" dirty="0">
                <a:solidFill>
                  <a:schemeClr val="tx1"/>
                </a:solidFill>
                <a:sym typeface="Symbol" panose="05050102010706020507" pitchFamily="18" charset="2"/>
              </a:rPr>
              <a:t></a:t>
            </a:r>
            <a:r>
              <a:rPr lang="en-US" altLang="zh-CN" sz="2400" dirty="0" err="1">
                <a:solidFill>
                  <a:schemeClr val="tx1"/>
                </a:solidFill>
                <a:latin typeface="+mn-ea"/>
                <a:ea typeface="+mn-ea"/>
                <a:sym typeface="Symbol" panose="05050102010706020507" pitchFamily="18" charset="2"/>
              </a:rPr>
              <a:t>yx</a:t>
            </a:r>
            <a:r>
              <a:rPr lang="en-US" altLang="zh-CN" sz="2400" dirty="0">
                <a:solidFill>
                  <a:schemeClr val="tx1"/>
                </a:solidFill>
                <a:latin typeface="+mn-ea"/>
                <a:ea typeface="+mn-ea"/>
                <a:sym typeface="Symbol" panose="05050102010706020507" pitchFamily="18" charset="2"/>
              </a:rPr>
              <a:t>(P(y)→Q(x))</a:t>
            </a:r>
            <a:r>
              <a:rPr lang="zh-CN" altLang="en-US" sz="2400" dirty="0">
                <a:solidFill>
                  <a:schemeClr val="tx1"/>
                </a:solidFill>
                <a:latin typeface="+mn-ea"/>
                <a:ea typeface="+mn-ea"/>
                <a:sym typeface="Symbol" panose="05050102010706020507" pitchFamily="18" charset="2"/>
              </a:rPr>
              <a:t>是前束范式，</a:t>
            </a:r>
            <a:endParaRPr lang="en-US" altLang="zh-CN" sz="2400" dirty="0">
              <a:solidFill>
                <a:schemeClr val="tx1"/>
              </a:solidFill>
              <a:latin typeface="+mn-ea"/>
              <a:ea typeface="+mn-ea"/>
              <a:sym typeface="Symbol" panose="05050102010706020507" pitchFamily="18" charset="2"/>
            </a:endParaRPr>
          </a:p>
          <a:p>
            <a:pPr algn="l">
              <a:lnSpc>
                <a:spcPct val="150000"/>
              </a:lnSpc>
              <a:buClr>
                <a:srgbClr val="00FF00"/>
              </a:buClr>
              <a:buNone/>
            </a:pPr>
            <a:r>
              <a:rPr lang="zh-CN" altLang="en-US" sz="2400" dirty="0">
                <a:solidFill>
                  <a:schemeClr val="tx1"/>
                </a:solidFill>
                <a:latin typeface="+mn-ea"/>
                <a:ea typeface="+mn-ea"/>
                <a:sym typeface="Symbol" panose="05050102010706020507" pitchFamily="18" charset="2"/>
              </a:rPr>
              <a:t>但 </a:t>
            </a:r>
            <a:r>
              <a:rPr lang="en-US" altLang="zh-CN" sz="2400" dirty="0">
                <a:solidFill>
                  <a:schemeClr val="tx1"/>
                </a:solidFill>
                <a:latin typeface="+mn-ea"/>
                <a:ea typeface="+mn-ea"/>
                <a:sym typeface="Symbol" panose="05050102010706020507" pitchFamily="18" charset="2"/>
              </a:rPr>
              <a:t>Q(x)∨ </a:t>
            </a:r>
            <a:r>
              <a:rPr lang="en-US" altLang="zh-CN" sz="2400" dirty="0" err="1">
                <a:solidFill>
                  <a:schemeClr val="tx1"/>
                </a:solidFill>
                <a:latin typeface="+mn-ea"/>
                <a:ea typeface="+mn-ea"/>
                <a:sym typeface="Symbol" panose="05050102010706020507" pitchFamily="18" charset="2"/>
              </a:rPr>
              <a:t>xP</a:t>
            </a:r>
            <a:r>
              <a:rPr lang="en-US" altLang="zh-CN" sz="2400" dirty="0">
                <a:solidFill>
                  <a:schemeClr val="tx1"/>
                </a:solidFill>
                <a:latin typeface="+mn-ea"/>
                <a:ea typeface="+mn-ea"/>
                <a:sym typeface="Symbol" panose="05050102010706020507" pitchFamily="18" charset="2"/>
              </a:rPr>
              <a:t>(x)</a:t>
            </a:r>
            <a:r>
              <a:rPr lang="zh-CN" altLang="en-US" sz="2400" dirty="0">
                <a:solidFill>
                  <a:schemeClr val="tx1"/>
                </a:solidFill>
                <a:latin typeface="+mn-ea"/>
                <a:ea typeface="+mn-ea"/>
                <a:sym typeface="Symbol" panose="05050102010706020507" pitchFamily="18" charset="2"/>
              </a:rPr>
              <a:t>和 </a:t>
            </a:r>
            <a:r>
              <a:rPr lang="en-US" altLang="zh-CN" sz="2400" dirty="0">
                <a:solidFill>
                  <a:schemeClr val="tx1"/>
                </a:solidFill>
                <a:sym typeface="Symbol" panose="05050102010706020507" pitchFamily="18" charset="2"/>
              </a:rPr>
              <a:t></a:t>
            </a:r>
            <a:r>
              <a:rPr lang="en-US" altLang="zh-CN" sz="2400" dirty="0">
                <a:solidFill>
                  <a:schemeClr val="tx1"/>
                </a:solidFill>
                <a:latin typeface="+mn-ea"/>
                <a:ea typeface="+mn-ea"/>
                <a:sym typeface="Symbol" panose="05050102010706020507" pitchFamily="18" charset="2"/>
              </a:rPr>
              <a:t>x(P(x)∧Q(x))∨</a:t>
            </a:r>
            <a:r>
              <a:rPr lang="en-US" altLang="zh-CN" sz="2400" dirty="0">
                <a:solidFill>
                  <a:schemeClr val="tx1"/>
                </a:solidFill>
                <a:sym typeface="Symbol" panose="05050102010706020507" pitchFamily="18" charset="2"/>
              </a:rPr>
              <a:t></a:t>
            </a:r>
            <a:r>
              <a:rPr lang="en-US" altLang="zh-CN" sz="2400" dirty="0">
                <a:solidFill>
                  <a:schemeClr val="tx1"/>
                </a:solidFill>
                <a:latin typeface="+mn-ea"/>
                <a:ea typeface="+mn-ea"/>
                <a:sym typeface="Symbol" panose="05050102010706020507" pitchFamily="18" charset="2"/>
              </a:rPr>
              <a:t>x(P(x)∧Q(x))</a:t>
            </a:r>
            <a:r>
              <a:rPr lang="zh-CN" altLang="en-US" sz="2400" dirty="0">
                <a:solidFill>
                  <a:schemeClr val="tx1"/>
                </a:solidFill>
                <a:latin typeface="+mn-ea"/>
                <a:ea typeface="+mn-ea"/>
                <a:sym typeface="Symbol" panose="05050102010706020507" pitchFamily="18" charset="2"/>
              </a:rPr>
              <a:t>就不是前束范式。</a:t>
            </a:r>
          </a:p>
        </p:txBody>
      </p:sp>
      <p:sp>
        <p:nvSpPr>
          <p:cNvPr id="9" name="Text Box 5">
            <a:extLst>
              <a:ext uri="{FF2B5EF4-FFF2-40B4-BE49-F238E27FC236}">
                <a16:creationId xmlns:a16="http://schemas.microsoft.com/office/drawing/2014/main" id="{91AB891F-D55D-44B0-92E4-D5D12595FA99}"/>
              </a:ext>
            </a:extLst>
          </p:cNvPr>
          <p:cNvSpPr txBox="1">
            <a:spLocks noChangeArrowheads="1"/>
          </p:cNvSpPr>
          <p:nvPr/>
        </p:nvSpPr>
        <p:spPr bwMode="auto">
          <a:xfrm>
            <a:off x="451618" y="5377685"/>
            <a:ext cx="11391961" cy="1207575"/>
          </a:xfrm>
          <a:prstGeom prst="rect">
            <a:avLst/>
          </a:prstGeom>
          <a:solidFill>
            <a:srgbClr val="1157AB"/>
          </a:solidFill>
          <a:ln>
            <a:noFill/>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buNone/>
            </a:pPr>
            <a:r>
              <a:rPr lang="zh-CN" altLang="en-US" sz="2400" dirty="0">
                <a:solidFill>
                  <a:srgbClr val="FF0000"/>
                </a:solidFill>
                <a:latin typeface="+mn-ea"/>
                <a:ea typeface="+mn-ea"/>
              </a:rPr>
              <a:t>定理</a:t>
            </a:r>
            <a:r>
              <a:rPr lang="en-US" altLang="zh-CN" sz="2400" dirty="0">
                <a:solidFill>
                  <a:srgbClr val="FF0000"/>
                </a:solidFill>
                <a:latin typeface="+mn-ea"/>
                <a:ea typeface="+mn-ea"/>
              </a:rPr>
              <a:t>3.2</a:t>
            </a:r>
            <a:r>
              <a:rPr lang="zh-CN" altLang="en-US" sz="2400" dirty="0">
                <a:solidFill>
                  <a:srgbClr val="FFFF00"/>
                </a:solidFill>
                <a:latin typeface="+mn-ea"/>
                <a:ea typeface="+mn-ea"/>
              </a:rPr>
              <a:t>（前束范式存在性定理）</a:t>
            </a:r>
            <a:r>
              <a:rPr lang="zh-CN" altLang="en-US" sz="2400" dirty="0">
                <a:solidFill>
                  <a:schemeClr val="bg1"/>
                </a:solidFill>
                <a:latin typeface="+mn-ea"/>
                <a:ea typeface="+mn-ea"/>
              </a:rPr>
              <a:t>谓词逻辑中的任一谓词公式都可化为与之等价的前束范式，但其前束范式并不唯一。</a:t>
            </a:r>
            <a:endParaRPr lang="zh-CN" altLang="zh-CN" sz="2400" dirty="0">
              <a:solidFill>
                <a:schemeClr val="bg1"/>
              </a:solidFill>
              <a:latin typeface="+mn-ea"/>
              <a:ea typeface="+mn-ea"/>
            </a:endParaRPr>
          </a:p>
        </p:txBody>
      </p:sp>
      <p:sp>
        <p:nvSpPr>
          <p:cNvPr id="10" name="Rectangle 2">
            <a:extLst>
              <a:ext uri="{FF2B5EF4-FFF2-40B4-BE49-F238E27FC236}">
                <a16:creationId xmlns:a16="http://schemas.microsoft.com/office/drawing/2014/main" id="{73071701-1381-4816-BE13-DAD161BB9BA3}"/>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en-US" altLang="zh-CN">
                <a:sym typeface="Symbol" panose="05050102010706020507" pitchFamily="18" charset="2"/>
              </a:rPr>
              <a:t>3.3.1  </a:t>
            </a:r>
            <a:r>
              <a:rPr lang="zh-CN" altLang="en-US">
                <a:latin typeface="Microsoft YaHei UI" pitchFamily="18" charset="0"/>
                <a:cs typeface="Microsoft YaHei UI" pitchFamily="18" charset="0"/>
              </a:rPr>
              <a:t>前束范式</a:t>
            </a:r>
            <a:endParaRPr lang="zh-CN" altLang="en-US" dirty="0">
              <a:sym typeface="Symbol" panose="05050102010706020507" pitchFamily="18" charset="2"/>
            </a:endParaRPr>
          </a:p>
        </p:txBody>
      </p:sp>
    </p:spTree>
    <p:custDataLst>
      <p:tags r:id="rId1"/>
    </p:custDataLst>
    <p:extLst>
      <p:ext uri="{BB962C8B-B14F-4D97-AF65-F5344CB8AC3E}">
        <p14:creationId xmlns:p14="http://schemas.microsoft.com/office/powerpoint/2010/main" val="27327462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utoUpdateAnimBg="0"/>
      <p:bldP spid="7" grpId="0"/>
      <p:bldP spid="9" grpId="0" animBg="1"/>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4818" name="Rectangle 3"/>
              <p:cNvSpPr>
                <a:spLocks noGrp="1" noChangeArrowheads="1"/>
              </p:cNvSpPr>
              <p:nvPr>
                <p:ph type="body" idx="4294967295"/>
              </p:nvPr>
            </p:nvSpPr>
            <p:spPr>
              <a:xfrm>
                <a:off x="437723" y="1140221"/>
                <a:ext cx="11452652" cy="2335683"/>
              </a:xfrm>
            </p:spPr>
            <p:txBody>
              <a:bodyPr>
                <a:noAutofit/>
              </a:bodyPr>
              <a:lstStyle/>
              <a:p>
                <a:pPr marL="0" indent="0">
                  <a:buNone/>
                </a:pPr>
                <a:r>
                  <a:rPr lang="zh-CN" altLang="zh-CN" dirty="0">
                    <a:solidFill>
                      <a:srgbClr val="C00000"/>
                    </a:solidFill>
                  </a:rPr>
                  <a:t>例</a:t>
                </a:r>
                <a:r>
                  <a:rPr lang="fr-FR" altLang="zh-CN" dirty="0">
                    <a:solidFill>
                      <a:srgbClr val="C00000"/>
                    </a:solidFill>
                  </a:rPr>
                  <a:t>3.17  </a:t>
                </a:r>
                <a:r>
                  <a:rPr lang="zh-CN" altLang="zh-CN" dirty="0"/>
                  <a:t>求下面谓词公式的前束范式。</a:t>
                </a:r>
              </a:p>
              <a:p>
                <a:pPr marL="0" indent="0">
                  <a:buNone/>
                </a:pPr>
                <a:r>
                  <a:rPr lang="zh-CN" altLang="zh-CN" dirty="0"/>
                  <a:t>（</a:t>
                </a:r>
                <a:r>
                  <a:rPr lang="en-US" altLang="zh-CN" dirty="0"/>
                  <a:t>1</a:t>
                </a:r>
                <a:r>
                  <a:rPr lang="zh-CN" altLang="zh-CN" dirty="0"/>
                  <a:t>）</a:t>
                </a:r>
                <a:r>
                  <a:rPr lang="en-US" altLang="zh-CN" dirty="0">
                    <a:sym typeface="Symbol" panose="05050102010706020507" pitchFamily="18" charset="2"/>
                  </a:rPr>
                  <a:t></a:t>
                </a:r>
                <a:r>
                  <a:rPr lang="fr-FR" altLang="zh-CN" dirty="0"/>
                  <a:t>xP(x)</a:t>
                </a:r>
                <a:r>
                  <a:rPr lang="zh-CN" altLang="zh-CN" dirty="0"/>
                  <a:t>∨</a:t>
                </a:r>
                <a14:m>
                  <m:oMath xmlns:m="http://schemas.openxmlformats.org/officeDocument/2006/math">
                    <m:r>
                      <a:rPr lang="fr-FR" altLang="zh-CN" i="1">
                        <a:latin typeface="Cambria Math" panose="02040503050406030204" pitchFamily="18" charset="0"/>
                      </a:rPr>
                      <m:t>¬</m:t>
                    </m:r>
                  </m:oMath>
                </a14:m>
                <a:r>
                  <a:rPr lang="en-US" altLang="zh-CN" dirty="0">
                    <a:sym typeface="Symbol" panose="05050102010706020507" pitchFamily="18" charset="2"/>
                  </a:rPr>
                  <a:t></a:t>
                </a:r>
                <a:r>
                  <a:rPr lang="fr-FR" altLang="zh-CN" dirty="0"/>
                  <a:t>xQ(x)</a:t>
                </a:r>
                <a:r>
                  <a:rPr lang="zh-CN" altLang="zh-CN" dirty="0"/>
                  <a:t>。</a:t>
                </a:r>
              </a:p>
              <a:p>
                <a:pPr marL="0" indent="0">
                  <a:buNone/>
                </a:pPr>
                <a:r>
                  <a:rPr lang="zh-CN" altLang="zh-CN" dirty="0"/>
                  <a:t>（</a:t>
                </a:r>
                <a:r>
                  <a:rPr lang="fr-FR" altLang="zh-CN" dirty="0"/>
                  <a:t>2</a:t>
                </a:r>
                <a:r>
                  <a:rPr lang="zh-CN" altLang="zh-CN" dirty="0"/>
                  <a:t>）</a:t>
                </a:r>
                <a:r>
                  <a:rPr lang="en-US" altLang="zh-CN" dirty="0">
                    <a:sym typeface="Symbol" panose="05050102010706020507" pitchFamily="18" charset="2"/>
                  </a:rPr>
                  <a:t></a:t>
                </a:r>
                <a:r>
                  <a:rPr lang="fr-FR" altLang="zh-CN" dirty="0"/>
                  <a:t>xP(x)</a:t>
                </a:r>
                <a:r>
                  <a:rPr lang="zh-CN" altLang="zh-CN" dirty="0"/>
                  <a:t>∧</a:t>
                </a:r>
                <a14:m>
                  <m:oMath xmlns:m="http://schemas.openxmlformats.org/officeDocument/2006/math">
                    <m:r>
                      <a:rPr lang="fr-FR" altLang="zh-CN" i="1">
                        <a:latin typeface="Cambria Math" panose="02040503050406030204" pitchFamily="18" charset="0"/>
                      </a:rPr>
                      <m:t>¬</m:t>
                    </m:r>
                  </m:oMath>
                </a14:m>
                <a:r>
                  <a:rPr lang="en-US" altLang="zh-CN" dirty="0">
                    <a:sym typeface="Symbol" panose="05050102010706020507" pitchFamily="18" charset="2"/>
                  </a:rPr>
                  <a:t></a:t>
                </a:r>
                <a:r>
                  <a:rPr lang="fr-FR" altLang="zh-CN" dirty="0"/>
                  <a:t>xQ(x)</a:t>
                </a:r>
                <a:r>
                  <a:rPr lang="zh-CN" altLang="zh-CN" dirty="0"/>
                  <a:t>。</a:t>
                </a:r>
              </a:p>
              <a:p>
                <a:pPr marL="0" indent="0">
                  <a:buNone/>
                </a:pPr>
                <a:r>
                  <a:rPr lang="zh-CN" altLang="zh-CN" dirty="0"/>
                  <a:t>（</a:t>
                </a:r>
                <a:r>
                  <a:rPr lang="fr-FR" altLang="zh-CN" dirty="0"/>
                  <a:t>3</a:t>
                </a:r>
                <a:r>
                  <a:rPr lang="zh-CN" altLang="zh-CN" dirty="0"/>
                  <a:t>）</a:t>
                </a:r>
                <a:r>
                  <a:rPr lang="fr-FR" altLang="zh-CN" dirty="0"/>
                  <a:t> </a:t>
                </a:r>
                <a14:m>
                  <m:oMath xmlns:m="http://schemas.openxmlformats.org/officeDocument/2006/math">
                    <m:r>
                      <a:rPr lang="fr-FR" altLang="zh-CN" i="1">
                        <a:latin typeface="Cambria Math" panose="02040503050406030204" pitchFamily="18" charset="0"/>
                      </a:rPr>
                      <m:t>¬</m:t>
                    </m:r>
                  </m:oMath>
                </a14:m>
                <a:r>
                  <a:rPr lang="fr-FR" altLang="zh-CN" dirty="0"/>
                  <a:t>(</a:t>
                </a:r>
                <a:r>
                  <a:rPr lang="en-US" altLang="zh-CN" dirty="0">
                    <a:sym typeface="Symbol" panose="05050102010706020507" pitchFamily="18" charset="2"/>
                  </a:rPr>
                  <a:t></a:t>
                </a:r>
                <a:r>
                  <a:rPr lang="fr-FR" altLang="zh-CN" dirty="0"/>
                  <a:t>x</a:t>
                </a:r>
                <a:r>
                  <a:rPr lang="en-US" altLang="zh-CN" dirty="0">
                    <a:sym typeface="Symbol" panose="05050102010706020507" pitchFamily="18" charset="2"/>
                  </a:rPr>
                  <a:t></a:t>
                </a:r>
                <a:r>
                  <a:rPr lang="fr-FR" altLang="zh-CN" dirty="0"/>
                  <a:t>yP(x,y)</a:t>
                </a:r>
                <a:r>
                  <a:rPr lang="en-US" altLang="zh-CN" dirty="0">
                    <a:sym typeface="Symbol" panose="05050102010706020507" pitchFamily="18" charset="2"/>
                  </a:rPr>
                  <a:t></a:t>
                </a:r>
                <a:r>
                  <a:rPr lang="fr-FR" altLang="zh-CN" dirty="0"/>
                  <a:t>x(</a:t>
                </a:r>
                <a14:m>
                  <m:oMath xmlns:m="http://schemas.openxmlformats.org/officeDocument/2006/math">
                    <m:r>
                      <a:rPr lang="fr-FR" altLang="zh-CN" i="1">
                        <a:latin typeface="Cambria Math" panose="02040503050406030204" pitchFamily="18" charset="0"/>
                      </a:rPr>
                      <m:t>¬</m:t>
                    </m:r>
                  </m:oMath>
                </a14:m>
                <a:r>
                  <a:rPr lang="en-US" altLang="zh-CN" dirty="0">
                    <a:sym typeface="Symbol" panose="05050102010706020507" pitchFamily="18" charset="2"/>
                  </a:rPr>
                  <a:t></a:t>
                </a:r>
                <a:r>
                  <a:rPr lang="fr-FR" altLang="zh-CN" dirty="0"/>
                  <a:t>yQ(y,a)</a:t>
                </a:r>
                <a:r>
                  <a:rPr lang="en-US" altLang="zh-CN" dirty="0">
                    <a:sym typeface="Symbol" panose="05050102010706020507" pitchFamily="18" charset="2"/>
                  </a:rPr>
                  <a:t></a:t>
                </a:r>
                <a:r>
                  <a:rPr lang="fr-FR" altLang="zh-CN" dirty="0"/>
                  <a:t>R(b, x)))</a:t>
                </a:r>
                <a:r>
                  <a:rPr lang="zh-CN" altLang="zh-CN" dirty="0"/>
                  <a:t>。 </a:t>
                </a:r>
              </a:p>
            </p:txBody>
          </p:sp>
        </mc:Choice>
        <mc:Fallback xmlns="">
          <p:sp>
            <p:nvSpPr>
              <p:cNvPr id="34818" name="Rectangle 3"/>
              <p:cNvSpPr>
                <a:spLocks noGrp="1" noRot="1" noChangeAspect="1" noMove="1" noResize="1" noEditPoints="1" noAdjustHandles="1" noChangeArrowheads="1" noChangeShapeType="1" noTextEdit="1"/>
              </p:cNvSpPr>
              <p:nvPr>
                <p:ph type="body" idx="4294967295"/>
              </p:nvPr>
            </p:nvSpPr>
            <p:spPr>
              <a:xfrm>
                <a:off x="437723" y="1140221"/>
                <a:ext cx="11452652" cy="2335683"/>
              </a:xfrm>
              <a:blipFill>
                <a:blip r:embed="rId6"/>
                <a:stretch>
                  <a:fillRect l="-585" b="-2089"/>
                </a:stretch>
              </a:blipFill>
            </p:spPr>
            <p:txBody>
              <a:bodyPr/>
              <a:lstStyle/>
              <a:p>
                <a:r>
                  <a:rPr lang="zh-CN" altLang="en-US">
                    <a:noFill/>
                  </a:rPr>
                  <a:t> </a:t>
                </a:r>
              </a:p>
            </p:txBody>
          </p:sp>
        </mc:Fallback>
      </mc:AlternateContent>
      <p:sp>
        <p:nvSpPr>
          <p:cNvPr id="37891" name="Rectangle 2"/>
          <p:cNvSpPr>
            <a:spLocks noGrp="1" noChangeArrowheads="1"/>
          </p:cNvSpPr>
          <p:nvPr>
            <p:ph type="title" idx="4294967295"/>
          </p:nvPr>
        </p:nvSpPr>
        <p:spPr/>
        <p:txBody>
          <a:bodyPr/>
          <a:lstStyle/>
          <a:p>
            <a:r>
              <a:rPr lang="zh-CN" altLang="en-US" dirty="0">
                <a:sym typeface="Symbol" panose="05050102010706020507" pitchFamily="18" charset="2"/>
              </a:rPr>
              <a:t>例</a:t>
            </a:r>
            <a:r>
              <a:rPr lang="en-US" altLang="zh-CN" dirty="0"/>
              <a:t>3.17</a:t>
            </a:r>
            <a:endParaRPr lang="zh-CN" altLang="en-US" dirty="0">
              <a:sym typeface="Symbol" panose="05050102010706020507" pitchFamily="18" charset="2"/>
            </a:endParaRPr>
          </a:p>
        </p:txBody>
      </p:sp>
      <p:sp>
        <p:nvSpPr>
          <p:cNvPr id="37893" name="Rectangle 7"/>
          <p:cNvSpPr>
            <a:spLocks noChangeArrowheads="1"/>
          </p:cNvSpPr>
          <p:nvPr/>
        </p:nvSpPr>
        <p:spPr bwMode="auto">
          <a:xfrm>
            <a:off x="1526117" y="3042002"/>
            <a:ext cx="184774" cy="585039"/>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37895" name="Rectangle 9"/>
          <p:cNvSpPr>
            <a:spLocks noChangeArrowheads="1"/>
          </p:cNvSpPr>
          <p:nvPr/>
        </p:nvSpPr>
        <p:spPr bwMode="auto">
          <a:xfrm>
            <a:off x="1526117" y="-292519"/>
            <a:ext cx="184774" cy="585039"/>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mc:AlternateContent xmlns:mc="http://schemas.openxmlformats.org/markup-compatibility/2006" xmlns:a14="http://schemas.microsoft.com/office/drawing/2010/main">
        <mc:Choice Requires="a14">
          <p:sp>
            <p:nvSpPr>
              <p:cNvPr id="10" name="Rectangle 6"/>
              <p:cNvSpPr>
                <a:spLocks noChangeArrowheads="1"/>
              </p:cNvSpPr>
              <p:nvPr/>
            </p:nvSpPr>
            <p:spPr bwMode="auto">
              <a:xfrm>
                <a:off x="453763" y="3597134"/>
                <a:ext cx="9242852" cy="3091167"/>
              </a:xfrm>
              <a:prstGeom prst="rect">
                <a:avLst/>
              </a:prstGeom>
              <a:noFill/>
              <a:ln>
                <a:noFill/>
              </a:ln>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buNone/>
                </a:pPr>
                <a:r>
                  <a:rPr lang="zh-CN" altLang="zh-CN" sz="2400" dirty="0">
                    <a:solidFill>
                      <a:srgbClr val="C00000"/>
                    </a:solidFill>
                    <a:latin typeface="+mn-ea"/>
                    <a:ea typeface="+mn-ea"/>
                  </a:rPr>
                  <a:t>解</a:t>
                </a:r>
                <a:r>
                  <a:rPr lang="zh-CN" altLang="zh-CN" sz="2400" dirty="0">
                    <a:latin typeface="+mn-ea"/>
                    <a:ea typeface="+mn-ea"/>
                  </a:rPr>
                  <a:t> （</a:t>
                </a:r>
                <a:r>
                  <a:rPr lang="en-US" altLang="zh-CN" sz="2400" dirty="0">
                    <a:latin typeface="+mn-ea"/>
                    <a:ea typeface="+mn-ea"/>
                  </a:rPr>
                  <a:t>1</a:t>
                </a:r>
                <a:r>
                  <a:rPr lang="zh-CN" altLang="zh-CN" sz="2400" dirty="0">
                    <a:latin typeface="+mn-ea"/>
                    <a:ea typeface="+mn-ea"/>
                  </a:rPr>
                  <a:t>）原式</a:t>
                </a:r>
                <a:r>
                  <a:rPr lang="fr-FR" altLang="zh-CN" sz="2400" dirty="0">
                    <a:latin typeface="+mn-ea"/>
                    <a:ea typeface="+mn-ea"/>
                  </a:rPr>
                  <a:t>=</a:t>
                </a:r>
                <a:r>
                  <a:rPr lang="en-US" altLang="zh-CN" sz="2400" dirty="0">
                    <a:latin typeface="+mn-ea"/>
                    <a:ea typeface="+mn-ea"/>
                    <a:sym typeface="Symbol" panose="05050102010706020507" pitchFamily="18" charset="2"/>
                  </a:rPr>
                  <a:t></a:t>
                </a:r>
                <a:r>
                  <a:rPr lang="fr-FR" altLang="zh-CN" sz="2400" dirty="0">
                    <a:latin typeface="+mn-ea"/>
                    <a:ea typeface="+mn-ea"/>
                  </a:rPr>
                  <a:t>xP(x)</a:t>
                </a:r>
                <a:r>
                  <a:rPr lang="zh-CN" altLang="zh-CN" sz="2400" dirty="0">
                    <a:latin typeface="+mn-ea"/>
                    <a:ea typeface="+mn-ea"/>
                  </a:rPr>
                  <a:t>∨</a:t>
                </a:r>
                <a14:m>
                  <m:oMath xmlns:m="http://schemas.openxmlformats.org/officeDocument/2006/math">
                    <m:r>
                      <a:rPr lang="fr-FR" altLang="zh-CN" sz="2400" i="1">
                        <a:latin typeface="Cambria Math" panose="02040503050406030204" pitchFamily="18" charset="0"/>
                        <a:ea typeface="+mn-ea"/>
                      </a:rPr>
                      <m:t>¬</m:t>
                    </m:r>
                  </m:oMath>
                </a14:m>
                <a:r>
                  <a:rPr lang="en-US" altLang="zh-CN" sz="2400" dirty="0">
                    <a:latin typeface="+mn-ea"/>
                    <a:ea typeface="+mn-ea"/>
                    <a:sym typeface="Symbol" panose="05050102010706020507" pitchFamily="18" charset="2"/>
                  </a:rPr>
                  <a:t></a:t>
                </a:r>
                <a:r>
                  <a:rPr lang="fr-FR" altLang="zh-CN" sz="2400" dirty="0">
                    <a:latin typeface="+mn-ea"/>
                    <a:ea typeface="+mn-ea"/>
                  </a:rPr>
                  <a:t>yQ(y)               </a:t>
                </a:r>
                <a:r>
                  <a:rPr lang="zh-CN" altLang="zh-CN" sz="2400" dirty="0">
                    <a:latin typeface="+mn-ea"/>
                    <a:ea typeface="+mn-ea"/>
                  </a:rPr>
                  <a:t>（约束变元改名规则）</a:t>
                </a:r>
              </a:p>
              <a:p>
                <a:pPr>
                  <a:lnSpc>
                    <a:spcPct val="150000"/>
                  </a:lnSpc>
                  <a:buNone/>
                </a:pPr>
                <a:r>
                  <a:rPr lang="fr-FR" altLang="zh-CN" sz="2400" dirty="0">
                    <a:latin typeface="+mn-ea"/>
                    <a:ea typeface="+mn-ea"/>
                  </a:rPr>
                  <a:t>                   =</a:t>
                </a:r>
                <a:r>
                  <a:rPr lang="en-US" altLang="zh-CN" sz="2400" dirty="0">
                    <a:latin typeface="+mn-ea"/>
                    <a:ea typeface="+mn-ea"/>
                    <a:sym typeface="Symbol" panose="05050102010706020507" pitchFamily="18" charset="2"/>
                  </a:rPr>
                  <a:t></a:t>
                </a:r>
                <a:r>
                  <a:rPr lang="fr-FR" altLang="zh-CN" sz="2400" dirty="0">
                    <a:latin typeface="+mn-ea"/>
                    <a:ea typeface="+mn-ea"/>
                  </a:rPr>
                  <a:t>xP(x)</a:t>
                </a:r>
                <a:r>
                  <a:rPr lang="zh-CN" altLang="zh-CN" sz="2400" dirty="0">
                    <a:latin typeface="+mn-ea"/>
                    <a:ea typeface="+mn-ea"/>
                  </a:rPr>
                  <a:t>∨</a:t>
                </a:r>
                <a:r>
                  <a:rPr lang="en-US" altLang="zh-CN" sz="2400" dirty="0">
                    <a:latin typeface="+mn-ea"/>
                    <a:ea typeface="+mn-ea"/>
                    <a:sym typeface="Symbol" panose="05050102010706020507" pitchFamily="18" charset="2"/>
                  </a:rPr>
                  <a:t></a:t>
                </a:r>
                <a:r>
                  <a:rPr lang="fr-FR" altLang="zh-CN" sz="2400" dirty="0">
                    <a:latin typeface="+mn-ea"/>
                    <a:ea typeface="+mn-ea"/>
                  </a:rPr>
                  <a:t>y</a:t>
                </a:r>
                <a14:m>
                  <m:oMath xmlns:m="http://schemas.openxmlformats.org/officeDocument/2006/math">
                    <m:r>
                      <a:rPr lang="fr-FR" altLang="zh-CN" sz="2400" i="1">
                        <a:latin typeface="Cambria Math" panose="02040503050406030204" pitchFamily="18" charset="0"/>
                        <a:ea typeface="+mn-ea"/>
                      </a:rPr>
                      <m:t>¬</m:t>
                    </m:r>
                  </m:oMath>
                </a14:m>
                <a:r>
                  <a:rPr lang="fr-FR" altLang="zh-CN" sz="2400" dirty="0">
                    <a:latin typeface="+mn-ea"/>
                    <a:ea typeface="+mn-ea"/>
                  </a:rPr>
                  <a:t>Q(y)                        </a:t>
                </a:r>
                <a:endParaRPr lang="zh-CN" altLang="zh-CN" sz="2400" dirty="0">
                  <a:latin typeface="+mn-ea"/>
                  <a:ea typeface="+mn-ea"/>
                </a:endParaRPr>
              </a:p>
              <a:p>
                <a:pPr>
                  <a:lnSpc>
                    <a:spcPct val="150000"/>
                  </a:lnSpc>
                  <a:buNone/>
                </a:pPr>
                <a:r>
                  <a:rPr lang="fr-FR" altLang="zh-CN" sz="2400" dirty="0">
                    <a:latin typeface="+mn-ea"/>
                    <a:ea typeface="+mn-ea"/>
                  </a:rPr>
                  <a:t>                   =</a:t>
                </a:r>
                <a:r>
                  <a:rPr lang="en-US" altLang="zh-CN" sz="2400" dirty="0">
                    <a:latin typeface="+mn-ea"/>
                    <a:ea typeface="+mn-ea"/>
                    <a:sym typeface="Symbol" panose="05050102010706020507" pitchFamily="18" charset="2"/>
                  </a:rPr>
                  <a:t></a:t>
                </a:r>
                <a:r>
                  <a:rPr lang="fr-FR" altLang="zh-CN" sz="2400" dirty="0">
                    <a:latin typeface="+mn-ea"/>
                    <a:ea typeface="+mn-ea"/>
                  </a:rPr>
                  <a:t>x</a:t>
                </a:r>
                <a:r>
                  <a:rPr lang="en-US" altLang="zh-CN" sz="2400" dirty="0">
                    <a:latin typeface="+mn-ea"/>
                    <a:ea typeface="+mn-ea"/>
                    <a:sym typeface="Symbol" panose="05050102010706020507" pitchFamily="18" charset="2"/>
                  </a:rPr>
                  <a:t></a:t>
                </a:r>
                <a:r>
                  <a:rPr lang="fr-FR" altLang="zh-CN" sz="2400" dirty="0">
                    <a:latin typeface="+mn-ea"/>
                    <a:ea typeface="+mn-ea"/>
                  </a:rPr>
                  <a:t>y(P(x)</a:t>
                </a:r>
                <a:r>
                  <a:rPr lang="zh-CN" altLang="zh-CN" sz="2400" dirty="0">
                    <a:latin typeface="+mn-ea"/>
                    <a:ea typeface="+mn-ea"/>
                  </a:rPr>
                  <a:t>∨</a:t>
                </a:r>
                <a14:m>
                  <m:oMath xmlns:m="http://schemas.openxmlformats.org/officeDocument/2006/math">
                    <m:r>
                      <a:rPr lang="fr-FR" altLang="zh-CN" sz="2400" i="1">
                        <a:latin typeface="Cambria Math" panose="02040503050406030204" pitchFamily="18" charset="0"/>
                        <a:ea typeface="+mn-ea"/>
                      </a:rPr>
                      <m:t>¬</m:t>
                    </m:r>
                  </m:oMath>
                </a14:m>
                <a:r>
                  <a:rPr lang="fr-FR" altLang="zh-CN" sz="2400" dirty="0">
                    <a:latin typeface="+mn-ea"/>
                    <a:ea typeface="+mn-ea"/>
                  </a:rPr>
                  <a:t>Q(y))                     </a:t>
                </a:r>
                <a:endParaRPr lang="zh-CN" altLang="zh-CN" sz="2400" dirty="0">
                  <a:latin typeface="+mn-ea"/>
                  <a:ea typeface="+mn-ea"/>
                </a:endParaRPr>
              </a:p>
              <a:p>
                <a:pPr>
                  <a:lnSpc>
                    <a:spcPct val="150000"/>
                  </a:lnSpc>
                  <a:buNone/>
                </a:pPr>
                <a:r>
                  <a:rPr lang="en-US" altLang="zh-CN" sz="2400" dirty="0">
                    <a:latin typeface="+mn-ea"/>
                    <a:ea typeface="+mn-ea"/>
                  </a:rPr>
                  <a:t>   </a:t>
                </a:r>
                <a:r>
                  <a:rPr lang="zh-CN" altLang="zh-CN" sz="2400" dirty="0">
                    <a:latin typeface="+mn-ea"/>
                    <a:ea typeface="+mn-ea"/>
                  </a:rPr>
                  <a:t>（</a:t>
                </a:r>
                <a:r>
                  <a:rPr lang="fr-FR" altLang="zh-CN" sz="2400" dirty="0">
                    <a:latin typeface="+mn-ea"/>
                    <a:ea typeface="+mn-ea"/>
                  </a:rPr>
                  <a:t>2</a:t>
                </a:r>
                <a:r>
                  <a:rPr lang="zh-CN" altLang="zh-CN" sz="2400" dirty="0">
                    <a:latin typeface="+mn-ea"/>
                    <a:ea typeface="+mn-ea"/>
                  </a:rPr>
                  <a:t>）原式</a:t>
                </a:r>
                <a:r>
                  <a:rPr lang="fr-FR" altLang="zh-CN" sz="2400" dirty="0">
                    <a:latin typeface="+mn-ea"/>
                    <a:ea typeface="+mn-ea"/>
                  </a:rPr>
                  <a:t>=</a:t>
                </a:r>
                <a:r>
                  <a:rPr lang="en-US" altLang="zh-CN" sz="2400" dirty="0">
                    <a:latin typeface="+mn-ea"/>
                    <a:ea typeface="+mn-ea"/>
                    <a:sym typeface="Symbol" panose="05050102010706020507" pitchFamily="18" charset="2"/>
                  </a:rPr>
                  <a:t></a:t>
                </a:r>
                <a:r>
                  <a:rPr lang="fr-FR" altLang="zh-CN" sz="2400" dirty="0">
                    <a:latin typeface="+mn-ea"/>
                    <a:ea typeface="+mn-ea"/>
                  </a:rPr>
                  <a:t>xP(x)</a:t>
                </a:r>
                <a:r>
                  <a:rPr lang="zh-CN" altLang="zh-CN" sz="2400" dirty="0">
                    <a:latin typeface="+mn-ea"/>
                    <a:ea typeface="+mn-ea"/>
                  </a:rPr>
                  <a:t>∧</a:t>
                </a:r>
                <a:r>
                  <a:rPr lang="en-US" altLang="zh-CN" sz="2400" dirty="0">
                    <a:latin typeface="+mn-ea"/>
                    <a:ea typeface="+mn-ea"/>
                    <a:sym typeface="Symbol" panose="05050102010706020507" pitchFamily="18" charset="2"/>
                  </a:rPr>
                  <a:t></a:t>
                </a:r>
                <a:r>
                  <a:rPr lang="fr-FR" altLang="zh-CN" sz="2400" dirty="0">
                    <a:latin typeface="+mn-ea"/>
                    <a:ea typeface="+mn-ea"/>
                  </a:rPr>
                  <a:t>x</a:t>
                </a:r>
                <a14:m>
                  <m:oMath xmlns:m="http://schemas.openxmlformats.org/officeDocument/2006/math">
                    <m:r>
                      <a:rPr lang="fr-FR" altLang="zh-CN" sz="2400" i="1">
                        <a:latin typeface="Cambria Math" panose="02040503050406030204" pitchFamily="18" charset="0"/>
                        <a:ea typeface="+mn-ea"/>
                      </a:rPr>
                      <m:t>¬</m:t>
                    </m:r>
                  </m:oMath>
                </a14:m>
                <a:r>
                  <a:rPr lang="fr-FR" altLang="zh-CN" sz="2400" dirty="0">
                    <a:latin typeface="+mn-ea"/>
                    <a:ea typeface="+mn-ea"/>
                  </a:rPr>
                  <a:t>Q(x)</a:t>
                </a:r>
              </a:p>
              <a:p>
                <a:pPr>
                  <a:lnSpc>
                    <a:spcPct val="150000"/>
                  </a:lnSpc>
                  <a:buNone/>
                </a:pPr>
                <a:r>
                  <a:rPr lang="fr-FR" altLang="zh-CN" sz="2400" dirty="0">
                    <a:latin typeface="+mn-ea"/>
                    <a:ea typeface="+mn-ea"/>
                  </a:rPr>
                  <a:t>                   =</a:t>
                </a:r>
                <a:r>
                  <a:rPr lang="en-US" altLang="zh-CN" sz="2400" dirty="0">
                    <a:latin typeface="+mn-ea"/>
                    <a:ea typeface="+mn-ea"/>
                    <a:sym typeface="Symbol" panose="05050102010706020507" pitchFamily="18" charset="2"/>
                  </a:rPr>
                  <a:t></a:t>
                </a:r>
                <a:r>
                  <a:rPr lang="fr-FR" altLang="zh-CN" sz="2400" dirty="0">
                    <a:latin typeface="+mn-ea"/>
                    <a:ea typeface="+mn-ea"/>
                  </a:rPr>
                  <a:t>x(P(x)</a:t>
                </a:r>
                <a:r>
                  <a:rPr lang="zh-CN" altLang="zh-CN" sz="2400" dirty="0">
                    <a:latin typeface="+mn-ea"/>
                    <a:ea typeface="+mn-ea"/>
                  </a:rPr>
                  <a:t>∧</a:t>
                </a:r>
                <a14:m>
                  <m:oMath xmlns:m="http://schemas.openxmlformats.org/officeDocument/2006/math">
                    <m:r>
                      <a:rPr lang="fr-FR" altLang="zh-CN" sz="2400" i="1">
                        <a:latin typeface="Cambria Math" panose="02040503050406030204" pitchFamily="18" charset="0"/>
                        <a:ea typeface="+mn-ea"/>
                      </a:rPr>
                      <m:t>¬</m:t>
                    </m:r>
                  </m:oMath>
                </a14:m>
                <a:r>
                  <a:rPr lang="fr-FR" altLang="zh-CN" sz="2400" dirty="0">
                    <a:latin typeface="+mn-ea"/>
                    <a:ea typeface="+mn-ea"/>
                  </a:rPr>
                  <a:t>Q(x)) </a:t>
                </a:r>
                <a:endParaRPr lang="zh-CN" altLang="en-US" sz="2400" dirty="0">
                  <a:solidFill>
                    <a:schemeClr val="tx1"/>
                  </a:solidFill>
                  <a:latin typeface="+mn-ea"/>
                  <a:ea typeface="+mn-ea"/>
                  <a:sym typeface="Symbol" panose="05050102010706020507" pitchFamily="18" charset="2"/>
                </a:endParaRPr>
              </a:p>
            </p:txBody>
          </p:sp>
        </mc:Choice>
        <mc:Fallback xmlns="">
          <p:sp>
            <p:nvSpPr>
              <p:cNvPr id="10" name="Rectangle 6"/>
              <p:cNvSpPr>
                <a:spLocks noRot="1" noChangeAspect="1" noMove="1" noResize="1" noEditPoints="1" noAdjustHandles="1" noChangeArrowheads="1" noChangeShapeType="1" noTextEdit="1"/>
              </p:cNvSpPr>
              <p:nvPr/>
            </p:nvSpPr>
            <p:spPr bwMode="auto">
              <a:xfrm>
                <a:off x="453763" y="3597134"/>
                <a:ext cx="9242852" cy="3091167"/>
              </a:xfrm>
              <a:prstGeom prst="rect">
                <a:avLst/>
              </a:prstGeom>
              <a:blipFill>
                <a:blip r:embed="rId7"/>
                <a:stretch>
                  <a:fillRect l="-989" b="-3748"/>
                </a:stretch>
              </a:blipFill>
              <a:ln>
                <a:noFill/>
              </a:ln>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FE6D5357-9176-4CB3-8E7E-371B7F34DDCB}"/>
                  </a:ext>
                </a:extLst>
              </p:cNvPr>
              <p:cNvSpPr/>
              <p:nvPr/>
            </p:nvSpPr>
            <p:spPr>
              <a:xfrm>
                <a:off x="7546975" y="4875514"/>
                <a:ext cx="3889375" cy="1687706"/>
              </a:xfrm>
              <a:prstGeom prst="rect">
                <a:avLst/>
              </a:prstGeom>
              <a:solidFill>
                <a:schemeClr val="accent5">
                  <a:lumMod val="40000"/>
                  <a:lumOff val="60000"/>
                </a:schemeClr>
              </a:solidFill>
            </p:spPr>
            <p:txBody>
              <a:bodyPr wrap="square">
                <a:spAutoFit/>
              </a:bodyPr>
              <a:lstStyle/>
              <a:p>
                <a:pPr indent="261620" algn="just">
                  <a:lnSpc>
                    <a:spcPct val="150000"/>
                  </a:lnSpc>
                </a:pPr>
                <a:r>
                  <a:rPr lang="zh-CN" altLang="zh-CN" b="1" dirty="0">
                    <a:latin typeface="+mn-ea"/>
                  </a:rPr>
                  <a:t>原式</a:t>
                </a:r>
                <a:r>
                  <a:rPr lang="fr-FR" altLang="zh-CN" b="1" dirty="0">
                    <a:latin typeface="+mn-ea"/>
                  </a:rPr>
                  <a:t>=</a:t>
                </a:r>
                <a:r>
                  <a:rPr lang="en-US" altLang="zh-CN" b="1" dirty="0">
                    <a:latin typeface="+mn-ea"/>
                    <a:sym typeface="Symbol" panose="05050102010706020507" pitchFamily="18" charset="2"/>
                  </a:rPr>
                  <a:t></a:t>
                </a:r>
                <a:r>
                  <a:rPr lang="fr-FR" altLang="zh-CN" b="1" dirty="0">
                    <a:latin typeface="+mn-ea"/>
                  </a:rPr>
                  <a:t>xP(x)</a:t>
                </a:r>
                <a:r>
                  <a:rPr lang="zh-CN" altLang="zh-CN" b="1" dirty="0">
                    <a:latin typeface="+mn-ea"/>
                  </a:rPr>
                  <a:t>∧</a:t>
                </a:r>
                <a:r>
                  <a:rPr lang="en-US" altLang="zh-CN" b="1" dirty="0">
                    <a:latin typeface="+mn-ea"/>
                    <a:sym typeface="Symbol" panose="05050102010706020507" pitchFamily="18" charset="2"/>
                  </a:rPr>
                  <a:t></a:t>
                </a:r>
                <a:r>
                  <a:rPr lang="fr-FR" altLang="zh-CN" b="1" dirty="0">
                    <a:latin typeface="+mn-ea"/>
                  </a:rPr>
                  <a:t>x</a:t>
                </a:r>
                <a14:m>
                  <m:oMath xmlns:m="http://schemas.openxmlformats.org/officeDocument/2006/math">
                    <m:r>
                      <a:rPr lang="fr-FR" altLang="zh-CN" b="1" i="1">
                        <a:latin typeface="Cambria Math" panose="02040503050406030204" pitchFamily="18" charset="0"/>
                      </a:rPr>
                      <m:t>¬</m:t>
                    </m:r>
                  </m:oMath>
                </a14:m>
                <a:r>
                  <a:rPr lang="fr-FR" altLang="zh-CN" b="1" dirty="0">
                    <a:latin typeface="+mn-ea"/>
                  </a:rPr>
                  <a:t>Q(x)</a:t>
                </a:r>
              </a:p>
              <a:p>
                <a:pPr indent="261620" algn="just">
                  <a:lnSpc>
                    <a:spcPct val="150000"/>
                  </a:lnSpc>
                </a:pPr>
                <a:r>
                  <a:rPr lang="fr-FR" altLang="zh-CN" b="1" dirty="0">
                    <a:latin typeface="+mn-ea"/>
                  </a:rPr>
                  <a:t>       =</a:t>
                </a:r>
                <a:r>
                  <a:rPr lang="en-US" altLang="zh-CN" b="1" dirty="0">
                    <a:latin typeface="+mn-ea"/>
                    <a:sym typeface="Symbol" panose="05050102010706020507" pitchFamily="18" charset="2"/>
                  </a:rPr>
                  <a:t></a:t>
                </a:r>
                <a:r>
                  <a:rPr lang="fr-FR" altLang="zh-CN" b="1" dirty="0">
                    <a:latin typeface="+mn-ea"/>
                  </a:rPr>
                  <a:t>xP(x)</a:t>
                </a:r>
                <a:r>
                  <a:rPr lang="zh-CN" altLang="zh-CN" b="1" dirty="0">
                    <a:latin typeface="+mn-ea"/>
                  </a:rPr>
                  <a:t>∧</a:t>
                </a:r>
                <a:r>
                  <a:rPr lang="en-US" altLang="zh-CN" b="1" dirty="0">
                    <a:latin typeface="+mn-ea"/>
                    <a:sym typeface="Symbol" panose="05050102010706020507" pitchFamily="18" charset="2"/>
                  </a:rPr>
                  <a:t></a:t>
                </a:r>
                <a:r>
                  <a:rPr lang="en-US" altLang="zh-CN" b="1" dirty="0">
                    <a:latin typeface="+mn-ea"/>
                  </a:rPr>
                  <a:t>y</a:t>
                </a:r>
                <a14:m>
                  <m:oMath xmlns:m="http://schemas.openxmlformats.org/officeDocument/2006/math">
                    <m:r>
                      <a:rPr lang="fr-FR" altLang="zh-CN" b="1" i="1">
                        <a:latin typeface="Cambria Math" panose="02040503050406030204" pitchFamily="18" charset="0"/>
                      </a:rPr>
                      <m:t>¬</m:t>
                    </m:r>
                  </m:oMath>
                </a14:m>
                <a:r>
                  <a:rPr lang="fr-FR" altLang="zh-CN" b="1" dirty="0">
                    <a:latin typeface="+mn-ea"/>
                  </a:rPr>
                  <a:t>Q(y)</a:t>
                </a:r>
              </a:p>
              <a:p>
                <a:pPr indent="261620" algn="just">
                  <a:lnSpc>
                    <a:spcPct val="150000"/>
                  </a:lnSpc>
                </a:pPr>
                <a:r>
                  <a:rPr lang="fr-FR" altLang="zh-CN" b="1" dirty="0">
                    <a:latin typeface="+mn-ea"/>
                  </a:rPr>
                  <a:t>=</a:t>
                </a:r>
                <a:r>
                  <a:rPr lang="en-US" altLang="zh-CN" b="1" kern="100" dirty="0">
                    <a:latin typeface="+mn-ea"/>
                    <a:sym typeface="Symbol" panose="05050102010706020507" pitchFamily="18" charset="2"/>
                  </a:rPr>
                  <a:t></a:t>
                </a:r>
                <a:r>
                  <a:rPr lang="fr-FR" altLang="zh-CN" b="1" kern="100" dirty="0">
                    <a:latin typeface="+mn-ea"/>
                  </a:rPr>
                  <a:t>x</a:t>
                </a:r>
                <a:r>
                  <a:rPr lang="en-US" altLang="zh-CN" b="1" kern="100" dirty="0">
                    <a:latin typeface="+mn-ea"/>
                    <a:sym typeface="Symbol" panose="05050102010706020507" pitchFamily="18" charset="2"/>
                  </a:rPr>
                  <a:t></a:t>
                </a:r>
                <a:r>
                  <a:rPr lang="fr-FR" altLang="zh-CN" b="1" kern="100" dirty="0">
                    <a:latin typeface="+mn-ea"/>
                  </a:rPr>
                  <a:t>y(P(x)</a:t>
                </a:r>
                <a:r>
                  <a:rPr lang="zh-CN" altLang="zh-CN" b="1" kern="100" dirty="0">
                    <a:latin typeface="+mn-ea"/>
                    <a:cs typeface="宋体" panose="02010600030101010101" pitchFamily="2" charset="-122"/>
                  </a:rPr>
                  <a:t>∧</a:t>
                </a:r>
                <a:r>
                  <a:rPr lang="en-US" altLang="zh-CN" b="1" kern="100" dirty="0">
                    <a:latin typeface="+mn-ea"/>
                    <a:sym typeface="Symbol" panose="05050102010706020507" pitchFamily="18" charset="2"/>
                  </a:rPr>
                  <a:t></a:t>
                </a:r>
                <a:r>
                  <a:rPr lang="fr-FR" altLang="zh-CN" b="1" kern="100" dirty="0">
                    <a:latin typeface="+mn-ea"/>
                  </a:rPr>
                  <a:t>Q(y))</a:t>
                </a:r>
                <a:r>
                  <a:rPr lang="zh-CN" altLang="en-US" b="1" kern="100" dirty="0">
                    <a:latin typeface="+mn-ea"/>
                  </a:rPr>
                  <a:t> </a:t>
                </a:r>
                <a:endParaRPr lang="zh-CN" altLang="zh-CN" b="1" kern="100" dirty="0">
                  <a:latin typeface="+mn-ea"/>
                </a:endParaRPr>
              </a:p>
            </p:txBody>
          </p:sp>
        </mc:Choice>
        <mc:Fallback xmlns="">
          <p:sp>
            <p:nvSpPr>
              <p:cNvPr id="2" name="矩形 1">
                <a:extLst>
                  <a:ext uri="{FF2B5EF4-FFF2-40B4-BE49-F238E27FC236}">
                    <a16:creationId xmlns:a16="http://schemas.microsoft.com/office/drawing/2014/main" id="{FE6D5357-9176-4CB3-8E7E-371B7F34DDCB}"/>
                  </a:ext>
                </a:extLst>
              </p:cNvPr>
              <p:cNvSpPr>
                <a:spLocks noRot="1" noChangeAspect="1" noMove="1" noResize="1" noEditPoints="1" noAdjustHandles="1" noChangeArrowheads="1" noChangeShapeType="1" noTextEdit="1"/>
              </p:cNvSpPr>
              <p:nvPr/>
            </p:nvSpPr>
            <p:spPr>
              <a:xfrm>
                <a:off x="7546975" y="4875514"/>
                <a:ext cx="3889375" cy="1687706"/>
              </a:xfrm>
              <a:prstGeom prst="rect">
                <a:avLst/>
              </a:prstGeom>
              <a:blipFill>
                <a:blip r:embed="rId8"/>
                <a:stretch>
                  <a:fillRect r="-627" b="-7581"/>
                </a:stretch>
              </a:blipFill>
            </p:spPr>
            <p:txBody>
              <a:bodyPr/>
              <a:lstStyle/>
              <a:p>
                <a:r>
                  <a:rPr lang="zh-CN" altLang="en-US">
                    <a:noFill/>
                  </a:rPr>
                  <a:t> </a:t>
                </a:r>
              </a:p>
            </p:txBody>
          </p:sp>
        </mc:Fallback>
      </mc:AlternateContent>
      <p:sp>
        <p:nvSpPr>
          <p:cNvPr id="3" name="箭头: 右 2">
            <a:extLst>
              <a:ext uri="{FF2B5EF4-FFF2-40B4-BE49-F238E27FC236}">
                <a16:creationId xmlns:a16="http://schemas.microsoft.com/office/drawing/2014/main" id="{C03E0860-1D9D-4697-9878-0A39DFF69CF8}"/>
              </a:ext>
            </a:extLst>
          </p:cNvPr>
          <p:cNvSpPr/>
          <p:nvPr/>
        </p:nvSpPr>
        <p:spPr>
          <a:xfrm>
            <a:off x="5794375" y="5487194"/>
            <a:ext cx="12192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爆炸形: 8 pt  3">
            <a:extLst>
              <a:ext uri="{FF2B5EF4-FFF2-40B4-BE49-F238E27FC236}">
                <a16:creationId xmlns:a16="http://schemas.microsoft.com/office/drawing/2014/main" id="{B85D968A-ABCB-4CBE-B7B5-1CA8D1D6338D}"/>
              </a:ext>
            </a:extLst>
          </p:cNvPr>
          <p:cNvSpPr/>
          <p:nvPr/>
        </p:nvSpPr>
        <p:spPr>
          <a:xfrm>
            <a:off x="8993057" y="3380212"/>
            <a:ext cx="3146852" cy="178269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b="1" dirty="0"/>
              <a:t>前束范式是不唯一的</a:t>
            </a:r>
            <a:endParaRPr lang="zh-CN" altLang="en-US" b="1" dirty="0"/>
          </a:p>
        </p:txBody>
      </p:sp>
    </p:spTree>
    <p:custDataLst>
      <p:tags r:id="rId1"/>
    </p:custDataLst>
    <p:extLst>
      <p:ext uri="{BB962C8B-B14F-4D97-AF65-F5344CB8AC3E}">
        <p14:creationId xmlns:p14="http://schemas.microsoft.com/office/powerpoint/2010/main" val="35672126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arn(inVertic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circle(in)">
                                      <p:cBhvr>
                                        <p:cTn id="12" dur="20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down)">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wipe(down)">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wipe(down)">
                                      <p:cBhvr>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1000"/>
                                        <p:tgtEl>
                                          <p:spTgt spid="3"/>
                                        </p:tgtEl>
                                      </p:cBhvr>
                                    </p:animEffect>
                                    <p:anim calcmode="lin" valueType="num">
                                      <p:cBhvr>
                                        <p:cTn id="33" dur="1000" fill="hold"/>
                                        <p:tgtEl>
                                          <p:spTgt spid="3"/>
                                        </p:tgtEl>
                                        <p:attrNameLst>
                                          <p:attrName>ppt_x</p:attrName>
                                        </p:attrNameLst>
                                      </p:cBhvr>
                                      <p:tavLst>
                                        <p:tav tm="0">
                                          <p:val>
                                            <p:strVal val="#ppt_x"/>
                                          </p:val>
                                        </p:tav>
                                        <p:tav tm="100000">
                                          <p:val>
                                            <p:strVal val="#ppt_x"/>
                                          </p:val>
                                        </p:tav>
                                      </p:tavLst>
                                    </p:anim>
                                    <p:anim calcmode="lin" valueType="num">
                                      <p:cBhvr>
                                        <p:cTn id="3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nodeType="clickEffect">
                                  <p:stCondLst>
                                    <p:cond delay="0"/>
                                  </p:stCondLst>
                                  <p:childTnLst>
                                    <p:set>
                                      <p:cBhvr>
                                        <p:cTn id="38" dur="1" fill="hold">
                                          <p:stCondLst>
                                            <p:cond delay="0"/>
                                          </p:stCondLst>
                                        </p:cTn>
                                        <p:tgtEl>
                                          <p:spTgt spid="2">
                                            <p:txEl>
                                              <p:pRg st="0" end="0"/>
                                            </p:txEl>
                                          </p:spTgt>
                                        </p:tgtEl>
                                        <p:attrNameLst>
                                          <p:attrName>style.visibility</p:attrName>
                                        </p:attrNameLst>
                                      </p:cBhvr>
                                      <p:to>
                                        <p:strVal val="visible"/>
                                      </p:to>
                                    </p:set>
                                    <p:animEffect transition="in" filter="wheel(1)">
                                      <p:cBhvr>
                                        <p:cTn id="39" dur="2000"/>
                                        <p:tgtEl>
                                          <p:spTgt spid="2">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2">
                                            <p:txEl>
                                              <p:pRg st="1" end="1"/>
                                            </p:txEl>
                                          </p:spTgt>
                                        </p:tgtEl>
                                        <p:attrNameLst>
                                          <p:attrName>style.visibility</p:attrName>
                                        </p:attrNameLst>
                                      </p:cBhvr>
                                      <p:to>
                                        <p:strVal val="visible"/>
                                      </p:to>
                                    </p:set>
                                    <p:animEffect transition="in" filter="wipe(down)">
                                      <p:cBhvr>
                                        <p:cTn id="44" dur="500"/>
                                        <p:tgtEl>
                                          <p:spTgt spid="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2">
                                            <p:txEl>
                                              <p:pRg st="2" end="2"/>
                                            </p:txEl>
                                          </p:spTgt>
                                        </p:tgtEl>
                                        <p:attrNameLst>
                                          <p:attrName>style.visibility</p:attrName>
                                        </p:attrNameLst>
                                      </p:cBhvr>
                                      <p:to>
                                        <p:strVal val="visible"/>
                                      </p:to>
                                    </p:set>
                                    <p:animEffect transition="in" filter="wipe(down)">
                                      <p:cBhvr>
                                        <p:cTn id="49" dur="500"/>
                                        <p:tgtEl>
                                          <p:spTgt spid="2">
                                            <p:txEl>
                                              <p:pRg st="2" end="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grpId="0" nodeType="click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wheel(1)">
                                      <p:cBhvr>
                                        <p:cTn id="5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4818" name="Rectangle 3"/>
              <p:cNvSpPr>
                <a:spLocks noGrp="1" noChangeArrowheads="1"/>
              </p:cNvSpPr>
              <p:nvPr>
                <p:ph type="body" idx="4294967295"/>
              </p:nvPr>
            </p:nvSpPr>
            <p:spPr>
              <a:xfrm>
                <a:off x="352302" y="902766"/>
                <a:ext cx="11452652" cy="2335683"/>
              </a:xfrm>
            </p:spPr>
            <p:txBody>
              <a:bodyPr>
                <a:noAutofit/>
              </a:bodyPr>
              <a:lstStyle/>
              <a:p>
                <a:pPr marL="0" indent="0">
                  <a:buNone/>
                </a:pPr>
                <a:r>
                  <a:rPr lang="zh-CN" altLang="zh-CN" dirty="0">
                    <a:solidFill>
                      <a:srgbClr val="C00000"/>
                    </a:solidFill>
                  </a:rPr>
                  <a:t>例</a:t>
                </a:r>
                <a:r>
                  <a:rPr lang="fr-FR" altLang="zh-CN" dirty="0">
                    <a:solidFill>
                      <a:srgbClr val="C00000"/>
                    </a:solidFill>
                  </a:rPr>
                  <a:t>3.17  </a:t>
                </a:r>
                <a:r>
                  <a:rPr lang="zh-CN" altLang="zh-CN" dirty="0"/>
                  <a:t>求下面谓词公式的前束范式。</a:t>
                </a:r>
              </a:p>
              <a:p>
                <a:pPr marL="0" indent="0">
                  <a:buNone/>
                </a:pPr>
                <a:r>
                  <a:rPr lang="zh-CN" altLang="zh-CN" dirty="0"/>
                  <a:t>（</a:t>
                </a:r>
                <a:r>
                  <a:rPr lang="fr-FR" altLang="zh-CN" dirty="0"/>
                  <a:t>3</a:t>
                </a:r>
                <a:r>
                  <a:rPr lang="zh-CN" altLang="zh-CN" dirty="0"/>
                  <a:t>）</a:t>
                </a:r>
                <a:r>
                  <a:rPr lang="fr-FR" altLang="zh-CN" dirty="0"/>
                  <a:t> </a:t>
                </a:r>
                <a14:m>
                  <m:oMath xmlns:m="http://schemas.openxmlformats.org/officeDocument/2006/math">
                    <m:r>
                      <a:rPr lang="fr-FR" altLang="zh-CN" i="1">
                        <a:latin typeface="Cambria Math" panose="02040503050406030204" pitchFamily="18" charset="0"/>
                      </a:rPr>
                      <m:t>¬</m:t>
                    </m:r>
                  </m:oMath>
                </a14:m>
                <a:r>
                  <a:rPr lang="fr-FR" altLang="zh-CN" dirty="0"/>
                  <a:t>(</a:t>
                </a:r>
                <a:r>
                  <a:rPr lang="en-US" altLang="zh-CN" dirty="0">
                    <a:sym typeface="Symbol" panose="05050102010706020507" pitchFamily="18" charset="2"/>
                  </a:rPr>
                  <a:t></a:t>
                </a:r>
                <a:r>
                  <a:rPr lang="fr-FR" altLang="zh-CN" dirty="0"/>
                  <a:t>x</a:t>
                </a:r>
                <a:r>
                  <a:rPr lang="en-US" altLang="zh-CN" dirty="0">
                    <a:sym typeface="Symbol" panose="05050102010706020507" pitchFamily="18" charset="2"/>
                  </a:rPr>
                  <a:t></a:t>
                </a:r>
                <a:r>
                  <a:rPr lang="fr-FR" altLang="zh-CN" dirty="0"/>
                  <a:t>yP(x,y)</a:t>
                </a:r>
                <a:r>
                  <a:rPr lang="en-US" altLang="zh-CN" dirty="0">
                    <a:sym typeface="Symbol" panose="05050102010706020507" pitchFamily="18" charset="2"/>
                  </a:rPr>
                  <a:t></a:t>
                </a:r>
                <a:r>
                  <a:rPr lang="fr-FR" altLang="zh-CN" dirty="0"/>
                  <a:t>x(</a:t>
                </a:r>
                <a14:m>
                  <m:oMath xmlns:m="http://schemas.openxmlformats.org/officeDocument/2006/math">
                    <m:r>
                      <a:rPr lang="fr-FR" altLang="zh-CN" i="1">
                        <a:latin typeface="Cambria Math" panose="02040503050406030204" pitchFamily="18" charset="0"/>
                      </a:rPr>
                      <m:t>¬</m:t>
                    </m:r>
                  </m:oMath>
                </a14:m>
                <a:r>
                  <a:rPr lang="en-US" altLang="zh-CN" dirty="0">
                    <a:sym typeface="Symbol" panose="05050102010706020507" pitchFamily="18" charset="2"/>
                  </a:rPr>
                  <a:t></a:t>
                </a:r>
                <a:r>
                  <a:rPr lang="fr-FR" altLang="zh-CN" dirty="0"/>
                  <a:t>yQ(y,a)</a:t>
                </a:r>
                <a:r>
                  <a:rPr lang="en-US" altLang="zh-CN" dirty="0">
                    <a:sym typeface="Symbol" panose="05050102010706020507" pitchFamily="18" charset="2"/>
                  </a:rPr>
                  <a:t></a:t>
                </a:r>
                <a:r>
                  <a:rPr lang="fr-FR" altLang="zh-CN" dirty="0"/>
                  <a:t>R(b, x)))</a:t>
                </a:r>
                <a:r>
                  <a:rPr lang="zh-CN" altLang="zh-CN" dirty="0"/>
                  <a:t>。</a:t>
                </a:r>
              </a:p>
            </p:txBody>
          </p:sp>
        </mc:Choice>
        <mc:Fallback xmlns="">
          <p:sp>
            <p:nvSpPr>
              <p:cNvPr id="34818" name="Rectangle 3"/>
              <p:cNvSpPr>
                <a:spLocks noGrp="1" noRot="1" noChangeAspect="1" noMove="1" noResize="1" noEditPoints="1" noAdjustHandles="1" noChangeArrowheads="1" noChangeShapeType="1" noTextEdit="1"/>
              </p:cNvSpPr>
              <p:nvPr>
                <p:ph type="body" idx="4294967295"/>
              </p:nvPr>
            </p:nvSpPr>
            <p:spPr>
              <a:xfrm>
                <a:off x="352302" y="902766"/>
                <a:ext cx="11452652" cy="2335683"/>
              </a:xfrm>
              <a:blipFill>
                <a:blip r:embed="rId6"/>
                <a:stretch>
                  <a:fillRect l="-585"/>
                </a:stretch>
              </a:blipFill>
            </p:spPr>
            <p:txBody>
              <a:bodyPr/>
              <a:lstStyle/>
              <a:p>
                <a:r>
                  <a:rPr lang="zh-CN" altLang="en-US">
                    <a:noFill/>
                  </a:rPr>
                  <a:t> </a:t>
                </a:r>
              </a:p>
            </p:txBody>
          </p:sp>
        </mc:Fallback>
      </mc:AlternateContent>
      <p:sp>
        <p:nvSpPr>
          <p:cNvPr id="37891" name="Rectangle 2"/>
          <p:cNvSpPr>
            <a:spLocks noGrp="1" noChangeArrowheads="1"/>
          </p:cNvSpPr>
          <p:nvPr>
            <p:ph type="title" idx="4294967295"/>
          </p:nvPr>
        </p:nvSpPr>
        <p:spPr/>
        <p:txBody>
          <a:bodyPr/>
          <a:lstStyle/>
          <a:p>
            <a:r>
              <a:rPr lang="zh-CN" altLang="en-US" dirty="0">
                <a:sym typeface="Symbol" panose="05050102010706020507" pitchFamily="18" charset="2"/>
              </a:rPr>
              <a:t>例</a:t>
            </a:r>
            <a:r>
              <a:rPr lang="en-US" altLang="zh-CN" dirty="0"/>
              <a:t>3.17</a:t>
            </a:r>
            <a:r>
              <a:rPr lang="zh-CN" altLang="en-US" dirty="0">
                <a:sym typeface="Symbol" panose="05050102010706020507" pitchFamily="18" charset="2"/>
              </a:rPr>
              <a:t>（续）</a:t>
            </a:r>
          </a:p>
        </p:txBody>
      </p:sp>
      <p:sp>
        <p:nvSpPr>
          <p:cNvPr id="37893" name="Rectangle 7"/>
          <p:cNvSpPr>
            <a:spLocks noChangeArrowheads="1"/>
          </p:cNvSpPr>
          <p:nvPr/>
        </p:nvSpPr>
        <p:spPr bwMode="auto">
          <a:xfrm>
            <a:off x="1526117" y="3042002"/>
            <a:ext cx="184774" cy="585039"/>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37895" name="Rectangle 9"/>
          <p:cNvSpPr>
            <a:spLocks noChangeArrowheads="1"/>
          </p:cNvSpPr>
          <p:nvPr/>
        </p:nvSpPr>
        <p:spPr bwMode="auto">
          <a:xfrm>
            <a:off x="1526117" y="-292519"/>
            <a:ext cx="184774" cy="585039"/>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mc:AlternateContent xmlns:mc="http://schemas.openxmlformats.org/markup-compatibility/2006" xmlns:a14="http://schemas.microsoft.com/office/drawing/2010/main">
        <mc:Choice Requires="a14">
          <p:sp>
            <p:nvSpPr>
              <p:cNvPr id="10" name="Rectangle 6"/>
              <p:cNvSpPr>
                <a:spLocks noChangeArrowheads="1"/>
              </p:cNvSpPr>
              <p:nvPr/>
            </p:nvSpPr>
            <p:spPr bwMode="auto">
              <a:xfrm>
                <a:off x="361415" y="2591594"/>
                <a:ext cx="11452652" cy="3719031"/>
              </a:xfrm>
              <a:prstGeom prst="rect">
                <a:avLst/>
              </a:prstGeom>
              <a:noFill/>
              <a:ln>
                <a:noFill/>
              </a:ln>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buNone/>
                </a:pPr>
                <a:r>
                  <a:rPr lang="zh-CN" altLang="zh-CN" sz="2400" dirty="0">
                    <a:solidFill>
                      <a:srgbClr val="C00000"/>
                    </a:solidFill>
                    <a:latin typeface="+mn-ea"/>
                    <a:ea typeface="+mn-ea"/>
                  </a:rPr>
                  <a:t>解</a:t>
                </a:r>
                <a:r>
                  <a:rPr lang="zh-CN" altLang="zh-CN" sz="2400" dirty="0">
                    <a:latin typeface="+mn-ea"/>
                    <a:ea typeface="+mn-ea"/>
                  </a:rPr>
                  <a:t> （</a:t>
                </a:r>
                <a:r>
                  <a:rPr lang="fr-FR" altLang="zh-CN" sz="2400" dirty="0">
                    <a:latin typeface="+mn-ea"/>
                    <a:ea typeface="+mn-ea"/>
                  </a:rPr>
                  <a:t>3</a:t>
                </a:r>
                <a:r>
                  <a:rPr lang="zh-CN" altLang="zh-CN" sz="2400" dirty="0">
                    <a:latin typeface="+mn-ea"/>
                    <a:ea typeface="+mn-ea"/>
                  </a:rPr>
                  <a:t>）原式</a:t>
                </a:r>
                <a:r>
                  <a:rPr lang="fr-FR" altLang="zh-CN" sz="2400" dirty="0">
                    <a:latin typeface="+mn-ea"/>
                    <a:ea typeface="+mn-ea"/>
                  </a:rPr>
                  <a:t>=</a:t>
                </a:r>
                <a14:m>
                  <m:oMath xmlns:m="http://schemas.openxmlformats.org/officeDocument/2006/math">
                    <m:r>
                      <a:rPr lang="fr-FR" altLang="zh-CN" sz="2400" i="1">
                        <a:latin typeface="Cambria Math" panose="02040503050406030204" pitchFamily="18" charset="0"/>
                        <a:ea typeface="+mn-ea"/>
                      </a:rPr>
                      <m:t>¬</m:t>
                    </m:r>
                  </m:oMath>
                </a14:m>
                <a:r>
                  <a:rPr lang="fr-FR" altLang="zh-CN" sz="2400" dirty="0">
                    <a:latin typeface="+mn-ea"/>
                    <a:ea typeface="+mn-ea"/>
                  </a:rPr>
                  <a:t>(</a:t>
                </a:r>
                <a14:m>
                  <m:oMath xmlns:m="http://schemas.openxmlformats.org/officeDocument/2006/math">
                    <m:r>
                      <a:rPr lang="fr-FR" altLang="zh-CN" sz="2400" i="1">
                        <a:latin typeface="Cambria Math" panose="02040503050406030204" pitchFamily="18" charset="0"/>
                        <a:ea typeface="+mn-ea"/>
                      </a:rPr>
                      <m:t>¬</m:t>
                    </m:r>
                  </m:oMath>
                </a14:m>
                <a:r>
                  <a:rPr lang="en-US" altLang="zh-CN" sz="2400" dirty="0">
                    <a:latin typeface="+mn-ea"/>
                    <a:ea typeface="+mn-ea"/>
                    <a:sym typeface="Symbol" panose="05050102010706020507" pitchFamily="18" charset="2"/>
                  </a:rPr>
                  <a:t></a:t>
                </a:r>
                <a:r>
                  <a:rPr lang="fr-FR" altLang="zh-CN" sz="2400" dirty="0">
                    <a:latin typeface="+mn-ea"/>
                    <a:ea typeface="+mn-ea"/>
                  </a:rPr>
                  <a:t>x</a:t>
                </a:r>
                <a:r>
                  <a:rPr lang="en-US" altLang="zh-CN" sz="2400" dirty="0">
                    <a:latin typeface="+mn-ea"/>
                    <a:ea typeface="+mn-ea"/>
                    <a:sym typeface="Symbol" panose="05050102010706020507" pitchFamily="18" charset="2"/>
                  </a:rPr>
                  <a:t></a:t>
                </a:r>
                <a:r>
                  <a:rPr lang="fr-FR" altLang="zh-CN" sz="2400" dirty="0">
                    <a:latin typeface="+mn-ea"/>
                    <a:ea typeface="+mn-ea"/>
                  </a:rPr>
                  <a:t>yP(x,y)</a:t>
                </a:r>
                <a:r>
                  <a:rPr lang="zh-CN" altLang="zh-CN" sz="2400" dirty="0">
                    <a:latin typeface="+mn-ea"/>
                    <a:ea typeface="+mn-ea"/>
                  </a:rPr>
                  <a:t>∨</a:t>
                </a:r>
                <a:r>
                  <a:rPr lang="en-US" altLang="zh-CN" sz="2400" dirty="0">
                    <a:latin typeface="+mn-ea"/>
                    <a:ea typeface="+mn-ea"/>
                    <a:sym typeface="Symbol" panose="05050102010706020507" pitchFamily="18" charset="2"/>
                  </a:rPr>
                  <a:t></a:t>
                </a:r>
                <a:r>
                  <a:rPr lang="fr-FR" altLang="zh-CN" sz="2400" dirty="0">
                    <a:latin typeface="+mn-ea"/>
                    <a:ea typeface="+mn-ea"/>
                  </a:rPr>
                  <a:t>x(</a:t>
                </a:r>
                <a14:m>
                  <m:oMath xmlns:m="http://schemas.openxmlformats.org/officeDocument/2006/math">
                    <m:r>
                      <a:rPr lang="fr-FR" altLang="zh-CN" sz="2400" i="1">
                        <a:latin typeface="Cambria Math" panose="02040503050406030204" pitchFamily="18" charset="0"/>
                        <a:ea typeface="+mn-ea"/>
                      </a:rPr>
                      <m:t>¬¬</m:t>
                    </m:r>
                  </m:oMath>
                </a14:m>
                <a:r>
                  <a:rPr lang="en-US" altLang="zh-CN" sz="2400" dirty="0">
                    <a:latin typeface="+mn-ea"/>
                    <a:ea typeface="+mn-ea"/>
                    <a:sym typeface="Symbol" panose="05050102010706020507" pitchFamily="18" charset="2"/>
                  </a:rPr>
                  <a:t></a:t>
                </a:r>
                <a:r>
                  <a:rPr lang="fr-FR" altLang="zh-CN" sz="2400" dirty="0">
                    <a:latin typeface="+mn-ea"/>
                    <a:ea typeface="+mn-ea"/>
                  </a:rPr>
                  <a:t>yQ(y,a)</a:t>
                </a:r>
                <a:r>
                  <a:rPr lang="zh-CN" altLang="zh-CN" sz="2400" dirty="0">
                    <a:latin typeface="+mn-ea"/>
                    <a:ea typeface="+mn-ea"/>
                  </a:rPr>
                  <a:t>∨</a:t>
                </a:r>
                <a:r>
                  <a:rPr lang="fr-FR" altLang="zh-CN" sz="2400" dirty="0">
                    <a:latin typeface="+mn-ea"/>
                    <a:ea typeface="+mn-ea"/>
                  </a:rPr>
                  <a:t>R(b,x)))</a:t>
                </a:r>
                <a:endParaRPr lang="zh-CN" altLang="zh-CN" sz="2400" dirty="0">
                  <a:latin typeface="+mn-ea"/>
                  <a:ea typeface="+mn-ea"/>
                </a:endParaRPr>
              </a:p>
              <a:p>
                <a:pPr>
                  <a:lnSpc>
                    <a:spcPct val="150000"/>
                  </a:lnSpc>
                  <a:buNone/>
                </a:pPr>
                <a:r>
                  <a:rPr lang="fr-FR" altLang="zh-CN" sz="2400" dirty="0">
                    <a:latin typeface="+mn-ea"/>
                    <a:ea typeface="+mn-ea"/>
                  </a:rPr>
                  <a:t>                    =</a:t>
                </a:r>
                <a:r>
                  <a:rPr lang="en-US" altLang="zh-CN" sz="2400" dirty="0">
                    <a:latin typeface="+mn-ea"/>
                    <a:ea typeface="+mn-ea"/>
                    <a:sym typeface="Symbol" panose="05050102010706020507" pitchFamily="18" charset="2"/>
                  </a:rPr>
                  <a:t></a:t>
                </a:r>
                <a:r>
                  <a:rPr lang="fr-FR" altLang="zh-CN" sz="2400" dirty="0">
                    <a:latin typeface="+mn-ea"/>
                    <a:ea typeface="+mn-ea"/>
                  </a:rPr>
                  <a:t>x</a:t>
                </a:r>
                <a:r>
                  <a:rPr lang="en-US" altLang="zh-CN" sz="2400" dirty="0">
                    <a:latin typeface="+mn-ea"/>
                    <a:ea typeface="+mn-ea"/>
                    <a:sym typeface="Symbol" panose="05050102010706020507" pitchFamily="18" charset="2"/>
                  </a:rPr>
                  <a:t></a:t>
                </a:r>
                <a:r>
                  <a:rPr lang="fr-FR" altLang="zh-CN" sz="2400" dirty="0">
                    <a:latin typeface="+mn-ea"/>
                    <a:ea typeface="+mn-ea"/>
                  </a:rPr>
                  <a:t>yP(x,y)</a:t>
                </a:r>
                <a:r>
                  <a:rPr lang="zh-CN" altLang="zh-CN" sz="2400" dirty="0">
                    <a:latin typeface="+mn-ea"/>
                    <a:ea typeface="+mn-ea"/>
                  </a:rPr>
                  <a:t>∧</a:t>
                </a:r>
                <a14:m>
                  <m:oMath xmlns:m="http://schemas.openxmlformats.org/officeDocument/2006/math">
                    <m:r>
                      <a:rPr lang="fr-FR" altLang="zh-CN" sz="2400" i="1">
                        <a:latin typeface="Cambria Math" panose="02040503050406030204" pitchFamily="18" charset="0"/>
                        <a:ea typeface="+mn-ea"/>
                      </a:rPr>
                      <m:t>¬</m:t>
                    </m:r>
                  </m:oMath>
                </a14:m>
                <a:r>
                  <a:rPr lang="en-US" altLang="zh-CN" sz="2400" dirty="0">
                    <a:latin typeface="+mn-ea"/>
                    <a:ea typeface="+mn-ea"/>
                    <a:sym typeface="Symbol" panose="05050102010706020507" pitchFamily="18" charset="2"/>
                  </a:rPr>
                  <a:t></a:t>
                </a:r>
                <a:r>
                  <a:rPr lang="fr-FR" altLang="zh-CN" sz="2400" dirty="0">
                    <a:latin typeface="+mn-ea"/>
                    <a:ea typeface="+mn-ea"/>
                  </a:rPr>
                  <a:t>x(</a:t>
                </a:r>
                <a:r>
                  <a:rPr lang="en-US" altLang="zh-CN" sz="2400" dirty="0">
                    <a:latin typeface="+mn-ea"/>
                    <a:ea typeface="+mn-ea"/>
                    <a:sym typeface="Symbol" panose="05050102010706020507" pitchFamily="18" charset="2"/>
                  </a:rPr>
                  <a:t></a:t>
                </a:r>
                <a:r>
                  <a:rPr lang="fr-FR" altLang="zh-CN" sz="2400" dirty="0">
                    <a:latin typeface="+mn-ea"/>
                    <a:ea typeface="+mn-ea"/>
                  </a:rPr>
                  <a:t>yQ(y,a)</a:t>
                </a:r>
                <a:r>
                  <a:rPr lang="zh-CN" altLang="zh-CN" sz="2400" dirty="0">
                    <a:latin typeface="+mn-ea"/>
                    <a:ea typeface="+mn-ea"/>
                  </a:rPr>
                  <a:t>∨</a:t>
                </a:r>
                <a:r>
                  <a:rPr lang="fr-FR" altLang="zh-CN" sz="2400" dirty="0">
                    <a:latin typeface="+mn-ea"/>
                    <a:ea typeface="+mn-ea"/>
                  </a:rPr>
                  <a:t>R(b,x))</a:t>
                </a:r>
                <a:endParaRPr lang="zh-CN" altLang="zh-CN" sz="2400" dirty="0">
                  <a:latin typeface="+mn-ea"/>
                  <a:ea typeface="+mn-ea"/>
                </a:endParaRPr>
              </a:p>
              <a:p>
                <a:pPr>
                  <a:lnSpc>
                    <a:spcPct val="150000"/>
                  </a:lnSpc>
                  <a:buNone/>
                </a:pPr>
                <a:r>
                  <a:rPr lang="fr-FR" altLang="zh-CN" sz="2400" dirty="0">
                    <a:latin typeface="+mn-ea"/>
                    <a:ea typeface="+mn-ea"/>
                  </a:rPr>
                  <a:t>                    =</a:t>
                </a:r>
                <a:r>
                  <a:rPr lang="en-US" altLang="zh-CN" sz="2400" dirty="0">
                    <a:latin typeface="+mn-ea"/>
                    <a:ea typeface="+mn-ea"/>
                    <a:sym typeface="Symbol" panose="05050102010706020507" pitchFamily="18" charset="2"/>
                  </a:rPr>
                  <a:t></a:t>
                </a:r>
                <a:r>
                  <a:rPr lang="fr-FR" altLang="zh-CN" sz="2400" dirty="0">
                    <a:latin typeface="+mn-ea"/>
                    <a:ea typeface="+mn-ea"/>
                  </a:rPr>
                  <a:t>x</a:t>
                </a:r>
                <a:r>
                  <a:rPr lang="en-US" altLang="zh-CN" sz="2400" dirty="0">
                    <a:latin typeface="+mn-ea"/>
                    <a:ea typeface="+mn-ea"/>
                    <a:sym typeface="Symbol" panose="05050102010706020507" pitchFamily="18" charset="2"/>
                  </a:rPr>
                  <a:t></a:t>
                </a:r>
                <a:r>
                  <a:rPr lang="fr-FR" altLang="zh-CN" sz="2400" dirty="0">
                    <a:latin typeface="+mn-ea"/>
                    <a:ea typeface="+mn-ea"/>
                  </a:rPr>
                  <a:t>yP(x,y)</a:t>
                </a:r>
                <a:r>
                  <a:rPr lang="zh-CN" altLang="zh-CN" sz="2400" dirty="0">
                    <a:latin typeface="+mn-ea"/>
                    <a:ea typeface="+mn-ea"/>
                  </a:rPr>
                  <a:t>∧</a:t>
                </a:r>
                <a:r>
                  <a:rPr lang="en-US" altLang="zh-CN" sz="2400" dirty="0">
                    <a:latin typeface="+mn-ea"/>
                    <a:ea typeface="+mn-ea"/>
                    <a:sym typeface="Symbol" panose="05050102010706020507" pitchFamily="18" charset="2"/>
                  </a:rPr>
                  <a:t></a:t>
                </a:r>
                <a:r>
                  <a:rPr lang="fr-FR" altLang="zh-CN" sz="2400" dirty="0">
                    <a:latin typeface="+mn-ea"/>
                    <a:ea typeface="+mn-ea"/>
                  </a:rPr>
                  <a:t>x(</a:t>
                </a:r>
                <a:r>
                  <a:rPr lang="en-US" altLang="zh-CN" sz="2400" dirty="0">
                    <a:latin typeface="+mn-ea"/>
                    <a:ea typeface="+mn-ea"/>
                    <a:sym typeface="Symbol" panose="05050102010706020507" pitchFamily="18" charset="2"/>
                  </a:rPr>
                  <a:t></a:t>
                </a:r>
                <a:r>
                  <a:rPr lang="fr-FR" altLang="zh-CN" sz="2400" dirty="0">
                    <a:latin typeface="+mn-ea"/>
                    <a:ea typeface="+mn-ea"/>
                  </a:rPr>
                  <a:t>y</a:t>
                </a:r>
                <a14:m>
                  <m:oMath xmlns:m="http://schemas.openxmlformats.org/officeDocument/2006/math">
                    <m:r>
                      <a:rPr lang="fr-FR" altLang="zh-CN" sz="2400" i="1">
                        <a:latin typeface="Cambria Math" panose="02040503050406030204" pitchFamily="18" charset="0"/>
                        <a:ea typeface="+mn-ea"/>
                      </a:rPr>
                      <m:t>¬</m:t>
                    </m:r>
                  </m:oMath>
                </a14:m>
                <a:r>
                  <a:rPr lang="fr-FR" altLang="zh-CN" sz="2400" dirty="0">
                    <a:latin typeface="+mn-ea"/>
                    <a:ea typeface="+mn-ea"/>
                  </a:rPr>
                  <a:t>Q(y,a)</a:t>
                </a:r>
                <a:r>
                  <a:rPr lang="zh-CN" altLang="zh-CN" sz="2400" dirty="0">
                    <a:latin typeface="+mn-ea"/>
                    <a:ea typeface="+mn-ea"/>
                  </a:rPr>
                  <a:t>∧</a:t>
                </a:r>
                <a14:m>
                  <m:oMath xmlns:m="http://schemas.openxmlformats.org/officeDocument/2006/math">
                    <m:r>
                      <a:rPr lang="fr-FR" altLang="zh-CN" sz="2400" i="1">
                        <a:latin typeface="Cambria Math" panose="02040503050406030204" pitchFamily="18" charset="0"/>
                        <a:ea typeface="+mn-ea"/>
                      </a:rPr>
                      <m:t>¬</m:t>
                    </m:r>
                  </m:oMath>
                </a14:m>
                <a:r>
                  <a:rPr lang="fr-FR" altLang="zh-CN" sz="2400" dirty="0">
                    <a:latin typeface="+mn-ea"/>
                    <a:ea typeface="+mn-ea"/>
                  </a:rPr>
                  <a:t>R(b,x))</a:t>
                </a:r>
                <a:endParaRPr lang="zh-CN" altLang="zh-CN" sz="2400" dirty="0">
                  <a:latin typeface="+mn-ea"/>
                  <a:ea typeface="+mn-ea"/>
                </a:endParaRPr>
              </a:p>
              <a:p>
                <a:pPr>
                  <a:lnSpc>
                    <a:spcPct val="150000"/>
                  </a:lnSpc>
                  <a:buNone/>
                </a:pPr>
                <a:r>
                  <a:rPr lang="fr-FR" altLang="zh-CN" sz="2400" dirty="0">
                    <a:latin typeface="+mn-ea"/>
                    <a:ea typeface="+mn-ea"/>
                  </a:rPr>
                  <a:t>                    =</a:t>
                </a:r>
                <a:r>
                  <a:rPr lang="en-US" altLang="zh-CN" sz="2400" dirty="0">
                    <a:latin typeface="+mn-ea"/>
                    <a:ea typeface="+mn-ea"/>
                    <a:sym typeface="Symbol" panose="05050102010706020507" pitchFamily="18" charset="2"/>
                  </a:rPr>
                  <a:t></a:t>
                </a:r>
                <a:r>
                  <a:rPr lang="fr-FR" altLang="zh-CN" sz="2400" dirty="0">
                    <a:latin typeface="+mn-ea"/>
                    <a:ea typeface="+mn-ea"/>
                  </a:rPr>
                  <a:t>x(</a:t>
                </a:r>
                <a:r>
                  <a:rPr lang="en-US" altLang="zh-CN" sz="2400" dirty="0">
                    <a:latin typeface="+mn-ea"/>
                    <a:ea typeface="+mn-ea"/>
                    <a:sym typeface="Symbol" panose="05050102010706020507" pitchFamily="18" charset="2"/>
                  </a:rPr>
                  <a:t></a:t>
                </a:r>
                <a:r>
                  <a:rPr lang="fr-FR" altLang="zh-CN" sz="2400" dirty="0">
                    <a:latin typeface="+mn-ea"/>
                    <a:ea typeface="+mn-ea"/>
                  </a:rPr>
                  <a:t>yP(x,y)</a:t>
                </a:r>
                <a:r>
                  <a:rPr lang="zh-CN" altLang="zh-CN" sz="2400" dirty="0">
                    <a:latin typeface="+mn-ea"/>
                    <a:ea typeface="+mn-ea"/>
                  </a:rPr>
                  <a:t>∧</a:t>
                </a:r>
                <a:r>
                  <a:rPr lang="en-US" altLang="zh-CN" sz="2400" dirty="0">
                    <a:latin typeface="+mn-ea"/>
                    <a:ea typeface="+mn-ea"/>
                    <a:sym typeface="Symbol" panose="05050102010706020507" pitchFamily="18" charset="2"/>
                  </a:rPr>
                  <a:t></a:t>
                </a:r>
                <a:r>
                  <a:rPr lang="fr-FR" altLang="zh-CN" sz="2400" dirty="0">
                    <a:latin typeface="+mn-ea"/>
                    <a:ea typeface="+mn-ea"/>
                  </a:rPr>
                  <a:t>y</a:t>
                </a:r>
                <a14:m>
                  <m:oMath xmlns:m="http://schemas.openxmlformats.org/officeDocument/2006/math">
                    <m:r>
                      <a:rPr lang="fr-FR" altLang="zh-CN" sz="2400" i="1">
                        <a:latin typeface="Cambria Math" panose="02040503050406030204" pitchFamily="18" charset="0"/>
                        <a:ea typeface="+mn-ea"/>
                      </a:rPr>
                      <m:t>¬</m:t>
                    </m:r>
                  </m:oMath>
                </a14:m>
                <a:r>
                  <a:rPr lang="fr-FR" altLang="zh-CN" sz="2400" dirty="0">
                    <a:latin typeface="+mn-ea"/>
                    <a:ea typeface="+mn-ea"/>
                  </a:rPr>
                  <a:t>Q(y,a)</a:t>
                </a:r>
                <a:r>
                  <a:rPr lang="zh-CN" altLang="zh-CN" sz="2400" dirty="0">
                    <a:latin typeface="+mn-ea"/>
                    <a:ea typeface="+mn-ea"/>
                  </a:rPr>
                  <a:t>∧</a:t>
                </a:r>
                <a14:m>
                  <m:oMath xmlns:m="http://schemas.openxmlformats.org/officeDocument/2006/math">
                    <m:r>
                      <a:rPr lang="fr-FR" altLang="zh-CN" sz="2400" i="1">
                        <a:latin typeface="Cambria Math" panose="02040503050406030204" pitchFamily="18" charset="0"/>
                        <a:ea typeface="+mn-ea"/>
                      </a:rPr>
                      <m:t>¬</m:t>
                    </m:r>
                  </m:oMath>
                </a14:m>
                <a:r>
                  <a:rPr lang="fr-FR" altLang="zh-CN" sz="2400" dirty="0">
                    <a:latin typeface="+mn-ea"/>
                    <a:ea typeface="+mn-ea"/>
                  </a:rPr>
                  <a:t>R(b,x))</a:t>
                </a:r>
                <a:endParaRPr lang="zh-CN" altLang="zh-CN" sz="2400" dirty="0">
                  <a:latin typeface="+mn-ea"/>
                  <a:ea typeface="+mn-ea"/>
                </a:endParaRPr>
              </a:p>
              <a:p>
                <a:pPr>
                  <a:lnSpc>
                    <a:spcPct val="150000"/>
                  </a:lnSpc>
                  <a:buNone/>
                </a:pPr>
                <a:r>
                  <a:rPr lang="fr-FR" altLang="zh-CN" sz="2400" dirty="0">
                    <a:latin typeface="+mn-ea"/>
                    <a:ea typeface="+mn-ea"/>
                  </a:rPr>
                  <a:t>                    =</a:t>
                </a:r>
                <a:r>
                  <a:rPr lang="en-US" altLang="zh-CN" sz="2400" dirty="0">
                    <a:latin typeface="+mn-ea"/>
                    <a:ea typeface="+mn-ea"/>
                    <a:sym typeface="Symbol" panose="05050102010706020507" pitchFamily="18" charset="2"/>
                  </a:rPr>
                  <a:t></a:t>
                </a:r>
                <a:r>
                  <a:rPr lang="fr-FR" altLang="zh-CN" sz="2400" dirty="0">
                    <a:latin typeface="+mn-ea"/>
                    <a:ea typeface="+mn-ea"/>
                  </a:rPr>
                  <a:t>x(</a:t>
                </a:r>
                <a:r>
                  <a:rPr lang="en-US" altLang="zh-CN" sz="2400" dirty="0">
                    <a:latin typeface="+mn-ea"/>
                    <a:ea typeface="+mn-ea"/>
                    <a:sym typeface="Symbol" panose="05050102010706020507" pitchFamily="18" charset="2"/>
                  </a:rPr>
                  <a:t></a:t>
                </a:r>
                <a:r>
                  <a:rPr lang="fr-FR" altLang="zh-CN" sz="2400" dirty="0">
                    <a:latin typeface="+mn-ea"/>
                    <a:ea typeface="+mn-ea"/>
                  </a:rPr>
                  <a:t>yP(x,y)</a:t>
                </a:r>
                <a:r>
                  <a:rPr lang="zh-CN" altLang="zh-CN" sz="2400" dirty="0">
                    <a:latin typeface="+mn-ea"/>
                    <a:ea typeface="+mn-ea"/>
                  </a:rPr>
                  <a:t>∧</a:t>
                </a:r>
                <a:r>
                  <a:rPr lang="en-US" altLang="zh-CN" sz="2400" dirty="0">
                    <a:latin typeface="+mn-ea"/>
                    <a:ea typeface="+mn-ea"/>
                    <a:sym typeface="Symbol" panose="05050102010706020507" pitchFamily="18" charset="2"/>
                  </a:rPr>
                  <a:t></a:t>
                </a:r>
                <a:r>
                  <a:rPr lang="fr-FR" altLang="zh-CN" sz="2400" dirty="0">
                    <a:latin typeface="+mn-ea"/>
                    <a:ea typeface="+mn-ea"/>
                  </a:rPr>
                  <a:t>z</a:t>
                </a:r>
                <a14:m>
                  <m:oMath xmlns:m="http://schemas.openxmlformats.org/officeDocument/2006/math">
                    <m:r>
                      <a:rPr lang="fr-FR" altLang="zh-CN" sz="2400" i="1">
                        <a:latin typeface="Cambria Math" panose="02040503050406030204" pitchFamily="18" charset="0"/>
                        <a:ea typeface="+mn-ea"/>
                      </a:rPr>
                      <m:t>¬</m:t>
                    </m:r>
                  </m:oMath>
                </a14:m>
                <a:r>
                  <a:rPr lang="fr-FR" altLang="zh-CN" sz="2400" dirty="0">
                    <a:latin typeface="+mn-ea"/>
                    <a:ea typeface="+mn-ea"/>
                  </a:rPr>
                  <a:t>Q(z,a)</a:t>
                </a:r>
                <a:r>
                  <a:rPr lang="zh-CN" altLang="zh-CN" sz="2400" dirty="0">
                    <a:latin typeface="+mn-ea"/>
                    <a:ea typeface="+mn-ea"/>
                  </a:rPr>
                  <a:t>∧</a:t>
                </a:r>
                <a14:m>
                  <m:oMath xmlns:m="http://schemas.openxmlformats.org/officeDocument/2006/math">
                    <m:r>
                      <a:rPr lang="fr-FR" altLang="zh-CN" sz="2400" i="1">
                        <a:latin typeface="Cambria Math" panose="02040503050406030204" pitchFamily="18" charset="0"/>
                        <a:ea typeface="+mn-ea"/>
                      </a:rPr>
                      <m:t>¬</m:t>
                    </m:r>
                  </m:oMath>
                </a14:m>
                <a:r>
                  <a:rPr lang="fr-FR" altLang="zh-CN" sz="2400" dirty="0">
                    <a:latin typeface="+mn-ea"/>
                    <a:ea typeface="+mn-ea"/>
                  </a:rPr>
                  <a:t>R(b,x))        </a:t>
                </a:r>
                <a:r>
                  <a:rPr lang="zh-CN" altLang="zh-CN" sz="2400" dirty="0">
                    <a:latin typeface="+mn-ea"/>
                    <a:ea typeface="+mn-ea"/>
                  </a:rPr>
                  <a:t>（约束变元改名规则）</a:t>
                </a:r>
              </a:p>
              <a:p>
                <a:pPr>
                  <a:lnSpc>
                    <a:spcPct val="150000"/>
                  </a:lnSpc>
                  <a:buNone/>
                </a:pPr>
                <a:r>
                  <a:rPr lang="fr-FR" altLang="zh-CN" sz="2400" dirty="0">
                    <a:latin typeface="+mn-ea"/>
                    <a:ea typeface="+mn-ea"/>
                  </a:rPr>
                  <a:t>                    =</a:t>
                </a:r>
                <a:r>
                  <a:rPr lang="en-US" altLang="zh-CN" sz="2400" dirty="0">
                    <a:latin typeface="+mn-ea"/>
                    <a:ea typeface="+mn-ea"/>
                    <a:sym typeface="Symbol" panose="05050102010706020507" pitchFamily="18" charset="2"/>
                  </a:rPr>
                  <a:t></a:t>
                </a:r>
                <a:r>
                  <a:rPr lang="fr-FR" altLang="zh-CN" sz="2400" dirty="0">
                    <a:latin typeface="+mn-ea"/>
                    <a:ea typeface="+mn-ea"/>
                  </a:rPr>
                  <a:t>x</a:t>
                </a:r>
                <a:r>
                  <a:rPr lang="en-US" altLang="zh-CN" sz="2400" dirty="0">
                    <a:latin typeface="+mn-ea"/>
                    <a:ea typeface="+mn-ea"/>
                    <a:sym typeface="Symbol" panose="05050102010706020507" pitchFamily="18" charset="2"/>
                  </a:rPr>
                  <a:t></a:t>
                </a:r>
                <a:r>
                  <a:rPr lang="fr-FR" altLang="zh-CN" sz="2400" dirty="0">
                    <a:latin typeface="+mn-ea"/>
                    <a:ea typeface="+mn-ea"/>
                  </a:rPr>
                  <a:t>y</a:t>
                </a:r>
                <a:r>
                  <a:rPr lang="en-US" altLang="zh-CN" sz="2400" dirty="0">
                    <a:latin typeface="+mn-ea"/>
                    <a:ea typeface="+mn-ea"/>
                    <a:sym typeface="Symbol" panose="05050102010706020507" pitchFamily="18" charset="2"/>
                  </a:rPr>
                  <a:t></a:t>
                </a:r>
                <a:r>
                  <a:rPr lang="fr-FR" altLang="zh-CN" sz="2400" dirty="0">
                    <a:latin typeface="+mn-ea"/>
                    <a:ea typeface="+mn-ea"/>
                  </a:rPr>
                  <a:t>z(P(x,y)</a:t>
                </a:r>
                <a:r>
                  <a:rPr lang="zh-CN" altLang="zh-CN" sz="2400" dirty="0">
                    <a:latin typeface="+mn-ea"/>
                    <a:ea typeface="+mn-ea"/>
                  </a:rPr>
                  <a:t>∧</a:t>
                </a:r>
                <a14:m>
                  <m:oMath xmlns:m="http://schemas.openxmlformats.org/officeDocument/2006/math">
                    <m:r>
                      <a:rPr lang="fr-FR" altLang="zh-CN" sz="2400" i="1">
                        <a:latin typeface="Cambria Math" panose="02040503050406030204" pitchFamily="18" charset="0"/>
                        <a:ea typeface="+mn-ea"/>
                      </a:rPr>
                      <m:t>¬</m:t>
                    </m:r>
                  </m:oMath>
                </a14:m>
                <a:r>
                  <a:rPr lang="fr-FR" altLang="zh-CN" sz="2400" dirty="0">
                    <a:latin typeface="+mn-ea"/>
                    <a:ea typeface="+mn-ea"/>
                  </a:rPr>
                  <a:t>Q(z,a)</a:t>
                </a:r>
                <a:r>
                  <a:rPr lang="zh-CN" altLang="zh-CN" sz="2400" dirty="0">
                    <a:latin typeface="+mn-ea"/>
                    <a:ea typeface="+mn-ea"/>
                  </a:rPr>
                  <a:t>∧</a:t>
                </a:r>
                <a14:m>
                  <m:oMath xmlns:m="http://schemas.openxmlformats.org/officeDocument/2006/math">
                    <m:r>
                      <a:rPr lang="fr-FR" altLang="zh-CN" sz="2400" i="1">
                        <a:latin typeface="Cambria Math" panose="02040503050406030204" pitchFamily="18" charset="0"/>
                        <a:ea typeface="+mn-ea"/>
                      </a:rPr>
                      <m:t>¬</m:t>
                    </m:r>
                  </m:oMath>
                </a14:m>
                <a:r>
                  <a:rPr lang="fr-FR" altLang="zh-CN" sz="2400" dirty="0">
                    <a:latin typeface="+mn-ea"/>
                    <a:ea typeface="+mn-ea"/>
                  </a:rPr>
                  <a:t>R(b,x))</a:t>
                </a:r>
                <a:endParaRPr lang="zh-CN" altLang="zh-CN" sz="2400" dirty="0">
                  <a:latin typeface="+mn-ea"/>
                  <a:ea typeface="+mn-ea"/>
                </a:endParaRPr>
              </a:p>
            </p:txBody>
          </p:sp>
        </mc:Choice>
        <mc:Fallback xmlns="">
          <p:sp>
            <p:nvSpPr>
              <p:cNvPr id="10" name="Rectangle 6"/>
              <p:cNvSpPr>
                <a:spLocks noRot="1" noChangeAspect="1" noMove="1" noResize="1" noEditPoints="1" noAdjustHandles="1" noChangeArrowheads="1" noChangeShapeType="1" noTextEdit="1"/>
              </p:cNvSpPr>
              <p:nvPr/>
            </p:nvSpPr>
            <p:spPr bwMode="auto">
              <a:xfrm>
                <a:off x="361415" y="2591594"/>
                <a:ext cx="11452652" cy="3719031"/>
              </a:xfrm>
              <a:prstGeom prst="rect">
                <a:avLst/>
              </a:prstGeom>
              <a:blipFill>
                <a:blip r:embed="rId7"/>
                <a:stretch>
                  <a:fillRect l="-798" b="-2951"/>
                </a:stretch>
              </a:blipFill>
              <a:ln>
                <a:noFill/>
              </a:ln>
              <a:extLst/>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5057358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down)">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down)">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wipe(down)">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wipe(down)">
                                      <p:cBhvr>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wipe(down)">
                                      <p:cBhvr>
                                        <p:cTn id="32"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3"/>
          <p:cNvSpPr>
            <a:spLocks noGrp="1" noChangeArrowheads="1"/>
          </p:cNvSpPr>
          <p:nvPr>
            <p:ph type="body" idx="4294967295"/>
          </p:nvPr>
        </p:nvSpPr>
        <p:spPr>
          <a:xfrm>
            <a:off x="384175" y="1219994"/>
            <a:ext cx="10855924" cy="3657600"/>
          </a:xfrm>
        </p:spPr>
        <p:txBody>
          <a:bodyPr>
            <a:noAutofit/>
          </a:bodyPr>
          <a:lstStyle/>
          <a:p>
            <a:pPr marL="0" indent="0">
              <a:buNone/>
            </a:pPr>
            <a:r>
              <a:rPr lang="zh-CN" altLang="zh-CN" dirty="0">
                <a:solidFill>
                  <a:srgbClr val="C00000"/>
                </a:solidFill>
              </a:rPr>
              <a:t>定义</a:t>
            </a:r>
            <a:r>
              <a:rPr lang="en-US" altLang="zh-CN" dirty="0">
                <a:solidFill>
                  <a:srgbClr val="C00000"/>
                </a:solidFill>
              </a:rPr>
              <a:t>3.14  </a:t>
            </a:r>
            <a:r>
              <a:rPr lang="zh-CN" altLang="zh-CN" dirty="0"/>
              <a:t>设公式</a:t>
            </a:r>
            <a:r>
              <a:rPr lang="en-US" altLang="zh-CN" dirty="0"/>
              <a:t>G=</a:t>
            </a:r>
            <a:r>
              <a:rPr lang="fr-FR" altLang="zh-CN" dirty="0"/>
              <a:t>Q</a:t>
            </a:r>
            <a:r>
              <a:rPr lang="fr-FR" altLang="zh-CN" baseline="-25000" dirty="0"/>
              <a:t>1</a:t>
            </a:r>
            <a:r>
              <a:rPr lang="fr-FR" altLang="zh-CN" dirty="0"/>
              <a:t>x</a:t>
            </a:r>
            <a:r>
              <a:rPr lang="fr-FR" altLang="zh-CN" baseline="-25000" dirty="0"/>
              <a:t>1 </a:t>
            </a:r>
            <a:r>
              <a:rPr lang="fr-FR" altLang="zh-CN" dirty="0"/>
              <a:t>Q</a:t>
            </a:r>
            <a:r>
              <a:rPr lang="fr-FR" altLang="zh-CN" baseline="-25000" dirty="0"/>
              <a:t>2</a:t>
            </a:r>
            <a:r>
              <a:rPr lang="fr-FR" altLang="zh-CN" dirty="0"/>
              <a:t>x</a:t>
            </a:r>
            <a:r>
              <a:rPr lang="fr-FR" altLang="zh-CN" baseline="-25000" dirty="0"/>
              <a:t>2</a:t>
            </a:r>
            <a:r>
              <a:rPr lang="fr-FR" altLang="zh-CN" dirty="0"/>
              <a:t>…Q</a:t>
            </a:r>
            <a:r>
              <a:rPr lang="fr-FR" altLang="zh-CN" baseline="-25000" dirty="0"/>
              <a:t>n</a:t>
            </a:r>
            <a:r>
              <a:rPr lang="fr-FR" altLang="zh-CN" dirty="0"/>
              <a:t>x</a:t>
            </a:r>
            <a:r>
              <a:rPr lang="fr-FR" altLang="zh-CN" baseline="-25000" dirty="0"/>
              <a:t>n</a:t>
            </a:r>
            <a:r>
              <a:rPr lang="fr-FR" altLang="zh-CN" dirty="0"/>
              <a:t>M(x</a:t>
            </a:r>
            <a:r>
              <a:rPr lang="fr-FR" altLang="zh-CN" baseline="-25000" dirty="0"/>
              <a:t>1</a:t>
            </a:r>
            <a:r>
              <a:rPr lang="fr-FR" altLang="zh-CN" dirty="0"/>
              <a:t>,x</a:t>
            </a:r>
            <a:r>
              <a:rPr lang="fr-FR" altLang="zh-CN" baseline="-25000" dirty="0"/>
              <a:t>2</a:t>
            </a:r>
            <a:r>
              <a:rPr lang="fr-FR" altLang="zh-CN" dirty="0"/>
              <a:t>,…,x</a:t>
            </a:r>
            <a:r>
              <a:rPr lang="fr-FR" altLang="zh-CN" baseline="-25000" dirty="0"/>
              <a:t>n</a:t>
            </a:r>
            <a:r>
              <a:rPr lang="fr-FR" altLang="zh-CN" dirty="0"/>
              <a:t>)</a:t>
            </a:r>
            <a:r>
              <a:rPr lang="zh-CN" altLang="zh-CN" dirty="0"/>
              <a:t>是一个</a:t>
            </a:r>
            <a:r>
              <a:rPr lang="zh-CN" altLang="zh-CN" dirty="0">
                <a:solidFill>
                  <a:srgbClr val="C00000"/>
                </a:solidFill>
              </a:rPr>
              <a:t>前束合取范式</a:t>
            </a:r>
            <a:r>
              <a:rPr lang="zh-CN" altLang="zh-CN" dirty="0"/>
              <a:t>，按照从左到右的顺序去掉</a:t>
            </a:r>
            <a:r>
              <a:rPr lang="en-US" altLang="zh-CN" dirty="0"/>
              <a:t>G</a:t>
            </a:r>
            <a:r>
              <a:rPr lang="zh-CN" altLang="zh-CN" dirty="0"/>
              <a:t>中的存在量词。</a:t>
            </a:r>
            <a:r>
              <a:rPr lang="zh-CN" altLang="en-US" dirty="0"/>
              <a:t>若</a:t>
            </a:r>
            <a:r>
              <a:rPr lang="en-US" altLang="zh-CN" dirty="0">
                <a:solidFill>
                  <a:srgbClr val="3333FF"/>
                </a:solidFill>
              </a:rPr>
              <a:t>Q</a:t>
            </a:r>
            <a:r>
              <a:rPr lang="en-US" altLang="zh-CN" baseline="-25000" dirty="0">
                <a:solidFill>
                  <a:srgbClr val="3333FF"/>
                </a:solidFill>
              </a:rPr>
              <a:t>i</a:t>
            </a:r>
            <a:r>
              <a:rPr lang="zh-CN" altLang="zh-CN" dirty="0">
                <a:solidFill>
                  <a:srgbClr val="3333FF"/>
                </a:solidFill>
              </a:rPr>
              <a:t>是存在量词</a:t>
            </a:r>
            <a:r>
              <a:rPr lang="zh-CN" altLang="zh-CN" dirty="0"/>
              <a:t>，</a:t>
            </a:r>
            <a:r>
              <a:rPr lang="zh-CN" altLang="en-US" dirty="0"/>
              <a:t>且</a:t>
            </a:r>
            <a:r>
              <a:rPr lang="en-US" altLang="zh-CN" dirty="0" err="1"/>
              <a:t>i</a:t>
            </a:r>
            <a:r>
              <a:rPr lang="en-US" altLang="zh-CN" dirty="0"/>
              <a:t>=1</a:t>
            </a:r>
            <a:r>
              <a:rPr lang="zh-CN" altLang="zh-CN" dirty="0"/>
              <a:t>，则直接用个体常量取代</a:t>
            </a:r>
            <a:r>
              <a:rPr lang="en-US" altLang="zh-CN" dirty="0"/>
              <a:t>M</a:t>
            </a:r>
            <a:r>
              <a:rPr lang="zh-CN" altLang="zh-CN" dirty="0"/>
              <a:t>中所有的</a:t>
            </a:r>
            <a:r>
              <a:rPr lang="en-US" altLang="zh-CN" dirty="0"/>
              <a:t>x</a:t>
            </a:r>
            <a:r>
              <a:rPr lang="en-US" altLang="zh-CN" baseline="-25000" dirty="0"/>
              <a:t>1</a:t>
            </a:r>
            <a:r>
              <a:rPr lang="zh-CN" altLang="zh-CN" dirty="0"/>
              <a:t>，并在</a:t>
            </a:r>
            <a:r>
              <a:rPr lang="en-US" altLang="zh-CN" dirty="0"/>
              <a:t>G</a:t>
            </a:r>
            <a:r>
              <a:rPr lang="zh-CN" altLang="zh-CN" dirty="0"/>
              <a:t>中删去</a:t>
            </a:r>
            <a:r>
              <a:rPr lang="fr-FR" altLang="zh-CN" dirty="0"/>
              <a:t>Q</a:t>
            </a:r>
            <a:r>
              <a:rPr lang="fr-FR" altLang="zh-CN" baseline="-25000" dirty="0"/>
              <a:t>1</a:t>
            </a:r>
            <a:r>
              <a:rPr lang="fr-FR" altLang="zh-CN" dirty="0"/>
              <a:t>x</a:t>
            </a:r>
            <a:r>
              <a:rPr lang="fr-FR" altLang="zh-CN" baseline="-25000" dirty="0"/>
              <a:t>1</a:t>
            </a:r>
            <a:r>
              <a:rPr lang="zh-CN" altLang="zh-CN" dirty="0"/>
              <a:t>；若</a:t>
            </a:r>
            <a:r>
              <a:rPr lang="en-US" altLang="zh-CN" dirty="0" err="1"/>
              <a:t>i</a:t>
            </a:r>
            <a:r>
              <a:rPr lang="zh-CN" altLang="zh-CN" dirty="0"/>
              <a:t>＞</a:t>
            </a:r>
            <a:r>
              <a:rPr lang="en-US" altLang="zh-CN" dirty="0"/>
              <a:t>1</a:t>
            </a:r>
            <a:r>
              <a:rPr lang="zh-CN" altLang="zh-CN" dirty="0"/>
              <a:t>，</a:t>
            </a:r>
            <a:r>
              <a:rPr lang="fr-FR" altLang="zh-CN" dirty="0"/>
              <a:t>Q</a:t>
            </a:r>
            <a:r>
              <a:rPr lang="fr-FR" altLang="zh-CN" baseline="-25000" dirty="0"/>
              <a:t>1</a:t>
            </a:r>
            <a:r>
              <a:rPr lang="zh-CN" altLang="zh-CN" dirty="0"/>
              <a:t>，</a:t>
            </a:r>
            <a:r>
              <a:rPr lang="fr-FR" altLang="zh-CN" dirty="0"/>
              <a:t>Q</a:t>
            </a:r>
            <a:r>
              <a:rPr lang="fr-FR" altLang="zh-CN" baseline="-25000" dirty="0"/>
              <a:t>2</a:t>
            </a:r>
            <a:r>
              <a:rPr lang="zh-CN" altLang="zh-CN" dirty="0"/>
              <a:t>，</a:t>
            </a:r>
            <a:r>
              <a:rPr lang="fr-FR" altLang="zh-CN" dirty="0"/>
              <a:t>…Q</a:t>
            </a:r>
            <a:r>
              <a:rPr lang="fr-FR" altLang="zh-CN" baseline="-25000" dirty="0"/>
              <a:t>i-1</a:t>
            </a:r>
            <a:r>
              <a:rPr lang="zh-CN" altLang="zh-CN" dirty="0"/>
              <a:t>都是全称量词，则在</a:t>
            </a:r>
            <a:r>
              <a:rPr lang="en-US" altLang="zh-CN" dirty="0"/>
              <a:t>G</a:t>
            </a:r>
            <a:r>
              <a:rPr lang="zh-CN" altLang="zh-CN" dirty="0"/>
              <a:t>中用一个未使用过的函数符号（如</a:t>
            </a:r>
            <a:r>
              <a:rPr lang="en-US" altLang="zh-CN" dirty="0"/>
              <a:t>f</a:t>
            </a:r>
            <a:r>
              <a:rPr lang="zh-CN" altLang="zh-CN" dirty="0"/>
              <a:t>），并用</a:t>
            </a:r>
            <a:r>
              <a:rPr lang="en-US" altLang="zh-CN" dirty="0"/>
              <a:t>f(</a:t>
            </a:r>
            <a:r>
              <a:rPr lang="fr-FR" altLang="zh-CN" dirty="0"/>
              <a:t>x</a:t>
            </a:r>
            <a:r>
              <a:rPr lang="fr-FR" altLang="zh-CN" baseline="-25000" dirty="0"/>
              <a:t>1</a:t>
            </a:r>
            <a:r>
              <a:rPr lang="fr-FR" altLang="zh-CN" dirty="0"/>
              <a:t>,x</a:t>
            </a:r>
            <a:r>
              <a:rPr lang="fr-FR" altLang="zh-CN" baseline="-25000" dirty="0"/>
              <a:t>2</a:t>
            </a:r>
            <a:r>
              <a:rPr lang="fr-FR" altLang="zh-CN" dirty="0"/>
              <a:t>,…,x</a:t>
            </a:r>
            <a:r>
              <a:rPr lang="fr-FR" altLang="zh-CN" baseline="-25000" dirty="0"/>
              <a:t>i-1</a:t>
            </a:r>
            <a:r>
              <a:rPr lang="en-US" altLang="zh-CN" dirty="0"/>
              <a:t>)</a:t>
            </a:r>
            <a:r>
              <a:rPr lang="zh-CN" altLang="zh-CN" dirty="0"/>
              <a:t>替换</a:t>
            </a:r>
            <a:r>
              <a:rPr lang="en-US" altLang="zh-CN" dirty="0"/>
              <a:t>G</a:t>
            </a:r>
            <a:r>
              <a:rPr lang="zh-CN" altLang="zh-CN" dirty="0"/>
              <a:t>中所有的</a:t>
            </a:r>
            <a:r>
              <a:rPr lang="en-US" altLang="zh-CN" dirty="0"/>
              <a:t>x</a:t>
            </a:r>
            <a:r>
              <a:rPr lang="en-US" altLang="zh-CN" baseline="-25000" dirty="0"/>
              <a:t>i</a:t>
            </a:r>
            <a:r>
              <a:rPr lang="zh-CN" altLang="zh-CN" dirty="0"/>
              <a:t>，然后删去</a:t>
            </a:r>
            <a:r>
              <a:rPr lang="fr-FR" altLang="zh-CN" dirty="0"/>
              <a:t>Q</a:t>
            </a:r>
            <a:r>
              <a:rPr lang="fr-FR" altLang="zh-CN" baseline="-25000" dirty="0"/>
              <a:t>i</a:t>
            </a:r>
            <a:r>
              <a:rPr lang="fr-FR" altLang="zh-CN" dirty="0"/>
              <a:t>x</a:t>
            </a:r>
            <a:r>
              <a:rPr lang="fr-FR" altLang="zh-CN" baseline="-25000" dirty="0"/>
              <a:t>i</a:t>
            </a:r>
            <a:r>
              <a:rPr lang="zh-CN" altLang="en-US" dirty="0"/>
              <a:t>，</a:t>
            </a:r>
            <a:r>
              <a:rPr lang="zh-CN" altLang="zh-CN" dirty="0"/>
              <a:t>重复此过程，直到</a:t>
            </a:r>
            <a:r>
              <a:rPr lang="en-US" altLang="zh-CN" dirty="0"/>
              <a:t>G</a:t>
            </a:r>
            <a:r>
              <a:rPr lang="zh-CN" altLang="zh-CN" dirty="0"/>
              <a:t>中没有</a:t>
            </a:r>
            <a:r>
              <a:rPr lang="zh-CN" altLang="en-US" dirty="0"/>
              <a:t>存在</a:t>
            </a:r>
            <a:r>
              <a:rPr lang="zh-CN" altLang="zh-CN" dirty="0"/>
              <a:t>量词为止。这样得到的公式称为</a:t>
            </a:r>
            <a:r>
              <a:rPr lang="en-US" altLang="zh-CN" dirty="0" err="1">
                <a:solidFill>
                  <a:srgbClr val="C00000"/>
                </a:solidFill>
              </a:rPr>
              <a:t>Skolem</a:t>
            </a:r>
            <a:r>
              <a:rPr lang="zh-CN" altLang="zh-CN" dirty="0">
                <a:solidFill>
                  <a:srgbClr val="C00000"/>
                </a:solidFill>
              </a:rPr>
              <a:t>范式</a:t>
            </a:r>
            <a:r>
              <a:rPr lang="zh-CN" altLang="zh-CN" dirty="0"/>
              <a:t>。</a:t>
            </a:r>
          </a:p>
        </p:txBody>
      </p:sp>
      <p:sp>
        <p:nvSpPr>
          <p:cNvPr id="37893" name="Rectangle 7"/>
          <p:cNvSpPr>
            <a:spLocks noChangeArrowheads="1"/>
          </p:cNvSpPr>
          <p:nvPr/>
        </p:nvSpPr>
        <p:spPr bwMode="auto">
          <a:xfrm>
            <a:off x="1526117" y="3042002"/>
            <a:ext cx="184774" cy="585039"/>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37895" name="Rectangle 9"/>
          <p:cNvSpPr>
            <a:spLocks noChangeArrowheads="1"/>
          </p:cNvSpPr>
          <p:nvPr/>
        </p:nvSpPr>
        <p:spPr bwMode="auto">
          <a:xfrm>
            <a:off x="1526117" y="-292519"/>
            <a:ext cx="184774" cy="585039"/>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8" name="Rectangle 2">
            <a:extLst>
              <a:ext uri="{FF2B5EF4-FFF2-40B4-BE49-F238E27FC236}">
                <a16:creationId xmlns:a16="http://schemas.microsoft.com/office/drawing/2014/main" id="{E031A6CD-B204-48B9-AB64-51F0EF2C2306}"/>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en-US" altLang="zh-CN" dirty="0">
                <a:sym typeface="Symbol" panose="05050102010706020507" pitchFamily="18" charset="2"/>
              </a:rPr>
              <a:t>3.3.2  </a:t>
            </a:r>
            <a:r>
              <a:rPr lang="en-US" altLang="zh-CN" dirty="0" err="1"/>
              <a:t>Skolem</a:t>
            </a:r>
            <a:r>
              <a:rPr lang="zh-CN" altLang="zh-CN" dirty="0"/>
              <a:t>范式</a:t>
            </a:r>
            <a:endParaRPr lang="zh-CN" altLang="en-US" dirty="0">
              <a:sym typeface="Symbol" panose="05050102010706020507" pitchFamily="18" charset="2"/>
            </a:endParaRPr>
          </a:p>
        </p:txBody>
      </p:sp>
    </p:spTree>
    <p:custDataLst>
      <p:tags r:id="rId1"/>
    </p:custDataLst>
    <p:extLst>
      <p:ext uri="{BB962C8B-B14F-4D97-AF65-F5344CB8AC3E}">
        <p14:creationId xmlns:p14="http://schemas.microsoft.com/office/powerpoint/2010/main" val="20509251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1988" name="Rectangle 3"/>
              <p:cNvSpPr>
                <a:spLocks noGrp="1" noChangeArrowheads="1"/>
              </p:cNvSpPr>
              <p:nvPr>
                <p:ph type="body" idx="4294967295"/>
              </p:nvPr>
            </p:nvSpPr>
            <p:spPr>
              <a:xfrm>
                <a:off x="140949" y="1140248"/>
                <a:ext cx="6662942" cy="3604915"/>
              </a:xfrm>
            </p:spPr>
            <p:txBody>
              <a:bodyPr>
                <a:normAutofit/>
              </a:bodyPr>
              <a:lstStyle/>
              <a:p>
                <a:pPr marL="0" indent="0">
                  <a:lnSpc>
                    <a:spcPct val="200000"/>
                  </a:lnSpc>
                  <a:buNone/>
                </a:pPr>
                <a:r>
                  <a:rPr lang="zh-CN" altLang="en-US" dirty="0">
                    <a:solidFill>
                      <a:srgbClr val="C00000"/>
                    </a:solidFill>
                    <a:cs typeface="Times New Roman" panose="02020603050405020304" pitchFamily="18" charset="0"/>
                    <a:sym typeface="Symbol" panose="05050102010706020507" pitchFamily="18" charset="2"/>
                  </a:rPr>
                  <a:t>例</a:t>
                </a:r>
                <a:r>
                  <a:rPr lang="fr-FR" altLang="zh-CN" dirty="0">
                    <a:solidFill>
                      <a:srgbClr val="C00000"/>
                    </a:solidFill>
                    <a:cs typeface="Times New Roman" panose="02020603050405020304" pitchFamily="18" charset="0"/>
                  </a:rPr>
                  <a:t>3.18  </a:t>
                </a:r>
                <a:r>
                  <a:rPr lang="zh-CN" altLang="zh-CN" dirty="0"/>
                  <a:t>求例</a:t>
                </a:r>
                <a:r>
                  <a:rPr lang="en-US" altLang="zh-CN" dirty="0"/>
                  <a:t>3.17</a:t>
                </a:r>
                <a:r>
                  <a:rPr lang="zh-CN" altLang="zh-CN" dirty="0"/>
                  <a:t>（</a:t>
                </a:r>
                <a:r>
                  <a:rPr lang="en-US" altLang="zh-CN" dirty="0"/>
                  <a:t>3</a:t>
                </a:r>
                <a:r>
                  <a:rPr lang="zh-CN" altLang="zh-CN" dirty="0"/>
                  <a:t>）的</a:t>
                </a:r>
                <a:r>
                  <a:rPr lang="en-US" altLang="zh-CN" dirty="0"/>
                  <a:t>S</a:t>
                </a:r>
                <a:r>
                  <a:rPr lang="fr-FR" altLang="zh-CN" dirty="0"/>
                  <a:t>kolem</a:t>
                </a:r>
                <a:r>
                  <a:rPr lang="zh-CN" altLang="zh-CN" dirty="0"/>
                  <a:t>范式。</a:t>
                </a:r>
              </a:p>
              <a:p>
                <a:pPr marL="0" indent="0">
                  <a:lnSpc>
                    <a:spcPct val="200000"/>
                  </a:lnSpc>
                  <a:buNone/>
                </a:pPr>
                <a:r>
                  <a:rPr lang="zh-CN" altLang="en-US" dirty="0">
                    <a:solidFill>
                      <a:srgbClr val="C00000"/>
                    </a:solidFill>
                    <a:cs typeface="Times New Roman" panose="02020603050405020304" pitchFamily="18" charset="0"/>
                    <a:sym typeface="Symbol" panose="05050102010706020507" pitchFamily="18" charset="2"/>
                  </a:rPr>
                  <a:t>解 </a:t>
                </a:r>
                <a:r>
                  <a:rPr lang="fr-FR" altLang="zh-CN" dirty="0"/>
                  <a:t> </a:t>
                </a:r>
                <a14:m>
                  <m:oMath xmlns:m="http://schemas.openxmlformats.org/officeDocument/2006/math">
                    <m:r>
                      <a:rPr lang="fr-FR" altLang="zh-CN" i="1">
                        <a:latin typeface="Cambria Math" panose="02040503050406030204" pitchFamily="18" charset="0"/>
                      </a:rPr>
                      <m:t>¬</m:t>
                    </m:r>
                  </m:oMath>
                </a14:m>
                <a:r>
                  <a:rPr lang="fr-FR" altLang="zh-CN" dirty="0"/>
                  <a:t>(</a:t>
                </a:r>
                <a:r>
                  <a:rPr lang="en-US" altLang="zh-CN" dirty="0">
                    <a:sym typeface="Symbol" panose="05050102010706020507" pitchFamily="18" charset="2"/>
                  </a:rPr>
                  <a:t></a:t>
                </a:r>
                <a:r>
                  <a:rPr lang="fr-FR" altLang="zh-CN" dirty="0"/>
                  <a:t>x</a:t>
                </a:r>
                <a:r>
                  <a:rPr lang="en-US" altLang="zh-CN" dirty="0">
                    <a:sym typeface="Symbol" panose="05050102010706020507" pitchFamily="18" charset="2"/>
                  </a:rPr>
                  <a:t></a:t>
                </a:r>
                <a:r>
                  <a:rPr lang="fr-FR" altLang="zh-CN" dirty="0"/>
                  <a:t>yP(x,y)</a:t>
                </a:r>
                <a:r>
                  <a:rPr lang="en-US" altLang="zh-CN" dirty="0">
                    <a:sym typeface="Symbol" panose="05050102010706020507" pitchFamily="18" charset="2"/>
                  </a:rPr>
                  <a:t></a:t>
                </a:r>
                <a:r>
                  <a:rPr lang="fr-FR" altLang="zh-CN" dirty="0"/>
                  <a:t>x(</a:t>
                </a:r>
                <a14:m>
                  <m:oMath xmlns:m="http://schemas.openxmlformats.org/officeDocument/2006/math">
                    <m:r>
                      <a:rPr lang="fr-FR" altLang="zh-CN" i="1">
                        <a:latin typeface="Cambria Math" panose="02040503050406030204" pitchFamily="18" charset="0"/>
                      </a:rPr>
                      <m:t>¬</m:t>
                    </m:r>
                  </m:oMath>
                </a14:m>
                <a:r>
                  <a:rPr lang="en-US" altLang="zh-CN" dirty="0">
                    <a:sym typeface="Symbol" panose="05050102010706020507" pitchFamily="18" charset="2"/>
                  </a:rPr>
                  <a:t></a:t>
                </a:r>
                <a:r>
                  <a:rPr lang="fr-FR" altLang="zh-CN" dirty="0"/>
                  <a:t>yQ(y,a)</a:t>
                </a:r>
                <a:r>
                  <a:rPr lang="en-US" altLang="zh-CN" dirty="0">
                    <a:sym typeface="Symbol" panose="05050102010706020507" pitchFamily="18" charset="2"/>
                  </a:rPr>
                  <a:t></a:t>
                </a:r>
                <a:r>
                  <a:rPr lang="fr-FR" altLang="zh-CN" dirty="0"/>
                  <a:t>R(b, x)))</a:t>
                </a:r>
              </a:p>
              <a:p>
                <a:pPr marL="0" indent="0">
                  <a:lnSpc>
                    <a:spcPct val="200000"/>
                  </a:lnSpc>
                  <a:buNone/>
                </a:pPr>
                <a:r>
                  <a:rPr lang="fr-FR" altLang="zh-CN" dirty="0"/>
                  <a:t>      =</a:t>
                </a:r>
                <a:r>
                  <a:rPr lang="en-US" altLang="zh-CN" dirty="0">
                    <a:sym typeface="Symbol" panose="05050102010706020507" pitchFamily="18" charset="2"/>
                  </a:rPr>
                  <a:t></a:t>
                </a:r>
                <a:r>
                  <a:rPr lang="fr-FR" altLang="zh-CN" dirty="0"/>
                  <a:t>x</a:t>
                </a:r>
                <a:r>
                  <a:rPr lang="en-US" altLang="zh-CN" dirty="0">
                    <a:sym typeface="Symbol" panose="05050102010706020507" pitchFamily="18" charset="2"/>
                  </a:rPr>
                  <a:t></a:t>
                </a:r>
                <a:r>
                  <a:rPr lang="fr-FR" altLang="zh-CN" dirty="0"/>
                  <a:t>y</a:t>
                </a:r>
                <a:r>
                  <a:rPr lang="en-US" altLang="zh-CN" dirty="0">
                    <a:sym typeface="Symbol" panose="05050102010706020507" pitchFamily="18" charset="2"/>
                  </a:rPr>
                  <a:t></a:t>
                </a:r>
                <a:r>
                  <a:rPr lang="fr-FR" altLang="zh-CN" dirty="0"/>
                  <a:t>z(P(x,y)</a:t>
                </a:r>
                <a:r>
                  <a:rPr lang="zh-CN" altLang="zh-CN" dirty="0"/>
                  <a:t>∧</a:t>
                </a:r>
                <a14:m>
                  <m:oMath xmlns:m="http://schemas.openxmlformats.org/officeDocument/2006/math">
                    <m:r>
                      <a:rPr lang="fr-FR" altLang="zh-CN" i="1">
                        <a:latin typeface="Cambria Math" panose="02040503050406030204" pitchFamily="18" charset="0"/>
                      </a:rPr>
                      <m:t>¬</m:t>
                    </m:r>
                  </m:oMath>
                </a14:m>
                <a:r>
                  <a:rPr lang="fr-FR" altLang="zh-CN" dirty="0"/>
                  <a:t>Q(z,a)</a:t>
                </a:r>
                <a:r>
                  <a:rPr lang="zh-CN" altLang="zh-CN" dirty="0"/>
                  <a:t>∧</a:t>
                </a:r>
                <a14:m>
                  <m:oMath xmlns:m="http://schemas.openxmlformats.org/officeDocument/2006/math">
                    <m:r>
                      <a:rPr lang="fr-FR" altLang="zh-CN" i="1">
                        <a:latin typeface="Cambria Math" panose="02040503050406030204" pitchFamily="18" charset="0"/>
                      </a:rPr>
                      <m:t>¬</m:t>
                    </m:r>
                  </m:oMath>
                </a14:m>
                <a:r>
                  <a:rPr lang="fr-FR" altLang="zh-CN" dirty="0"/>
                  <a:t>R(b,x))</a:t>
                </a:r>
              </a:p>
              <a:p>
                <a:pPr marL="0" indent="0">
                  <a:lnSpc>
                    <a:spcPct val="200000"/>
                  </a:lnSpc>
                  <a:buNone/>
                </a:pPr>
                <a:r>
                  <a:rPr lang="zh-CN" altLang="zh-CN" dirty="0"/>
                  <a:t>根据定义</a:t>
                </a:r>
                <a:r>
                  <a:rPr lang="fr-FR" altLang="zh-CN" dirty="0"/>
                  <a:t>3.14</a:t>
                </a:r>
                <a:r>
                  <a:rPr lang="zh-CN" altLang="zh-CN" dirty="0"/>
                  <a:t>，其转换过程如</a:t>
                </a:r>
                <a:r>
                  <a:rPr lang="zh-CN" altLang="en-US" dirty="0"/>
                  <a:t>右</a:t>
                </a:r>
                <a:r>
                  <a:rPr lang="zh-CN" altLang="zh-CN" dirty="0"/>
                  <a:t>图所示。</a:t>
                </a:r>
                <a:endParaRPr lang="en-US" altLang="zh-CN" dirty="0">
                  <a:solidFill>
                    <a:srgbClr val="C00000"/>
                  </a:solidFill>
                  <a:cs typeface="Times New Roman" panose="02020603050405020304" pitchFamily="18" charset="0"/>
                  <a:sym typeface="Symbol" panose="05050102010706020507" pitchFamily="18" charset="2"/>
                </a:endParaRPr>
              </a:p>
            </p:txBody>
          </p:sp>
        </mc:Choice>
        <mc:Fallback xmlns="">
          <p:sp>
            <p:nvSpPr>
              <p:cNvPr id="41988" name="Rectangle 3"/>
              <p:cNvSpPr>
                <a:spLocks noGrp="1" noRot="1" noChangeAspect="1" noMove="1" noResize="1" noEditPoints="1" noAdjustHandles="1" noChangeArrowheads="1" noChangeShapeType="1" noTextEdit="1"/>
              </p:cNvSpPr>
              <p:nvPr>
                <p:ph type="body" idx="4294967295"/>
              </p:nvPr>
            </p:nvSpPr>
            <p:spPr>
              <a:xfrm>
                <a:off x="140949" y="1140248"/>
                <a:ext cx="6662942" cy="3604915"/>
              </a:xfrm>
              <a:blipFill>
                <a:blip r:embed="rId6"/>
                <a:stretch>
                  <a:fillRect l="-915"/>
                </a:stretch>
              </a:blipFill>
            </p:spPr>
            <p:txBody>
              <a:bodyPr/>
              <a:lstStyle/>
              <a:p>
                <a:r>
                  <a:rPr lang="zh-CN" altLang="en-US">
                    <a:noFill/>
                  </a:rPr>
                  <a:t> </a:t>
                </a:r>
              </a:p>
            </p:txBody>
          </p:sp>
        </mc:Fallback>
      </mc:AlternateContent>
      <p:sp>
        <p:nvSpPr>
          <p:cNvPr id="25" name="Rectangle 2">
            <a:extLst>
              <a:ext uri="{FF2B5EF4-FFF2-40B4-BE49-F238E27FC236}">
                <a16:creationId xmlns:a16="http://schemas.microsoft.com/office/drawing/2014/main" id="{278BC493-D99D-4DA8-9E74-0FA7367511A7}"/>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sym typeface="Symbol" panose="05050102010706020507" pitchFamily="18" charset="2"/>
              </a:rPr>
              <a:t>例</a:t>
            </a:r>
            <a:r>
              <a:rPr lang="en-US" altLang="zh-CN" dirty="0"/>
              <a:t>3.18</a:t>
            </a:r>
            <a:endParaRPr lang="zh-CN" altLang="en-US" dirty="0">
              <a:sym typeface="Symbol" panose="05050102010706020507" pitchFamily="18" charset="2"/>
            </a:endParaRPr>
          </a:p>
        </p:txBody>
      </p:sp>
      <p:grpSp>
        <p:nvGrpSpPr>
          <p:cNvPr id="12" name="组合 11">
            <a:extLst>
              <a:ext uri="{FF2B5EF4-FFF2-40B4-BE49-F238E27FC236}">
                <a16:creationId xmlns:a16="http://schemas.microsoft.com/office/drawing/2014/main" id="{D715BDB6-95F4-4508-9345-03EFB798A37C}"/>
              </a:ext>
            </a:extLst>
          </p:cNvPr>
          <p:cNvGrpSpPr/>
          <p:nvPr/>
        </p:nvGrpSpPr>
        <p:grpSpPr>
          <a:xfrm>
            <a:off x="7013575" y="1372394"/>
            <a:ext cx="4539951" cy="3147883"/>
            <a:chOff x="5610" y="493664"/>
            <a:chExt cx="2400300" cy="1350386"/>
          </a:xfrm>
        </p:grpSpPr>
        <p:sp>
          <p:nvSpPr>
            <p:cNvPr id="13" name="矩形 12">
              <a:extLst>
                <a:ext uri="{FF2B5EF4-FFF2-40B4-BE49-F238E27FC236}">
                  <a16:creationId xmlns:a16="http://schemas.microsoft.com/office/drawing/2014/main" id="{C13EB345-0D79-47CB-A7B7-F400F7229B08}"/>
                </a:ext>
              </a:extLst>
            </p:cNvPr>
            <p:cNvSpPr>
              <a:spLocks noChangeArrowheads="1"/>
            </p:cNvSpPr>
            <p:nvPr/>
          </p:nvSpPr>
          <p:spPr bwMode="auto">
            <a:xfrm>
              <a:off x="1110744" y="796594"/>
              <a:ext cx="782764" cy="2051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lnSpc>
                  <a:spcPct val="150000"/>
                </a:lnSpc>
                <a:spcAft>
                  <a:spcPts val="0"/>
                </a:spcAft>
              </a:pPr>
              <a:r>
                <a:rPr lang="zh-CN" sz="2000" b="1" kern="100" dirty="0">
                  <a:solidFill>
                    <a:srgbClr val="3333FF"/>
                  </a:solidFill>
                  <a:effectLst/>
                  <a:latin typeface="+mn-ea"/>
                  <a:cs typeface="宋体" panose="02010600030101010101" pitchFamily="2" charset="-122"/>
                </a:rPr>
                <a:t>消去</a:t>
              </a:r>
              <a:r>
                <a:rPr lang="en-US" sz="2000" b="1" kern="100" dirty="0">
                  <a:solidFill>
                    <a:srgbClr val="3333FF"/>
                  </a:solidFill>
                  <a:effectLst/>
                  <a:latin typeface="+mn-ea"/>
                  <a:cs typeface="宋体" panose="02010600030101010101" pitchFamily="2" charset="-122"/>
                  <a:sym typeface="Symbol" panose="05050102010706020507" pitchFamily="18" charset="2"/>
                </a:rPr>
                <a:t></a:t>
              </a:r>
              <a:r>
                <a:rPr lang="en-US" sz="2000" b="1" kern="100" dirty="0">
                  <a:solidFill>
                    <a:srgbClr val="3333FF"/>
                  </a:solidFill>
                  <a:effectLst/>
                  <a:latin typeface="+mn-ea"/>
                  <a:cs typeface="宋体" panose="02010600030101010101" pitchFamily="2" charset="-122"/>
                </a:rPr>
                <a:t>y</a:t>
              </a:r>
              <a:endParaRPr lang="zh-CN" sz="2000" b="1" kern="100" dirty="0">
                <a:solidFill>
                  <a:srgbClr val="3333FF"/>
                </a:solidFill>
                <a:effectLst/>
                <a:latin typeface="+mn-ea"/>
                <a:cs typeface="宋体" panose="02010600030101010101" pitchFamily="2" charset="-122"/>
              </a:endParaRPr>
            </a:p>
          </p:txBody>
        </p:sp>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B5937661-FE4E-47A5-B98C-CD54DB6C78F3}"/>
                    </a:ext>
                  </a:extLst>
                </p:cNvPr>
                <p:cNvSpPr>
                  <a:spLocks noChangeArrowheads="1"/>
                </p:cNvSpPr>
                <p:nvPr/>
              </p:nvSpPr>
              <p:spPr bwMode="auto">
                <a:xfrm>
                  <a:off x="5610" y="1015377"/>
                  <a:ext cx="2400300" cy="30384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indent="114300" algn="just">
                    <a:lnSpc>
                      <a:spcPct val="150000"/>
                    </a:lnSpc>
                    <a:spcAft>
                      <a:spcPts val="0"/>
                    </a:spcAft>
                  </a:pPr>
                  <a:r>
                    <a:rPr lang="en-US" altLang="zh-CN" sz="2000" b="1" kern="100" dirty="0">
                      <a:latin typeface="+mn-ea"/>
                      <a:cs typeface="宋体" panose="02010600030101010101" pitchFamily="2" charset="-122"/>
                      <a:sym typeface="Symbol" panose="05050102010706020507" pitchFamily="18" charset="2"/>
                    </a:rPr>
                    <a:t></a:t>
                  </a:r>
                  <a:r>
                    <a:rPr lang="fr-FR" altLang="zh-CN" sz="2000" b="1" kern="100" dirty="0">
                      <a:latin typeface="+mn-ea"/>
                      <a:cs typeface="宋体" panose="02010600030101010101" pitchFamily="2" charset="-122"/>
                    </a:rPr>
                    <a:t>x</a:t>
                  </a:r>
                  <a:r>
                    <a:rPr lang="en-US" sz="2000" b="1" kern="100" dirty="0">
                      <a:effectLst/>
                      <a:latin typeface="+mn-ea"/>
                      <a:cs typeface="宋体" panose="02010600030101010101" pitchFamily="2" charset="-122"/>
                      <a:sym typeface="Symbol" panose="05050102010706020507" pitchFamily="18" charset="2"/>
                    </a:rPr>
                    <a:t></a:t>
                  </a:r>
                  <a:r>
                    <a:rPr lang="fr-FR" sz="2000" b="1" kern="100" dirty="0">
                      <a:effectLst/>
                      <a:latin typeface="+mn-ea"/>
                      <a:cs typeface="宋体" panose="02010600030101010101" pitchFamily="2" charset="-122"/>
                    </a:rPr>
                    <a:t>z(P(x,f(x))</a:t>
                  </a:r>
                  <a:r>
                    <a:rPr lang="zh-CN" sz="2000" b="1" kern="100" dirty="0">
                      <a:effectLst/>
                      <a:latin typeface="+mn-ea"/>
                      <a:cs typeface="宋体" panose="02010600030101010101" pitchFamily="2" charset="-122"/>
                    </a:rPr>
                    <a:t>∧</a:t>
                  </a:r>
                  <a14:m>
                    <m:oMath xmlns:m="http://schemas.openxmlformats.org/officeDocument/2006/math">
                      <m:r>
                        <a:rPr lang="fr-FR" sz="2000" b="1" i="1" kern="100">
                          <a:effectLst/>
                          <a:latin typeface="Cambria Math" panose="02040503050406030204" pitchFamily="18" charset="0"/>
                          <a:cs typeface="宋体" panose="02010600030101010101" pitchFamily="2" charset="-122"/>
                        </a:rPr>
                        <m:t>¬</m:t>
                      </m:r>
                    </m:oMath>
                  </a14:m>
                  <a:r>
                    <a:rPr lang="fr-FR" sz="2000" b="1" kern="100" dirty="0">
                      <a:effectLst/>
                      <a:latin typeface="+mn-ea"/>
                      <a:cs typeface="宋体" panose="02010600030101010101" pitchFamily="2" charset="-122"/>
                    </a:rPr>
                    <a:t>Q(z,a)</a:t>
                  </a:r>
                  <a:r>
                    <a:rPr lang="zh-CN" sz="2000" b="1" kern="100" dirty="0">
                      <a:effectLst/>
                      <a:latin typeface="+mn-ea"/>
                      <a:cs typeface="宋体" panose="02010600030101010101" pitchFamily="2" charset="-122"/>
                    </a:rPr>
                    <a:t>∧</a:t>
                  </a:r>
                  <a14:m>
                    <m:oMath xmlns:m="http://schemas.openxmlformats.org/officeDocument/2006/math">
                      <m:r>
                        <a:rPr lang="fr-FR" sz="2000" b="1" i="1" kern="100">
                          <a:effectLst/>
                          <a:latin typeface="Cambria Math" panose="02040503050406030204" pitchFamily="18" charset="0"/>
                          <a:cs typeface="宋体" panose="02010600030101010101" pitchFamily="2" charset="-122"/>
                        </a:rPr>
                        <m:t>¬</m:t>
                      </m:r>
                    </m:oMath>
                  </a14:m>
                  <a:r>
                    <a:rPr lang="fr-FR" sz="2000" b="1" kern="100" dirty="0">
                      <a:effectLst/>
                      <a:latin typeface="+mn-ea"/>
                      <a:cs typeface="宋体" panose="02010600030101010101" pitchFamily="2" charset="-122"/>
                    </a:rPr>
                    <a:t>R(b,x))</a:t>
                  </a:r>
                  <a:endParaRPr lang="zh-CN" sz="2000" b="1" kern="100" dirty="0">
                    <a:effectLst/>
                    <a:latin typeface="+mn-ea"/>
                    <a:cs typeface="宋体" panose="02010600030101010101" pitchFamily="2" charset="-122"/>
                  </a:endParaRPr>
                </a:p>
                <a:p>
                  <a:pPr algn="just">
                    <a:lnSpc>
                      <a:spcPct val="150000"/>
                    </a:lnSpc>
                    <a:spcAft>
                      <a:spcPts val="0"/>
                    </a:spcAft>
                  </a:pPr>
                  <a:r>
                    <a:rPr lang="fr-FR" sz="2000" b="1" kern="100" dirty="0">
                      <a:effectLst/>
                      <a:latin typeface="+mn-ea"/>
                      <a:cs typeface="宋体" panose="02010600030101010101" pitchFamily="2" charset="-122"/>
                    </a:rPr>
                    <a:t> </a:t>
                  </a:r>
                  <a:endParaRPr lang="zh-CN" sz="2000" b="1" kern="100" dirty="0">
                    <a:effectLst/>
                    <a:latin typeface="+mn-ea"/>
                    <a:cs typeface="宋体" panose="02010600030101010101" pitchFamily="2" charset="-122"/>
                  </a:endParaRPr>
                </a:p>
              </p:txBody>
            </p:sp>
          </mc:Choice>
          <mc:Fallback xmlns="">
            <p:sp>
              <p:nvSpPr>
                <p:cNvPr id="14" name="矩形 13">
                  <a:extLst>
                    <a:ext uri="{FF2B5EF4-FFF2-40B4-BE49-F238E27FC236}">
                      <a16:creationId xmlns:a16="http://schemas.microsoft.com/office/drawing/2014/main" id="{B5937661-FE4E-47A5-B98C-CD54DB6C78F3}"/>
                    </a:ext>
                  </a:extLst>
                </p:cNvPr>
                <p:cNvSpPr>
                  <a:spLocks noRot="1" noChangeAspect="1" noMove="1" noResize="1" noEditPoints="1" noAdjustHandles="1" noChangeArrowheads="1" noChangeShapeType="1" noTextEdit="1"/>
                </p:cNvSpPr>
                <p:nvPr/>
              </p:nvSpPr>
              <p:spPr bwMode="auto">
                <a:xfrm>
                  <a:off x="5610" y="1015377"/>
                  <a:ext cx="2400300" cy="303847"/>
                </a:xfrm>
                <a:prstGeom prst="rect">
                  <a:avLst/>
                </a:prstGeom>
                <a:blipFill>
                  <a:blip r:embed="rId7"/>
                  <a:stretch>
                    <a:fillRect/>
                  </a:stretch>
                </a:blipFill>
                <a:ln w="9525">
                  <a:solidFill>
                    <a:srgbClr val="000000"/>
                  </a:solidFill>
                  <a:miter lim="800000"/>
                  <a:headEnd/>
                  <a:tailEnd/>
                </a:ln>
              </p:spPr>
              <p:txBody>
                <a:bodyPr/>
                <a:lstStyle/>
                <a:p>
                  <a:r>
                    <a:rPr lang="zh-CN" altLang="en-US">
                      <a:noFill/>
                    </a:rPr>
                    <a:t> </a:t>
                  </a:r>
                </a:p>
              </p:txBody>
            </p:sp>
          </mc:Fallback>
        </mc:AlternateContent>
        <p:sp>
          <p:nvSpPr>
            <p:cNvPr id="23" name="矩形 22">
              <a:extLst>
                <a:ext uri="{FF2B5EF4-FFF2-40B4-BE49-F238E27FC236}">
                  <a16:creationId xmlns:a16="http://schemas.microsoft.com/office/drawing/2014/main" id="{31309F4C-E682-4A0A-8EAA-57B086323BC5}"/>
                </a:ext>
              </a:extLst>
            </p:cNvPr>
            <p:cNvSpPr>
              <a:spLocks noChangeArrowheads="1"/>
            </p:cNvSpPr>
            <p:nvPr/>
          </p:nvSpPr>
          <p:spPr bwMode="auto">
            <a:xfrm>
              <a:off x="1110744" y="1363381"/>
              <a:ext cx="701554" cy="2235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lnSpc>
                  <a:spcPct val="150000"/>
                </a:lnSpc>
                <a:spcAft>
                  <a:spcPts val="0"/>
                </a:spcAft>
              </a:pPr>
              <a:r>
                <a:rPr lang="zh-CN" sz="2000" b="1" kern="100" dirty="0">
                  <a:solidFill>
                    <a:srgbClr val="3333FF"/>
                  </a:solidFill>
                  <a:effectLst/>
                  <a:latin typeface="+mn-ea"/>
                  <a:cs typeface="宋体" panose="02010600030101010101" pitchFamily="2" charset="-122"/>
                </a:rPr>
                <a:t>消去</a:t>
              </a:r>
              <a:r>
                <a:rPr lang="en-US" sz="2000" b="1" kern="100" dirty="0">
                  <a:solidFill>
                    <a:srgbClr val="3333FF"/>
                  </a:solidFill>
                  <a:effectLst/>
                  <a:latin typeface="+mn-ea"/>
                  <a:cs typeface="宋体" panose="02010600030101010101" pitchFamily="2" charset="-122"/>
                  <a:sym typeface="Symbol" panose="05050102010706020507" pitchFamily="18" charset="2"/>
                </a:rPr>
                <a:t></a:t>
              </a:r>
              <a:r>
                <a:rPr lang="en-US" sz="2000" b="1" kern="100" dirty="0">
                  <a:solidFill>
                    <a:srgbClr val="3333FF"/>
                  </a:solidFill>
                  <a:effectLst/>
                  <a:latin typeface="+mn-ea"/>
                  <a:cs typeface="宋体" panose="02010600030101010101" pitchFamily="2" charset="-122"/>
                </a:rPr>
                <a:t>z</a:t>
              </a:r>
              <a:endParaRPr lang="zh-CN" sz="2000" b="1" kern="100" dirty="0">
                <a:solidFill>
                  <a:srgbClr val="3333FF"/>
                </a:solidFill>
                <a:effectLst/>
                <a:latin typeface="+mn-ea"/>
                <a:cs typeface="宋体" panose="02010600030101010101" pitchFamily="2" charset="-122"/>
              </a:endParaRPr>
            </a:p>
          </p:txBody>
        </p:sp>
        <mc:AlternateContent xmlns:mc="http://schemas.openxmlformats.org/markup-compatibility/2006" xmlns:a14="http://schemas.microsoft.com/office/drawing/2010/main">
          <mc:Choice Requires="a14">
            <p:sp>
              <p:nvSpPr>
                <p:cNvPr id="24" name="矩形 23">
                  <a:extLst>
                    <a:ext uri="{FF2B5EF4-FFF2-40B4-BE49-F238E27FC236}">
                      <a16:creationId xmlns:a16="http://schemas.microsoft.com/office/drawing/2014/main" id="{958DD5CD-4687-4712-9426-7E4CA74A0ABE}"/>
                    </a:ext>
                  </a:extLst>
                </p:cNvPr>
                <p:cNvSpPr>
                  <a:spLocks noChangeArrowheads="1"/>
                </p:cNvSpPr>
                <p:nvPr/>
              </p:nvSpPr>
              <p:spPr bwMode="auto">
                <a:xfrm>
                  <a:off x="5610" y="493664"/>
                  <a:ext cx="2400300" cy="30367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indent="114300">
                    <a:lnSpc>
                      <a:spcPct val="150000"/>
                    </a:lnSpc>
                  </a:pPr>
                  <a:r>
                    <a:rPr lang="en-US" altLang="zh-CN" sz="2000" b="1" kern="100" dirty="0">
                      <a:latin typeface="+mn-ea"/>
                      <a:cs typeface="宋体" panose="02010600030101010101" pitchFamily="2" charset="-122"/>
                      <a:sym typeface="Symbol" panose="05050102010706020507" pitchFamily="18" charset="2"/>
                    </a:rPr>
                    <a:t></a:t>
                  </a:r>
                  <a:r>
                    <a:rPr lang="fr-FR" altLang="zh-CN" sz="2000" b="1" kern="100" dirty="0">
                      <a:latin typeface="+mn-ea"/>
                      <a:cs typeface="宋体" panose="02010600030101010101" pitchFamily="2" charset="-122"/>
                    </a:rPr>
                    <a:t>x</a:t>
                  </a:r>
                  <a:r>
                    <a:rPr lang="en-US" sz="2000" b="1" kern="100" dirty="0">
                      <a:latin typeface="+mn-ea"/>
                      <a:cs typeface="宋体" panose="02010600030101010101" pitchFamily="2" charset="-122"/>
                      <a:sym typeface="Symbol" panose="05050102010706020507" pitchFamily="18" charset="2"/>
                    </a:rPr>
                    <a:t></a:t>
                  </a:r>
                  <a:r>
                    <a:rPr lang="fr-FR" sz="2000" b="1" kern="100" dirty="0">
                      <a:latin typeface="+mn-ea"/>
                      <a:cs typeface="宋体" panose="02010600030101010101" pitchFamily="2" charset="-122"/>
                    </a:rPr>
                    <a:t>y</a:t>
                  </a:r>
                  <a:r>
                    <a:rPr lang="en-US" sz="2000" b="1" kern="100" dirty="0">
                      <a:effectLst/>
                      <a:latin typeface="+mn-ea"/>
                      <a:cs typeface="宋体" panose="02010600030101010101" pitchFamily="2" charset="-122"/>
                      <a:sym typeface="Symbol" panose="05050102010706020507" pitchFamily="18" charset="2"/>
                    </a:rPr>
                    <a:t></a:t>
                  </a:r>
                  <a:r>
                    <a:rPr lang="fr-FR" sz="2000" b="1" kern="100" dirty="0">
                      <a:effectLst/>
                      <a:latin typeface="+mn-ea"/>
                      <a:cs typeface="宋体" panose="02010600030101010101" pitchFamily="2" charset="-122"/>
                    </a:rPr>
                    <a:t>z(P(x,y)</a:t>
                  </a:r>
                  <a:r>
                    <a:rPr lang="zh-CN" sz="2000" b="1" kern="100" dirty="0">
                      <a:effectLst/>
                      <a:latin typeface="+mn-ea"/>
                      <a:cs typeface="宋体" panose="02010600030101010101" pitchFamily="2" charset="-122"/>
                    </a:rPr>
                    <a:t>∧</a:t>
                  </a:r>
                  <a14:m>
                    <m:oMath xmlns:m="http://schemas.openxmlformats.org/officeDocument/2006/math">
                      <m:r>
                        <a:rPr lang="fr-FR" sz="2000" b="1" i="1" kern="100">
                          <a:effectLst/>
                          <a:latin typeface="Cambria Math" panose="02040503050406030204" pitchFamily="18" charset="0"/>
                          <a:cs typeface="宋体" panose="02010600030101010101" pitchFamily="2" charset="-122"/>
                        </a:rPr>
                        <m:t>¬</m:t>
                      </m:r>
                    </m:oMath>
                  </a14:m>
                  <a:r>
                    <a:rPr lang="fr-FR" sz="2000" b="1" kern="100" dirty="0">
                      <a:effectLst/>
                      <a:latin typeface="+mn-ea"/>
                      <a:cs typeface="宋体" panose="02010600030101010101" pitchFamily="2" charset="-122"/>
                    </a:rPr>
                    <a:t>Q(z,a)</a:t>
                  </a:r>
                  <a:r>
                    <a:rPr lang="zh-CN" sz="2000" b="1" kern="100" dirty="0">
                      <a:effectLst/>
                      <a:latin typeface="+mn-ea"/>
                      <a:cs typeface="宋体" panose="02010600030101010101" pitchFamily="2" charset="-122"/>
                    </a:rPr>
                    <a:t>∧</a:t>
                  </a:r>
                  <a14:m>
                    <m:oMath xmlns:m="http://schemas.openxmlformats.org/officeDocument/2006/math">
                      <m:r>
                        <a:rPr lang="fr-FR" sz="2000" b="1" i="1" kern="100">
                          <a:effectLst/>
                          <a:latin typeface="Cambria Math" panose="02040503050406030204" pitchFamily="18" charset="0"/>
                          <a:cs typeface="宋体" panose="02010600030101010101" pitchFamily="2" charset="-122"/>
                        </a:rPr>
                        <m:t>¬</m:t>
                      </m:r>
                    </m:oMath>
                  </a14:m>
                  <a:r>
                    <a:rPr lang="fr-FR" sz="2000" b="1" kern="100" dirty="0">
                      <a:effectLst/>
                      <a:latin typeface="+mn-ea"/>
                      <a:cs typeface="宋体" panose="02010600030101010101" pitchFamily="2" charset="-122"/>
                    </a:rPr>
                    <a:t>R(b,x))</a:t>
                  </a:r>
                  <a:endParaRPr lang="zh-CN" sz="2000" b="1" kern="100" dirty="0">
                    <a:effectLst/>
                    <a:latin typeface="+mn-ea"/>
                    <a:cs typeface="宋体" panose="02010600030101010101" pitchFamily="2" charset="-122"/>
                  </a:endParaRPr>
                </a:p>
                <a:p>
                  <a:pPr algn="ctr">
                    <a:lnSpc>
                      <a:spcPct val="150000"/>
                    </a:lnSpc>
                    <a:spcAft>
                      <a:spcPts val="0"/>
                    </a:spcAft>
                  </a:pPr>
                  <a:r>
                    <a:rPr lang="fr-FR" sz="2000" b="1" kern="100" dirty="0">
                      <a:effectLst/>
                      <a:latin typeface="+mn-ea"/>
                      <a:cs typeface="宋体" panose="02010600030101010101" pitchFamily="2" charset="-122"/>
                    </a:rPr>
                    <a:t> </a:t>
                  </a:r>
                  <a:endParaRPr lang="zh-CN" sz="2000" b="1" kern="100" dirty="0">
                    <a:effectLst/>
                    <a:latin typeface="+mn-ea"/>
                    <a:cs typeface="宋体" panose="02010600030101010101" pitchFamily="2" charset="-122"/>
                  </a:endParaRPr>
                </a:p>
              </p:txBody>
            </p:sp>
          </mc:Choice>
          <mc:Fallback xmlns="">
            <p:sp>
              <p:nvSpPr>
                <p:cNvPr id="24" name="矩形 23">
                  <a:extLst>
                    <a:ext uri="{FF2B5EF4-FFF2-40B4-BE49-F238E27FC236}">
                      <a16:creationId xmlns:a16="http://schemas.microsoft.com/office/drawing/2014/main" id="{958DD5CD-4687-4712-9426-7E4CA74A0ABE}"/>
                    </a:ext>
                  </a:extLst>
                </p:cNvPr>
                <p:cNvSpPr>
                  <a:spLocks noRot="1" noChangeAspect="1" noMove="1" noResize="1" noEditPoints="1" noAdjustHandles="1" noChangeArrowheads="1" noChangeShapeType="1" noTextEdit="1"/>
                </p:cNvSpPr>
                <p:nvPr/>
              </p:nvSpPr>
              <p:spPr bwMode="auto">
                <a:xfrm>
                  <a:off x="5610" y="493664"/>
                  <a:ext cx="2400300" cy="303677"/>
                </a:xfrm>
                <a:prstGeom prst="rect">
                  <a:avLst/>
                </a:prstGeom>
                <a:blipFill>
                  <a:blip r:embed="rId8"/>
                  <a:stretch>
                    <a:fillRect/>
                  </a:stretch>
                </a:blipFill>
                <a:ln w="9525">
                  <a:solidFill>
                    <a:srgbClr val="000000"/>
                  </a:solidFill>
                  <a:miter lim="800000"/>
                  <a:headEnd/>
                  <a:tailEnd/>
                </a:ln>
              </p:spPr>
              <p:txBody>
                <a:bodyPr/>
                <a:lstStyle/>
                <a:p>
                  <a:r>
                    <a:rPr lang="zh-CN" altLang="en-US">
                      <a:noFill/>
                    </a:rPr>
                    <a:t> </a:t>
                  </a:r>
                </a:p>
              </p:txBody>
            </p:sp>
          </mc:Fallback>
        </mc:AlternateContent>
        <p:cxnSp>
          <p:nvCxnSpPr>
            <p:cNvPr id="26" name="直接连接符 25">
              <a:extLst>
                <a:ext uri="{FF2B5EF4-FFF2-40B4-BE49-F238E27FC236}">
                  <a16:creationId xmlns:a16="http://schemas.microsoft.com/office/drawing/2014/main" id="{C8537B57-5825-47F6-AFA8-A6DB20581ABF}"/>
                </a:ext>
              </a:extLst>
            </p:cNvPr>
            <p:cNvCxnSpPr>
              <a:cxnSpLocks noChangeShapeType="1"/>
            </p:cNvCxnSpPr>
            <p:nvPr/>
          </p:nvCxnSpPr>
          <p:spPr bwMode="auto">
            <a:xfrm>
              <a:off x="1155622" y="796594"/>
              <a:ext cx="635" cy="22354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7" name="直接连接符 26">
              <a:extLst>
                <a:ext uri="{FF2B5EF4-FFF2-40B4-BE49-F238E27FC236}">
                  <a16:creationId xmlns:a16="http://schemas.microsoft.com/office/drawing/2014/main" id="{4796066A-AA49-4E19-8D1B-1BAA5605AE36}"/>
                </a:ext>
              </a:extLst>
            </p:cNvPr>
            <p:cNvCxnSpPr>
              <a:cxnSpLocks noChangeShapeType="1"/>
            </p:cNvCxnSpPr>
            <p:nvPr/>
          </p:nvCxnSpPr>
          <p:spPr bwMode="auto">
            <a:xfrm>
              <a:off x="1144402" y="1329526"/>
              <a:ext cx="635" cy="22354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cxnSp>
        <mc:AlternateContent xmlns:mc="http://schemas.openxmlformats.org/markup-compatibility/2006" xmlns:a14="http://schemas.microsoft.com/office/drawing/2010/main">
          <mc:Choice Requires="a14">
            <p:sp>
              <p:nvSpPr>
                <p:cNvPr id="28" name="矩形 27">
                  <a:extLst>
                    <a:ext uri="{FF2B5EF4-FFF2-40B4-BE49-F238E27FC236}">
                      <a16:creationId xmlns:a16="http://schemas.microsoft.com/office/drawing/2014/main" id="{09CCDF09-392D-4554-9A2C-88ADD08C99AE}"/>
                    </a:ext>
                  </a:extLst>
                </p:cNvPr>
                <p:cNvSpPr>
                  <a:spLocks noChangeArrowheads="1"/>
                </p:cNvSpPr>
                <p:nvPr/>
              </p:nvSpPr>
              <p:spPr bwMode="auto">
                <a:xfrm>
                  <a:off x="5610" y="1559529"/>
                  <a:ext cx="2400300" cy="28452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indent="114300" algn="just">
                    <a:lnSpc>
                      <a:spcPct val="150000"/>
                    </a:lnSpc>
                    <a:spcAft>
                      <a:spcPts val="0"/>
                    </a:spcAft>
                  </a:pPr>
                  <a:r>
                    <a:rPr lang="en-US" altLang="zh-CN" sz="2000" b="1" kern="100" dirty="0">
                      <a:latin typeface="+mn-ea"/>
                      <a:cs typeface="宋体" panose="02010600030101010101" pitchFamily="2" charset="-122"/>
                      <a:sym typeface="Symbol" panose="05050102010706020507" pitchFamily="18" charset="2"/>
                    </a:rPr>
                    <a:t></a:t>
                  </a:r>
                  <a:r>
                    <a:rPr lang="fr-FR" altLang="zh-CN" sz="2000" b="1" kern="100" dirty="0">
                      <a:latin typeface="+mn-ea"/>
                      <a:cs typeface="宋体" panose="02010600030101010101" pitchFamily="2" charset="-122"/>
                    </a:rPr>
                    <a:t>x(</a:t>
                  </a:r>
                  <a:r>
                    <a:rPr lang="fr-FR" sz="2000" b="1" kern="100" dirty="0">
                      <a:effectLst/>
                      <a:latin typeface="+mn-ea"/>
                      <a:cs typeface="宋体" panose="02010600030101010101" pitchFamily="2" charset="-122"/>
                    </a:rPr>
                    <a:t>P(x,f(x))</a:t>
                  </a:r>
                  <a:r>
                    <a:rPr lang="zh-CN" sz="2000" b="1" kern="100" dirty="0">
                      <a:effectLst/>
                      <a:latin typeface="+mn-ea"/>
                      <a:cs typeface="宋体" panose="02010600030101010101" pitchFamily="2" charset="-122"/>
                    </a:rPr>
                    <a:t>∧</a:t>
                  </a:r>
                  <a14:m>
                    <m:oMath xmlns:m="http://schemas.openxmlformats.org/officeDocument/2006/math">
                      <m:r>
                        <a:rPr lang="fr-FR" sz="2000" b="1" i="1" kern="100">
                          <a:effectLst/>
                          <a:latin typeface="Cambria Math" panose="02040503050406030204" pitchFamily="18" charset="0"/>
                          <a:cs typeface="宋体" panose="02010600030101010101" pitchFamily="2" charset="-122"/>
                        </a:rPr>
                        <m:t>¬</m:t>
                      </m:r>
                    </m:oMath>
                  </a14:m>
                  <a:r>
                    <a:rPr lang="fr-FR" sz="2000" b="1" kern="100" dirty="0">
                      <a:effectLst/>
                      <a:latin typeface="+mn-ea"/>
                      <a:cs typeface="宋体" panose="02010600030101010101" pitchFamily="2" charset="-122"/>
                    </a:rPr>
                    <a:t>Q(g(x),a)</a:t>
                  </a:r>
                  <a:r>
                    <a:rPr lang="zh-CN" sz="2000" b="1" kern="100" dirty="0">
                      <a:effectLst/>
                      <a:latin typeface="+mn-ea"/>
                      <a:cs typeface="宋体" panose="02010600030101010101" pitchFamily="2" charset="-122"/>
                    </a:rPr>
                    <a:t>∧</a:t>
                  </a:r>
                  <a14:m>
                    <m:oMath xmlns:m="http://schemas.openxmlformats.org/officeDocument/2006/math">
                      <m:r>
                        <a:rPr lang="fr-FR" sz="2000" b="1" i="1" kern="100">
                          <a:effectLst/>
                          <a:latin typeface="Cambria Math" panose="02040503050406030204" pitchFamily="18" charset="0"/>
                          <a:cs typeface="宋体" panose="02010600030101010101" pitchFamily="2" charset="-122"/>
                        </a:rPr>
                        <m:t>¬</m:t>
                      </m:r>
                    </m:oMath>
                  </a14:m>
                  <a:r>
                    <a:rPr lang="fr-FR" sz="2000" b="1" kern="100" dirty="0">
                      <a:effectLst/>
                      <a:latin typeface="+mn-ea"/>
                      <a:cs typeface="宋体" panose="02010600030101010101" pitchFamily="2" charset="-122"/>
                    </a:rPr>
                    <a:t>R(b,x))</a:t>
                  </a:r>
                  <a:endParaRPr lang="zh-CN" sz="2000" b="1" kern="100" dirty="0">
                    <a:effectLst/>
                    <a:latin typeface="+mn-ea"/>
                    <a:cs typeface="宋体" panose="02010600030101010101" pitchFamily="2" charset="-122"/>
                  </a:endParaRPr>
                </a:p>
                <a:p>
                  <a:pPr algn="just">
                    <a:lnSpc>
                      <a:spcPct val="150000"/>
                    </a:lnSpc>
                    <a:spcAft>
                      <a:spcPts val="0"/>
                    </a:spcAft>
                  </a:pPr>
                  <a:r>
                    <a:rPr lang="fr-FR" sz="2000" b="1" kern="100" dirty="0">
                      <a:effectLst/>
                      <a:latin typeface="+mn-ea"/>
                      <a:cs typeface="宋体" panose="02010600030101010101" pitchFamily="2" charset="-122"/>
                    </a:rPr>
                    <a:t> </a:t>
                  </a:r>
                  <a:endParaRPr lang="zh-CN" sz="2000" b="1" kern="100" dirty="0">
                    <a:effectLst/>
                    <a:latin typeface="+mn-ea"/>
                    <a:cs typeface="宋体" panose="02010600030101010101" pitchFamily="2" charset="-122"/>
                  </a:endParaRPr>
                </a:p>
              </p:txBody>
            </p:sp>
          </mc:Choice>
          <mc:Fallback xmlns="">
            <p:sp>
              <p:nvSpPr>
                <p:cNvPr id="28" name="矩形 27">
                  <a:extLst>
                    <a:ext uri="{FF2B5EF4-FFF2-40B4-BE49-F238E27FC236}">
                      <a16:creationId xmlns:a16="http://schemas.microsoft.com/office/drawing/2014/main" id="{09CCDF09-392D-4554-9A2C-88ADD08C99AE}"/>
                    </a:ext>
                  </a:extLst>
                </p:cNvPr>
                <p:cNvSpPr>
                  <a:spLocks noRot="1" noChangeAspect="1" noMove="1" noResize="1" noEditPoints="1" noAdjustHandles="1" noChangeArrowheads="1" noChangeShapeType="1" noTextEdit="1"/>
                </p:cNvSpPr>
                <p:nvPr/>
              </p:nvSpPr>
              <p:spPr bwMode="auto">
                <a:xfrm>
                  <a:off x="5610" y="1559529"/>
                  <a:ext cx="2400300" cy="284521"/>
                </a:xfrm>
                <a:prstGeom prst="rect">
                  <a:avLst/>
                </a:prstGeom>
                <a:blipFill>
                  <a:blip r:embed="rId9"/>
                  <a:stretch>
                    <a:fillRect r="-1072"/>
                  </a:stretch>
                </a:blipFill>
                <a:ln w="9525">
                  <a:solidFill>
                    <a:srgbClr val="000000"/>
                  </a:solidFill>
                  <a:miter lim="800000"/>
                  <a:headEnd/>
                  <a:tailEnd/>
                </a:ln>
              </p:spPr>
              <p:txBody>
                <a:bodyPr/>
                <a:lstStyle/>
                <a:p>
                  <a:r>
                    <a:rPr lang="zh-CN" altLang="en-US">
                      <a:noFill/>
                    </a:rPr>
                    <a:t> </a:t>
                  </a:r>
                </a:p>
              </p:txBody>
            </p:sp>
          </mc:Fallback>
        </mc:AlternateContent>
      </p:grpSp>
    </p:spTree>
    <p:custDataLst>
      <p:tags r:id="rId1"/>
    </p:custDataLst>
    <p:extLst>
      <p:ext uri="{BB962C8B-B14F-4D97-AF65-F5344CB8AC3E}">
        <p14:creationId xmlns:p14="http://schemas.microsoft.com/office/powerpoint/2010/main" val="1185529128"/>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1988">
                                            <p:txEl>
                                              <p:pRg st="3" end="3"/>
                                            </p:txEl>
                                          </p:spTgt>
                                        </p:tgtEl>
                                        <p:attrNameLst>
                                          <p:attrName>style.visibility</p:attrName>
                                        </p:attrNameLst>
                                      </p:cBhvr>
                                      <p:to>
                                        <p:strVal val="visible"/>
                                      </p:to>
                                    </p:set>
                                    <p:animEffect transition="in" filter="box(in)">
                                      <p:cBhvr>
                                        <p:cTn id="7" dur="500"/>
                                        <p:tgtEl>
                                          <p:spTgt spid="41988">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ircle(in)">
                                      <p:cBhvr>
                                        <p:cTn id="12"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5" y="967738"/>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5337175" y="4470870"/>
            <a:ext cx="5612996" cy="48292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TextBox 1"/>
          <p:cNvSpPr txBox="1"/>
          <p:nvPr/>
        </p:nvSpPr>
        <p:spPr>
          <a:xfrm>
            <a:off x="6593209" y="2749777"/>
            <a:ext cx="307776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自然语言的谓词符号化</a:t>
            </a:r>
          </a:p>
        </p:txBody>
      </p:sp>
      <p:sp>
        <p:nvSpPr>
          <p:cNvPr id="48" name="TextBox 1"/>
          <p:cNvSpPr txBox="1"/>
          <p:nvPr/>
        </p:nvSpPr>
        <p:spPr>
          <a:xfrm>
            <a:off x="6593209" y="3321277"/>
            <a:ext cx="215443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谓词公式与解释</a:t>
            </a:r>
          </a:p>
        </p:txBody>
      </p:sp>
      <p:sp>
        <p:nvSpPr>
          <p:cNvPr id="51" name="Freeform 3"/>
          <p:cNvSpPr/>
          <p:nvPr/>
        </p:nvSpPr>
        <p:spPr>
          <a:xfrm>
            <a:off x="6274895" y="1139593"/>
            <a:ext cx="45719" cy="488100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212209" y="155241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212209" y="2178438"/>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212209" y="279893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212209" y="3380565"/>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5627742" y="1516771"/>
            <a:ext cx="426399"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1</a:t>
            </a:r>
            <a:endParaRPr lang="zh-CN" altLang="en-US" b="1" dirty="0">
              <a:solidFill>
                <a:schemeClr val="bg1"/>
              </a:solidFill>
              <a:latin typeface="+mj-lt"/>
              <a:cs typeface="Microsoft YaHei UI" pitchFamily="18" charset="0"/>
            </a:endParaRPr>
          </a:p>
        </p:txBody>
      </p:sp>
      <p:sp>
        <p:nvSpPr>
          <p:cNvPr id="46" name="TextBox 1"/>
          <p:cNvSpPr txBox="1"/>
          <p:nvPr/>
        </p:nvSpPr>
        <p:spPr>
          <a:xfrm>
            <a:off x="545294" y="2704702"/>
            <a:ext cx="1846659" cy="835956"/>
          </a:xfrm>
          <a:prstGeom prst="rect">
            <a:avLst/>
          </a:prstGeom>
          <a:noFill/>
        </p:spPr>
        <p:txBody>
          <a:bodyPr wrap="none" lIns="0" tIns="0" rIns="0" bIns="60981" rtlCol="0">
            <a:spAutoFit/>
          </a:bodyPr>
          <a:lstStyle/>
          <a:p>
            <a:pPr>
              <a:lnSpc>
                <a:spcPts val="6936"/>
              </a:lnSpc>
            </a:pPr>
            <a:r>
              <a:rPr lang="zh-CN" altLang="en-US" sz="3600" b="1" dirty="0">
                <a:solidFill>
                  <a:srgbClr val="4197DF"/>
                </a:solidFill>
                <a:latin typeface="Microsoft YaHei UI" pitchFamily="18" charset="0"/>
                <a:cs typeface="Microsoft YaHei UI" pitchFamily="18" charset="0"/>
              </a:rPr>
              <a:t>内容导航</a:t>
            </a:r>
            <a:endParaRPr lang="en-US" altLang="zh-CN" sz="3600" b="1"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b="1"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6593209" y="3950541"/>
            <a:ext cx="4356962"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谓词公式的标准型</a:t>
            </a:r>
            <a:r>
              <a:rPr lang="en-US" altLang="zh-CN" b="1" dirty="0">
                <a:latin typeface="Microsoft YaHei UI" pitchFamily="18" charset="0"/>
                <a:cs typeface="Microsoft YaHei UI" pitchFamily="18" charset="0"/>
              </a:rPr>
              <a:t>——</a:t>
            </a:r>
            <a:r>
              <a:rPr lang="zh-CN" altLang="en-US" b="1" dirty="0">
                <a:latin typeface="Microsoft YaHei UI" pitchFamily="18" charset="0"/>
                <a:cs typeface="Microsoft YaHei UI" pitchFamily="18" charset="0"/>
              </a:rPr>
              <a:t>前束范式</a:t>
            </a:r>
          </a:p>
        </p:txBody>
      </p:sp>
      <p:sp>
        <p:nvSpPr>
          <p:cNvPr id="39" name="TextBox 1"/>
          <p:cNvSpPr txBox="1"/>
          <p:nvPr/>
        </p:nvSpPr>
        <p:spPr>
          <a:xfrm>
            <a:off x="6580509" y="4564237"/>
            <a:ext cx="2769989"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谓词逻辑的推理理论</a:t>
            </a:r>
          </a:p>
        </p:txBody>
      </p:sp>
      <p:sp>
        <p:nvSpPr>
          <p:cNvPr id="40" name="Freeform 3"/>
          <p:cNvSpPr/>
          <p:nvPr/>
        </p:nvSpPr>
        <p:spPr>
          <a:xfrm>
            <a:off x="6212209" y="402482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212209" y="460738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5627742" y="2760837"/>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3.1</a:t>
            </a:r>
          </a:p>
        </p:txBody>
      </p:sp>
      <p:sp>
        <p:nvSpPr>
          <p:cNvPr id="43" name="TextBox 1"/>
          <p:cNvSpPr txBox="1"/>
          <p:nvPr/>
        </p:nvSpPr>
        <p:spPr>
          <a:xfrm>
            <a:off x="5627742" y="3365241"/>
            <a:ext cx="533800"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3</a:t>
            </a:r>
            <a:r>
              <a:rPr lang="en-US" altLang="zh-CN" b="1" dirty="0">
                <a:latin typeface="Microsoft YaHei UI" pitchFamily="18" charset="0"/>
                <a:cs typeface="Microsoft YaHei UI" pitchFamily="18" charset="0"/>
              </a:rPr>
              <a:t>.2</a:t>
            </a:r>
          </a:p>
        </p:txBody>
      </p:sp>
      <p:sp>
        <p:nvSpPr>
          <p:cNvPr id="44" name="TextBox 1"/>
          <p:cNvSpPr txBox="1"/>
          <p:nvPr/>
        </p:nvSpPr>
        <p:spPr>
          <a:xfrm>
            <a:off x="5627742" y="3974021"/>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3.3</a:t>
            </a:r>
          </a:p>
        </p:txBody>
      </p:sp>
      <p:sp>
        <p:nvSpPr>
          <p:cNvPr id="45" name="TextBox 1"/>
          <p:cNvSpPr txBox="1"/>
          <p:nvPr/>
        </p:nvSpPr>
        <p:spPr>
          <a:xfrm>
            <a:off x="5627742" y="4577605"/>
            <a:ext cx="551433"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a:t>
            </a:r>
            <a:r>
              <a:rPr lang="en-US" altLang="zh-CN" b="1" dirty="0">
                <a:solidFill>
                  <a:schemeClr val="bg1"/>
                </a:solidFill>
                <a:latin typeface="Microsoft YaHei UI" pitchFamily="18" charset="0"/>
                <a:cs typeface="Microsoft YaHei UI" pitchFamily="18" charset="0"/>
              </a:rPr>
              <a:t>3.4</a:t>
            </a:r>
          </a:p>
        </p:txBody>
      </p:sp>
      <p:sp>
        <p:nvSpPr>
          <p:cNvPr id="77" name="等腰三角形 76"/>
          <p:cNvSpPr/>
          <p:nvPr/>
        </p:nvSpPr>
        <p:spPr>
          <a:xfrm>
            <a:off x="5770064" y="1474713"/>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等腰三角形 77"/>
          <p:cNvSpPr/>
          <p:nvPr/>
        </p:nvSpPr>
        <p:spPr>
          <a:xfrm>
            <a:off x="5749341" y="2109575"/>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TextBox 1"/>
          <p:cNvSpPr txBox="1"/>
          <p:nvPr/>
        </p:nvSpPr>
        <p:spPr>
          <a:xfrm>
            <a:off x="6598153" y="5140151"/>
            <a:ext cx="215443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谓词逻辑的应用</a:t>
            </a:r>
          </a:p>
        </p:txBody>
      </p:sp>
      <p:sp>
        <p:nvSpPr>
          <p:cNvPr id="81" name="Freeform 3"/>
          <p:cNvSpPr/>
          <p:nvPr/>
        </p:nvSpPr>
        <p:spPr>
          <a:xfrm>
            <a:off x="6212209" y="518329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82" name="TextBox 1"/>
          <p:cNvSpPr txBox="1"/>
          <p:nvPr/>
        </p:nvSpPr>
        <p:spPr>
          <a:xfrm>
            <a:off x="5645386" y="5153519"/>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3.5</a:t>
            </a:r>
          </a:p>
        </p:txBody>
      </p:sp>
      <p:sp>
        <p:nvSpPr>
          <p:cNvPr id="49" name="Freeform 3">
            <a:extLst>
              <a:ext uri="{FF2B5EF4-FFF2-40B4-BE49-F238E27FC236}">
                <a16:creationId xmlns:a16="http://schemas.microsoft.com/office/drawing/2014/main" id="{3C54E87D-6CAE-485E-AAA4-0C102D0BF66D}"/>
              </a:ext>
            </a:extLst>
          </p:cNvPr>
          <p:cNvSpPr/>
          <p:nvPr/>
        </p:nvSpPr>
        <p:spPr>
          <a:xfrm>
            <a:off x="6212209" y="575921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0" name="TextBox 1">
            <a:extLst>
              <a:ext uri="{FF2B5EF4-FFF2-40B4-BE49-F238E27FC236}">
                <a16:creationId xmlns:a16="http://schemas.microsoft.com/office/drawing/2014/main" id="{6574AE27-BFA3-495A-B514-7C2A6BEDB1B0}"/>
              </a:ext>
            </a:extLst>
          </p:cNvPr>
          <p:cNvSpPr txBox="1"/>
          <p:nvPr/>
        </p:nvSpPr>
        <p:spPr>
          <a:xfrm>
            <a:off x="6598153" y="5712178"/>
            <a:ext cx="61555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作业</a:t>
            </a:r>
          </a:p>
        </p:txBody>
      </p:sp>
      <p:sp>
        <p:nvSpPr>
          <p:cNvPr id="56" name="TextBox 1">
            <a:extLst>
              <a:ext uri="{FF2B5EF4-FFF2-40B4-BE49-F238E27FC236}">
                <a16:creationId xmlns:a16="http://schemas.microsoft.com/office/drawing/2014/main" id="{CC4EB79E-6CF5-4540-8F8D-A5344F7296C1}"/>
              </a:ext>
            </a:extLst>
          </p:cNvPr>
          <p:cNvSpPr txBox="1"/>
          <p:nvPr/>
        </p:nvSpPr>
        <p:spPr>
          <a:xfrm>
            <a:off x="5645386" y="5725546"/>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3.6</a:t>
            </a:r>
          </a:p>
        </p:txBody>
      </p:sp>
      <p:sp>
        <p:nvSpPr>
          <p:cNvPr id="55" name="Rectangle 2">
            <a:extLst>
              <a:ext uri="{FF2B5EF4-FFF2-40B4-BE49-F238E27FC236}">
                <a16:creationId xmlns:a16="http://schemas.microsoft.com/office/drawing/2014/main" id="{6B245549-9534-411A-8E76-AC62EB38F5F0}"/>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en-US" altLang="zh-CN" dirty="0">
                <a:sym typeface="Symbol" panose="05050102010706020507" pitchFamily="18" charset="2"/>
              </a:rPr>
              <a:t>3.3 </a:t>
            </a:r>
            <a:r>
              <a:rPr lang="zh-CN" altLang="en-US" dirty="0">
                <a:latin typeface="Microsoft YaHei UI" pitchFamily="18" charset="0"/>
                <a:cs typeface="Microsoft YaHei UI" pitchFamily="18" charset="0"/>
              </a:rPr>
              <a:t>谓词公式的标准型</a:t>
            </a:r>
            <a:r>
              <a:rPr lang="en-US" altLang="zh-CN" dirty="0">
                <a:latin typeface="Microsoft YaHei UI" pitchFamily="18" charset="0"/>
                <a:cs typeface="Microsoft YaHei UI" pitchFamily="18" charset="0"/>
              </a:rPr>
              <a:t>——</a:t>
            </a:r>
            <a:r>
              <a:rPr lang="zh-CN" altLang="en-US" dirty="0">
                <a:latin typeface="Microsoft YaHei UI" pitchFamily="18" charset="0"/>
                <a:cs typeface="Microsoft YaHei UI" pitchFamily="18" charset="0"/>
              </a:rPr>
              <a:t>前束范式</a:t>
            </a:r>
            <a:endParaRPr lang="zh-CN" altLang="en-US" dirty="0">
              <a:sym typeface="Symbol" panose="05050102010706020507" pitchFamily="18" charset="2"/>
            </a:endParaRPr>
          </a:p>
        </p:txBody>
      </p:sp>
      <p:sp>
        <p:nvSpPr>
          <p:cNvPr id="58" name="TextBox 1">
            <a:extLst>
              <a:ext uri="{FF2B5EF4-FFF2-40B4-BE49-F238E27FC236}">
                <a16:creationId xmlns:a16="http://schemas.microsoft.com/office/drawing/2014/main" id="{E158E4AB-39EA-4521-8806-A9E7E0FD4E7D}"/>
              </a:ext>
            </a:extLst>
          </p:cNvPr>
          <p:cNvSpPr txBox="1"/>
          <p:nvPr/>
        </p:nvSpPr>
        <p:spPr>
          <a:xfrm>
            <a:off x="6593209" y="2127638"/>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历史人物</a:t>
            </a:r>
          </a:p>
        </p:txBody>
      </p:sp>
      <p:sp>
        <p:nvSpPr>
          <p:cNvPr id="60" name="TextBox 1">
            <a:extLst>
              <a:ext uri="{FF2B5EF4-FFF2-40B4-BE49-F238E27FC236}">
                <a16:creationId xmlns:a16="http://schemas.microsoft.com/office/drawing/2014/main" id="{17438D40-2C6D-443A-976F-5F83E3935CD3}"/>
              </a:ext>
            </a:extLst>
          </p:cNvPr>
          <p:cNvSpPr txBox="1"/>
          <p:nvPr/>
        </p:nvSpPr>
        <p:spPr>
          <a:xfrm>
            <a:off x="6593209" y="1511365"/>
            <a:ext cx="276998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本章导读及学习要求</a:t>
            </a:r>
          </a:p>
        </p:txBody>
      </p:sp>
    </p:spTree>
    <p:extLst>
      <p:ext uri="{BB962C8B-B14F-4D97-AF65-F5344CB8AC3E}">
        <p14:creationId xmlns:p14="http://schemas.microsoft.com/office/powerpoint/2010/main" val="359948006"/>
      </p:ext>
    </p:extLst>
  </p:cSld>
  <p:clrMapOvr>
    <a:masterClrMapping/>
  </p:clrMapOvr>
  <p:transition spd="slow">
    <p:push dir="u"/>
  </p:transition>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40" name="Rectangle 3"/>
          <p:cNvSpPr>
            <a:spLocks noGrp="1" noChangeArrowheads="1"/>
          </p:cNvSpPr>
          <p:nvPr>
            <p:ph type="body" idx="4294967295"/>
          </p:nvPr>
        </p:nvSpPr>
        <p:spPr>
          <a:xfrm>
            <a:off x="489130" y="1380513"/>
            <a:ext cx="11125200" cy="1428734"/>
          </a:xfrm>
        </p:spPr>
        <p:txBody>
          <a:bodyPr/>
          <a:lstStyle/>
          <a:p>
            <a:pPr marL="0" indent="0">
              <a:buNone/>
            </a:pPr>
            <a:r>
              <a:rPr lang="zh-CN" altLang="zh-CN" dirty="0"/>
              <a:t>同命题逻辑一样，在谓词逻辑中也要研究它的演绎与推理，那如何完成谓词逻辑的演绎与推理呢？</a:t>
            </a:r>
            <a:r>
              <a:rPr lang="zh-CN" altLang="zh-CN" dirty="0">
                <a:solidFill>
                  <a:srgbClr val="3333FF"/>
                </a:solidFill>
              </a:rPr>
              <a:t>它与命题逻辑的演绎与推理又有什么关系呢？</a:t>
            </a:r>
          </a:p>
        </p:txBody>
      </p:sp>
      <p:sp>
        <p:nvSpPr>
          <p:cNvPr id="7" name="Rectangle 3"/>
          <p:cNvSpPr txBox="1">
            <a:spLocks noChangeArrowheads="1"/>
          </p:cNvSpPr>
          <p:nvPr/>
        </p:nvSpPr>
        <p:spPr bwMode="auto">
          <a:xfrm>
            <a:off x="612775" y="2814391"/>
            <a:ext cx="10515600" cy="22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4pPr>
            <a:lvl5pPr marL="20574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5pPr>
            <a:lvl6pPr marL="2514600" indent="-228600" algn="just" rtl="0" eaLnBrk="0" fontAlgn="base" hangingPunct="0">
              <a:lnSpc>
                <a:spcPct val="120000"/>
              </a:lnSpc>
              <a:spcBef>
                <a:spcPct val="20000"/>
              </a:spcBef>
              <a:spcAft>
                <a:spcPct val="0"/>
              </a:spcAft>
              <a:buClr>
                <a:srgbClr val="FF3300"/>
              </a:buClr>
              <a:buFont typeface="Wingdings" pitchFamily="2" charset="2"/>
              <a:defRPr sz="2800" b="1">
                <a:solidFill>
                  <a:srgbClr val="000000"/>
                </a:solidFill>
                <a:latin typeface="+mn-lt"/>
                <a:ea typeface="+mn-ea"/>
              </a:defRPr>
            </a:lvl6pPr>
            <a:lvl7pPr marL="2971800" indent="-228600" algn="just" rtl="0" eaLnBrk="0" fontAlgn="base" hangingPunct="0">
              <a:lnSpc>
                <a:spcPct val="120000"/>
              </a:lnSpc>
              <a:spcBef>
                <a:spcPct val="20000"/>
              </a:spcBef>
              <a:spcAft>
                <a:spcPct val="0"/>
              </a:spcAft>
              <a:buClr>
                <a:srgbClr val="FF3300"/>
              </a:buClr>
              <a:buFont typeface="Wingdings" pitchFamily="2" charset="2"/>
              <a:defRPr sz="2800" b="1">
                <a:solidFill>
                  <a:srgbClr val="000000"/>
                </a:solidFill>
                <a:latin typeface="+mn-lt"/>
                <a:ea typeface="+mn-ea"/>
              </a:defRPr>
            </a:lvl7pPr>
            <a:lvl8pPr marL="3429000" indent="-228600" algn="just" rtl="0" eaLnBrk="0" fontAlgn="base" hangingPunct="0">
              <a:lnSpc>
                <a:spcPct val="120000"/>
              </a:lnSpc>
              <a:spcBef>
                <a:spcPct val="20000"/>
              </a:spcBef>
              <a:spcAft>
                <a:spcPct val="0"/>
              </a:spcAft>
              <a:buClr>
                <a:srgbClr val="FF3300"/>
              </a:buClr>
              <a:buFont typeface="Wingdings" pitchFamily="2" charset="2"/>
              <a:defRPr sz="2800" b="1">
                <a:solidFill>
                  <a:srgbClr val="000000"/>
                </a:solidFill>
                <a:latin typeface="+mn-lt"/>
                <a:ea typeface="+mn-ea"/>
              </a:defRPr>
            </a:lvl8pPr>
            <a:lvl9pPr marL="3886200" indent="-228600" algn="just" rtl="0" eaLnBrk="0" fontAlgn="base" hangingPunct="0">
              <a:lnSpc>
                <a:spcPct val="120000"/>
              </a:lnSpc>
              <a:spcBef>
                <a:spcPct val="20000"/>
              </a:spcBef>
              <a:spcAft>
                <a:spcPct val="0"/>
              </a:spcAft>
              <a:buClr>
                <a:srgbClr val="FF3300"/>
              </a:buClr>
              <a:buFont typeface="Wingdings" pitchFamily="2" charset="2"/>
              <a:defRPr sz="2800" b="1">
                <a:solidFill>
                  <a:srgbClr val="000000"/>
                </a:solidFill>
                <a:latin typeface="+mn-lt"/>
                <a:ea typeface="+mn-ea"/>
              </a:defRPr>
            </a:lvl9pPr>
          </a:lstStyle>
          <a:p>
            <a:pPr marL="0" indent="0">
              <a:lnSpc>
                <a:spcPct val="150000"/>
              </a:lnSpc>
              <a:buNone/>
            </a:pPr>
            <a:r>
              <a:rPr lang="zh-CN" altLang="zh-CN" sz="2400" dirty="0"/>
              <a:t>谓词逻辑能够描述命题之间的内在关系，</a:t>
            </a:r>
            <a:r>
              <a:rPr lang="zh-CN" altLang="zh-CN" sz="2400" dirty="0">
                <a:solidFill>
                  <a:srgbClr val="3333FF"/>
                </a:solidFill>
              </a:rPr>
              <a:t>命题是谓词的特殊情形</a:t>
            </a:r>
            <a:r>
              <a:rPr lang="zh-CN" altLang="zh-CN" sz="2400" dirty="0"/>
              <a:t>。因此</a:t>
            </a:r>
            <a:r>
              <a:rPr lang="zh-CN" altLang="zh-CN" sz="2400" dirty="0">
                <a:solidFill>
                  <a:srgbClr val="C00000"/>
                </a:solidFill>
              </a:rPr>
              <a:t>命题演绎与推理中的基本等价定律、基本推理定律和推理规则同样适用于谓词逻辑。</a:t>
            </a:r>
            <a:r>
              <a:rPr lang="zh-CN" altLang="zh-CN" sz="2400" dirty="0"/>
              <a:t>但因为谓词公式中有量词符号，所以在推理过程中，还需要引入量词符号的消去和引入规则以及特有的推理规律。</a:t>
            </a:r>
            <a:endParaRPr lang="zh-CN" altLang="zh-CN" sz="2400" dirty="0">
              <a:latin typeface="+mj-ea"/>
              <a:ea typeface="+mj-ea"/>
            </a:endParaRPr>
          </a:p>
        </p:txBody>
      </p:sp>
      <p:sp>
        <p:nvSpPr>
          <p:cNvPr id="5" name="Rectangle 2">
            <a:extLst>
              <a:ext uri="{FF2B5EF4-FFF2-40B4-BE49-F238E27FC236}">
                <a16:creationId xmlns:a16="http://schemas.microsoft.com/office/drawing/2014/main" id="{8E9A506E-A9C3-4B71-9F87-A8394DCC3E30}"/>
              </a:ext>
            </a:extLst>
          </p:cNvPr>
          <p:cNvSpPr txBox="1">
            <a:spLocks noChangeArrowheads="1"/>
          </p:cNvSpPr>
          <p:nvPr/>
        </p:nvSpPr>
        <p:spPr>
          <a:xfrm>
            <a:off x="746044" y="38179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en-US" altLang="zh-CN" sz="2400" dirty="0">
                <a:solidFill>
                  <a:prstClr val="white"/>
                </a:solidFill>
              </a:rPr>
              <a:t>3.4.1  </a:t>
            </a:r>
            <a:r>
              <a:rPr lang="zh-CN" altLang="en-US" sz="2400" dirty="0">
                <a:solidFill>
                  <a:prstClr val="white"/>
                </a:solidFill>
              </a:rPr>
              <a:t>推理规则与推理定律</a:t>
            </a:r>
          </a:p>
        </p:txBody>
      </p:sp>
    </p:spTree>
    <p:custDataLst>
      <p:tags r:id="rId1"/>
    </p:custDataLst>
    <p:extLst>
      <p:ext uri="{BB962C8B-B14F-4D97-AF65-F5344CB8AC3E}">
        <p14:creationId xmlns:p14="http://schemas.microsoft.com/office/powerpoint/2010/main" val="329994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9940">
                                            <p:txEl>
                                              <p:pRg st="0" end="0"/>
                                            </p:txEl>
                                          </p:spTgt>
                                        </p:tgtEl>
                                        <p:attrNameLst>
                                          <p:attrName>style.visibility</p:attrName>
                                        </p:attrNameLst>
                                      </p:cBhvr>
                                      <p:to>
                                        <p:strVal val="visible"/>
                                      </p:to>
                                    </p:set>
                                    <p:animEffect transition="in" filter="box(in)">
                                      <p:cBhvr>
                                        <p:cTn id="7" dur="500"/>
                                        <p:tgtEl>
                                          <p:spTgt spid="3994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ox(in)">
                                      <p:cBhvr>
                                        <p:cTn id="1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40" name="Rectangle 3"/>
          <p:cNvSpPr>
            <a:spLocks noGrp="1" noChangeArrowheads="1"/>
          </p:cNvSpPr>
          <p:nvPr>
            <p:ph type="body" idx="4294967295"/>
          </p:nvPr>
        </p:nvSpPr>
        <p:spPr>
          <a:xfrm>
            <a:off x="307975" y="1260801"/>
            <a:ext cx="11658600" cy="1428734"/>
          </a:xfrm>
        </p:spPr>
        <p:txBody>
          <a:bodyPr/>
          <a:lstStyle/>
          <a:p>
            <a:pPr marL="0" indent="0">
              <a:buNone/>
            </a:pPr>
            <a:r>
              <a:rPr lang="zh-CN" altLang="zh-CN" dirty="0">
                <a:solidFill>
                  <a:srgbClr val="C00000"/>
                </a:solidFill>
              </a:rPr>
              <a:t>定义</a:t>
            </a:r>
            <a:r>
              <a:rPr lang="en-US" altLang="zh-CN" dirty="0">
                <a:solidFill>
                  <a:srgbClr val="C00000"/>
                </a:solidFill>
              </a:rPr>
              <a:t>3.15  </a:t>
            </a:r>
            <a:r>
              <a:rPr lang="zh-CN" altLang="zh-CN" dirty="0"/>
              <a:t>在谓词公式</a:t>
            </a:r>
            <a:r>
              <a:rPr lang="en-US" altLang="zh-CN" dirty="0"/>
              <a:t>G(x)</a:t>
            </a:r>
            <a:r>
              <a:rPr lang="zh-CN" altLang="zh-CN" dirty="0"/>
              <a:t>中，若</a:t>
            </a:r>
            <a:r>
              <a:rPr lang="en-US" altLang="zh-CN" dirty="0"/>
              <a:t>x</a:t>
            </a:r>
            <a:r>
              <a:rPr lang="zh-CN" altLang="zh-CN" dirty="0"/>
              <a:t>不自由出现在量词</a:t>
            </a:r>
            <a:r>
              <a:rPr lang="en-US" altLang="zh-CN" dirty="0">
                <a:sym typeface="Symbol" panose="05050102010706020507" pitchFamily="18" charset="2"/>
              </a:rPr>
              <a:t></a:t>
            </a:r>
            <a:r>
              <a:rPr lang="en-US" altLang="zh-CN" dirty="0"/>
              <a:t>y</a:t>
            </a:r>
            <a:r>
              <a:rPr lang="zh-CN" altLang="zh-CN" dirty="0"/>
              <a:t>或者</a:t>
            </a:r>
            <a:r>
              <a:rPr lang="en-US" altLang="zh-CN" dirty="0">
                <a:sym typeface="Symbol" panose="05050102010706020507" pitchFamily="18" charset="2"/>
              </a:rPr>
              <a:t></a:t>
            </a:r>
            <a:r>
              <a:rPr lang="en-US" altLang="zh-CN" dirty="0"/>
              <a:t>y</a:t>
            </a:r>
            <a:r>
              <a:rPr lang="zh-CN" altLang="zh-CN" dirty="0"/>
              <a:t>的辖域中，则称</a:t>
            </a:r>
            <a:r>
              <a:rPr lang="en-US" altLang="zh-CN" dirty="0"/>
              <a:t>G(x)</a:t>
            </a:r>
            <a:r>
              <a:rPr lang="zh-CN" altLang="zh-CN" dirty="0"/>
              <a:t>对于</a:t>
            </a:r>
            <a:r>
              <a:rPr lang="en-US" altLang="zh-CN" dirty="0"/>
              <a:t>y</a:t>
            </a:r>
            <a:r>
              <a:rPr lang="zh-CN" altLang="zh-CN" dirty="0"/>
              <a:t>是自由的。</a:t>
            </a:r>
          </a:p>
        </p:txBody>
      </p:sp>
      <p:sp>
        <p:nvSpPr>
          <p:cNvPr id="7" name="Rectangle 3"/>
          <p:cNvSpPr txBox="1">
            <a:spLocks noChangeArrowheads="1"/>
          </p:cNvSpPr>
          <p:nvPr/>
        </p:nvSpPr>
        <p:spPr bwMode="auto">
          <a:xfrm>
            <a:off x="307975" y="2689535"/>
            <a:ext cx="11353800" cy="109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4pPr>
            <a:lvl5pPr marL="20574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5pPr>
            <a:lvl6pPr marL="2514600" indent="-228600" algn="just" rtl="0" eaLnBrk="0" fontAlgn="base" hangingPunct="0">
              <a:lnSpc>
                <a:spcPct val="120000"/>
              </a:lnSpc>
              <a:spcBef>
                <a:spcPct val="20000"/>
              </a:spcBef>
              <a:spcAft>
                <a:spcPct val="0"/>
              </a:spcAft>
              <a:buClr>
                <a:srgbClr val="FF3300"/>
              </a:buClr>
              <a:buFont typeface="Wingdings" pitchFamily="2" charset="2"/>
              <a:defRPr sz="2800" b="1">
                <a:solidFill>
                  <a:srgbClr val="000000"/>
                </a:solidFill>
                <a:latin typeface="+mn-lt"/>
                <a:ea typeface="+mn-ea"/>
              </a:defRPr>
            </a:lvl6pPr>
            <a:lvl7pPr marL="2971800" indent="-228600" algn="just" rtl="0" eaLnBrk="0" fontAlgn="base" hangingPunct="0">
              <a:lnSpc>
                <a:spcPct val="120000"/>
              </a:lnSpc>
              <a:spcBef>
                <a:spcPct val="20000"/>
              </a:spcBef>
              <a:spcAft>
                <a:spcPct val="0"/>
              </a:spcAft>
              <a:buClr>
                <a:srgbClr val="FF3300"/>
              </a:buClr>
              <a:buFont typeface="Wingdings" pitchFamily="2" charset="2"/>
              <a:defRPr sz="2800" b="1">
                <a:solidFill>
                  <a:srgbClr val="000000"/>
                </a:solidFill>
                <a:latin typeface="+mn-lt"/>
                <a:ea typeface="+mn-ea"/>
              </a:defRPr>
            </a:lvl7pPr>
            <a:lvl8pPr marL="3429000" indent="-228600" algn="just" rtl="0" eaLnBrk="0" fontAlgn="base" hangingPunct="0">
              <a:lnSpc>
                <a:spcPct val="120000"/>
              </a:lnSpc>
              <a:spcBef>
                <a:spcPct val="20000"/>
              </a:spcBef>
              <a:spcAft>
                <a:spcPct val="0"/>
              </a:spcAft>
              <a:buClr>
                <a:srgbClr val="FF3300"/>
              </a:buClr>
              <a:buFont typeface="Wingdings" pitchFamily="2" charset="2"/>
              <a:defRPr sz="2800" b="1">
                <a:solidFill>
                  <a:srgbClr val="000000"/>
                </a:solidFill>
                <a:latin typeface="+mn-lt"/>
                <a:ea typeface="+mn-ea"/>
              </a:defRPr>
            </a:lvl8pPr>
            <a:lvl9pPr marL="3886200" indent="-228600" algn="just" rtl="0" eaLnBrk="0" fontAlgn="base" hangingPunct="0">
              <a:lnSpc>
                <a:spcPct val="120000"/>
              </a:lnSpc>
              <a:spcBef>
                <a:spcPct val="20000"/>
              </a:spcBef>
              <a:spcAft>
                <a:spcPct val="0"/>
              </a:spcAft>
              <a:buClr>
                <a:srgbClr val="FF3300"/>
              </a:buClr>
              <a:buFont typeface="Wingdings" pitchFamily="2" charset="2"/>
              <a:defRPr sz="2800" b="1">
                <a:solidFill>
                  <a:srgbClr val="000000"/>
                </a:solidFill>
                <a:latin typeface="+mn-lt"/>
                <a:ea typeface="+mn-ea"/>
              </a:defRPr>
            </a:lvl9pPr>
          </a:lstStyle>
          <a:p>
            <a:pPr marL="0" indent="0">
              <a:buNone/>
            </a:pPr>
            <a:r>
              <a:rPr lang="zh-CN" altLang="zh-CN" sz="2400" dirty="0">
                <a:solidFill>
                  <a:srgbClr val="C00000"/>
                </a:solidFill>
                <a:latin typeface="+mj-ea"/>
                <a:ea typeface="+mj-ea"/>
              </a:rPr>
              <a:t>例</a:t>
            </a:r>
            <a:r>
              <a:rPr lang="en-US" altLang="zh-CN" sz="2400" dirty="0">
                <a:latin typeface="+mj-ea"/>
                <a:ea typeface="+mj-ea"/>
              </a:rPr>
              <a:t> </a:t>
            </a:r>
            <a:r>
              <a:rPr lang="zh-CN" altLang="zh-CN" sz="2400" dirty="0">
                <a:latin typeface="+mj-ea"/>
                <a:ea typeface="+mj-ea"/>
              </a:rPr>
              <a:t>若</a:t>
            </a:r>
            <a:r>
              <a:rPr lang="en-US" altLang="zh-CN" sz="2400" dirty="0">
                <a:latin typeface="+mj-ea"/>
                <a:ea typeface="+mj-ea"/>
              </a:rPr>
              <a:t>G(x)=P(</a:t>
            </a:r>
            <a:r>
              <a:rPr lang="en-US" altLang="zh-CN" sz="2400" dirty="0" err="1">
                <a:latin typeface="+mj-ea"/>
                <a:ea typeface="+mj-ea"/>
              </a:rPr>
              <a:t>x,z</a:t>
            </a:r>
            <a:r>
              <a:rPr lang="en-US" altLang="zh-CN" sz="2400" dirty="0">
                <a:latin typeface="+mj-ea"/>
                <a:ea typeface="+mj-ea"/>
              </a:rPr>
              <a:t>)</a:t>
            </a:r>
            <a:r>
              <a:rPr lang="zh-CN" altLang="zh-CN" sz="2400" dirty="0">
                <a:latin typeface="+mj-ea"/>
                <a:ea typeface="+mj-ea"/>
              </a:rPr>
              <a:t>∨</a:t>
            </a:r>
            <a:r>
              <a:rPr lang="en-US" altLang="zh-CN" sz="2400" dirty="0">
                <a:latin typeface="+mj-ea"/>
                <a:ea typeface="+mj-ea"/>
                <a:sym typeface="Symbol" panose="05050102010706020507" pitchFamily="18" charset="2"/>
              </a:rPr>
              <a:t></a:t>
            </a:r>
            <a:r>
              <a:rPr lang="en-US" altLang="zh-CN" sz="2400" dirty="0" err="1">
                <a:latin typeface="+mj-ea"/>
                <a:ea typeface="+mj-ea"/>
              </a:rPr>
              <a:t>yQ</a:t>
            </a:r>
            <a:r>
              <a:rPr lang="en-US" altLang="zh-CN" sz="2400" dirty="0">
                <a:latin typeface="+mj-ea"/>
                <a:ea typeface="+mj-ea"/>
              </a:rPr>
              <a:t>(y)</a:t>
            </a:r>
            <a:r>
              <a:rPr lang="zh-CN" altLang="zh-CN" sz="2400" dirty="0">
                <a:latin typeface="+mj-ea"/>
                <a:ea typeface="+mj-ea"/>
              </a:rPr>
              <a:t>，则</a:t>
            </a:r>
            <a:r>
              <a:rPr lang="en-US" altLang="zh-CN" sz="2400" dirty="0">
                <a:latin typeface="+mj-ea"/>
                <a:ea typeface="+mj-ea"/>
              </a:rPr>
              <a:t>G(x)</a:t>
            </a:r>
            <a:r>
              <a:rPr lang="zh-CN" altLang="zh-CN" sz="2400" dirty="0">
                <a:latin typeface="+mj-ea"/>
                <a:ea typeface="+mj-ea"/>
              </a:rPr>
              <a:t>对于</a:t>
            </a:r>
            <a:r>
              <a:rPr lang="en-US" altLang="zh-CN" sz="2400" dirty="0">
                <a:latin typeface="+mj-ea"/>
                <a:ea typeface="+mj-ea"/>
              </a:rPr>
              <a:t>y</a:t>
            </a:r>
            <a:r>
              <a:rPr lang="zh-CN" altLang="zh-CN" sz="2400" dirty="0">
                <a:latin typeface="+mj-ea"/>
                <a:ea typeface="+mj-ea"/>
              </a:rPr>
              <a:t>是自由的；</a:t>
            </a:r>
            <a:endParaRPr lang="en-US" altLang="zh-CN" sz="2400" dirty="0">
              <a:latin typeface="+mj-ea"/>
              <a:ea typeface="+mj-ea"/>
            </a:endParaRPr>
          </a:p>
          <a:p>
            <a:pPr marL="0" indent="0">
              <a:lnSpc>
                <a:spcPct val="150000"/>
              </a:lnSpc>
              <a:buNone/>
            </a:pPr>
            <a:r>
              <a:rPr lang="en-US" altLang="zh-CN" sz="2400" dirty="0">
                <a:latin typeface="+mj-ea"/>
                <a:ea typeface="+mj-ea"/>
              </a:rPr>
              <a:t>    </a:t>
            </a:r>
            <a:r>
              <a:rPr lang="zh-CN" altLang="zh-CN" sz="2400" dirty="0">
                <a:latin typeface="+mj-ea"/>
                <a:ea typeface="+mj-ea"/>
              </a:rPr>
              <a:t>若</a:t>
            </a:r>
            <a:r>
              <a:rPr lang="en-US" altLang="zh-CN" sz="2400" dirty="0">
                <a:latin typeface="+mj-ea"/>
                <a:ea typeface="+mj-ea"/>
              </a:rPr>
              <a:t>G(x)=</a:t>
            </a:r>
            <a:r>
              <a:rPr lang="en-US" altLang="zh-CN" sz="2400" dirty="0">
                <a:latin typeface="+mj-ea"/>
                <a:ea typeface="+mj-ea"/>
                <a:sym typeface="Symbol" panose="05050102010706020507" pitchFamily="18" charset="2"/>
              </a:rPr>
              <a:t></a:t>
            </a:r>
            <a:r>
              <a:rPr lang="en-US" altLang="zh-CN" sz="2400" dirty="0">
                <a:latin typeface="+mj-ea"/>
                <a:ea typeface="+mj-ea"/>
              </a:rPr>
              <a:t>y(P(</a:t>
            </a:r>
            <a:r>
              <a:rPr lang="en-US" altLang="zh-CN" sz="2400" dirty="0" err="1">
                <a:latin typeface="+mj-ea"/>
                <a:ea typeface="+mj-ea"/>
              </a:rPr>
              <a:t>x,y</a:t>
            </a:r>
            <a:r>
              <a:rPr lang="en-US" altLang="zh-CN" sz="2400" dirty="0">
                <a:latin typeface="+mj-ea"/>
                <a:ea typeface="+mj-ea"/>
              </a:rPr>
              <a:t>)</a:t>
            </a:r>
            <a:r>
              <a:rPr lang="zh-CN" altLang="zh-CN" sz="2400" dirty="0">
                <a:latin typeface="+mj-ea"/>
                <a:ea typeface="+mj-ea"/>
              </a:rPr>
              <a:t>，则</a:t>
            </a:r>
            <a:r>
              <a:rPr lang="en-US" altLang="zh-CN" sz="2400" dirty="0">
                <a:latin typeface="+mj-ea"/>
                <a:ea typeface="+mj-ea"/>
              </a:rPr>
              <a:t>G(x)</a:t>
            </a:r>
            <a:r>
              <a:rPr lang="zh-CN" altLang="zh-CN" sz="2400" dirty="0">
                <a:latin typeface="+mj-ea"/>
                <a:ea typeface="+mj-ea"/>
              </a:rPr>
              <a:t>对于</a:t>
            </a:r>
            <a:r>
              <a:rPr lang="en-US" altLang="zh-CN" sz="2400" dirty="0">
                <a:latin typeface="+mj-ea"/>
                <a:ea typeface="+mj-ea"/>
              </a:rPr>
              <a:t>y</a:t>
            </a:r>
            <a:r>
              <a:rPr lang="zh-CN" altLang="zh-CN" sz="2400" dirty="0">
                <a:latin typeface="+mj-ea"/>
                <a:ea typeface="+mj-ea"/>
              </a:rPr>
              <a:t>就不是自由的。</a:t>
            </a:r>
          </a:p>
        </p:txBody>
      </p:sp>
      <p:sp>
        <p:nvSpPr>
          <p:cNvPr id="5" name="Rectangle 2">
            <a:extLst>
              <a:ext uri="{FF2B5EF4-FFF2-40B4-BE49-F238E27FC236}">
                <a16:creationId xmlns:a16="http://schemas.microsoft.com/office/drawing/2014/main" id="{8E9A506E-A9C3-4B71-9F87-A8394DCC3E30}"/>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en-US" altLang="zh-CN" dirty="0">
                <a:sym typeface="Symbol" panose="05050102010706020507" pitchFamily="18" charset="2"/>
              </a:rPr>
              <a:t>3.4.1  </a:t>
            </a:r>
            <a:r>
              <a:rPr lang="zh-CN" altLang="en-US" dirty="0">
                <a:sym typeface="Symbol" panose="05050102010706020507" pitchFamily="18" charset="2"/>
              </a:rPr>
              <a:t>推理规则与推理定律</a:t>
            </a:r>
          </a:p>
        </p:txBody>
      </p:sp>
    </p:spTree>
    <p:custDataLst>
      <p:tags r:id="rId1"/>
    </p:custDataLst>
    <p:extLst>
      <p:ext uri="{BB962C8B-B14F-4D97-AF65-F5344CB8AC3E}">
        <p14:creationId xmlns:p14="http://schemas.microsoft.com/office/powerpoint/2010/main" val="5169507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9940">
                                            <p:txEl>
                                              <p:pRg st="0" end="0"/>
                                            </p:txEl>
                                          </p:spTgt>
                                        </p:tgtEl>
                                        <p:attrNameLst>
                                          <p:attrName>style.visibility</p:attrName>
                                        </p:attrNameLst>
                                      </p:cBhvr>
                                      <p:to>
                                        <p:strVal val="visible"/>
                                      </p:to>
                                    </p:set>
                                    <p:animEffect transition="in" filter="box(in)">
                                      <p:cBhvr>
                                        <p:cTn id="7" dur="500"/>
                                        <p:tgtEl>
                                          <p:spTgt spid="3994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ox(in)">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box(in)">
                                      <p:cBhvr>
                                        <p:cTn id="1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ChangeArrowheads="1"/>
          </p:cNvSpPr>
          <p:nvPr/>
        </p:nvSpPr>
        <p:spPr bwMode="auto">
          <a:xfrm>
            <a:off x="153429" y="5514924"/>
            <a:ext cx="4486893" cy="1276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zh-CN" altLang="en-US" sz="2400" dirty="0">
                <a:solidFill>
                  <a:srgbClr val="0000CC"/>
                </a:solidFill>
                <a:latin typeface="+mn-ea"/>
                <a:ea typeface="+mn-ea"/>
              </a:rPr>
              <a:t>设计出第一个严格的推理系统</a:t>
            </a:r>
            <a:endParaRPr lang="en-US" altLang="zh-CN" sz="2400" dirty="0">
              <a:solidFill>
                <a:srgbClr val="0000CC"/>
              </a:solidFill>
              <a:latin typeface="+mn-ea"/>
              <a:ea typeface="+mn-ea"/>
            </a:endParaRPr>
          </a:p>
          <a:p>
            <a:pPr algn="ctr">
              <a:lnSpc>
                <a:spcPct val="100000"/>
              </a:lnSpc>
              <a:spcBef>
                <a:spcPct val="0"/>
              </a:spcBef>
              <a:buClrTx/>
              <a:buNone/>
            </a:pPr>
            <a:r>
              <a:rPr lang="en-US" altLang="zh-CN" sz="2400" dirty="0">
                <a:solidFill>
                  <a:srgbClr val="0000CC"/>
                </a:solidFill>
                <a:latin typeface="+mn-ea"/>
                <a:ea typeface="+mn-ea"/>
              </a:rPr>
              <a:t>——</a:t>
            </a:r>
            <a:r>
              <a:rPr lang="zh-CN" altLang="en-US" sz="2400" dirty="0">
                <a:solidFill>
                  <a:srgbClr val="0000CC"/>
                </a:solidFill>
                <a:latin typeface="+mn-ea"/>
                <a:ea typeface="+mn-ea"/>
              </a:rPr>
              <a:t>一阶谓词演算</a:t>
            </a:r>
          </a:p>
        </p:txBody>
      </p:sp>
      <p:sp>
        <p:nvSpPr>
          <p:cNvPr id="7" name="矩形 6">
            <a:extLst>
              <a:ext uri="{FF2B5EF4-FFF2-40B4-BE49-F238E27FC236}">
                <a16:creationId xmlns:a16="http://schemas.microsoft.com/office/drawing/2014/main" id="{51BD676F-FB36-46B6-B373-3A65F0ED88D4}"/>
              </a:ext>
            </a:extLst>
          </p:cNvPr>
          <p:cNvSpPr/>
          <p:nvPr/>
        </p:nvSpPr>
        <p:spPr>
          <a:xfrm>
            <a:off x="4744896" y="1102199"/>
            <a:ext cx="7097854" cy="5567037"/>
          </a:xfrm>
          <a:prstGeom prst="rect">
            <a:avLst/>
          </a:prstGeom>
        </p:spPr>
        <p:txBody>
          <a:bodyPr wrap="square">
            <a:spAutoFit/>
          </a:bodyPr>
          <a:lstStyle/>
          <a:p>
            <a:pPr>
              <a:lnSpc>
                <a:spcPct val="150000"/>
              </a:lnSpc>
            </a:pPr>
            <a:r>
              <a:rPr lang="zh-CN" altLang="en-US" b="1" dirty="0">
                <a:solidFill>
                  <a:srgbClr val="0000CC"/>
                </a:solidFill>
                <a:latin typeface="+mn-ea"/>
                <a:cs typeface="Times New Roman" panose="02020603050405020304" pitchFamily="18" charset="0"/>
              </a:rPr>
              <a:t> 主要著作：</a:t>
            </a:r>
          </a:p>
          <a:p>
            <a:pPr marL="342900" indent="-342900">
              <a:lnSpc>
                <a:spcPct val="150000"/>
              </a:lnSpc>
              <a:buFont typeface="Wingdings" panose="05000000000000000000" pitchFamily="2" charset="2"/>
              <a:buChar char="u"/>
            </a:pPr>
            <a:r>
              <a:rPr lang="en-US" altLang="zh-CN" b="1" dirty="0">
                <a:solidFill>
                  <a:srgbClr val="000000"/>
                </a:solidFill>
                <a:latin typeface="+mn-ea"/>
                <a:cs typeface="Times New Roman" panose="02020603050405020304" pitchFamily="18" charset="0"/>
              </a:rPr>
              <a:t>《</a:t>
            </a:r>
            <a:r>
              <a:rPr lang="zh-CN" altLang="en-US" b="1" dirty="0">
                <a:solidFill>
                  <a:srgbClr val="000000"/>
                </a:solidFill>
                <a:latin typeface="+mn-ea"/>
                <a:cs typeface="Times New Roman" panose="02020603050405020304" pitchFamily="18" charset="0"/>
              </a:rPr>
              <a:t>概念文字</a:t>
            </a:r>
            <a:r>
              <a:rPr lang="en-US" altLang="zh-CN" b="1" dirty="0">
                <a:solidFill>
                  <a:srgbClr val="000000"/>
                </a:solidFill>
                <a:latin typeface="+mn-ea"/>
                <a:cs typeface="Times New Roman" panose="02020603050405020304" pitchFamily="18" charset="0"/>
              </a:rPr>
              <a:t>--</a:t>
            </a:r>
            <a:r>
              <a:rPr lang="zh-CN" altLang="en-US" b="1" dirty="0">
                <a:solidFill>
                  <a:srgbClr val="000000"/>
                </a:solidFill>
                <a:latin typeface="+mn-ea"/>
                <a:cs typeface="Times New Roman" panose="02020603050405020304" pitchFamily="18" charset="0"/>
              </a:rPr>
              <a:t>一种按算术语言构成的思维符号语言</a:t>
            </a:r>
            <a:r>
              <a:rPr lang="en-US" altLang="zh-CN" b="1" dirty="0">
                <a:solidFill>
                  <a:srgbClr val="000000"/>
                </a:solidFill>
                <a:latin typeface="+mn-ea"/>
                <a:cs typeface="Times New Roman" panose="02020603050405020304" pitchFamily="18" charset="0"/>
              </a:rPr>
              <a:t>》</a:t>
            </a:r>
            <a:r>
              <a:rPr lang="zh-CN" altLang="en-US" b="1" dirty="0">
                <a:solidFill>
                  <a:srgbClr val="000000"/>
                </a:solidFill>
                <a:latin typeface="+mn-ea"/>
                <a:cs typeface="Times New Roman" panose="02020603050405020304" pitchFamily="18" charset="0"/>
              </a:rPr>
              <a:t>（</a:t>
            </a:r>
            <a:r>
              <a:rPr lang="en-US" altLang="zh-CN" b="1" dirty="0">
                <a:solidFill>
                  <a:srgbClr val="000000"/>
                </a:solidFill>
                <a:latin typeface="+mn-ea"/>
                <a:cs typeface="Times New Roman" panose="02020603050405020304" pitchFamily="18" charset="0"/>
              </a:rPr>
              <a:t>1879</a:t>
            </a:r>
            <a:r>
              <a:rPr lang="zh-CN" altLang="en-US" b="1" dirty="0">
                <a:solidFill>
                  <a:srgbClr val="000000"/>
                </a:solidFill>
                <a:latin typeface="+mn-ea"/>
                <a:cs typeface="Times New Roman" panose="02020603050405020304" pitchFamily="18" charset="0"/>
              </a:rPr>
              <a:t>）</a:t>
            </a:r>
          </a:p>
          <a:p>
            <a:pPr marL="342900" indent="-342900">
              <a:lnSpc>
                <a:spcPct val="150000"/>
              </a:lnSpc>
              <a:buFont typeface="Wingdings" panose="05000000000000000000" pitchFamily="2" charset="2"/>
              <a:buChar char="u"/>
            </a:pPr>
            <a:r>
              <a:rPr lang="en-US" altLang="zh-CN" b="1" dirty="0">
                <a:solidFill>
                  <a:srgbClr val="000000"/>
                </a:solidFill>
                <a:latin typeface="+mn-ea"/>
                <a:cs typeface="Times New Roman" panose="02020603050405020304" pitchFamily="18" charset="0"/>
              </a:rPr>
              <a:t>《</a:t>
            </a:r>
            <a:r>
              <a:rPr lang="zh-CN" altLang="en-US" b="1" dirty="0">
                <a:solidFill>
                  <a:srgbClr val="000000"/>
                </a:solidFill>
                <a:latin typeface="+mn-ea"/>
                <a:cs typeface="Times New Roman" panose="02020603050405020304" pitchFamily="18" charset="0"/>
              </a:rPr>
              <a:t>算术基础</a:t>
            </a:r>
            <a:r>
              <a:rPr lang="en-US" altLang="zh-CN" b="1" dirty="0">
                <a:solidFill>
                  <a:srgbClr val="000000"/>
                </a:solidFill>
                <a:latin typeface="+mn-ea"/>
                <a:cs typeface="Times New Roman" panose="02020603050405020304" pitchFamily="18" charset="0"/>
              </a:rPr>
              <a:t>--</a:t>
            </a:r>
            <a:r>
              <a:rPr lang="zh-CN" altLang="en-US" b="1" dirty="0">
                <a:solidFill>
                  <a:srgbClr val="000000"/>
                </a:solidFill>
                <a:latin typeface="+mn-ea"/>
                <a:cs typeface="Times New Roman" panose="02020603050405020304" pitchFamily="18" charset="0"/>
              </a:rPr>
              <a:t>对数概念的逻辑数学研究</a:t>
            </a:r>
            <a:r>
              <a:rPr lang="en-US" altLang="zh-CN" b="1" dirty="0">
                <a:solidFill>
                  <a:srgbClr val="000000"/>
                </a:solidFill>
                <a:latin typeface="+mn-ea"/>
                <a:cs typeface="Times New Roman" panose="02020603050405020304" pitchFamily="18" charset="0"/>
              </a:rPr>
              <a:t>》</a:t>
            </a:r>
            <a:r>
              <a:rPr lang="zh-CN" altLang="en-US" b="1" dirty="0">
                <a:solidFill>
                  <a:srgbClr val="000000"/>
                </a:solidFill>
                <a:latin typeface="+mn-ea"/>
                <a:cs typeface="Times New Roman" panose="02020603050405020304" pitchFamily="18" charset="0"/>
              </a:rPr>
              <a:t>（</a:t>
            </a:r>
            <a:r>
              <a:rPr lang="en-US" altLang="zh-CN" b="1" dirty="0">
                <a:solidFill>
                  <a:srgbClr val="000000"/>
                </a:solidFill>
                <a:latin typeface="+mn-ea"/>
                <a:cs typeface="Times New Roman" panose="02020603050405020304" pitchFamily="18" charset="0"/>
              </a:rPr>
              <a:t>1884</a:t>
            </a:r>
            <a:r>
              <a:rPr lang="zh-CN" altLang="en-US" b="1" dirty="0">
                <a:solidFill>
                  <a:srgbClr val="000000"/>
                </a:solidFill>
                <a:latin typeface="+mn-ea"/>
                <a:cs typeface="Times New Roman" panose="02020603050405020304" pitchFamily="18" charset="0"/>
              </a:rPr>
              <a:t>）</a:t>
            </a:r>
          </a:p>
          <a:p>
            <a:pPr marL="342900" indent="-342900">
              <a:lnSpc>
                <a:spcPct val="150000"/>
              </a:lnSpc>
              <a:buFont typeface="Wingdings" panose="05000000000000000000" pitchFamily="2" charset="2"/>
              <a:buChar char="u"/>
            </a:pPr>
            <a:r>
              <a:rPr lang="en-US" altLang="zh-CN" b="1" dirty="0">
                <a:solidFill>
                  <a:srgbClr val="000000"/>
                </a:solidFill>
                <a:latin typeface="+mn-ea"/>
                <a:cs typeface="Times New Roman" panose="02020603050405020304" pitchFamily="18" charset="0"/>
              </a:rPr>
              <a:t>《</a:t>
            </a:r>
            <a:r>
              <a:rPr lang="zh-CN" altLang="en-US" b="1" dirty="0">
                <a:solidFill>
                  <a:srgbClr val="000000"/>
                </a:solidFill>
                <a:latin typeface="+mn-ea"/>
                <a:cs typeface="Times New Roman" panose="02020603050405020304" pitchFamily="18" charset="0"/>
              </a:rPr>
              <a:t>算术的基本规律</a:t>
            </a:r>
            <a:r>
              <a:rPr lang="en-US" altLang="zh-CN" b="1" dirty="0">
                <a:solidFill>
                  <a:srgbClr val="000000"/>
                </a:solidFill>
                <a:latin typeface="+mn-ea"/>
                <a:cs typeface="Times New Roman" panose="02020603050405020304" pitchFamily="18" charset="0"/>
              </a:rPr>
              <a:t>》</a:t>
            </a:r>
            <a:r>
              <a:rPr lang="zh-CN" altLang="en-US" b="1" dirty="0">
                <a:solidFill>
                  <a:srgbClr val="000000"/>
                </a:solidFill>
                <a:latin typeface="+mn-ea"/>
                <a:cs typeface="Times New Roman" panose="02020603050405020304" pitchFamily="18" charset="0"/>
              </a:rPr>
              <a:t>（</a:t>
            </a:r>
            <a:r>
              <a:rPr lang="en-US" altLang="zh-CN" b="1" dirty="0">
                <a:solidFill>
                  <a:srgbClr val="000000"/>
                </a:solidFill>
                <a:latin typeface="+mn-ea"/>
                <a:cs typeface="Times New Roman" panose="02020603050405020304" pitchFamily="18" charset="0"/>
              </a:rPr>
              <a:t>l</a:t>
            </a:r>
            <a:r>
              <a:rPr lang="zh-CN" altLang="en-US" b="1" dirty="0">
                <a:solidFill>
                  <a:srgbClr val="000000"/>
                </a:solidFill>
                <a:latin typeface="+mn-ea"/>
                <a:cs typeface="Times New Roman" panose="02020603050405020304" pitchFamily="18" charset="0"/>
              </a:rPr>
              <a:t>卷 </a:t>
            </a:r>
            <a:r>
              <a:rPr lang="en-US" altLang="zh-CN" b="1" dirty="0">
                <a:solidFill>
                  <a:srgbClr val="000000"/>
                </a:solidFill>
                <a:latin typeface="+mn-ea"/>
                <a:cs typeface="Times New Roman" panose="02020603050405020304" pitchFamily="18" charset="0"/>
              </a:rPr>
              <a:t>1893</a:t>
            </a:r>
            <a:r>
              <a:rPr lang="zh-CN" altLang="en-US" b="1" dirty="0">
                <a:solidFill>
                  <a:srgbClr val="000000"/>
                </a:solidFill>
                <a:latin typeface="+mn-ea"/>
                <a:cs typeface="Times New Roman" panose="02020603050405020304" pitchFamily="18" charset="0"/>
              </a:rPr>
              <a:t>，</a:t>
            </a:r>
            <a:r>
              <a:rPr lang="en-US" altLang="zh-CN" b="1" dirty="0">
                <a:solidFill>
                  <a:srgbClr val="000000"/>
                </a:solidFill>
                <a:latin typeface="+mn-ea"/>
                <a:cs typeface="Times New Roman" panose="02020603050405020304" pitchFamily="18" charset="0"/>
              </a:rPr>
              <a:t>2</a:t>
            </a:r>
            <a:r>
              <a:rPr lang="zh-CN" altLang="en-US" b="1" dirty="0">
                <a:solidFill>
                  <a:srgbClr val="000000"/>
                </a:solidFill>
                <a:latin typeface="+mn-ea"/>
                <a:cs typeface="Times New Roman" panose="02020603050405020304" pitchFamily="18" charset="0"/>
              </a:rPr>
              <a:t>卷</a:t>
            </a:r>
            <a:r>
              <a:rPr lang="en-US" altLang="zh-CN" b="1" dirty="0">
                <a:solidFill>
                  <a:srgbClr val="000000"/>
                </a:solidFill>
                <a:latin typeface="+mn-ea"/>
                <a:cs typeface="Times New Roman" panose="02020603050405020304" pitchFamily="18" charset="0"/>
              </a:rPr>
              <a:t>1903</a:t>
            </a:r>
            <a:r>
              <a:rPr lang="zh-CN" altLang="en-US" b="1" dirty="0">
                <a:solidFill>
                  <a:srgbClr val="000000"/>
                </a:solidFill>
                <a:latin typeface="+mn-ea"/>
                <a:cs typeface="Times New Roman" panose="02020603050405020304" pitchFamily="18" charset="0"/>
              </a:rPr>
              <a:t>）</a:t>
            </a:r>
          </a:p>
          <a:p>
            <a:pPr>
              <a:lnSpc>
                <a:spcPct val="150000"/>
              </a:lnSpc>
            </a:pPr>
            <a:endParaRPr lang="en-US" altLang="zh-CN" b="1" dirty="0">
              <a:solidFill>
                <a:srgbClr val="0000CC"/>
              </a:solidFill>
              <a:latin typeface="+mn-ea"/>
              <a:cs typeface="Times New Roman" panose="02020603050405020304" pitchFamily="18" charset="0"/>
            </a:endParaRPr>
          </a:p>
          <a:p>
            <a:pPr>
              <a:lnSpc>
                <a:spcPct val="150000"/>
              </a:lnSpc>
            </a:pPr>
            <a:r>
              <a:rPr lang="zh-CN" altLang="en-US" b="1" dirty="0">
                <a:solidFill>
                  <a:srgbClr val="0000CC"/>
                </a:solidFill>
                <a:latin typeface="+mn-ea"/>
                <a:cs typeface="Times New Roman" panose="02020603050405020304" pitchFamily="18" charset="0"/>
              </a:rPr>
              <a:t>论文有：</a:t>
            </a:r>
          </a:p>
          <a:p>
            <a:pPr marL="342900" indent="-342900">
              <a:lnSpc>
                <a:spcPct val="150000"/>
              </a:lnSpc>
              <a:buFont typeface="Wingdings" panose="05000000000000000000" pitchFamily="2" charset="2"/>
              <a:buChar char="u"/>
            </a:pPr>
            <a:r>
              <a:rPr lang="en-US" altLang="zh-CN" b="1" dirty="0">
                <a:solidFill>
                  <a:srgbClr val="000000"/>
                </a:solidFill>
                <a:latin typeface="+mn-ea"/>
                <a:cs typeface="Times New Roman" panose="02020603050405020304" pitchFamily="18" charset="0"/>
              </a:rPr>
              <a:t>《</a:t>
            </a:r>
            <a:r>
              <a:rPr lang="zh-CN" altLang="en-US" b="1" dirty="0">
                <a:solidFill>
                  <a:srgbClr val="000000"/>
                </a:solidFill>
                <a:latin typeface="+mn-ea"/>
                <a:cs typeface="Times New Roman" panose="02020603050405020304" pitchFamily="18" charset="0"/>
              </a:rPr>
              <a:t>函项和概念</a:t>
            </a:r>
            <a:r>
              <a:rPr lang="en-US" altLang="zh-CN" b="1" dirty="0">
                <a:solidFill>
                  <a:srgbClr val="000000"/>
                </a:solidFill>
                <a:latin typeface="+mn-ea"/>
                <a:cs typeface="Times New Roman" panose="02020603050405020304" pitchFamily="18" charset="0"/>
              </a:rPr>
              <a:t>》</a:t>
            </a:r>
            <a:r>
              <a:rPr lang="zh-CN" altLang="en-US" b="1" dirty="0">
                <a:solidFill>
                  <a:srgbClr val="000000"/>
                </a:solidFill>
                <a:latin typeface="+mn-ea"/>
                <a:cs typeface="Times New Roman" panose="02020603050405020304" pitchFamily="18" charset="0"/>
              </a:rPr>
              <a:t>（</a:t>
            </a:r>
            <a:r>
              <a:rPr lang="en-US" altLang="zh-CN" b="1" dirty="0">
                <a:solidFill>
                  <a:srgbClr val="000000"/>
                </a:solidFill>
                <a:latin typeface="+mn-ea"/>
                <a:cs typeface="Times New Roman" panose="02020603050405020304" pitchFamily="18" charset="0"/>
              </a:rPr>
              <a:t>1891</a:t>
            </a:r>
            <a:r>
              <a:rPr lang="zh-CN" altLang="en-US" b="1" dirty="0">
                <a:solidFill>
                  <a:srgbClr val="000000"/>
                </a:solidFill>
                <a:latin typeface="+mn-ea"/>
                <a:cs typeface="Times New Roman" panose="02020603050405020304" pitchFamily="18" charset="0"/>
              </a:rPr>
              <a:t>）</a:t>
            </a:r>
          </a:p>
          <a:p>
            <a:pPr marL="342900" indent="-342900">
              <a:lnSpc>
                <a:spcPct val="150000"/>
              </a:lnSpc>
              <a:buFont typeface="Wingdings" panose="05000000000000000000" pitchFamily="2" charset="2"/>
              <a:buChar char="u"/>
            </a:pPr>
            <a:r>
              <a:rPr lang="en-US" altLang="zh-CN" b="1" dirty="0">
                <a:solidFill>
                  <a:srgbClr val="000000"/>
                </a:solidFill>
                <a:latin typeface="+mn-ea"/>
                <a:cs typeface="Times New Roman" panose="02020603050405020304" pitchFamily="18" charset="0"/>
              </a:rPr>
              <a:t>《</a:t>
            </a:r>
            <a:r>
              <a:rPr lang="zh-CN" altLang="en-US" b="1" dirty="0">
                <a:solidFill>
                  <a:srgbClr val="000000"/>
                </a:solidFill>
                <a:latin typeface="+mn-ea"/>
                <a:cs typeface="Times New Roman" panose="02020603050405020304" pitchFamily="18" charset="0"/>
              </a:rPr>
              <a:t>论概念和对象</a:t>
            </a:r>
            <a:r>
              <a:rPr lang="en-US" altLang="zh-CN" b="1" dirty="0">
                <a:solidFill>
                  <a:srgbClr val="000000"/>
                </a:solidFill>
                <a:latin typeface="+mn-ea"/>
                <a:cs typeface="Times New Roman" panose="02020603050405020304" pitchFamily="18" charset="0"/>
              </a:rPr>
              <a:t>》</a:t>
            </a:r>
            <a:r>
              <a:rPr lang="zh-CN" altLang="en-US" b="1" dirty="0">
                <a:solidFill>
                  <a:srgbClr val="000000"/>
                </a:solidFill>
                <a:latin typeface="+mn-ea"/>
                <a:cs typeface="Times New Roman" panose="02020603050405020304" pitchFamily="18" charset="0"/>
              </a:rPr>
              <a:t>（</a:t>
            </a:r>
            <a:r>
              <a:rPr lang="en-US" altLang="zh-CN" b="1" dirty="0">
                <a:solidFill>
                  <a:srgbClr val="000000"/>
                </a:solidFill>
                <a:latin typeface="+mn-ea"/>
                <a:cs typeface="Times New Roman" panose="02020603050405020304" pitchFamily="18" charset="0"/>
              </a:rPr>
              <a:t>1892</a:t>
            </a:r>
            <a:r>
              <a:rPr lang="zh-CN" altLang="en-US" b="1" dirty="0">
                <a:solidFill>
                  <a:srgbClr val="000000"/>
                </a:solidFill>
                <a:latin typeface="+mn-ea"/>
                <a:cs typeface="Times New Roman" panose="02020603050405020304" pitchFamily="18" charset="0"/>
              </a:rPr>
              <a:t>）</a:t>
            </a:r>
          </a:p>
          <a:p>
            <a:pPr marL="342900" indent="-342900">
              <a:lnSpc>
                <a:spcPct val="150000"/>
              </a:lnSpc>
              <a:buFont typeface="Wingdings" panose="05000000000000000000" pitchFamily="2" charset="2"/>
              <a:buChar char="u"/>
            </a:pPr>
            <a:r>
              <a:rPr lang="en-US" altLang="zh-CN" b="1" dirty="0">
                <a:solidFill>
                  <a:srgbClr val="000000"/>
                </a:solidFill>
                <a:latin typeface="+mn-ea"/>
                <a:cs typeface="Times New Roman" panose="02020603050405020304" pitchFamily="18" charset="0"/>
              </a:rPr>
              <a:t>《</a:t>
            </a:r>
            <a:r>
              <a:rPr lang="zh-CN" altLang="en-US" b="1" dirty="0">
                <a:solidFill>
                  <a:srgbClr val="000000"/>
                </a:solidFill>
                <a:latin typeface="+mn-ea"/>
                <a:cs typeface="Times New Roman" panose="02020603050405020304" pitchFamily="18" charset="0"/>
              </a:rPr>
              <a:t>论意义和指称</a:t>
            </a:r>
            <a:r>
              <a:rPr lang="en-US" altLang="zh-CN" b="1" dirty="0">
                <a:solidFill>
                  <a:srgbClr val="000000"/>
                </a:solidFill>
                <a:latin typeface="+mn-ea"/>
                <a:cs typeface="Times New Roman" panose="02020603050405020304" pitchFamily="18" charset="0"/>
              </a:rPr>
              <a:t>》</a:t>
            </a:r>
            <a:r>
              <a:rPr lang="zh-CN" altLang="en-US" b="1" dirty="0">
                <a:solidFill>
                  <a:srgbClr val="000000"/>
                </a:solidFill>
                <a:latin typeface="+mn-ea"/>
                <a:cs typeface="Times New Roman" panose="02020603050405020304" pitchFamily="18" charset="0"/>
              </a:rPr>
              <a:t>（</a:t>
            </a:r>
            <a:r>
              <a:rPr lang="en-US" altLang="zh-CN" b="1" dirty="0">
                <a:solidFill>
                  <a:srgbClr val="000000"/>
                </a:solidFill>
                <a:latin typeface="+mn-ea"/>
                <a:cs typeface="Times New Roman" panose="02020603050405020304" pitchFamily="18" charset="0"/>
              </a:rPr>
              <a:t>1892</a:t>
            </a:r>
            <a:r>
              <a:rPr lang="zh-CN" altLang="en-US" b="1" dirty="0">
                <a:solidFill>
                  <a:srgbClr val="000000"/>
                </a:solidFill>
                <a:latin typeface="+mn-ea"/>
                <a:cs typeface="Times New Roman" panose="02020603050405020304" pitchFamily="18" charset="0"/>
              </a:rPr>
              <a:t>）</a:t>
            </a:r>
          </a:p>
        </p:txBody>
      </p:sp>
      <p:grpSp>
        <p:nvGrpSpPr>
          <p:cNvPr id="2" name="组合 1">
            <a:extLst>
              <a:ext uri="{FF2B5EF4-FFF2-40B4-BE49-F238E27FC236}">
                <a16:creationId xmlns:a16="http://schemas.microsoft.com/office/drawing/2014/main" id="{A6FE2337-5B88-4164-A3C3-6306FF2F8D4A}"/>
              </a:ext>
            </a:extLst>
          </p:cNvPr>
          <p:cNvGrpSpPr/>
          <p:nvPr/>
        </p:nvGrpSpPr>
        <p:grpSpPr>
          <a:xfrm>
            <a:off x="553943" y="1223867"/>
            <a:ext cx="3685866" cy="4267200"/>
            <a:chOff x="553943" y="1223867"/>
            <a:chExt cx="3685866" cy="4267200"/>
          </a:xfrm>
        </p:grpSpPr>
        <p:pic>
          <p:nvPicPr>
            <p:cNvPr id="2050" name="Picture 2" descr="https://gimg2.baidu.com/image_search/src=http%3A%2F%2Fview-cache.book118.com%2Fview17%2FM03%2F15%2F2A%2FwKh2D2AKLZGAGp_1AAGWDs_Lf8c004.png&amp;refer=http%3A%2F%2Fview-cache.book118.com&amp;app=2002&amp;size=f9999,10000&amp;q=a80&amp;n=0&amp;g=0n&amp;fmt=jpeg?sec=1639881925&amp;t=c339d5c8ace92a8e96f2390ffe682be3">
              <a:extLst>
                <a:ext uri="{FF2B5EF4-FFF2-40B4-BE49-F238E27FC236}">
                  <a16:creationId xmlns:a16="http://schemas.microsoft.com/office/drawing/2014/main" id="{65B46BBC-FFD2-498A-93DF-F9EEF0587EC1}"/>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7103" t="7784" r="17411" b="24152"/>
            <a:stretch/>
          </p:blipFill>
          <p:spPr bwMode="auto">
            <a:xfrm>
              <a:off x="553943" y="1223867"/>
              <a:ext cx="3685866" cy="426720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6A58ED23-72E8-4BF7-855E-DEB8872F3E84}"/>
                </a:ext>
              </a:extLst>
            </p:cNvPr>
            <p:cNvSpPr/>
            <p:nvPr/>
          </p:nvSpPr>
          <p:spPr>
            <a:xfrm>
              <a:off x="1558675" y="3038987"/>
              <a:ext cx="1676400" cy="523220"/>
            </a:xfrm>
            <a:prstGeom prst="rect">
              <a:avLst/>
            </a:prstGeom>
          </p:spPr>
          <p:txBody>
            <a:bodyPr wrap="square">
              <a:spAutoFit/>
            </a:bodyPr>
            <a:lstStyle/>
            <a:p>
              <a:r>
                <a:rPr lang="zh-CN" altLang="en-US" sz="2800" b="1" dirty="0">
                  <a:solidFill>
                    <a:srgbClr val="000000"/>
                  </a:solidFill>
                  <a:latin typeface="叶根友疾风草书" panose="02010601030101010101" pitchFamily="2" charset="-122"/>
                  <a:ea typeface="叶根友疾风草书" panose="02010601030101010101" pitchFamily="2" charset="-122"/>
                  <a:cs typeface="Times New Roman" panose="02020603050405020304" pitchFamily="18" charset="0"/>
                </a:rPr>
                <a:t>概念文字</a:t>
              </a:r>
              <a:endParaRPr lang="zh-CN" altLang="en-US" sz="2800" dirty="0">
                <a:latin typeface="叶根友疾风草书" panose="02010601030101010101" pitchFamily="2" charset="-122"/>
                <a:ea typeface="叶根友疾风草书" panose="02010601030101010101" pitchFamily="2" charset="-122"/>
              </a:endParaRPr>
            </a:p>
          </p:txBody>
        </p:sp>
      </p:grpSp>
      <p:sp>
        <p:nvSpPr>
          <p:cNvPr id="13" name="Rectangle 2">
            <a:extLst>
              <a:ext uri="{FF2B5EF4-FFF2-40B4-BE49-F238E27FC236}">
                <a16:creationId xmlns:a16="http://schemas.microsoft.com/office/drawing/2014/main" id="{A262B7D0-C47F-4509-BC5F-3914143D0E15}"/>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kern="1200">
                <a:solidFill>
                  <a:schemeClr val="bg1"/>
                </a:solidFill>
                <a:latin typeface="+mj-lt"/>
                <a:ea typeface="+mj-ea"/>
                <a:cs typeface="+mj-cs"/>
              </a:defRPr>
            </a:lvl1pPr>
          </a:lstStyle>
          <a:p>
            <a:r>
              <a:rPr lang="zh-CN" altLang="en-US" b="1" dirty="0">
                <a:latin typeface="+mn-ea"/>
                <a:ea typeface="+mn-ea"/>
              </a:rPr>
              <a:t>历史人物</a:t>
            </a:r>
            <a:r>
              <a:rPr lang="en-US" altLang="zh-CN" b="1" dirty="0">
                <a:latin typeface="+mn-ea"/>
                <a:ea typeface="+mn-ea"/>
              </a:rPr>
              <a:t>-</a:t>
            </a:r>
            <a:r>
              <a:rPr lang="zh-CN" altLang="en-US" b="1" dirty="0">
                <a:latin typeface="+mn-ea"/>
                <a:ea typeface="+mn-ea"/>
              </a:rPr>
              <a:t>弗雷格</a:t>
            </a:r>
          </a:p>
        </p:txBody>
      </p:sp>
    </p:spTree>
    <p:custDataLst>
      <p:tags r:id="rId1"/>
    </p:custDataLst>
    <p:extLst>
      <p:ext uri="{BB962C8B-B14F-4D97-AF65-F5344CB8AC3E}">
        <p14:creationId xmlns:p14="http://schemas.microsoft.com/office/powerpoint/2010/main" val="1583581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heel(1)">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heel(1)">
                                      <p:cBhvr>
                                        <p:cTn id="12" dur="2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heel(1)">
                                      <p:cBhvr>
                                        <p:cTn id="17" dur="20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heel(1)">
                                      <p:cBhvr>
                                        <p:cTn id="22" dur="20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down)">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nodeType="click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animEffect transition="in" filter="wheel(1)">
                                      <p:cBhvr>
                                        <p:cTn id="39" dur="2000"/>
                                        <p:tgtEl>
                                          <p:spTgt spid="7">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nodeType="clickEffect">
                                  <p:stCondLst>
                                    <p:cond delay="0"/>
                                  </p:stCondLst>
                                  <p:childTnLst>
                                    <p:set>
                                      <p:cBhvr>
                                        <p:cTn id="43" dur="1" fill="hold">
                                          <p:stCondLst>
                                            <p:cond delay="0"/>
                                          </p:stCondLst>
                                        </p:cTn>
                                        <p:tgtEl>
                                          <p:spTgt spid="7">
                                            <p:txEl>
                                              <p:pRg st="6" end="6"/>
                                            </p:txEl>
                                          </p:spTgt>
                                        </p:tgtEl>
                                        <p:attrNameLst>
                                          <p:attrName>style.visibility</p:attrName>
                                        </p:attrNameLst>
                                      </p:cBhvr>
                                      <p:to>
                                        <p:strVal val="visible"/>
                                      </p:to>
                                    </p:set>
                                    <p:animEffect transition="in" filter="wheel(1)">
                                      <p:cBhvr>
                                        <p:cTn id="44" dur="2000"/>
                                        <p:tgtEl>
                                          <p:spTgt spid="7">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Effect transition="in" filter="wheel(1)">
                                      <p:cBhvr>
                                        <p:cTn id="49" dur="2000"/>
                                        <p:tgtEl>
                                          <p:spTgt spid="7">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nodeType="clickEffect">
                                  <p:stCondLst>
                                    <p:cond delay="0"/>
                                  </p:stCondLst>
                                  <p:childTnLst>
                                    <p:set>
                                      <p:cBhvr>
                                        <p:cTn id="53" dur="1" fill="hold">
                                          <p:stCondLst>
                                            <p:cond delay="0"/>
                                          </p:stCondLst>
                                        </p:cTn>
                                        <p:tgtEl>
                                          <p:spTgt spid="7">
                                            <p:txEl>
                                              <p:pRg st="8" end="8"/>
                                            </p:txEl>
                                          </p:spTgt>
                                        </p:tgtEl>
                                        <p:attrNameLst>
                                          <p:attrName>style.visibility</p:attrName>
                                        </p:attrNameLst>
                                      </p:cBhvr>
                                      <p:to>
                                        <p:strVal val="visible"/>
                                      </p:to>
                                    </p:set>
                                    <p:animEffect transition="in" filter="wheel(1)">
                                      <p:cBhvr>
                                        <p:cTn id="54" dur="20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9" name="Rectangle 4"/>
          <p:cNvSpPr>
            <a:spLocks noChangeArrowheads="1"/>
          </p:cNvSpPr>
          <p:nvPr/>
        </p:nvSpPr>
        <p:spPr bwMode="auto">
          <a:xfrm>
            <a:off x="307975" y="1175317"/>
            <a:ext cx="10363200" cy="2661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buNone/>
            </a:pPr>
            <a:r>
              <a:rPr lang="zh-CN" altLang="zh-CN" sz="2400" dirty="0">
                <a:solidFill>
                  <a:srgbClr val="3333FF"/>
                </a:solidFill>
                <a:latin typeface="+mj-ea"/>
                <a:ea typeface="+mj-ea"/>
              </a:rPr>
              <a:t>（</a:t>
            </a:r>
            <a:r>
              <a:rPr lang="en-US" altLang="zh-CN" sz="2400" dirty="0">
                <a:solidFill>
                  <a:srgbClr val="3333FF"/>
                </a:solidFill>
                <a:latin typeface="+mj-ea"/>
                <a:ea typeface="+mj-ea"/>
              </a:rPr>
              <a:t>1</a:t>
            </a:r>
            <a:r>
              <a:rPr lang="zh-CN" altLang="zh-CN" sz="2400" dirty="0">
                <a:solidFill>
                  <a:srgbClr val="3333FF"/>
                </a:solidFill>
                <a:latin typeface="+mj-ea"/>
                <a:ea typeface="+mj-ea"/>
              </a:rPr>
              <a:t>）消去量词规则</a:t>
            </a:r>
          </a:p>
          <a:p>
            <a:pPr>
              <a:lnSpc>
                <a:spcPct val="150000"/>
              </a:lnSpc>
              <a:buNone/>
            </a:pPr>
            <a:r>
              <a:rPr lang="en-US" altLang="zh-CN" sz="2400" dirty="0">
                <a:solidFill>
                  <a:srgbClr val="7030A0"/>
                </a:solidFill>
                <a:latin typeface="+mj-ea"/>
                <a:ea typeface="+mj-ea"/>
              </a:rPr>
              <a:t>        ① UI</a:t>
            </a:r>
            <a:r>
              <a:rPr lang="zh-CN" altLang="en-US" sz="2400" dirty="0">
                <a:solidFill>
                  <a:srgbClr val="7030A0"/>
                </a:solidFill>
                <a:latin typeface="+mj-ea"/>
                <a:ea typeface="+mj-ea"/>
              </a:rPr>
              <a:t>（</a:t>
            </a:r>
            <a:r>
              <a:rPr lang="en-US" altLang="zh-CN" sz="2400" dirty="0">
                <a:solidFill>
                  <a:srgbClr val="7030A0"/>
                </a:solidFill>
                <a:latin typeface="+mj-ea"/>
                <a:ea typeface="+mj-ea"/>
              </a:rPr>
              <a:t>Universal Instantiation</a:t>
            </a:r>
            <a:r>
              <a:rPr lang="zh-CN" altLang="en-US" sz="2400" dirty="0">
                <a:solidFill>
                  <a:srgbClr val="7030A0"/>
                </a:solidFill>
                <a:latin typeface="+mj-ea"/>
                <a:ea typeface="+mj-ea"/>
              </a:rPr>
              <a:t>，全称量词消去规则）</a:t>
            </a:r>
          </a:p>
          <a:p>
            <a:pPr>
              <a:lnSpc>
                <a:spcPct val="150000"/>
              </a:lnSpc>
              <a:buNone/>
            </a:pPr>
            <a:r>
              <a:rPr lang="en-US" altLang="zh-CN" dirty="0">
                <a:latin typeface="+mj-ea"/>
                <a:ea typeface="+mj-ea"/>
                <a:sym typeface="Symbol" panose="05050102010706020507" pitchFamily="18" charset="2"/>
              </a:rPr>
              <a:t>         </a:t>
            </a:r>
            <a:r>
              <a:rPr lang="en-US" altLang="zh-CN" sz="2400" dirty="0" err="1">
                <a:latin typeface="+mj-ea"/>
                <a:ea typeface="+mj-ea"/>
              </a:rPr>
              <a:t>xG</a:t>
            </a:r>
            <a:r>
              <a:rPr lang="en-US" altLang="zh-CN" sz="2400" dirty="0">
                <a:latin typeface="+mj-ea"/>
                <a:ea typeface="+mj-ea"/>
              </a:rPr>
              <a:t>(x)</a:t>
            </a:r>
            <a:r>
              <a:rPr lang="en-US" altLang="en-US" sz="2400" noProof="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mj-ea"/>
                <a:ea typeface="+mj-ea"/>
              </a:rPr>
              <a:t>G(y)</a:t>
            </a:r>
            <a:r>
              <a:rPr lang="zh-CN" altLang="en-US" sz="2400" dirty="0">
                <a:latin typeface="+mj-ea"/>
                <a:ea typeface="+mj-ea"/>
              </a:rPr>
              <a:t>，其中</a:t>
            </a:r>
            <a:r>
              <a:rPr lang="en-US" altLang="zh-CN" sz="2400" dirty="0">
                <a:latin typeface="+mj-ea"/>
                <a:ea typeface="+mj-ea"/>
              </a:rPr>
              <a:t>G(x)</a:t>
            </a:r>
            <a:r>
              <a:rPr lang="zh-CN" altLang="en-US" sz="2400" dirty="0">
                <a:latin typeface="+mj-ea"/>
                <a:ea typeface="+mj-ea"/>
              </a:rPr>
              <a:t>对</a:t>
            </a:r>
            <a:r>
              <a:rPr lang="en-US" altLang="zh-CN" sz="2400" dirty="0">
                <a:latin typeface="+mj-ea"/>
                <a:ea typeface="+mj-ea"/>
              </a:rPr>
              <a:t>y</a:t>
            </a:r>
            <a:r>
              <a:rPr lang="zh-CN" altLang="en-US" sz="2400" dirty="0">
                <a:latin typeface="+mj-ea"/>
                <a:ea typeface="+mj-ea"/>
              </a:rPr>
              <a:t>是自由的，或者</a:t>
            </a:r>
          </a:p>
          <a:p>
            <a:pPr>
              <a:lnSpc>
                <a:spcPct val="150000"/>
              </a:lnSpc>
              <a:buNone/>
            </a:pPr>
            <a:r>
              <a:rPr lang="en-US" altLang="zh-CN" dirty="0">
                <a:latin typeface="+mj-ea"/>
                <a:ea typeface="+mj-ea"/>
                <a:sym typeface="Symbol" panose="05050102010706020507" pitchFamily="18" charset="2"/>
              </a:rPr>
              <a:t>         </a:t>
            </a:r>
            <a:r>
              <a:rPr lang="en-US" altLang="zh-CN" sz="2400" dirty="0" err="1">
                <a:latin typeface="+mj-ea"/>
                <a:ea typeface="+mj-ea"/>
              </a:rPr>
              <a:t>xG</a:t>
            </a:r>
            <a:r>
              <a:rPr lang="en-US" altLang="zh-CN" sz="2400" dirty="0">
                <a:latin typeface="+mj-ea"/>
                <a:ea typeface="+mj-ea"/>
              </a:rPr>
              <a:t>(x)</a:t>
            </a:r>
            <a:r>
              <a:rPr lang="en-US" altLang="en-US" sz="2400" noProof="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mj-ea"/>
                <a:ea typeface="+mj-ea"/>
              </a:rPr>
              <a:t>G(c)</a:t>
            </a:r>
            <a:r>
              <a:rPr lang="zh-CN" altLang="en-US" sz="2400" dirty="0">
                <a:latin typeface="+mj-ea"/>
                <a:ea typeface="+mj-ea"/>
              </a:rPr>
              <a:t>，其中</a:t>
            </a:r>
            <a:r>
              <a:rPr lang="en-US" altLang="zh-CN" sz="2400" dirty="0">
                <a:latin typeface="+mj-ea"/>
                <a:ea typeface="+mj-ea"/>
              </a:rPr>
              <a:t>c</a:t>
            </a:r>
            <a:r>
              <a:rPr lang="zh-CN" altLang="en-US" sz="2400" dirty="0">
                <a:latin typeface="+mj-ea"/>
                <a:ea typeface="+mj-ea"/>
              </a:rPr>
              <a:t>为任意个体常量。</a:t>
            </a:r>
            <a:endParaRPr lang="en-US" altLang="zh-CN" sz="2400" dirty="0">
              <a:latin typeface="+mj-ea"/>
              <a:ea typeface="+mj-ea"/>
            </a:endParaRPr>
          </a:p>
        </p:txBody>
      </p:sp>
      <p:sp>
        <p:nvSpPr>
          <p:cNvPr id="30" name="Rectangle 2">
            <a:extLst>
              <a:ext uri="{FF2B5EF4-FFF2-40B4-BE49-F238E27FC236}">
                <a16:creationId xmlns:a16="http://schemas.microsoft.com/office/drawing/2014/main" id="{7B1F7218-5DF4-4A1A-B63C-2B2D968F2BC4}"/>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en-US" altLang="zh-CN" dirty="0"/>
              <a:t>1. </a:t>
            </a:r>
            <a:r>
              <a:rPr lang="zh-CN" altLang="zh-CN" dirty="0"/>
              <a:t>推理规则</a:t>
            </a:r>
          </a:p>
        </p:txBody>
      </p:sp>
      <p:sp>
        <p:nvSpPr>
          <p:cNvPr id="2" name="矩形 1">
            <a:extLst>
              <a:ext uri="{FF2B5EF4-FFF2-40B4-BE49-F238E27FC236}">
                <a16:creationId xmlns:a16="http://schemas.microsoft.com/office/drawing/2014/main" id="{3A383F8F-0B8F-42FF-ACFA-CF30296D3E2A}"/>
              </a:ext>
            </a:extLst>
          </p:cNvPr>
          <p:cNvSpPr/>
          <p:nvPr/>
        </p:nvSpPr>
        <p:spPr>
          <a:xfrm>
            <a:off x="477928" y="4219528"/>
            <a:ext cx="11201400" cy="579710"/>
          </a:xfrm>
          <a:prstGeom prst="rect">
            <a:avLst/>
          </a:prstGeom>
        </p:spPr>
        <p:txBody>
          <a:bodyPr wrap="square">
            <a:spAutoFit/>
          </a:bodyPr>
          <a:lstStyle/>
          <a:p>
            <a:pPr algn="just">
              <a:lnSpc>
                <a:spcPct val="150000"/>
              </a:lnSpc>
              <a:spcAft>
                <a:spcPts val="0"/>
              </a:spcAft>
            </a:pPr>
            <a:r>
              <a:rPr lang="en-US" altLang="zh-CN" b="1" kern="100" dirty="0">
                <a:latin typeface="+mn-ea"/>
                <a:sym typeface="Symbol" panose="05050102010706020507" pitchFamily="18" charset="2"/>
              </a:rPr>
              <a:t></a:t>
            </a:r>
            <a:r>
              <a:rPr lang="en-US" altLang="zh-CN" b="1" kern="100" dirty="0">
                <a:latin typeface="+mn-ea"/>
              </a:rPr>
              <a:t>x(P(</a:t>
            </a:r>
            <a:r>
              <a:rPr lang="en-US" altLang="zh-CN" b="1" kern="100" dirty="0" err="1">
                <a:latin typeface="+mn-ea"/>
              </a:rPr>
              <a:t>x,z</a:t>
            </a:r>
            <a:r>
              <a:rPr lang="en-US" altLang="zh-CN" b="1" kern="100" dirty="0">
                <a:latin typeface="+mn-ea"/>
              </a:rPr>
              <a:t>)</a:t>
            </a:r>
            <a:r>
              <a:rPr lang="zh-CN" altLang="zh-CN" b="1" kern="100" dirty="0">
                <a:latin typeface="+mn-ea"/>
                <a:cs typeface="宋体" panose="02010600030101010101" pitchFamily="2" charset="-122"/>
              </a:rPr>
              <a:t>∨</a:t>
            </a:r>
            <a:r>
              <a:rPr lang="en-US" altLang="zh-CN" b="1" kern="100" dirty="0">
                <a:latin typeface="+mn-ea"/>
                <a:sym typeface="Symbol" panose="05050102010706020507" pitchFamily="18" charset="2"/>
              </a:rPr>
              <a:t></a:t>
            </a:r>
            <a:r>
              <a:rPr lang="en-US" altLang="zh-CN" b="1" kern="100" dirty="0" err="1">
                <a:latin typeface="+mn-ea"/>
              </a:rPr>
              <a:t>yQ</a:t>
            </a:r>
            <a:r>
              <a:rPr lang="en-US" altLang="zh-CN" b="1" kern="100" dirty="0">
                <a:latin typeface="+mn-ea"/>
              </a:rPr>
              <a:t>(y))</a:t>
            </a:r>
            <a:r>
              <a:rPr lang="en-US" altLang="en-US" noProof="1">
                <a:latin typeface="Times New Roman" panose="02020603050405020304" pitchFamily="18" charset="0"/>
                <a:cs typeface="Times New Roman" panose="02020603050405020304" pitchFamily="18" charset="0"/>
                <a:sym typeface="Symbol" panose="05050102010706020507" pitchFamily="18" charset="2"/>
              </a:rPr>
              <a:t>  </a:t>
            </a:r>
            <a:r>
              <a:rPr lang="en-US" altLang="zh-CN" b="1" kern="100" dirty="0">
                <a:latin typeface="+mn-ea"/>
              </a:rPr>
              <a:t>P(</a:t>
            </a:r>
            <a:r>
              <a:rPr lang="en-US" altLang="zh-CN" b="1" kern="100" dirty="0" err="1">
                <a:latin typeface="+mn-ea"/>
              </a:rPr>
              <a:t>y,z</a:t>
            </a:r>
            <a:r>
              <a:rPr lang="en-US" altLang="zh-CN" b="1" kern="100" dirty="0">
                <a:latin typeface="+mn-ea"/>
              </a:rPr>
              <a:t>)</a:t>
            </a:r>
            <a:r>
              <a:rPr lang="zh-CN" altLang="zh-CN" b="1" kern="100" dirty="0">
                <a:latin typeface="+mn-ea"/>
                <a:cs typeface="宋体" panose="02010600030101010101" pitchFamily="2" charset="-122"/>
              </a:rPr>
              <a:t>∨</a:t>
            </a:r>
            <a:r>
              <a:rPr lang="en-US" altLang="zh-CN" b="1" kern="100" dirty="0">
                <a:latin typeface="+mn-ea"/>
                <a:sym typeface="Symbol" panose="05050102010706020507" pitchFamily="18" charset="2"/>
              </a:rPr>
              <a:t></a:t>
            </a:r>
            <a:r>
              <a:rPr lang="en-US" altLang="zh-CN" b="1" kern="100" dirty="0" err="1">
                <a:latin typeface="+mn-ea"/>
              </a:rPr>
              <a:t>yQ</a:t>
            </a:r>
            <a:r>
              <a:rPr lang="en-US" altLang="zh-CN" b="1" kern="100" dirty="0">
                <a:latin typeface="+mn-ea"/>
              </a:rPr>
              <a:t>(y)                  </a:t>
            </a:r>
            <a:r>
              <a:rPr lang="en-US" altLang="zh-CN" b="1" kern="100" dirty="0">
                <a:latin typeface="+mn-ea"/>
                <a:sym typeface="Symbol" panose="05050102010706020507" pitchFamily="18" charset="2"/>
              </a:rPr>
              <a:t></a:t>
            </a:r>
            <a:r>
              <a:rPr lang="en-US" altLang="zh-CN" b="1" kern="100" dirty="0">
                <a:latin typeface="+mn-ea"/>
              </a:rPr>
              <a:t>x(</a:t>
            </a:r>
            <a:r>
              <a:rPr lang="en-US" altLang="zh-CN" b="1" kern="100" dirty="0">
                <a:latin typeface="+mn-ea"/>
                <a:sym typeface="Symbol" panose="05050102010706020507" pitchFamily="18" charset="2"/>
              </a:rPr>
              <a:t></a:t>
            </a:r>
            <a:r>
              <a:rPr lang="en-US" altLang="zh-CN" b="1" kern="100" dirty="0">
                <a:latin typeface="+mn-ea"/>
              </a:rPr>
              <a:t>y(P(</a:t>
            </a:r>
            <a:r>
              <a:rPr lang="en-US" altLang="zh-CN" b="1" kern="100" dirty="0" err="1">
                <a:latin typeface="+mn-ea"/>
              </a:rPr>
              <a:t>x,y</a:t>
            </a:r>
            <a:r>
              <a:rPr lang="en-US" altLang="zh-CN" b="1" kern="100" dirty="0">
                <a:latin typeface="+mn-ea"/>
              </a:rPr>
              <a:t>))</a:t>
            </a:r>
            <a:r>
              <a:rPr lang="en-US" altLang="en-US" noProof="1">
                <a:latin typeface="Times New Roman" panose="02020603050405020304" pitchFamily="18" charset="0"/>
                <a:cs typeface="Times New Roman" panose="02020603050405020304" pitchFamily="18" charset="0"/>
                <a:sym typeface="Symbol" panose="05050102010706020507" pitchFamily="18" charset="2"/>
              </a:rPr>
              <a:t>  </a:t>
            </a:r>
            <a:r>
              <a:rPr lang="en-US" altLang="zh-CN" b="1" kern="100" dirty="0">
                <a:latin typeface="+mn-ea"/>
                <a:sym typeface="Symbol" panose="05050102010706020507" pitchFamily="18" charset="2"/>
              </a:rPr>
              <a:t></a:t>
            </a:r>
            <a:r>
              <a:rPr lang="en-US" altLang="zh-CN" b="1" kern="100" dirty="0">
                <a:latin typeface="+mn-ea"/>
              </a:rPr>
              <a:t>y(P(</a:t>
            </a:r>
            <a:r>
              <a:rPr lang="en-US" altLang="zh-CN" b="1" kern="100" dirty="0" err="1">
                <a:latin typeface="+mn-ea"/>
              </a:rPr>
              <a:t>y,y</a:t>
            </a:r>
            <a:r>
              <a:rPr lang="en-US" altLang="zh-CN" b="1" kern="100" dirty="0">
                <a:latin typeface="+mn-ea"/>
              </a:rPr>
              <a:t>)</a:t>
            </a:r>
            <a:endParaRPr lang="zh-CN" altLang="zh-CN" b="1" kern="100" dirty="0">
              <a:latin typeface="+mn-ea"/>
            </a:endParaRPr>
          </a:p>
        </p:txBody>
      </p:sp>
      <p:sp>
        <p:nvSpPr>
          <p:cNvPr id="3" name="矩形 2">
            <a:extLst>
              <a:ext uri="{FF2B5EF4-FFF2-40B4-BE49-F238E27FC236}">
                <a16:creationId xmlns:a16="http://schemas.microsoft.com/office/drawing/2014/main" id="{AF704310-5437-416E-BA86-7F764E691CEE}"/>
              </a:ext>
            </a:extLst>
          </p:cNvPr>
          <p:cNvSpPr/>
          <p:nvPr/>
        </p:nvSpPr>
        <p:spPr>
          <a:xfrm>
            <a:off x="5922684" y="4359149"/>
            <a:ext cx="381836" cy="523220"/>
          </a:xfrm>
          <a:prstGeom prst="rect">
            <a:avLst/>
          </a:prstGeom>
        </p:spPr>
        <p:txBody>
          <a:bodyPr wrap="none">
            <a:spAutoFit/>
          </a:bodyPr>
          <a:lstStyle/>
          <a:p>
            <a:r>
              <a:rPr lang="zh-CN" altLang="en-US" sz="2800" b="1" dirty="0">
                <a:solidFill>
                  <a:srgbClr val="C00000"/>
                </a:solidFill>
                <a:latin typeface="Times New Roman" panose="02020603050405020304" pitchFamily="18" charset="0"/>
                <a:cs typeface="Times New Roman" panose="02020603050405020304" pitchFamily="18" charset="0"/>
              </a:rPr>
              <a:t>√</a:t>
            </a:r>
            <a:endParaRPr lang="zh-CN" altLang="en-US" sz="2800" b="1" dirty="0">
              <a:solidFill>
                <a:srgbClr val="C00000"/>
              </a:solidFill>
            </a:endParaRPr>
          </a:p>
        </p:txBody>
      </p:sp>
      <p:sp>
        <p:nvSpPr>
          <p:cNvPr id="6" name="矩形 5">
            <a:extLst>
              <a:ext uri="{FF2B5EF4-FFF2-40B4-BE49-F238E27FC236}">
                <a16:creationId xmlns:a16="http://schemas.microsoft.com/office/drawing/2014/main" id="{3691A778-277A-479F-AEC3-318A75396655}"/>
              </a:ext>
            </a:extLst>
          </p:cNvPr>
          <p:cNvSpPr/>
          <p:nvPr/>
        </p:nvSpPr>
        <p:spPr>
          <a:xfrm>
            <a:off x="11238919" y="4317584"/>
            <a:ext cx="458780" cy="523220"/>
          </a:xfrm>
          <a:prstGeom prst="rect">
            <a:avLst/>
          </a:prstGeom>
        </p:spPr>
        <p:txBody>
          <a:bodyPr wrap="none">
            <a:spAutoFit/>
          </a:bodyPr>
          <a:lstStyle/>
          <a:p>
            <a:r>
              <a:rPr lang="en-US" altLang="zh-CN" sz="2800" b="1" dirty="0">
                <a:solidFill>
                  <a:srgbClr val="C00000"/>
                </a:solidFill>
                <a:latin typeface="Times New Roman" panose="02020603050405020304" pitchFamily="18" charset="0"/>
                <a:cs typeface="Times New Roman" panose="02020603050405020304" pitchFamily="18" charset="0"/>
              </a:rPr>
              <a:t>×</a:t>
            </a:r>
            <a:endParaRPr lang="zh-CN" altLang="en-US" sz="2800" b="1" dirty="0">
              <a:solidFill>
                <a:srgbClr val="C00000"/>
              </a:solidFill>
            </a:endParaRPr>
          </a:p>
        </p:txBody>
      </p:sp>
      <p:sp>
        <p:nvSpPr>
          <p:cNvPr id="8" name="矩形 7">
            <a:extLst>
              <a:ext uri="{FF2B5EF4-FFF2-40B4-BE49-F238E27FC236}">
                <a16:creationId xmlns:a16="http://schemas.microsoft.com/office/drawing/2014/main" id="{B98D90A2-0935-4D01-8921-7DA5CAD21FBC}"/>
              </a:ext>
            </a:extLst>
          </p:cNvPr>
          <p:cNvSpPr/>
          <p:nvPr/>
        </p:nvSpPr>
        <p:spPr>
          <a:xfrm>
            <a:off x="573228" y="5021990"/>
            <a:ext cx="11010799" cy="1134413"/>
          </a:xfrm>
          <a:prstGeom prst="rect">
            <a:avLst/>
          </a:prstGeom>
        </p:spPr>
        <p:txBody>
          <a:bodyPr wrap="square">
            <a:spAutoFit/>
          </a:bodyPr>
          <a:lstStyle/>
          <a:p>
            <a:pPr>
              <a:lnSpc>
                <a:spcPct val="150000"/>
              </a:lnSpc>
            </a:pPr>
            <a:r>
              <a:rPr lang="en-US" altLang="zh-CN" b="1" dirty="0">
                <a:solidFill>
                  <a:srgbClr val="7030A0"/>
                </a:solidFill>
                <a:latin typeface="+mn-ea"/>
              </a:rPr>
              <a:t>    ② EI</a:t>
            </a:r>
            <a:r>
              <a:rPr lang="zh-CN" altLang="en-US" b="1" dirty="0">
                <a:solidFill>
                  <a:srgbClr val="7030A0"/>
                </a:solidFill>
                <a:latin typeface="+mn-ea"/>
              </a:rPr>
              <a:t>（</a:t>
            </a:r>
            <a:r>
              <a:rPr lang="en-US" altLang="zh-CN" b="1" dirty="0">
                <a:solidFill>
                  <a:srgbClr val="7030A0"/>
                </a:solidFill>
                <a:latin typeface="+mn-ea"/>
              </a:rPr>
              <a:t>Existential Instantiation</a:t>
            </a:r>
            <a:r>
              <a:rPr lang="zh-CN" altLang="en-US" b="1" dirty="0">
                <a:solidFill>
                  <a:srgbClr val="7030A0"/>
                </a:solidFill>
                <a:latin typeface="+mn-ea"/>
              </a:rPr>
              <a:t>，存在量词消去规则）</a:t>
            </a:r>
          </a:p>
          <a:p>
            <a:pPr>
              <a:lnSpc>
                <a:spcPct val="150000"/>
              </a:lnSpc>
            </a:pPr>
            <a:r>
              <a:rPr lang="en-US" altLang="zh-CN" dirty="0">
                <a:sym typeface="Symbol" panose="05050102010706020507" pitchFamily="18" charset="2"/>
              </a:rPr>
              <a:t>       </a:t>
            </a:r>
            <a:r>
              <a:rPr lang="en-US" altLang="zh-CN" b="1" dirty="0" err="1">
                <a:latin typeface="+mn-ea"/>
              </a:rPr>
              <a:t>xG</a:t>
            </a:r>
            <a:r>
              <a:rPr lang="en-US" altLang="zh-CN" b="1" dirty="0">
                <a:latin typeface="+mn-ea"/>
              </a:rPr>
              <a:t>(x)</a:t>
            </a:r>
            <a:r>
              <a:rPr lang="en-US" altLang="en-US" noProof="1">
                <a:latin typeface="Times New Roman" panose="02020603050405020304" pitchFamily="18" charset="0"/>
                <a:cs typeface="Times New Roman" panose="02020603050405020304" pitchFamily="18" charset="0"/>
                <a:sym typeface="Symbol" panose="05050102010706020507" pitchFamily="18" charset="2"/>
              </a:rPr>
              <a:t></a:t>
            </a:r>
            <a:r>
              <a:rPr lang="en-US" altLang="zh-CN" b="1" dirty="0">
                <a:latin typeface="+mn-ea"/>
              </a:rPr>
              <a:t>G(c)</a:t>
            </a:r>
            <a:r>
              <a:rPr lang="zh-CN" altLang="en-US" b="1" dirty="0">
                <a:latin typeface="+mn-ea"/>
              </a:rPr>
              <a:t>，其中</a:t>
            </a:r>
            <a:r>
              <a:rPr lang="en-US" altLang="zh-CN" b="1" dirty="0">
                <a:latin typeface="+mn-ea"/>
              </a:rPr>
              <a:t>c</a:t>
            </a:r>
            <a:r>
              <a:rPr lang="zh-CN" altLang="en-US" b="1" dirty="0">
                <a:latin typeface="+mn-ea"/>
              </a:rPr>
              <a:t>为使</a:t>
            </a:r>
            <a:r>
              <a:rPr lang="en-US" altLang="zh-CN" b="1" dirty="0">
                <a:latin typeface="+mn-ea"/>
              </a:rPr>
              <a:t>G(c)</a:t>
            </a:r>
            <a:r>
              <a:rPr lang="zh-CN" altLang="en-US" b="1" dirty="0">
                <a:latin typeface="+mn-ea"/>
              </a:rPr>
              <a:t>为真的特定个体常量。</a:t>
            </a:r>
          </a:p>
        </p:txBody>
      </p:sp>
    </p:spTree>
    <p:custDataLst>
      <p:tags r:id="rId1"/>
    </p:custDataLst>
    <p:extLst>
      <p:ext uri="{BB962C8B-B14F-4D97-AF65-F5344CB8AC3E}">
        <p14:creationId xmlns:p14="http://schemas.microsoft.com/office/powerpoint/2010/main" val="134804799"/>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anim calcmode="lin" valueType="num">
                                      <p:cBhvr>
                                        <p:cTn id="13" dur="2000" fill="hold"/>
                                        <p:tgtEl>
                                          <p:spTgt spid="3"/>
                                        </p:tgtEl>
                                        <p:attrNameLst>
                                          <p:attrName>ppt_w</p:attrName>
                                        </p:attrNameLst>
                                      </p:cBhvr>
                                      <p:tavLst>
                                        <p:tav tm="0" fmla="#ppt_w*sin(2.5*pi*$)">
                                          <p:val>
                                            <p:fltVal val="0"/>
                                          </p:val>
                                        </p:tav>
                                        <p:tav tm="100000">
                                          <p:val>
                                            <p:fltVal val="1"/>
                                          </p:val>
                                        </p:tav>
                                      </p:tavLst>
                                    </p:anim>
                                    <p:anim calcmode="lin" valueType="num">
                                      <p:cBhvr>
                                        <p:cTn id="14"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45"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000"/>
                                        <p:tgtEl>
                                          <p:spTgt spid="6"/>
                                        </p:tgtEl>
                                      </p:cBhvr>
                                    </p:animEffect>
                                    <p:anim calcmode="lin" valueType="num">
                                      <p:cBhvr>
                                        <p:cTn id="20" dur="2000" fill="hold"/>
                                        <p:tgtEl>
                                          <p:spTgt spid="6"/>
                                        </p:tgtEl>
                                        <p:attrNameLst>
                                          <p:attrName>ppt_w</p:attrName>
                                        </p:attrNameLst>
                                      </p:cBhvr>
                                      <p:tavLst>
                                        <p:tav tm="0" fmla="#ppt_w*sin(2.5*pi*$)">
                                          <p:val>
                                            <p:fltVal val="0"/>
                                          </p:val>
                                        </p:tav>
                                        <p:tav tm="100000">
                                          <p:val>
                                            <p:fltVal val="1"/>
                                          </p:val>
                                        </p:tav>
                                      </p:tavLst>
                                    </p:anim>
                                    <p:anim calcmode="lin" valueType="num">
                                      <p:cBhvr>
                                        <p:cTn id="21" dur="2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heel(1)">
                                      <p:cBhvr>
                                        <p:cTn id="26"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8" grpId="0"/>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9" name="Rectangle 4"/>
          <p:cNvSpPr>
            <a:spLocks noChangeArrowheads="1"/>
          </p:cNvSpPr>
          <p:nvPr/>
        </p:nvSpPr>
        <p:spPr bwMode="auto">
          <a:xfrm>
            <a:off x="384175" y="1422161"/>
            <a:ext cx="10363200" cy="4015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buNone/>
            </a:pPr>
            <a:r>
              <a:rPr lang="zh-CN" altLang="en-US" sz="2400" dirty="0">
                <a:solidFill>
                  <a:srgbClr val="3333FF"/>
                </a:solidFill>
                <a:latin typeface="+mj-ea"/>
                <a:ea typeface="+mj-ea"/>
              </a:rPr>
              <a:t>（</a:t>
            </a:r>
            <a:r>
              <a:rPr lang="en-US" altLang="zh-CN" sz="2400" dirty="0">
                <a:solidFill>
                  <a:srgbClr val="3333FF"/>
                </a:solidFill>
                <a:latin typeface="+mj-ea"/>
                <a:ea typeface="+mj-ea"/>
              </a:rPr>
              <a:t>2</a:t>
            </a:r>
            <a:r>
              <a:rPr lang="zh-CN" altLang="en-US" sz="2400" dirty="0">
                <a:solidFill>
                  <a:srgbClr val="3333FF"/>
                </a:solidFill>
                <a:latin typeface="+mj-ea"/>
                <a:ea typeface="+mj-ea"/>
              </a:rPr>
              <a:t>）引入量词规则</a:t>
            </a:r>
          </a:p>
          <a:p>
            <a:pPr>
              <a:lnSpc>
                <a:spcPct val="150000"/>
              </a:lnSpc>
              <a:buNone/>
            </a:pPr>
            <a:r>
              <a:rPr lang="zh-CN" altLang="en-US" sz="2400" dirty="0">
                <a:solidFill>
                  <a:srgbClr val="7030A0"/>
                </a:solidFill>
                <a:latin typeface="+mj-ea"/>
                <a:ea typeface="+mj-ea"/>
              </a:rPr>
              <a:t>       ① </a:t>
            </a:r>
            <a:r>
              <a:rPr lang="en-US" altLang="zh-CN" sz="2400" dirty="0">
                <a:solidFill>
                  <a:srgbClr val="7030A0"/>
                </a:solidFill>
                <a:latin typeface="+mj-ea"/>
                <a:ea typeface="+mj-ea"/>
              </a:rPr>
              <a:t>UG</a:t>
            </a:r>
            <a:r>
              <a:rPr lang="zh-CN" altLang="en-US" sz="2400" dirty="0">
                <a:solidFill>
                  <a:srgbClr val="7030A0"/>
                </a:solidFill>
                <a:latin typeface="+mj-ea"/>
                <a:ea typeface="+mj-ea"/>
              </a:rPr>
              <a:t>（</a:t>
            </a:r>
            <a:r>
              <a:rPr lang="en-US" altLang="zh-CN" sz="2400" dirty="0">
                <a:solidFill>
                  <a:srgbClr val="7030A0"/>
                </a:solidFill>
                <a:latin typeface="+mj-ea"/>
                <a:ea typeface="+mj-ea"/>
              </a:rPr>
              <a:t>Universal Generalization</a:t>
            </a:r>
            <a:r>
              <a:rPr lang="zh-CN" altLang="en-US" sz="2400" dirty="0">
                <a:solidFill>
                  <a:srgbClr val="7030A0"/>
                </a:solidFill>
                <a:latin typeface="+mj-ea"/>
                <a:ea typeface="+mj-ea"/>
              </a:rPr>
              <a:t>，全称量词引入规则）</a:t>
            </a:r>
          </a:p>
          <a:p>
            <a:pPr>
              <a:lnSpc>
                <a:spcPct val="150000"/>
              </a:lnSpc>
              <a:buNone/>
            </a:pPr>
            <a:r>
              <a:rPr lang="en-US" altLang="zh-CN" sz="2400" dirty="0">
                <a:latin typeface="+mj-ea"/>
                <a:ea typeface="+mj-ea"/>
              </a:rPr>
              <a:t>     G(x)</a:t>
            </a:r>
            <a:r>
              <a:rPr lang="en-US" altLang="en-US" sz="2400" noProof="1">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dirty="0">
                <a:latin typeface="+mj-ea"/>
                <a:ea typeface="+mj-ea"/>
              </a:rPr>
              <a:t> </a:t>
            </a:r>
            <a:r>
              <a:rPr lang="en-US" altLang="zh-CN" dirty="0">
                <a:latin typeface="+mj-ea"/>
                <a:ea typeface="+mj-ea"/>
                <a:sym typeface="Symbol" panose="05050102010706020507" pitchFamily="18" charset="2"/>
              </a:rPr>
              <a:t></a:t>
            </a:r>
            <a:r>
              <a:rPr lang="en-US" altLang="zh-CN" sz="2400" dirty="0" err="1">
                <a:latin typeface="+mj-ea"/>
                <a:ea typeface="+mj-ea"/>
              </a:rPr>
              <a:t>yG</a:t>
            </a:r>
            <a:r>
              <a:rPr lang="en-US" altLang="zh-CN" sz="2400" dirty="0">
                <a:latin typeface="+mj-ea"/>
                <a:ea typeface="+mj-ea"/>
              </a:rPr>
              <a:t>(y)</a:t>
            </a:r>
            <a:r>
              <a:rPr lang="zh-CN" altLang="en-US" sz="2400" dirty="0">
                <a:latin typeface="+mj-ea"/>
                <a:ea typeface="+mj-ea"/>
              </a:rPr>
              <a:t>，其中</a:t>
            </a:r>
            <a:r>
              <a:rPr lang="en-US" altLang="zh-CN" sz="2400" dirty="0">
                <a:latin typeface="+mj-ea"/>
                <a:ea typeface="+mj-ea"/>
              </a:rPr>
              <a:t>G(x)</a:t>
            </a:r>
            <a:r>
              <a:rPr lang="zh-CN" altLang="en-US" sz="2400" dirty="0">
                <a:latin typeface="+mj-ea"/>
                <a:ea typeface="+mj-ea"/>
              </a:rPr>
              <a:t>对于</a:t>
            </a:r>
            <a:r>
              <a:rPr lang="en-US" altLang="zh-CN" sz="2400" dirty="0">
                <a:latin typeface="+mj-ea"/>
                <a:ea typeface="+mj-ea"/>
              </a:rPr>
              <a:t>y</a:t>
            </a:r>
            <a:r>
              <a:rPr lang="zh-CN" altLang="en-US" sz="2400" dirty="0">
                <a:latin typeface="+mj-ea"/>
                <a:ea typeface="+mj-ea"/>
              </a:rPr>
              <a:t>是自由的。</a:t>
            </a:r>
          </a:p>
          <a:p>
            <a:pPr>
              <a:lnSpc>
                <a:spcPct val="150000"/>
              </a:lnSpc>
              <a:buNone/>
            </a:pPr>
            <a:r>
              <a:rPr lang="zh-CN" altLang="en-US" sz="2400" dirty="0">
                <a:solidFill>
                  <a:srgbClr val="7030A0"/>
                </a:solidFill>
                <a:latin typeface="+mj-ea"/>
                <a:ea typeface="+mj-ea"/>
              </a:rPr>
              <a:t>      ② </a:t>
            </a:r>
            <a:r>
              <a:rPr lang="en-US" altLang="zh-CN" sz="2400" dirty="0">
                <a:solidFill>
                  <a:srgbClr val="7030A0"/>
                </a:solidFill>
                <a:latin typeface="+mj-ea"/>
                <a:ea typeface="+mj-ea"/>
              </a:rPr>
              <a:t>EG</a:t>
            </a:r>
            <a:r>
              <a:rPr lang="zh-CN" altLang="en-US" sz="2400" dirty="0">
                <a:solidFill>
                  <a:srgbClr val="7030A0"/>
                </a:solidFill>
                <a:latin typeface="+mj-ea"/>
                <a:ea typeface="+mj-ea"/>
              </a:rPr>
              <a:t>（</a:t>
            </a:r>
            <a:r>
              <a:rPr lang="en-US" altLang="zh-CN" sz="2400" dirty="0">
                <a:solidFill>
                  <a:srgbClr val="7030A0"/>
                </a:solidFill>
                <a:latin typeface="+mj-ea"/>
                <a:ea typeface="+mj-ea"/>
              </a:rPr>
              <a:t>Existential Generalization</a:t>
            </a:r>
            <a:r>
              <a:rPr lang="zh-CN" altLang="en-US" sz="2400" dirty="0">
                <a:solidFill>
                  <a:srgbClr val="7030A0"/>
                </a:solidFill>
                <a:latin typeface="+mj-ea"/>
                <a:ea typeface="+mj-ea"/>
              </a:rPr>
              <a:t>，存在量词引入规则）</a:t>
            </a:r>
          </a:p>
          <a:p>
            <a:pPr>
              <a:lnSpc>
                <a:spcPct val="150000"/>
              </a:lnSpc>
              <a:buNone/>
            </a:pPr>
            <a:r>
              <a:rPr lang="en-US" altLang="zh-CN" sz="2400" dirty="0">
                <a:latin typeface="+mj-ea"/>
                <a:ea typeface="+mj-ea"/>
              </a:rPr>
              <a:t>          G(c)</a:t>
            </a:r>
            <a:r>
              <a:rPr lang="en-US" altLang="en-US" sz="2400" noProof="1">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dirty="0">
                <a:latin typeface="+mj-ea"/>
                <a:ea typeface="+mj-ea"/>
              </a:rPr>
              <a:t> </a:t>
            </a:r>
            <a:r>
              <a:rPr lang="en-US" altLang="zh-CN" dirty="0">
                <a:latin typeface="+mj-ea"/>
                <a:ea typeface="+mj-ea"/>
                <a:sym typeface="Symbol" panose="05050102010706020507" pitchFamily="18" charset="2"/>
              </a:rPr>
              <a:t></a:t>
            </a:r>
            <a:r>
              <a:rPr lang="en-US" altLang="zh-CN" sz="2400" dirty="0" err="1">
                <a:latin typeface="+mj-ea"/>
                <a:ea typeface="+mj-ea"/>
              </a:rPr>
              <a:t>xG</a:t>
            </a:r>
            <a:r>
              <a:rPr lang="en-US" altLang="zh-CN" sz="2400" dirty="0">
                <a:latin typeface="+mj-ea"/>
                <a:ea typeface="+mj-ea"/>
              </a:rPr>
              <a:t>(x)</a:t>
            </a:r>
            <a:r>
              <a:rPr lang="zh-CN" altLang="en-US" sz="2400" dirty="0">
                <a:latin typeface="+mj-ea"/>
                <a:ea typeface="+mj-ea"/>
              </a:rPr>
              <a:t>，其中</a:t>
            </a:r>
            <a:r>
              <a:rPr lang="en-US" altLang="zh-CN" sz="2400" dirty="0">
                <a:latin typeface="+mj-ea"/>
                <a:ea typeface="+mj-ea"/>
              </a:rPr>
              <a:t>c</a:t>
            </a:r>
            <a:r>
              <a:rPr lang="zh-CN" altLang="en-US" sz="2400" dirty="0">
                <a:latin typeface="+mj-ea"/>
                <a:ea typeface="+mj-ea"/>
              </a:rPr>
              <a:t>为特定个体常量，或者</a:t>
            </a:r>
          </a:p>
          <a:p>
            <a:pPr>
              <a:lnSpc>
                <a:spcPct val="150000"/>
              </a:lnSpc>
              <a:buNone/>
            </a:pPr>
            <a:r>
              <a:rPr lang="en-US" altLang="zh-CN" sz="2400" dirty="0">
                <a:latin typeface="+mj-ea"/>
                <a:ea typeface="+mj-ea"/>
              </a:rPr>
              <a:t>          G(x)</a:t>
            </a:r>
            <a:r>
              <a:rPr lang="en-US" altLang="en-US" sz="2400" noProof="1">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dirty="0">
                <a:latin typeface="+mj-ea"/>
                <a:ea typeface="+mj-ea"/>
              </a:rPr>
              <a:t> </a:t>
            </a:r>
            <a:r>
              <a:rPr lang="en-US" altLang="zh-CN" dirty="0">
                <a:latin typeface="+mj-ea"/>
                <a:ea typeface="+mj-ea"/>
                <a:sym typeface="Symbol" panose="05050102010706020507" pitchFamily="18" charset="2"/>
              </a:rPr>
              <a:t></a:t>
            </a:r>
            <a:r>
              <a:rPr lang="en-US" altLang="zh-CN" sz="2400" dirty="0" err="1">
                <a:latin typeface="+mj-ea"/>
                <a:ea typeface="+mj-ea"/>
              </a:rPr>
              <a:t>yG</a:t>
            </a:r>
            <a:r>
              <a:rPr lang="en-US" altLang="zh-CN" sz="2400" dirty="0">
                <a:latin typeface="+mj-ea"/>
                <a:ea typeface="+mj-ea"/>
              </a:rPr>
              <a:t>(y)</a:t>
            </a:r>
            <a:r>
              <a:rPr lang="zh-CN" altLang="en-US" sz="2400" dirty="0">
                <a:latin typeface="+mj-ea"/>
                <a:ea typeface="+mj-ea"/>
              </a:rPr>
              <a:t>，其中</a:t>
            </a:r>
            <a:r>
              <a:rPr lang="en-US" altLang="zh-CN" sz="2400" dirty="0">
                <a:latin typeface="+mj-ea"/>
                <a:ea typeface="+mj-ea"/>
              </a:rPr>
              <a:t>G(x)</a:t>
            </a:r>
            <a:r>
              <a:rPr lang="zh-CN" altLang="en-US" sz="2400" dirty="0">
                <a:latin typeface="+mj-ea"/>
                <a:ea typeface="+mj-ea"/>
              </a:rPr>
              <a:t>对于</a:t>
            </a:r>
            <a:r>
              <a:rPr lang="en-US" altLang="zh-CN" sz="2400" dirty="0">
                <a:latin typeface="+mj-ea"/>
                <a:ea typeface="+mj-ea"/>
              </a:rPr>
              <a:t>y</a:t>
            </a:r>
            <a:r>
              <a:rPr lang="zh-CN" altLang="en-US" sz="2400" dirty="0">
                <a:latin typeface="+mj-ea"/>
                <a:ea typeface="+mj-ea"/>
              </a:rPr>
              <a:t>是自由的。</a:t>
            </a:r>
          </a:p>
        </p:txBody>
      </p:sp>
      <p:sp>
        <p:nvSpPr>
          <p:cNvPr id="30" name="Rectangle 2">
            <a:extLst>
              <a:ext uri="{FF2B5EF4-FFF2-40B4-BE49-F238E27FC236}">
                <a16:creationId xmlns:a16="http://schemas.microsoft.com/office/drawing/2014/main" id="{7B1F7218-5DF4-4A1A-B63C-2B2D968F2BC4}"/>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en-US" altLang="zh-CN" dirty="0"/>
              <a:t>1. </a:t>
            </a:r>
            <a:r>
              <a:rPr lang="zh-CN" altLang="zh-CN" dirty="0"/>
              <a:t>推理规则</a:t>
            </a:r>
            <a:r>
              <a:rPr lang="en-US" altLang="zh-CN" dirty="0"/>
              <a:t>(</a:t>
            </a:r>
            <a:r>
              <a:rPr lang="zh-CN" altLang="en-US" dirty="0"/>
              <a:t>续）</a:t>
            </a:r>
            <a:endParaRPr lang="zh-CN" altLang="zh-CN" dirty="0"/>
          </a:p>
        </p:txBody>
      </p:sp>
    </p:spTree>
    <p:custDataLst>
      <p:tags r:id="rId1"/>
    </p:custDataLst>
    <p:extLst>
      <p:ext uri="{BB962C8B-B14F-4D97-AF65-F5344CB8AC3E}">
        <p14:creationId xmlns:p14="http://schemas.microsoft.com/office/powerpoint/2010/main" val="1407147622"/>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9"/>
                                        </p:tgtEl>
                                        <p:attrNameLst>
                                          <p:attrName>style.visibility</p:attrName>
                                        </p:attrNameLst>
                                      </p:cBhvr>
                                      <p:to>
                                        <p:strVal val="visible"/>
                                      </p:to>
                                    </p:set>
                                    <p:anim calcmode="lin" valueType="num">
                                      <p:cBhvr additive="base">
                                        <p:cTn id="7" dur="500" fill="hold"/>
                                        <p:tgtEl>
                                          <p:spTgt spid="11269"/>
                                        </p:tgtEl>
                                        <p:attrNameLst>
                                          <p:attrName>ppt_x</p:attrName>
                                        </p:attrNameLst>
                                      </p:cBhvr>
                                      <p:tavLst>
                                        <p:tav tm="0">
                                          <p:val>
                                            <p:strVal val="0-#ppt_w/2"/>
                                          </p:val>
                                        </p:tav>
                                        <p:tav tm="100000">
                                          <p:val>
                                            <p:strVal val="#ppt_x"/>
                                          </p:val>
                                        </p:tav>
                                      </p:tavLst>
                                    </p:anim>
                                    <p:anim calcmode="lin" valueType="num">
                                      <p:cBhvr additive="base">
                                        <p:cTn id="8" dur="500" fill="hold"/>
                                        <p:tgtEl>
                                          <p:spTgt spid="112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a:extLst>
              <a:ext uri="{FF2B5EF4-FFF2-40B4-BE49-F238E27FC236}">
                <a16:creationId xmlns:a16="http://schemas.microsoft.com/office/drawing/2014/main" id="{F3351156-CDBF-4342-B00A-4BD8F932AEA6}"/>
              </a:ext>
            </a:extLst>
          </p:cNvPr>
          <p:cNvSpPr>
            <a:spLocks noGrp="1" noChangeArrowheads="1"/>
          </p:cNvSpPr>
          <p:nvPr>
            <p:ph type="title" idx="4294967295"/>
          </p:nvPr>
        </p:nvSpPr>
        <p:spPr/>
        <p:txBody>
          <a:bodyPr/>
          <a:lstStyle/>
          <a:p>
            <a:pPr eaLnBrk="1" hangingPunct="1"/>
            <a:r>
              <a:rPr lang="zh-CN" altLang="en-US"/>
              <a:t>推理规则的正确使用</a:t>
            </a:r>
            <a:r>
              <a:rPr lang="en-US" altLang="zh-CN"/>
              <a:t>(1)</a:t>
            </a:r>
          </a:p>
        </p:txBody>
      </p:sp>
      <p:sp>
        <p:nvSpPr>
          <p:cNvPr id="95236" name="Rectangle 3">
            <a:extLst>
              <a:ext uri="{FF2B5EF4-FFF2-40B4-BE49-F238E27FC236}">
                <a16:creationId xmlns:a16="http://schemas.microsoft.com/office/drawing/2014/main" id="{B212481C-920B-4E7C-B227-A01EBF71C618}"/>
              </a:ext>
            </a:extLst>
          </p:cNvPr>
          <p:cNvSpPr>
            <a:spLocks noGrp="1" noChangeArrowheads="1"/>
          </p:cNvSpPr>
          <p:nvPr>
            <p:ph type="body" idx="4294967295"/>
          </p:nvPr>
        </p:nvSpPr>
        <p:spPr>
          <a:xfrm>
            <a:off x="336009" y="1028146"/>
            <a:ext cx="11325766" cy="1729187"/>
          </a:xfrm>
        </p:spPr>
        <p:txBody>
          <a:bodyPr/>
          <a:lstStyle/>
          <a:p>
            <a:pPr marL="0" indent="0">
              <a:buNone/>
            </a:pPr>
            <a:r>
              <a:rPr lang="zh-CN" altLang="en-US" dirty="0">
                <a:solidFill>
                  <a:srgbClr val="C00000"/>
                </a:solidFill>
              </a:rPr>
              <a:t>例</a:t>
            </a:r>
            <a:r>
              <a:rPr lang="en-US" altLang="zh-CN" dirty="0">
                <a:solidFill>
                  <a:srgbClr val="C00000"/>
                </a:solidFill>
              </a:rPr>
              <a:t>3.19  </a:t>
            </a:r>
            <a:r>
              <a:rPr lang="zh-CN" altLang="zh-CN" dirty="0"/>
              <a:t>在实数集中，语句</a:t>
            </a:r>
            <a:r>
              <a:rPr lang="en-US" altLang="zh-CN" dirty="0"/>
              <a:t>“</a:t>
            </a:r>
            <a:r>
              <a:rPr lang="zh-CN" altLang="zh-CN" dirty="0"/>
              <a:t>不存在最大的实数</a:t>
            </a:r>
            <a:r>
              <a:rPr lang="en-US" altLang="zh-CN" dirty="0"/>
              <a:t>”</a:t>
            </a:r>
            <a:r>
              <a:rPr lang="zh-CN" altLang="zh-CN" dirty="0"/>
              <a:t>可符号化为：</a:t>
            </a:r>
            <a:r>
              <a:rPr lang="en-US" altLang="zh-CN" dirty="0">
                <a:sym typeface="Symbol" panose="05050102010706020507" pitchFamily="18" charset="2"/>
              </a:rPr>
              <a:t></a:t>
            </a:r>
            <a:r>
              <a:rPr lang="fr-FR" altLang="zh-CN" dirty="0"/>
              <a:t>x</a:t>
            </a:r>
            <a:r>
              <a:rPr lang="en-US" altLang="zh-CN" dirty="0">
                <a:sym typeface="Symbol" panose="05050102010706020507" pitchFamily="18" charset="2"/>
              </a:rPr>
              <a:t></a:t>
            </a:r>
            <a:r>
              <a:rPr lang="fr-FR" altLang="zh-CN" dirty="0"/>
              <a:t>yG(x</a:t>
            </a:r>
            <a:r>
              <a:rPr lang="en-US" altLang="zh-CN" dirty="0"/>
              <a:t>,</a:t>
            </a:r>
            <a:r>
              <a:rPr lang="fr-FR" altLang="zh-CN" dirty="0"/>
              <a:t>y)</a:t>
            </a:r>
            <a:r>
              <a:rPr lang="zh-CN" altLang="zh-CN" dirty="0"/>
              <a:t>，其中</a:t>
            </a:r>
            <a:r>
              <a:rPr lang="fr-FR" altLang="zh-CN" dirty="0"/>
              <a:t>G(x</a:t>
            </a:r>
            <a:r>
              <a:rPr lang="en-US" altLang="zh-CN" dirty="0"/>
              <a:t>,</a:t>
            </a:r>
            <a:r>
              <a:rPr lang="fr-FR" altLang="zh-CN" dirty="0"/>
              <a:t>y)</a:t>
            </a:r>
            <a:r>
              <a:rPr lang="zh-CN" altLang="zh-CN" dirty="0"/>
              <a:t>表示</a:t>
            </a:r>
            <a:r>
              <a:rPr lang="fr-FR" altLang="zh-CN" dirty="0"/>
              <a:t>x&lt;y</a:t>
            </a:r>
            <a:r>
              <a:rPr lang="zh-CN" altLang="zh-CN" dirty="0"/>
              <a:t>。试判断下面的推导是否正确，如果错误，请改正。</a:t>
            </a:r>
          </a:p>
        </p:txBody>
      </p:sp>
      <p:sp>
        <p:nvSpPr>
          <p:cNvPr id="95237" name="Rectangle 4">
            <a:extLst>
              <a:ext uri="{FF2B5EF4-FFF2-40B4-BE49-F238E27FC236}">
                <a16:creationId xmlns:a16="http://schemas.microsoft.com/office/drawing/2014/main" id="{069A470F-420D-4403-ADE9-ACB7CB10A1D8}"/>
              </a:ext>
            </a:extLst>
          </p:cNvPr>
          <p:cNvSpPr>
            <a:spLocks noChangeArrowheads="1"/>
          </p:cNvSpPr>
          <p:nvPr/>
        </p:nvSpPr>
        <p:spPr bwMode="auto">
          <a:xfrm>
            <a:off x="536575" y="2342106"/>
            <a:ext cx="9813322" cy="15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sz="2400" dirty="0">
                <a:solidFill>
                  <a:srgbClr val="066015"/>
                </a:solidFill>
                <a:latin typeface="+mn-ea"/>
                <a:ea typeface="+mn-ea"/>
              </a:rPr>
              <a:t>推导</a:t>
            </a:r>
            <a:r>
              <a:rPr lang="fr-FR" altLang="en-US" sz="2400" dirty="0">
                <a:solidFill>
                  <a:srgbClr val="066015"/>
                </a:solidFill>
                <a:latin typeface="+mn-ea"/>
                <a:ea typeface="+mn-ea"/>
              </a:rPr>
              <a:t>1</a:t>
            </a:r>
            <a:r>
              <a:rPr lang="zh-CN" altLang="en-US" sz="2400" dirty="0">
                <a:solidFill>
                  <a:srgbClr val="066015"/>
                </a:solidFill>
                <a:latin typeface="+mn-ea"/>
                <a:ea typeface="+mn-ea"/>
              </a:rPr>
              <a:t>：</a:t>
            </a:r>
          </a:p>
          <a:p>
            <a:pPr eaLnBrk="1" hangingPunct="1">
              <a:buFont typeface="Wingdings" panose="05000000000000000000" pitchFamily="2" charset="2"/>
              <a:buNone/>
            </a:pPr>
            <a:r>
              <a:rPr lang="zh-CN" altLang="en-US" sz="2400" dirty="0">
                <a:solidFill>
                  <a:srgbClr val="066015"/>
                </a:solidFill>
                <a:latin typeface="+mn-ea"/>
                <a:ea typeface="+mn-ea"/>
              </a:rPr>
              <a:t>     （</a:t>
            </a:r>
            <a:r>
              <a:rPr lang="fr-FR" altLang="en-US" sz="2400" dirty="0">
                <a:solidFill>
                  <a:srgbClr val="066015"/>
                </a:solidFill>
                <a:latin typeface="+mn-ea"/>
                <a:ea typeface="+mn-ea"/>
              </a:rPr>
              <a:t>1</a:t>
            </a:r>
            <a:r>
              <a:rPr lang="zh-CN" altLang="en-US" sz="2400" dirty="0">
                <a:solidFill>
                  <a:srgbClr val="066015"/>
                </a:solidFill>
                <a:latin typeface="+mn-ea"/>
                <a:ea typeface="+mn-ea"/>
              </a:rPr>
              <a:t>）</a:t>
            </a:r>
            <a:r>
              <a:rPr lang="en-US" altLang="zh-CN" sz="2400" dirty="0">
                <a:solidFill>
                  <a:srgbClr val="C00000"/>
                </a:solidFill>
                <a:latin typeface="+mn-ea"/>
                <a:ea typeface="+mn-ea"/>
                <a:sym typeface="Symbol" panose="05050102010706020507" pitchFamily="18" charset="2"/>
              </a:rPr>
              <a:t></a:t>
            </a:r>
            <a:r>
              <a:rPr lang="fr-FR" altLang="en-US" sz="2400" dirty="0">
                <a:solidFill>
                  <a:srgbClr val="C00000"/>
                </a:solidFill>
                <a:latin typeface="+mn-ea"/>
                <a:ea typeface="+mn-ea"/>
              </a:rPr>
              <a:t>x</a:t>
            </a:r>
            <a:r>
              <a:rPr lang="en-US" altLang="zh-CN" sz="2400" dirty="0">
                <a:solidFill>
                  <a:srgbClr val="066015"/>
                </a:solidFill>
                <a:latin typeface="+mn-ea"/>
                <a:ea typeface="+mn-ea"/>
                <a:sym typeface="Symbol" panose="05050102010706020507" pitchFamily="18" charset="2"/>
              </a:rPr>
              <a:t></a:t>
            </a:r>
            <a:r>
              <a:rPr lang="fr-FR" altLang="en-US" sz="2400" dirty="0">
                <a:solidFill>
                  <a:srgbClr val="066015"/>
                </a:solidFill>
                <a:latin typeface="+mn-ea"/>
                <a:ea typeface="+mn-ea"/>
              </a:rPr>
              <a:t>y</a:t>
            </a:r>
            <a:r>
              <a:rPr lang="fr-FR" altLang="en-US" sz="2400" dirty="0">
                <a:solidFill>
                  <a:srgbClr val="C00000"/>
                </a:solidFill>
                <a:latin typeface="+mn-ea"/>
                <a:ea typeface="+mn-ea"/>
              </a:rPr>
              <a:t>G(x</a:t>
            </a:r>
            <a:r>
              <a:rPr lang="fr-FR" altLang="en-US" sz="2400" dirty="0">
                <a:solidFill>
                  <a:srgbClr val="066015"/>
                </a:solidFill>
                <a:latin typeface="+mn-ea"/>
                <a:ea typeface="+mn-ea"/>
              </a:rPr>
              <a:t>, y)		P    </a:t>
            </a:r>
          </a:p>
          <a:p>
            <a:pPr eaLnBrk="1" hangingPunct="1">
              <a:buFont typeface="Wingdings" panose="05000000000000000000" pitchFamily="2" charset="2"/>
              <a:buNone/>
            </a:pPr>
            <a:r>
              <a:rPr lang="fr-FR" altLang="en-US" sz="2400" dirty="0">
                <a:solidFill>
                  <a:srgbClr val="066015"/>
                </a:solidFill>
                <a:latin typeface="+mn-ea"/>
                <a:ea typeface="+mn-ea"/>
              </a:rPr>
              <a:t>     </a:t>
            </a:r>
            <a:r>
              <a:rPr lang="zh-CN" altLang="en-US" sz="2400" dirty="0">
                <a:solidFill>
                  <a:srgbClr val="066015"/>
                </a:solidFill>
                <a:latin typeface="+mn-ea"/>
                <a:ea typeface="+mn-ea"/>
              </a:rPr>
              <a:t>（</a:t>
            </a:r>
            <a:r>
              <a:rPr lang="fr-FR" altLang="en-US" sz="2400" dirty="0">
                <a:solidFill>
                  <a:srgbClr val="066015"/>
                </a:solidFill>
                <a:latin typeface="+mn-ea"/>
                <a:ea typeface="+mn-ea"/>
              </a:rPr>
              <a:t>2</a:t>
            </a:r>
            <a:r>
              <a:rPr lang="zh-CN" altLang="en-US" sz="2400" dirty="0">
                <a:solidFill>
                  <a:srgbClr val="066015"/>
                </a:solidFill>
                <a:latin typeface="+mn-ea"/>
                <a:ea typeface="+mn-ea"/>
              </a:rPr>
              <a:t>）</a:t>
            </a:r>
            <a:r>
              <a:rPr lang="en-US" altLang="zh-CN" sz="2400" dirty="0">
                <a:solidFill>
                  <a:srgbClr val="066015"/>
                </a:solidFill>
                <a:latin typeface="+mn-ea"/>
                <a:ea typeface="+mn-ea"/>
                <a:sym typeface="Symbol" panose="05050102010706020507" pitchFamily="18" charset="2"/>
              </a:rPr>
              <a:t></a:t>
            </a:r>
            <a:r>
              <a:rPr lang="fr-FR" altLang="en-US" sz="2400" dirty="0">
                <a:solidFill>
                  <a:srgbClr val="066015"/>
                </a:solidFill>
                <a:latin typeface="+mn-ea"/>
                <a:ea typeface="+mn-ea"/>
              </a:rPr>
              <a:t>y</a:t>
            </a:r>
            <a:r>
              <a:rPr lang="fr-FR" altLang="en-US" sz="2400" dirty="0">
                <a:solidFill>
                  <a:srgbClr val="C00000"/>
                </a:solidFill>
                <a:latin typeface="+mn-ea"/>
                <a:ea typeface="+mn-ea"/>
              </a:rPr>
              <a:t>G(y</a:t>
            </a:r>
            <a:r>
              <a:rPr lang="fr-FR" altLang="en-US" sz="2400" dirty="0">
                <a:solidFill>
                  <a:srgbClr val="066015"/>
                </a:solidFill>
                <a:latin typeface="+mn-ea"/>
                <a:ea typeface="+mn-ea"/>
              </a:rPr>
              <a:t>, y) 		UI,(1) </a:t>
            </a:r>
            <a:endParaRPr lang="en-US" altLang="zh-CN" sz="2400" dirty="0">
              <a:solidFill>
                <a:srgbClr val="066015"/>
              </a:solidFill>
              <a:latin typeface="+mn-ea"/>
              <a:ea typeface="+mn-ea"/>
            </a:endParaRPr>
          </a:p>
        </p:txBody>
      </p:sp>
      <p:sp>
        <p:nvSpPr>
          <p:cNvPr id="95238" name="Rectangle 9">
            <a:extLst>
              <a:ext uri="{FF2B5EF4-FFF2-40B4-BE49-F238E27FC236}">
                <a16:creationId xmlns:a16="http://schemas.microsoft.com/office/drawing/2014/main" id="{408FF885-3F81-4EA8-9EFE-9E40D306512C}"/>
              </a:ext>
            </a:extLst>
          </p:cNvPr>
          <p:cNvSpPr>
            <a:spLocks noChangeArrowheads="1"/>
          </p:cNvSpPr>
          <p:nvPr/>
        </p:nvSpPr>
        <p:spPr bwMode="auto">
          <a:xfrm>
            <a:off x="536575" y="4246386"/>
            <a:ext cx="10439400" cy="1936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50000"/>
              </a:lnSpc>
              <a:buFont typeface="Wingdings" panose="05000000000000000000" pitchFamily="2" charset="2"/>
              <a:buNone/>
            </a:pPr>
            <a:r>
              <a:rPr lang="zh-CN" altLang="en-US" sz="2400" dirty="0">
                <a:latin typeface="+mn-ea"/>
                <a:ea typeface="+mn-ea"/>
              </a:rPr>
              <a:t>正确的推导如下：</a:t>
            </a:r>
          </a:p>
          <a:p>
            <a:pPr eaLnBrk="1" hangingPunct="1">
              <a:lnSpc>
                <a:spcPct val="150000"/>
              </a:lnSpc>
              <a:buFont typeface="Wingdings" panose="05000000000000000000" pitchFamily="2" charset="2"/>
              <a:buNone/>
            </a:pPr>
            <a:r>
              <a:rPr lang="zh-CN" altLang="en-US" sz="2400" dirty="0">
                <a:latin typeface="+mn-ea"/>
                <a:ea typeface="+mn-ea"/>
              </a:rPr>
              <a:t>       （</a:t>
            </a:r>
            <a:r>
              <a:rPr lang="en-US" altLang="zh-CN" sz="2400" dirty="0">
                <a:latin typeface="+mn-ea"/>
                <a:ea typeface="+mn-ea"/>
              </a:rPr>
              <a:t>1</a:t>
            </a:r>
            <a:r>
              <a:rPr lang="zh-CN" altLang="en-US" sz="2400" dirty="0">
                <a:latin typeface="+mn-ea"/>
                <a:ea typeface="+mn-ea"/>
              </a:rPr>
              <a:t>）</a:t>
            </a:r>
            <a:r>
              <a:rPr lang="en-US" altLang="zh-CN" sz="2400" dirty="0">
                <a:latin typeface="+mn-ea"/>
                <a:ea typeface="+mn-ea"/>
              </a:rPr>
              <a:t>(</a:t>
            </a:r>
            <a:r>
              <a:rPr lang="en-US" altLang="zh-CN" sz="2400" dirty="0">
                <a:latin typeface="+mn-ea"/>
                <a:ea typeface="+mn-ea"/>
                <a:sym typeface="Symbol" panose="05050102010706020507" pitchFamily="18" charset="2"/>
              </a:rPr>
              <a:t></a:t>
            </a:r>
            <a:r>
              <a:rPr lang="en-US" altLang="zh-CN" sz="2400" dirty="0">
                <a:latin typeface="+mn-ea"/>
                <a:ea typeface="+mn-ea"/>
              </a:rPr>
              <a:t>x)(</a:t>
            </a:r>
            <a:r>
              <a:rPr lang="en-US" altLang="zh-CN" sz="2400" dirty="0">
                <a:latin typeface="+mn-ea"/>
                <a:ea typeface="+mn-ea"/>
                <a:sym typeface="Symbol" panose="05050102010706020507" pitchFamily="18" charset="2"/>
              </a:rPr>
              <a:t></a:t>
            </a:r>
            <a:r>
              <a:rPr lang="en-US" altLang="zh-CN" sz="2400" dirty="0">
                <a:latin typeface="+mn-ea"/>
                <a:ea typeface="+mn-ea"/>
              </a:rPr>
              <a:t>y)G(x, y) 		P    </a:t>
            </a:r>
          </a:p>
          <a:p>
            <a:pPr eaLnBrk="1" hangingPunct="1">
              <a:lnSpc>
                <a:spcPct val="150000"/>
              </a:lnSpc>
              <a:buFont typeface="Wingdings" panose="05000000000000000000" pitchFamily="2" charset="2"/>
              <a:buNone/>
            </a:pPr>
            <a:r>
              <a:rPr lang="en-US" altLang="zh-CN" sz="2400" dirty="0">
                <a:latin typeface="+mn-ea"/>
                <a:ea typeface="+mn-ea"/>
              </a:rPr>
              <a:t>       </a:t>
            </a:r>
            <a:r>
              <a:rPr lang="zh-CN" altLang="en-US" sz="2400" dirty="0">
                <a:latin typeface="+mn-ea"/>
                <a:ea typeface="+mn-ea"/>
              </a:rPr>
              <a:t>（</a:t>
            </a:r>
            <a:r>
              <a:rPr lang="en-US" altLang="zh-CN" sz="2400" dirty="0">
                <a:latin typeface="+mn-ea"/>
                <a:ea typeface="+mn-ea"/>
              </a:rPr>
              <a:t>2</a:t>
            </a:r>
            <a:r>
              <a:rPr lang="zh-CN" altLang="en-US" sz="2400" dirty="0">
                <a:latin typeface="+mn-ea"/>
                <a:ea typeface="+mn-ea"/>
              </a:rPr>
              <a:t>）</a:t>
            </a:r>
            <a:r>
              <a:rPr lang="en-US" altLang="zh-CN" sz="2400" dirty="0">
                <a:latin typeface="+mn-ea"/>
                <a:ea typeface="+mn-ea"/>
              </a:rPr>
              <a:t>(</a:t>
            </a:r>
            <a:r>
              <a:rPr lang="en-US" altLang="zh-CN" sz="2400" dirty="0">
                <a:latin typeface="+mn-ea"/>
                <a:ea typeface="+mn-ea"/>
                <a:sym typeface="Symbol" panose="05050102010706020507" pitchFamily="18" charset="2"/>
              </a:rPr>
              <a:t></a:t>
            </a:r>
            <a:r>
              <a:rPr lang="en-US" altLang="zh-CN" sz="2400" dirty="0">
                <a:latin typeface="+mn-ea"/>
                <a:ea typeface="+mn-ea"/>
              </a:rPr>
              <a:t>y)G(z, y)			UI,(1)</a:t>
            </a:r>
          </a:p>
        </p:txBody>
      </p:sp>
      <p:sp>
        <p:nvSpPr>
          <p:cNvPr id="2" name="云形标注 1">
            <a:extLst>
              <a:ext uri="{FF2B5EF4-FFF2-40B4-BE49-F238E27FC236}">
                <a16:creationId xmlns:a16="http://schemas.microsoft.com/office/drawing/2014/main" id="{958FBB07-BCB5-411D-AE6A-3B9C608FA801}"/>
              </a:ext>
            </a:extLst>
          </p:cNvPr>
          <p:cNvSpPr/>
          <p:nvPr/>
        </p:nvSpPr>
        <p:spPr bwMode="auto">
          <a:xfrm>
            <a:off x="7971270" y="2122582"/>
            <a:ext cx="1008295" cy="1070223"/>
          </a:xfrm>
          <a:prstGeom prst="cloudCallout">
            <a:avLst>
              <a:gd name="adj1" fmla="val -170990"/>
              <a:gd name="adj2" fmla="val 68251"/>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1" hangingPunct="1">
              <a:defRPr/>
            </a:pPr>
            <a:r>
              <a:rPr lang="zh-CN" altLang="en-US" b="1" dirty="0">
                <a:solidFill>
                  <a:srgbClr val="C00000"/>
                </a:solidFill>
                <a:latin typeface="Arial" panose="020B0604020202020204" pitchFamily="34" charset="0"/>
              </a:rPr>
              <a:t>错</a:t>
            </a:r>
            <a:endParaRPr lang="zh-CN" altLang="en-US" b="1" dirty="0">
              <a:solidFill>
                <a:srgbClr val="C00000"/>
              </a:solidFill>
            </a:endParaRPr>
          </a:p>
        </p:txBody>
      </p:sp>
      <p:sp>
        <p:nvSpPr>
          <p:cNvPr id="95239" name="AutoShape 10">
            <a:extLst>
              <a:ext uri="{FF2B5EF4-FFF2-40B4-BE49-F238E27FC236}">
                <a16:creationId xmlns:a16="http://schemas.microsoft.com/office/drawing/2014/main" id="{87E07BC7-79A3-49D0-9E9C-5CAB0E5E2F08}"/>
              </a:ext>
            </a:extLst>
          </p:cNvPr>
          <p:cNvSpPr>
            <a:spLocks noChangeArrowheads="1"/>
          </p:cNvSpPr>
          <p:nvPr/>
        </p:nvSpPr>
        <p:spPr bwMode="auto">
          <a:xfrm>
            <a:off x="409569" y="4074868"/>
            <a:ext cx="11595702" cy="1188833"/>
          </a:xfrm>
          <a:prstGeom prst="horizontalScroll">
            <a:avLst>
              <a:gd name="adj" fmla="val 12500"/>
            </a:avLst>
          </a:prstGeom>
          <a:gradFill rotWithShape="1">
            <a:gsLst>
              <a:gs pos="0">
                <a:srgbClr val="765E00"/>
              </a:gs>
              <a:gs pos="50000">
                <a:srgbClr val="FFCC00"/>
              </a:gs>
              <a:gs pos="100000">
                <a:srgbClr val="765E00"/>
              </a:gs>
            </a:gsLst>
            <a:lin ang="5400000" scaled="1"/>
          </a:gradFill>
          <a:ln w="12700">
            <a:solidFill>
              <a:srgbClr val="003300"/>
            </a:solidFill>
            <a:round/>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just">
              <a:lnSpc>
                <a:spcPct val="150000"/>
              </a:lnSpc>
              <a:spcBef>
                <a:spcPct val="0"/>
              </a:spcBef>
              <a:buClrTx/>
              <a:buNone/>
            </a:pPr>
            <a:r>
              <a:rPr lang="zh-CN" altLang="en-US" dirty="0">
                <a:solidFill>
                  <a:schemeClr val="tx1"/>
                </a:solidFill>
                <a:latin typeface="Arial" panose="020B0604020202020204" pitchFamily="34" charset="0"/>
              </a:rPr>
              <a:t>要求：</a:t>
            </a:r>
            <a:r>
              <a:rPr lang="en-US" altLang="zh-CN" sz="3200" dirty="0">
                <a:latin typeface="+mj-ea"/>
                <a:sym typeface="Symbol" panose="05050102010706020507" pitchFamily="18" charset="2"/>
              </a:rPr>
              <a:t> </a:t>
            </a:r>
            <a:r>
              <a:rPr lang="en-US" altLang="zh-CN" dirty="0" err="1">
                <a:latin typeface="+mj-ea"/>
              </a:rPr>
              <a:t>xG</a:t>
            </a:r>
            <a:r>
              <a:rPr lang="en-US" altLang="zh-CN" dirty="0">
                <a:latin typeface="+mj-ea"/>
              </a:rPr>
              <a:t>(x)</a:t>
            </a:r>
            <a:r>
              <a:rPr lang="en-US" altLang="en-US" noProof="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mj-ea"/>
              </a:rPr>
              <a:t>G(y)</a:t>
            </a:r>
            <a:r>
              <a:rPr lang="zh-CN" altLang="en-US" dirty="0">
                <a:latin typeface="+mj-ea"/>
              </a:rPr>
              <a:t>，其中</a:t>
            </a:r>
            <a:r>
              <a:rPr lang="en-US" altLang="zh-CN" dirty="0">
                <a:latin typeface="+mj-ea"/>
              </a:rPr>
              <a:t>G(x)</a:t>
            </a:r>
            <a:r>
              <a:rPr lang="zh-CN" altLang="en-US" dirty="0">
                <a:latin typeface="+mj-ea"/>
              </a:rPr>
              <a:t>对</a:t>
            </a:r>
            <a:r>
              <a:rPr lang="en-US" altLang="zh-CN" dirty="0">
                <a:latin typeface="+mj-ea"/>
              </a:rPr>
              <a:t>y</a:t>
            </a:r>
            <a:r>
              <a:rPr lang="zh-CN" altLang="en-US" dirty="0">
                <a:latin typeface="+mj-ea"/>
              </a:rPr>
              <a:t>是自由的</a:t>
            </a:r>
            <a:endParaRPr lang="zh-CN" altLang="en-US" dirty="0">
              <a:solidFill>
                <a:srgbClr val="FF0000"/>
              </a:solidFill>
              <a:latin typeface="Arial" panose="020B0604020202020204" pitchFamily="34" charset="0"/>
            </a:endParaRPr>
          </a:p>
        </p:txBody>
      </p:sp>
      <p:sp>
        <p:nvSpPr>
          <p:cNvPr id="6" name="矩形 5">
            <a:extLst>
              <a:ext uri="{FF2B5EF4-FFF2-40B4-BE49-F238E27FC236}">
                <a16:creationId xmlns:a16="http://schemas.microsoft.com/office/drawing/2014/main" id="{136EA8F6-753F-4212-A2D3-209EEF544CDC}"/>
              </a:ext>
            </a:extLst>
          </p:cNvPr>
          <p:cNvSpPr/>
          <p:nvPr/>
        </p:nvSpPr>
        <p:spPr>
          <a:xfrm>
            <a:off x="3425785" y="2234113"/>
            <a:ext cx="2444900" cy="523220"/>
          </a:xfrm>
          <a:prstGeom prst="rect">
            <a:avLst/>
          </a:prstGeom>
          <a:solidFill>
            <a:srgbClr val="1157AB"/>
          </a:solidFill>
        </p:spPr>
        <p:txBody>
          <a:bodyPr wrap="none">
            <a:spAutoFit/>
          </a:bodyPr>
          <a:lstStyle/>
          <a:p>
            <a:r>
              <a:rPr lang="en-US" altLang="zh-CN" b="1" dirty="0">
                <a:solidFill>
                  <a:schemeClr val="bg1"/>
                </a:solidFill>
                <a:latin typeface="+mn-ea"/>
                <a:sym typeface="Symbol" panose="05050102010706020507" pitchFamily="18" charset="2"/>
              </a:rPr>
              <a:t></a:t>
            </a:r>
            <a:r>
              <a:rPr lang="en-US" altLang="zh-CN" b="1" dirty="0" err="1">
                <a:solidFill>
                  <a:schemeClr val="bg1"/>
                </a:solidFill>
                <a:latin typeface="+mn-ea"/>
              </a:rPr>
              <a:t>xG</a:t>
            </a:r>
            <a:r>
              <a:rPr lang="en-US" altLang="zh-CN" b="1" dirty="0">
                <a:solidFill>
                  <a:schemeClr val="bg1"/>
                </a:solidFill>
                <a:latin typeface="+mn-ea"/>
              </a:rPr>
              <a:t>(x) </a:t>
            </a:r>
            <a:r>
              <a:rPr lang="zh-CN" altLang="en-US" sz="2800" b="1" noProof="1">
                <a:solidFill>
                  <a:schemeClr val="bg1"/>
                </a:solidFill>
                <a:latin typeface="+mn-ea"/>
                <a:sym typeface="Symbol" panose="05050102010706020507" pitchFamily="18" charset="2"/>
              </a:rPr>
              <a:t> </a:t>
            </a:r>
            <a:r>
              <a:rPr lang="en-US" altLang="zh-CN" b="1" dirty="0">
                <a:solidFill>
                  <a:schemeClr val="bg1"/>
                </a:solidFill>
                <a:latin typeface="+mn-ea"/>
              </a:rPr>
              <a:t>G(y)</a:t>
            </a:r>
            <a:endParaRPr lang="zh-CN" altLang="en-US" b="1" dirty="0">
              <a:solidFill>
                <a:schemeClr val="bg1"/>
              </a:solidFill>
              <a:latin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5236">
                                            <p:txEl>
                                              <p:pRg st="0" end="0"/>
                                            </p:txEl>
                                          </p:spTgt>
                                        </p:tgtEl>
                                        <p:attrNameLst>
                                          <p:attrName>style.visibility</p:attrName>
                                        </p:attrNameLst>
                                      </p:cBhvr>
                                      <p:to>
                                        <p:strVal val="visible"/>
                                      </p:to>
                                    </p:set>
                                    <p:animEffect transition="in" filter="strips(downRight)">
                                      <p:cBhvr>
                                        <p:cTn id="7" dur="500"/>
                                        <p:tgtEl>
                                          <p:spTgt spid="9523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95237"/>
                                        </p:tgtEl>
                                        <p:attrNameLst>
                                          <p:attrName>style.visibility</p:attrName>
                                        </p:attrNameLst>
                                      </p:cBhvr>
                                      <p:to>
                                        <p:strVal val="visible"/>
                                      </p:to>
                                    </p:set>
                                    <p:anim calcmode="lin" valueType="num">
                                      <p:cBhvr>
                                        <p:cTn id="12" dur="500" fill="hold"/>
                                        <p:tgtEl>
                                          <p:spTgt spid="95237"/>
                                        </p:tgtEl>
                                        <p:attrNameLst>
                                          <p:attrName>ppt_w</p:attrName>
                                        </p:attrNameLst>
                                      </p:cBhvr>
                                      <p:tavLst>
                                        <p:tav tm="0">
                                          <p:val>
                                            <p:fltVal val="0"/>
                                          </p:val>
                                        </p:tav>
                                        <p:tav tm="100000">
                                          <p:val>
                                            <p:strVal val="#ppt_w"/>
                                          </p:val>
                                        </p:tav>
                                      </p:tavLst>
                                    </p:anim>
                                    <p:anim calcmode="lin" valueType="num">
                                      <p:cBhvr>
                                        <p:cTn id="13" dur="500" fill="hold"/>
                                        <p:tgtEl>
                                          <p:spTgt spid="95237"/>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95237">
                                            <p:txEl>
                                              <p:pRg st="0" end="0"/>
                                            </p:txEl>
                                          </p:spTgt>
                                        </p:tgtEl>
                                        <p:attrNameLst>
                                          <p:attrName>style.visibility</p:attrName>
                                        </p:attrNameLst>
                                      </p:cBhvr>
                                      <p:to>
                                        <p:strVal val="visible"/>
                                      </p:to>
                                    </p:set>
                                    <p:anim calcmode="lin" valueType="num">
                                      <p:cBhvr additive="base">
                                        <p:cTn id="18" dur="500" fill="hold"/>
                                        <p:tgtEl>
                                          <p:spTgt spid="95237">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95237">
                                            <p:txEl>
                                              <p:pRg st="0" end="0"/>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95237">
                                            <p:txEl>
                                              <p:pRg st="1" end="1"/>
                                            </p:txEl>
                                          </p:spTgt>
                                        </p:tgtEl>
                                        <p:attrNameLst>
                                          <p:attrName>style.visibility</p:attrName>
                                        </p:attrNameLst>
                                      </p:cBhvr>
                                      <p:to>
                                        <p:strVal val="visible"/>
                                      </p:to>
                                    </p:set>
                                    <p:anim calcmode="lin" valueType="num">
                                      <p:cBhvr additive="base">
                                        <p:cTn id="22" dur="500" fill="hold"/>
                                        <p:tgtEl>
                                          <p:spTgt spid="95237">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9523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6"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down)">
                                      <p:cBhvr>
                                        <p:cTn id="28" dur="580">
                                          <p:stCondLst>
                                            <p:cond delay="0"/>
                                          </p:stCondLst>
                                        </p:cTn>
                                        <p:tgtEl>
                                          <p:spTgt spid="6"/>
                                        </p:tgtEl>
                                      </p:cBhvr>
                                    </p:animEffect>
                                    <p:anim calcmode="lin" valueType="num">
                                      <p:cBhvr>
                                        <p:cTn id="29"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4" dur="26">
                                          <p:stCondLst>
                                            <p:cond delay="650"/>
                                          </p:stCondLst>
                                        </p:cTn>
                                        <p:tgtEl>
                                          <p:spTgt spid="6"/>
                                        </p:tgtEl>
                                      </p:cBhvr>
                                      <p:to x="100000" y="60000"/>
                                    </p:animScale>
                                    <p:animScale>
                                      <p:cBhvr>
                                        <p:cTn id="35" dur="166" decel="50000">
                                          <p:stCondLst>
                                            <p:cond delay="676"/>
                                          </p:stCondLst>
                                        </p:cTn>
                                        <p:tgtEl>
                                          <p:spTgt spid="6"/>
                                        </p:tgtEl>
                                      </p:cBhvr>
                                      <p:to x="100000" y="100000"/>
                                    </p:animScale>
                                    <p:animScale>
                                      <p:cBhvr>
                                        <p:cTn id="36" dur="26">
                                          <p:stCondLst>
                                            <p:cond delay="1312"/>
                                          </p:stCondLst>
                                        </p:cTn>
                                        <p:tgtEl>
                                          <p:spTgt spid="6"/>
                                        </p:tgtEl>
                                      </p:cBhvr>
                                      <p:to x="100000" y="80000"/>
                                    </p:animScale>
                                    <p:animScale>
                                      <p:cBhvr>
                                        <p:cTn id="37" dur="166" decel="50000">
                                          <p:stCondLst>
                                            <p:cond delay="1338"/>
                                          </p:stCondLst>
                                        </p:cTn>
                                        <p:tgtEl>
                                          <p:spTgt spid="6"/>
                                        </p:tgtEl>
                                      </p:cBhvr>
                                      <p:to x="100000" y="100000"/>
                                    </p:animScale>
                                    <p:animScale>
                                      <p:cBhvr>
                                        <p:cTn id="38" dur="26">
                                          <p:stCondLst>
                                            <p:cond delay="1642"/>
                                          </p:stCondLst>
                                        </p:cTn>
                                        <p:tgtEl>
                                          <p:spTgt spid="6"/>
                                        </p:tgtEl>
                                      </p:cBhvr>
                                      <p:to x="100000" y="90000"/>
                                    </p:animScale>
                                    <p:animScale>
                                      <p:cBhvr>
                                        <p:cTn id="39" dur="166" decel="50000">
                                          <p:stCondLst>
                                            <p:cond delay="1668"/>
                                          </p:stCondLst>
                                        </p:cTn>
                                        <p:tgtEl>
                                          <p:spTgt spid="6"/>
                                        </p:tgtEl>
                                      </p:cBhvr>
                                      <p:to x="100000" y="100000"/>
                                    </p:animScale>
                                    <p:animScale>
                                      <p:cBhvr>
                                        <p:cTn id="40" dur="26">
                                          <p:stCondLst>
                                            <p:cond delay="1808"/>
                                          </p:stCondLst>
                                        </p:cTn>
                                        <p:tgtEl>
                                          <p:spTgt spid="6"/>
                                        </p:tgtEl>
                                      </p:cBhvr>
                                      <p:to x="100000" y="95000"/>
                                    </p:animScale>
                                    <p:animScale>
                                      <p:cBhvr>
                                        <p:cTn id="41" dur="166" decel="50000">
                                          <p:stCondLst>
                                            <p:cond delay="1834"/>
                                          </p:stCondLst>
                                        </p:cTn>
                                        <p:tgtEl>
                                          <p:spTgt spid="6"/>
                                        </p:tgtEl>
                                      </p:cBhvr>
                                      <p:to x="100000" y="100000"/>
                                    </p:animScale>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95237">
                                            <p:txEl>
                                              <p:pRg st="2" end="2"/>
                                            </p:txEl>
                                          </p:spTgt>
                                        </p:tgtEl>
                                        <p:attrNameLst>
                                          <p:attrName>style.visibility</p:attrName>
                                        </p:attrNameLst>
                                      </p:cBhvr>
                                      <p:to>
                                        <p:strVal val="visible"/>
                                      </p:to>
                                    </p:set>
                                    <p:anim calcmode="lin" valueType="num">
                                      <p:cBhvr additive="base">
                                        <p:cTn id="46" dur="500" fill="hold"/>
                                        <p:tgtEl>
                                          <p:spTgt spid="95237">
                                            <p:txEl>
                                              <p:pRg st="2" end="2"/>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9523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6" presetClass="entr" presetSubtype="0" fill="hold" grpId="0"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wipe(down)">
                                      <p:cBhvr>
                                        <p:cTn id="52" dur="580">
                                          <p:stCondLst>
                                            <p:cond delay="0"/>
                                          </p:stCondLst>
                                        </p:cTn>
                                        <p:tgtEl>
                                          <p:spTgt spid="2"/>
                                        </p:tgtEl>
                                      </p:cBhvr>
                                    </p:animEffect>
                                    <p:anim calcmode="lin" valueType="num">
                                      <p:cBhvr>
                                        <p:cTn id="53"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54"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55"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56"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57"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58" dur="26">
                                          <p:stCondLst>
                                            <p:cond delay="650"/>
                                          </p:stCondLst>
                                        </p:cTn>
                                        <p:tgtEl>
                                          <p:spTgt spid="2"/>
                                        </p:tgtEl>
                                      </p:cBhvr>
                                      <p:to x="100000" y="60000"/>
                                    </p:animScale>
                                    <p:animScale>
                                      <p:cBhvr>
                                        <p:cTn id="59" dur="166" decel="50000">
                                          <p:stCondLst>
                                            <p:cond delay="676"/>
                                          </p:stCondLst>
                                        </p:cTn>
                                        <p:tgtEl>
                                          <p:spTgt spid="2"/>
                                        </p:tgtEl>
                                      </p:cBhvr>
                                      <p:to x="100000" y="100000"/>
                                    </p:animScale>
                                    <p:animScale>
                                      <p:cBhvr>
                                        <p:cTn id="60" dur="26">
                                          <p:stCondLst>
                                            <p:cond delay="1312"/>
                                          </p:stCondLst>
                                        </p:cTn>
                                        <p:tgtEl>
                                          <p:spTgt spid="2"/>
                                        </p:tgtEl>
                                      </p:cBhvr>
                                      <p:to x="100000" y="80000"/>
                                    </p:animScale>
                                    <p:animScale>
                                      <p:cBhvr>
                                        <p:cTn id="61" dur="166" decel="50000">
                                          <p:stCondLst>
                                            <p:cond delay="1338"/>
                                          </p:stCondLst>
                                        </p:cTn>
                                        <p:tgtEl>
                                          <p:spTgt spid="2"/>
                                        </p:tgtEl>
                                      </p:cBhvr>
                                      <p:to x="100000" y="100000"/>
                                    </p:animScale>
                                    <p:animScale>
                                      <p:cBhvr>
                                        <p:cTn id="62" dur="26">
                                          <p:stCondLst>
                                            <p:cond delay="1642"/>
                                          </p:stCondLst>
                                        </p:cTn>
                                        <p:tgtEl>
                                          <p:spTgt spid="2"/>
                                        </p:tgtEl>
                                      </p:cBhvr>
                                      <p:to x="100000" y="90000"/>
                                    </p:animScale>
                                    <p:animScale>
                                      <p:cBhvr>
                                        <p:cTn id="63" dur="166" decel="50000">
                                          <p:stCondLst>
                                            <p:cond delay="1668"/>
                                          </p:stCondLst>
                                        </p:cTn>
                                        <p:tgtEl>
                                          <p:spTgt spid="2"/>
                                        </p:tgtEl>
                                      </p:cBhvr>
                                      <p:to x="100000" y="100000"/>
                                    </p:animScale>
                                    <p:animScale>
                                      <p:cBhvr>
                                        <p:cTn id="64" dur="26">
                                          <p:stCondLst>
                                            <p:cond delay="1808"/>
                                          </p:stCondLst>
                                        </p:cTn>
                                        <p:tgtEl>
                                          <p:spTgt spid="2"/>
                                        </p:tgtEl>
                                      </p:cBhvr>
                                      <p:to x="100000" y="95000"/>
                                    </p:animScale>
                                    <p:animScale>
                                      <p:cBhvr>
                                        <p:cTn id="65" dur="166" decel="50000">
                                          <p:stCondLst>
                                            <p:cond delay="1834"/>
                                          </p:stCondLst>
                                        </p:cTn>
                                        <p:tgtEl>
                                          <p:spTgt spid="2"/>
                                        </p:tgtEl>
                                      </p:cBhvr>
                                      <p:to x="100000" y="100000"/>
                                    </p:animScale>
                                  </p:childTnLst>
                                </p:cTn>
                              </p:par>
                            </p:childTnLst>
                          </p:cTn>
                        </p:par>
                      </p:childTnLst>
                    </p:cTn>
                  </p:par>
                  <p:par>
                    <p:cTn id="66" fill="hold">
                      <p:stCondLst>
                        <p:cond delay="indefinite"/>
                      </p:stCondLst>
                      <p:childTnLst>
                        <p:par>
                          <p:cTn id="67" fill="hold">
                            <p:stCondLst>
                              <p:cond delay="0"/>
                            </p:stCondLst>
                            <p:childTnLst>
                              <p:par>
                                <p:cTn id="68" presetID="49" presetClass="entr" presetSubtype="0" decel="100000" fill="hold" grpId="0" nodeType="clickEffect">
                                  <p:stCondLst>
                                    <p:cond delay="0"/>
                                  </p:stCondLst>
                                  <p:childTnLst>
                                    <p:set>
                                      <p:cBhvr>
                                        <p:cTn id="69" dur="1" fill="hold">
                                          <p:stCondLst>
                                            <p:cond delay="0"/>
                                          </p:stCondLst>
                                        </p:cTn>
                                        <p:tgtEl>
                                          <p:spTgt spid="95239"/>
                                        </p:tgtEl>
                                        <p:attrNameLst>
                                          <p:attrName>style.visibility</p:attrName>
                                        </p:attrNameLst>
                                      </p:cBhvr>
                                      <p:to>
                                        <p:strVal val="visible"/>
                                      </p:to>
                                    </p:set>
                                    <p:anim calcmode="lin" valueType="num">
                                      <p:cBhvr>
                                        <p:cTn id="70" dur="500" fill="hold"/>
                                        <p:tgtEl>
                                          <p:spTgt spid="95239"/>
                                        </p:tgtEl>
                                        <p:attrNameLst>
                                          <p:attrName>ppt_w</p:attrName>
                                        </p:attrNameLst>
                                      </p:cBhvr>
                                      <p:tavLst>
                                        <p:tav tm="0">
                                          <p:val>
                                            <p:fltVal val="0"/>
                                          </p:val>
                                        </p:tav>
                                        <p:tav tm="100000">
                                          <p:val>
                                            <p:strVal val="#ppt_w"/>
                                          </p:val>
                                        </p:tav>
                                      </p:tavLst>
                                    </p:anim>
                                    <p:anim calcmode="lin" valueType="num">
                                      <p:cBhvr>
                                        <p:cTn id="71" dur="500" fill="hold"/>
                                        <p:tgtEl>
                                          <p:spTgt spid="95239"/>
                                        </p:tgtEl>
                                        <p:attrNameLst>
                                          <p:attrName>ppt_h</p:attrName>
                                        </p:attrNameLst>
                                      </p:cBhvr>
                                      <p:tavLst>
                                        <p:tav tm="0">
                                          <p:val>
                                            <p:fltVal val="0"/>
                                          </p:val>
                                        </p:tav>
                                        <p:tav tm="100000">
                                          <p:val>
                                            <p:strVal val="#ppt_h"/>
                                          </p:val>
                                        </p:tav>
                                      </p:tavLst>
                                    </p:anim>
                                    <p:anim calcmode="lin" valueType="num">
                                      <p:cBhvr>
                                        <p:cTn id="72" dur="500" fill="hold"/>
                                        <p:tgtEl>
                                          <p:spTgt spid="95239"/>
                                        </p:tgtEl>
                                        <p:attrNameLst>
                                          <p:attrName>style.rotation</p:attrName>
                                        </p:attrNameLst>
                                      </p:cBhvr>
                                      <p:tavLst>
                                        <p:tav tm="0">
                                          <p:val>
                                            <p:fltVal val="360"/>
                                          </p:val>
                                        </p:tav>
                                        <p:tav tm="100000">
                                          <p:val>
                                            <p:fltVal val="0"/>
                                          </p:val>
                                        </p:tav>
                                      </p:tavLst>
                                    </p:anim>
                                    <p:animEffect transition="in" filter="fade">
                                      <p:cBhvr>
                                        <p:cTn id="73" dur="500"/>
                                        <p:tgtEl>
                                          <p:spTgt spid="95239"/>
                                        </p:tgtEl>
                                      </p:cBhvr>
                                    </p:animEffect>
                                  </p:childTnLst>
                                </p:cTn>
                              </p:par>
                            </p:childTnLst>
                          </p:cTn>
                        </p:par>
                      </p:childTnLst>
                    </p:cTn>
                  </p:par>
                  <p:par>
                    <p:cTn id="74" fill="hold">
                      <p:stCondLst>
                        <p:cond delay="indefinite"/>
                      </p:stCondLst>
                      <p:childTnLst>
                        <p:par>
                          <p:cTn id="75" fill="hold">
                            <p:stCondLst>
                              <p:cond delay="0"/>
                            </p:stCondLst>
                            <p:childTnLst>
                              <p:par>
                                <p:cTn id="76" presetID="42" presetClass="path" presetSubtype="0" accel="50000" decel="50000" fill="hold" grpId="1" nodeType="clickEffect">
                                  <p:stCondLst>
                                    <p:cond delay="0"/>
                                  </p:stCondLst>
                                  <p:childTnLst>
                                    <p:animMotion origin="layout" path="M -0.03488 -0.5825 L -0.02694 -0.16038 " pathEditMode="relative" rAng="0" ptsTypes="AA">
                                      <p:cBhvr>
                                        <p:cTn id="77" dur="2000" fill="hold"/>
                                        <p:tgtEl>
                                          <p:spTgt spid="95239"/>
                                        </p:tgtEl>
                                        <p:attrNameLst>
                                          <p:attrName>ppt_x</p:attrName>
                                          <p:attrName>ppt_y</p:attrName>
                                        </p:attrNameLst>
                                      </p:cBhvr>
                                      <p:rCtr x="390" y="21106"/>
                                    </p:animMotion>
                                  </p:childTnLst>
                                </p:cTn>
                              </p:par>
                            </p:childTnLst>
                          </p:cTn>
                        </p:par>
                      </p:childTnLst>
                    </p:cTn>
                  </p:par>
                  <p:par>
                    <p:cTn id="78" fill="hold">
                      <p:stCondLst>
                        <p:cond delay="indefinite"/>
                      </p:stCondLst>
                      <p:childTnLst>
                        <p:par>
                          <p:cTn id="79" fill="hold">
                            <p:stCondLst>
                              <p:cond delay="0"/>
                            </p:stCondLst>
                            <p:childTnLst>
                              <p:par>
                                <p:cTn id="80" presetID="16" presetClass="entr" presetSubtype="26" fill="hold" grpId="0" nodeType="clickEffect">
                                  <p:stCondLst>
                                    <p:cond delay="0"/>
                                  </p:stCondLst>
                                  <p:childTnLst>
                                    <p:set>
                                      <p:cBhvr>
                                        <p:cTn id="81" dur="1" fill="hold">
                                          <p:stCondLst>
                                            <p:cond delay="0"/>
                                          </p:stCondLst>
                                        </p:cTn>
                                        <p:tgtEl>
                                          <p:spTgt spid="95238"/>
                                        </p:tgtEl>
                                        <p:attrNameLst>
                                          <p:attrName>style.visibility</p:attrName>
                                        </p:attrNameLst>
                                      </p:cBhvr>
                                      <p:to>
                                        <p:strVal val="visible"/>
                                      </p:to>
                                    </p:set>
                                    <p:animEffect transition="in" filter="barn(inHorizontal)">
                                      <p:cBhvr>
                                        <p:cTn id="82" dur="500"/>
                                        <p:tgtEl>
                                          <p:spTgt spid="95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6" grpId="0" build="p" autoUpdateAnimBg="0"/>
      <p:bldP spid="95237" grpId="0" autoUpdateAnimBg="0"/>
      <p:bldP spid="95238" grpId="0" autoUpdateAnimBg="0"/>
      <p:bldP spid="2" grpId="0" animBg="1"/>
      <p:bldP spid="95239" grpId="0" animBg="1" autoUpdateAnimBg="0"/>
      <p:bldP spid="95239" grpId="1" animBg="1"/>
      <p:bldP spid="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a:extLst>
              <a:ext uri="{FF2B5EF4-FFF2-40B4-BE49-F238E27FC236}">
                <a16:creationId xmlns:a16="http://schemas.microsoft.com/office/drawing/2014/main" id="{353D02E5-7748-4269-8D63-4DED8C78BB6E}"/>
              </a:ext>
            </a:extLst>
          </p:cNvPr>
          <p:cNvSpPr>
            <a:spLocks noGrp="1" noChangeArrowheads="1"/>
          </p:cNvSpPr>
          <p:nvPr>
            <p:ph type="title" idx="4294967295"/>
          </p:nvPr>
        </p:nvSpPr>
        <p:spPr/>
        <p:txBody>
          <a:bodyPr/>
          <a:lstStyle/>
          <a:p>
            <a:pPr eaLnBrk="1" hangingPunct="1"/>
            <a:r>
              <a:rPr lang="zh-CN" altLang="en-US"/>
              <a:t>推理规则的正确使用（</a:t>
            </a:r>
            <a:r>
              <a:rPr lang="en-US" altLang="zh-CN"/>
              <a:t>2</a:t>
            </a:r>
            <a:r>
              <a:rPr lang="zh-CN" altLang="en-US"/>
              <a:t>）</a:t>
            </a:r>
          </a:p>
        </p:txBody>
      </p:sp>
      <p:sp>
        <p:nvSpPr>
          <p:cNvPr id="96260" name="Rectangle 3">
            <a:extLst>
              <a:ext uri="{FF2B5EF4-FFF2-40B4-BE49-F238E27FC236}">
                <a16:creationId xmlns:a16="http://schemas.microsoft.com/office/drawing/2014/main" id="{7E952B01-1715-42A2-9B27-C8B807C2B975}"/>
              </a:ext>
            </a:extLst>
          </p:cNvPr>
          <p:cNvSpPr>
            <a:spLocks noGrp="1" noChangeArrowheads="1"/>
          </p:cNvSpPr>
          <p:nvPr>
            <p:ph type="body" idx="4294967295"/>
          </p:nvPr>
        </p:nvSpPr>
        <p:spPr>
          <a:xfrm>
            <a:off x="384176" y="1125799"/>
            <a:ext cx="11277600" cy="2400856"/>
          </a:xfrm>
        </p:spPr>
        <p:txBody>
          <a:bodyPr/>
          <a:lstStyle/>
          <a:p>
            <a:pPr marL="0" indent="0">
              <a:buNone/>
            </a:pPr>
            <a:r>
              <a:rPr lang="zh-CN" altLang="en-US" dirty="0">
                <a:solidFill>
                  <a:srgbClr val="066015"/>
                </a:solidFill>
                <a:cs typeface="Times New Roman" panose="02020603050405020304" pitchFamily="18" charset="0"/>
              </a:rPr>
              <a:t>推导</a:t>
            </a:r>
            <a:r>
              <a:rPr lang="fr-FR" altLang="en-US" dirty="0">
                <a:solidFill>
                  <a:srgbClr val="066015"/>
                </a:solidFill>
                <a:cs typeface="Times New Roman" panose="02020603050405020304" pitchFamily="18" charset="0"/>
              </a:rPr>
              <a:t>2</a:t>
            </a:r>
            <a:r>
              <a:rPr lang="zh-CN" altLang="en-US" dirty="0">
                <a:solidFill>
                  <a:srgbClr val="066015"/>
                </a:solidFill>
                <a:cs typeface="Times New Roman" panose="02020603050405020304" pitchFamily="18" charset="0"/>
              </a:rPr>
              <a:t>：</a:t>
            </a:r>
          </a:p>
          <a:p>
            <a:pPr marL="0" indent="0">
              <a:buNone/>
            </a:pPr>
            <a:r>
              <a:rPr lang="zh-CN" altLang="en-US" dirty="0">
                <a:solidFill>
                  <a:srgbClr val="066015"/>
                </a:solidFill>
                <a:cs typeface="Times New Roman" panose="02020603050405020304" pitchFamily="18" charset="0"/>
              </a:rPr>
              <a:t>  （</a:t>
            </a:r>
            <a:r>
              <a:rPr lang="fr-FR" altLang="en-US" dirty="0">
                <a:solidFill>
                  <a:srgbClr val="066015"/>
                </a:solidFill>
                <a:cs typeface="Times New Roman" panose="02020603050405020304" pitchFamily="18" charset="0"/>
              </a:rPr>
              <a:t>1</a:t>
            </a:r>
            <a:r>
              <a:rPr lang="zh-CN" altLang="en-US" dirty="0">
                <a:solidFill>
                  <a:srgbClr val="066015"/>
                </a:solidFill>
                <a:cs typeface="Times New Roman" panose="02020603050405020304" pitchFamily="18" charset="0"/>
              </a:rPr>
              <a:t>）</a:t>
            </a:r>
            <a:r>
              <a:rPr lang="en-US" altLang="zh-CN" dirty="0">
                <a:solidFill>
                  <a:srgbClr val="066015"/>
                </a:solidFill>
                <a:cs typeface="Times New Roman" panose="02020603050405020304" pitchFamily="18" charset="0"/>
                <a:sym typeface="Symbol" panose="05050102010706020507" pitchFamily="18" charset="2"/>
              </a:rPr>
              <a:t></a:t>
            </a:r>
            <a:r>
              <a:rPr lang="fr-FR" altLang="en-US" dirty="0">
                <a:solidFill>
                  <a:srgbClr val="066015"/>
                </a:solidFill>
                <a:cs typeface="Times New Roman" panose="02020603050405020304" pitchFamily="18" charset="0"/>
              </a:rPr>
              <a:t>x</a:t>
            </a:r>
            <a:r>
              <a:rPr lang="en-US" altLang="zh-CN" dirty="0">
                <a:solidFill>
                  <a:srgbClr val="066015"/>
                </a:solidFill>
                <a:cs typeface="Times New Roman" panose="02020603050405020304" pitchFamily="18" charset="0"/>
                <a:sym typeface="Symbol" panose="05050102010706020507" pitchFamily="18" charset="2"/>
              </a:rPr>
              <a:t></a:t>
            </a:r>
            <a:r>
              <a:rPr lang="fr-FR" altLang="en-US" dirty="0">
                <a:solidFill>
                  <a:srgbClr val="066015"/>
                </a:solidFill>
                <a:cs typeface="Times New Roman" panose="02020603050405020304" pitchFamily="18" charset="0"/>
              </a:rPr>
              <a:t>yG(x, y)             P    </a:t>
            </a:r>
          </a:p>
          <a:p>
            <a:pPr marL="0" indent="0">
              <a:buNone/>
            </a:pPr>
            <a:r>
              <a:rPr lang="zh-CN" altLang="en-US" dirty="0">
                <a:solidFill>
                  <a:srgbClr val="066015"/>
                </a:solidFill>
                <a:cs typeface="Times New Roman" panose="02020603050405020304" pitchFamily="18" charset="0"/>
              </a:rPr>
              <a:t>  （</a:t>
            </a:r>
            <a:r>
              <a:rPr lang="fr-FR" altLang="en-US" dirty="0">
                <a:solidFill>
                  <a:srgbClr val="066015"/>
                </a:solidFill>
                <a:cs typeface="Times New Roman" panose="02020603050405020304" pitchFamily="18" charset="0"/>
              </a:rPr>
              <a:t>2</a:t>
            </a:r>
            <a:r>
              <a:rPr lang="zh-CN" altLang="en-US" dirty="0">
                <a:solidFill>
                  <a:srgbClr val="066015"/>
                </a:solidFill>
                <a:cs typeface="Times New Roman" panose="02020603050405020304" pitchFamily="18" charset="0"/>
              </a:rPr>
              <a:t>）</a:t>
            </a:r>
            <a:r>
              <a:rPr lang="en-US" altLang="zh-CN" dirty="0">
                <a:solidFill>
                  <a:srgbClr val="C00000"/>
                </a:solidFill>
                <a:cs typeface="Times New Roman" panose="02020603050405020304" pitchFamily="18" charset="0"/>
                <a:sym typeface="Symbol" panose="05050102010706020507" pitchFamily="18" charset="2"/>
              </a:rPr>
              <a:t></a:t>
            </a:r>
            <a:r>
              <a:rPr lang="fr-FR" altLang="en-US" dirty="0">
                <a:solidFill>
                  <a:srgbClr val="C00000"/>
                </a:solidFill>
                <a:cs typeface="Times New Roman" panose="02020603050405020304" pitchFamily="18" charset="0"/>
              </a:rPr>
              <a:t>yG</a:t>
            </a:r>
            <a:r>
              <a:rPr lang="fr-FR" altLang="en-US" dirty="0">
                <a:solidFill>
                  <a:srgbClr val="066015"/>
                </a:solidFill>
                <a:cs typeface="Times New Roman" panose="02020603050405020304" pitchFamily="18" charset="0"/>
              </a:rPr>
              <a:t>(z</a:t>
            </a:r>
            <a:r>
              <a:rPr lang="fr-FR" altLang="en-US" dirty="0">
                <a:solidFill>
                  <a:srgbClr val="C00000"/>
                </a:solidFill>
                <a:cs typeface="Times New Roman" panose="02020603050405020304" pitchFamily="18" charset="0"/>
              </a:rPr>
              <a:t>, y</a:t>
            </a:r>
            <a:r>
              <a:rPr lang="fr-FR" altLang="en-US" dirty="0">
                <a:solidFill>
                  <a:srgbClr val="066015"/>
                </a:solidFill>
                <a:cs typeface="Times New Roman" panose="02020603050405020304" pitchFamily="18" charset="0"/>
              </a:rPr>
              <a:t>)                 UI,(1)</a:t>
            </a:r>
          </a:p>
          <a:p>
            <a:pPr marL="0" indent="0">
              <a:buNone/>
            </a:pPr>
            <a:r>
              <a:rPr lang="zh-CN" altLang="en-US" dirty="0">
                <a:solidFill>
                  <a:srgbClr val="066015"/>
                </a:solidFill>
                <a:cs typeface="Times New Roman" panose="02020603050405020304" pitchFamily="18" charset="0"/>
              </a:rPr>
              <a:t>  （</a:t>
            </a:r>
            <a:r>
              <a:rPr lang="fr-FR" altLang="en-US" dirty="0">
                <a:solidFill>
                  <a:srgbClr val="066015"/>
                </a:solidFill>
                <a:cs typeface="Times New Roman" panose="02020603050405020304" pitchFamily="18" charset="0"/>
              </a:rPr>
              <a:t>3</a:t>
            </a:r>
            <a:r>
              <a:rPr lang="zh-CN" altLang="en-US" dirty="0">
                <a:solidFill>
                  <a:srgbClr val="066015"/>
                </a:solidFill>
                <a:cs typeface="Times New Roman" panose="02020603050405020304" pitchFamily="18" charset="0"/>
              </a:rPr>
              <a:t>）</a:t>
            </a:r>
            <a:r>
              <a:rPr lang="fr-FR" altLang="en-US" dirty="0">
                <a:solidFill>
                  <a:srgbClr val="C00000"/>
                </a:solidFill>
                <a:cs typeface="Times New Roman" panose="02020603050405020304" pitchFamily="18" charset="0"/>
              </a:rPr>
              <a:t>G</a:t>
            </a:r>
            <a:r>
              <a:rPr lang="fr-FR" altLang="en-US" dirty="0">
                <a:solidFill>
                  <a:srgbClr val="066015"/>
                </a:solidFill>
                <a:cs typeface="Times New Roman" panose="02020603050405020304" pitchFamily="18" charset="0"/>
              </a:rPr>
              <a:t>(z</a:t>
            </a:r>
            <a:r>
              <a:rPr lang="fr-FR" altLang="en-US" dirty="0">
                <a:solidFill>
                  <a:srgbClr val="C00000"/>
                </a:solidFill>
                <a:cs typeface="Times New Roman" panose="02020603050405020304" pitchFamily="18" charset="0"/>
              </a:rPr>
              <a:t>, c</a:t>
            </a:r>
            <a:r>
              <a:rPr lang="fr-FR" altLang="en-US" dirty="0">
                <a:solidFill>
                  <a:srgbClr val="066015"/>
                </a:solidFill>
                <a:cs typeface="Times New Roman" panose="02020603050405020304" pitchFamily="18" charset="0"/>
              </a:rPr>
              <a:t>)                     EI,(2)</a:t>
            </a:r>
            <a:r>
              <a:rPr lang="fr-FR" altLang="en-US" dirty="0">
                <a:cs typeface="Times New Roman" panose="02020603050405020304" pitchFamily="18" charset="0"/>
              </a:rPr>
              <a:t> </a:t>
            </a:r>
            <a:endParaRPr lang="en-US" altLang="zh-CN" dirty="0">
              <a:cs typeface="Times New Roman" panose="02020603050405020304" pitchFamily="18" charset="0"/>
            </a:endParaRPr>
          </a:p>
        </p:txBody>
      </p:sp>
      <p:sp>
        <p:nvSpPr>
          <p:cNvPr id="96261" name="Rectangle 4">
            <a:extLst>
              <a:ext uri="{FF2B5EF4-FFF2-40B4-BE49-F238E27FC236}">
                <a16:creationId xmlns:a16="http://schemas.microsoft.com/office/drawing/2014/main" id="{7050D8FF-F3D5-4DC2-8022-BE2277B77614}"/>
              </a:ext>
            </a:extLst>
          </p:cNvPr>
          <p:cNvSpPr>
            <a:spLocks noChangeArrowheads="1"/>
          </p:cNvSpPr>
          <p:nvPr/>
        </p:nvSpPr>
        <p:spPr bwMode="auto">
          <a:xfrm>
            <a:off x="429103" y="3854348"/>
            <a:ext cx="11277600" cy="2153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sz="2400" dirty="0">
                <a:latin typeface="Arial" panose="020B0604020202020204" pitchFamily="34" charset="0"/>
              </a:rPr>
              <a:t>正确的推导如下：</a:t>
            </a:r>
          </a:p>
          <a:p>
            <a:pPr eaLnBrk="1" hangingPunct="1">
              <a:buFont typeface="Wingdings" panose="05000000000000000000" pitchFamily="2" charset="2"/>
              <a:buNone/>
            </a:pPr>
            <a:r>
              <a:rPr lang="zh-CN" altLang="en-US" sz="2400" dirty="0">
                <a:latin typeface="Arial" panose="020B0604020202020204" pitchFamily="34" charset="0"/>
              </a:rPr>
              <a:t>     （</a:t>
            </a:r>
            <a:r>
              <a:rPr lang="fr-FR" altLang="en-US" sz="2400" dirty="0">
                <a:latin typeface="Arial" panose="020B0604020202020204" pitchFamily="34" charset="0"/>
              </a:rPr>
              <a:t>1</a:t>
            </a:r>
            <a:r>
              <a:rPr lang="zh-CN" altLang="en-US" sz="2400" dirty="0">
                <a:latin typeface="Arial" panose="020B0604020202020204" pitchFamily="34" charset="0"/>
              </a:rPr>
              <a:t>）</a:t>
            </a:r>
            <a:r>
              <a:rPr lang="en-US" altLang="zh-CN" sz="2400" dirty="0">
                <a:latin typeface="Arial" panose="020B0604020202020204" pitchFamily="34" charset="0"/>
                <a:sym typeface="Symbol" panose="05050102010706020507" pitchFamily="18" charset="2"/>
              </a:rPr>
              <a:t></a:t>
            </a:r>
            <a:r>
              <a:rPr lang="fr-FR" altLang="en-US" sz="2400" dirty="0">
                <a:latin typeface="Arial" panose="020B0604020202020204" pitchFamily="34" charset="0"/>
              </a:rPr>
              <a:t>x</a:t>
            </a:r>
            <a:r>
              <a:rPr lang="en-US" altLang="zh-CN" sz="2400" dirty="0">
                <a:latin typeface="Arial" panose="020B0604020202020204" pitchFamily="34" charset="0"/>
                <a:sym typeface="Symbol" panose="05050102010706020507" pitchFamily="18" charset="2"/>
              </a:rPr>
              <a:t></a:t>
            </a:r>
            <a:r>
              <a:rPr lang="fr-FR" altLang="en-US" sz="2400" dirty="0">
                <a:latin typeface="Arial" panose="020B0604020202020204" pitchFamily="34" charset="0"/>
              </a:rPr>
              <a:t>yG(x, y)            P    </a:t>
            </a:r>
          </a:p>
          <a:p>
            <a:pPr eaLnBrk="1" hangingPunct="1">
              <a:buFont typeface="Wingdings" panose="05000000000000000000" pitchFamily="2" charset="2"/>
              <a:buNone/>
            </a:pPr>
            <a:r>
              <a:rPr lang="fr-FR" altLang="en-US" sz="2400" dirty="0">
                <a:latin typeface="Arial" panose="020B0604020202020204" pitchFamily="34" charset="0"/>
              </a:rPr>
              <a:t>     </a:t>
            </a:r>
            <a:r>
              <a:rPr lang="zh-CN" altLang="en-US" sz="2400" dirty="0">
                <a:latin typeface="Arial" panose="020B0604020202020204" pitchFamily="34" charset="0"/>
              </a:rPr>
              <a:t>（</a:t>
            </a:r>
            <a:r>
              <a:rPr lang="fr-FR" altLang="en-US" sz="2400" dirty="0">
                <a:latin typeface="Arial" panose="020B0604020202020204" pitchFamily="34" charset="0"/>
              </a:rPr>
              <a:t>2</a:t>
            </a:r>
            <a:r>
              <a:rPr lang="zh-CN" altLang="en-US" sz="2400" dirty="0">
                <a:latin typeface="Arial" panose="020B0604020202020204" pitchFamily="34" charset="0"/>
              </a:rPr>
              <a:t>）</a:t>
            </a:r>
            <a:r>
              <a:rPr lang="en-US" altLang="zh-CN" sz="2400" dirty="0">
                <a:latin typeface="Arial" panose="020B0604020202020204" pitchFamily="34" charset="0"/>
                <a:sym typeface="Symbol" panose="05050102010706020507" pitchFamily="18" charset="2"/>
              </a:rPr>
              <a:t></a:t>
            </a:r>
            <a:r>
              <a:rPr lang="fr-FR" altLang="en-US" sz="2400" dirty="0">
                <a:latin typeface="Arial" panose="020B0604020202020204" pitchFamily="34" charset="0"/>
              </a:rPr>
              <a:t>yG(z, y)                UI,(1)</a:t>
            </a:r>
          </a:p>
          <a:p>
            <a:pPr eaLnBrk="1" hangingPunct="1">
              <a:buFont typeface="Wingdings" panose="05000000000000000000" pitchFamily="2" charset="2"/>
              <a:buNone/>
            </a:pPr>
            <a:r>
              <a:rPr lang="zh-CN" altLang="en-US" sz="2400" dirty="0">
                <a:latin typeface="Arial" panose="020B0604020202020204" pitchFamily="34" charset="0"/>
              </a:rPr>
              <a:t>     （</a:t>
            </a:r>
            <a:r>
              <a:rPr lang="fr-FR" altLang="en-US" sz="2400" dirty="0">
                <a:latin typeface="Arial" panose="020B0604020202020204" pitchFamily="34" charset="0"/>
              </a:rPr>
              <a:t>3</a:t>
            </a:r>
            <a:r>
              <a:rPr lang="zh-CN" altLang="en-US" sz="2400" dirty="0">
                <a:latin typeface="Arial" panose="020B0604020202020204" pitchFamily="34" charset="0"/>
              </a:rPr>
              <a:t>）</a:t>
            </a:r>
            <a:r>
              <a:rPr lang="fr-FR" altLang="en-US" sz="2400" dirty="0">
                <a:latin typeface="Arial" panose="020B0604020202020204" pitchFamily="34" charset="0"/>
              </a:rPr>
              <a:t>G(z, f(z))                 EI</a:t>
            </a:r>
            <a:r>
              <a:rPr lang="fr-FR" altLang="en-US" sz="2400" dirty="0">
                <a:latin typeface="+mn-ea"/>
                <a:ea typeface="+mn-ea"/>
              </a:rPr>
              <a:t>,(</a:t>
            </a:r>
            <a:r>
              <a:rPr lang="fr-FR" altLang="en-US" sz="2400" dirty="0">
                <a:latin typeface="Arial" panose="020B0604020202020204" pitchFamily="34" charset="0"/>
              </a:rPr>
              <a:t>2) </a:t>
            </a:r>
            <a:endParaRPr lang="en-US" altLang="zh-CN" sz="2400" dirty="0">
              <a:latin typeface="Arial" panose="020B0604020202020204" pitchFamily="34" charset="0"/>
            </a:endParaRPr>
          </a:p>
        </p:txBody>
      </p:sp>
      <p:sp>
        <p:nvSpPr>
          <p:cNvPr id="2" name="矩形 1">
            <a:extLst>
              <a:ext uri="{FF2B5EF4-FFF2-40B4-BE49-F238E27FC236}">
                <a16:creationId xmlns:a16="http://schemas.microsoft.com/office/drawing/2014/main" id="{B2E0D1C5-8978-46F2-9BCD-CC34610E3E17}"/>
              </a:ext>
            </a:extLst>
          </p:cNvPr>
          <p:cNvSpPr>
            <a:spLocks noChangeArrowheads="1"/>
          </p:cNvSpPr>
          <p:nvPr/>
        </p:nvSpPr>
        <p:spPr bwMode="auto">
          <a:xfrm>
            <a:off x="3965575" y="973212"/>
            <a:ext cx="6087884" cy="5839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lvl="1" algn="ctr" eaLnBrk="1" hangingPunct="1">
              <a:lnSpc>
                <a:spcPct val="110000"/>
              </a:lnSpc>
              <a:spcBef>
                <a:spcPct val="10000"/>
              </a:spcBef>
              <a:buClrTx/>
              <a:buFont typeface="Wingdings" panose="05000000000000000000" pitchFamily="2" charset="2"/>
              <a:buNone/>
            </a:pPr>
            <a:r>
              <a:rPr lang="zh-CN" altLang="en-US" sz="3201" dirty="0">
                <a:solidFill>
                  <a:schemeClr val="accent1"/>
                </a:solidFill>
                <a:sym typeface="Symbol" panose="05050102010706020507" pitchFamily="18" charset="2"/>
              </a:rPr>
              <a:t></a:t>
            </a:r>
            <a:r>
              <a:rPr lang="zh-CN" altLang="en-US" sz="3201" dirty="0">
                <a:solidFill>
                  <a:schemeClr val="accent1"/>
                </a:solidFill>
              </a:rPr>
              <a:t>xG(x) </a:t>
            </a:r>
            <a:r>
              <a:rPr lang="zh-CN" altLang="en-US" sz="3201" noProof="1">
                <a:solidFill>
                  <a:srgbClr val="0000CC"/>
                </a:solidFill>
                <a:sym typeface="Symbol" panose="05050102010706020507" pitchFamily="18" charset="2"/>
              </a:rPr>
              <a:t></a:t>
            </a:r>
            <a:r>
              <a:rPr lang="zh-CN" altLang="en-US" sz="3201" dirty="0">
                <a:solidFill>
                  <a:schemeClr val="accent1"/>
                </a:solidFill>
              </a:rPr>
              <a:t> G(c)</a:t>
            </a:r>
            <a:endParaRPr lang="zh-CN" altLang="en-US" sz="3201" dirty="0">
              <a:solidFill>
                <a:srgbClr val="FF0000"/>
              </a:solidFill>
            </a:endParaRPr>
          </a:p>
        </p:txBody>
      </p:sp>
      <p:sp>
        <p:nvSpPr>
          <p:cNvPr id="8" name="云形标注 7">
            <a:extLst>
              <a:ext uri="{FF2B5EF4-FFF2-40B4-BE49-F238E27FC236}">
                <a16:creationId xmlns:a16="http://schemas.microsoft.com/office/drawing/2014/main" id="{FE3389C7-A935-4903-BB89-93A0D596573A}"/>
              </a:ext>
            </a:extLst>
          </p:cNvPr>
          <p:cNvSpPr/>
          <p:nvPr/>
        </p:nvSpPr>
        <p:spPr bwMode="auto">
          <a:xfrm>
            <a:off x="8260263" y="1827637"/>
            <a:ext cx="1008295" cy="1068634"/>
          </a:xfrm>
          <a:prstGeom prst="cloudCallout">
            <a:avLst>
              <a:gd name="adj1" fmla="val -340162"/>
              <a:gd name="adj2" fmla="val 37458"/>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1" hangingPunct="1">
              <a:defRPr/>
            </a:pPr>
            <a:r>
              <a:rPr lang="zh-CN" altLang="en-US" b="1" dirty="0">
                <a:solidFill>
                  <a:srgbClr val="C00000"/>
                </a:solidFill>
                <a:latin typeface="Arial" panose="020B0604020202020204" pitchFamily="34" charset="0"/>
              </a:rPr>
              <a:t>错</a:t>
            </a:r>
            <a:endParaRPr lang="zh-CN" altLang="en-US" b="1" dirty="0">
              <a:solidFill>
                <a:srgbClr val="C00000"/>
              </a:solidFill>
            </a:endParaRPr>
          </a:p>
        </p:txBody>
      </p:sp>
      <p:sp>
        <p:nvSpPr>
          <p:cNvPr id="96262" name="AutoShape 5">
            <a:extLst>
              <a:ext uri="{FF2B5EF4-FFF2-40B4-BE49-F238E27FC236}">
                <a16:creationId xmlns:a16="http://schemas.microsoft.com/office/drawing/2014/main" id="{00FB1EC0-723D-4FAB-971F-C8182EB674E8}"/>
              </a:ext>
            </a:extLst>
          </p:cNvPr>
          <p:cNvSpPr>
            <a:spLocks noChangeArrowheads="1"/>
          </p:cNvSpPr>
          <p:nvPr/>
        </p:nvSpPr>
        <p:spPr bwMode="auto">
          <a:xfrm>
            <a:off x="307977" y="5334794"/>
            <a:ext cx="11429998" cy="1659658"/>
          </a:xfrm>
          <a:prstGeom prst="horizontalScroll">
            <a:avLst>
              <a:gd name="adj" fmla="val 12500"/>
            </a:avLst>
          </a:prstGeom>
          <a:gradFill rotWithShape="1">
            <a:gsLst>
              <a:gs pos="0">
                <a:srgbClr val="765E00"/>
              </a:gs>
              <a:gs pos="50000">
                <a:srgbClr val="FFCC00"/>
              </a:gs>
              <a:gs pos="100000">
                <a:srgbClr val="765E00"/>
              </a:gs>
            </a:gsLst>
            <a:lin ang="5400000" scaled="1"/>
          </a:gradFill>
          <a:ln w="12700">
            <a:solidFill>
              <a:srgbClr val="003300"/>
            </a:solidFill>
            <a:round/>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50000"/>
              </a:lnSpc>
              <a:spcBef>
                <a:spcPct val="0"/>
              </a:spcBef>
              <a:buClrTx/>
              <a:buFont typeface="Arial" panose="020B0604020202020204" pitchFamily="34" charset="0"/>
              <a:buNone/>
            </a:pPr>
            <a:r>
              <a:rPr lang="zh-CN" altLang="en-US" dirty="0">
                <a:solidFill>
                  <a:srgbClr val="FF0000"/>
                </a:solidFill>
                <a:latin typeface="+mn-ea"/>
                <a:ea typeface="+mn-ea"/>
              </a:rPr>
              <a:t>要求：</a:t>
            </a:r>
            <a:r>
              <a:rPr lang="zh-CN" altLang="en-US" dirty="0">
                <a:solidFill>
                  <a:schemeClr val="tx1"/>
                </a:solidFill>
                <a:latin typeface="+mn-ea"/>
                <a:ea typeface="+mn-ea"/>
              </a:rPr>
              <a:t>使用</a:t>
            </a:r>
            <a:r>
              <a:rPr lang="fr-FR" altLang="en-US" dirty="0">
                <a:solidFill>
                  <a:schemeClr val="hlink"/>
                </a:solidFill>
                <a:latin typeface="+mn-ea"/>
                <a:ea typeface="+mn-ea"/>
              </a:rPr>
              <a:t>EI</a:t>
            </a:r>
            <a:r>
              <a:rPr lang="zh-CN" altLang="en-US" dirty="0">
                <a:solidFill>
                  <a:schemeClr val="hlink"/>
                </a:solidFill>
                <a:latin typeface="+mn-ea"/>
                <a:ea typeface="+mn-ea"/>
              </a:rPr>
              <a:t>规则</a:t>
            </a:r>
            <a:r>
              <a:rPr lang="zh-CN" altLang="en-US" dirty="0">
                <a:solidFill>
                  <a:schemeClr val="tx1"/>
                </a:solidFill>
                <a:latin typeface="+mn-ea"/>
                <a:ea typeface="+mn-ea"/>
              </a:rPr>
              <a:t>来</a:t>
            </a:r>
            <a:r>
              <a:rPr lang="zh-CN" altLang="en-US" dirty="0">
                <a:solidFill>
                  <a:schemeClr val="hlink"/>
                </a:solidFill>
                <a:latin typeface="+mn-ea"/>
                <a:ea typeface="+mn-ea"/>
              </a:rPr>
              <a:t>消去</a:t>
            </a:r>
            <a:r>
              <a:rPr lang="zh-CN" altLang="en-US" dirty="0">
                <a:solidFill>
                  <a:schemeClr val="tx1"/>
                </a:solidFill>
                <a:latin typeface="+mn-ea"/>
                <a:ea typeface="+mn-ea"/>
              </a:rPr>
              <a:t>量词时，</a:t>
            </a:r>
            <a:r>
              <a:rPr lang="zh-CN" altLang="en-US" dirty="0">
                <a:solidFill>
                  <a:srgbClr val="FF0000"/>
                </a:solidFill>
                <a:latin typeface="+mn-ea"/>
                <a:ea typeface="+mn-ea"/>
              </a:rPr>
              <a:t> </a:t>
            </a:r>
            <a:r>
              <a:rPr lang="zh-CN" altLang="en-US" noProof="1">
                <a:solidFill>
                  <a:schemeClr val="tx1"/>
                </a:solidFill>
                <a:latin typeface="+mn-ea"/>
                <a:ea typeface="+mn-ea"/>
              </a:rPr>
              <a:t>若还有其它</a:t>
            </a:r>
            <a:r>
              <a:rPr lang="zh-CN" altLang="en-US" noProof="1">
                <a:solidFill>
                  <a:schemeClr val="hlink"/>
                </a:solidFill>
                <a:latin typeface="+mn-ea"/>
                <a:ea typeface="+mn-ea"/>
              </a:rPr>
              <a:t>自由变</a:t>
            </a:r>
            <a:r>
              <a:rPr lang="zh-CN" altLang="en-US" dirty="0">
                <a:solidFill>
                  <a:schemeClr val="hlink"/>
                </a:solidFill>
                <a:latin typeface="+mn-ea"/>
                <a:ea typeface="+mn-ea"/>
              </a:rPr>
              <a:t>元</a:t>
            </a:r>
            <a:r>
              <a:rPr lang="zh-CN" altLang="en-US" dirty="0">
                <a:solidFill>
                  <a:schemeClr val="tx1"/>
                </a:solidFill>
                <a:latin typeface="+mn-ea"/>
                <a:ea typeface="+mn-ea"/>
              </a:rPr>
              <a:t>时，则必须用关于自由变元的</a:t>
            </a:r>
            <a:r>
              <a:rPr lang="zh-CN" altLang="en-US" dirty="0">
                <a:solidFill>
                  <a:schemeClr val="hlink"/>
                </a:solidFill>
                <a:latin typeface="+mn-ea"/>
                <a:ea typeface="+mn-ea"/>
              </a:rPr>
              <a:t>函数符号</a:t>
            </a:r>
            <a:r>
              <a:rPr lang="zh-CN" altLang="en-US" dirty="0">
                <a:solidFill>
                  <a:schemeClr val="tx1"/>
                </a:solidFill>
                <a:latin typeface="+mn-ea"/>
                <a:ea typeface="+mn-ea"/>
              </a:rPr>
              <a:t>来取代常量符号。</a:t>
            </a:r>
            <a:endParaRPr lang="en-US" altLang="zh-CN" dirty="0">
              <a:solidFill>
                <a:schemeClr val="tx1"/>
              </a:solidFill>
              <a:latin typeface="+mn-ea"/>
              <a:ea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96260">
                                            <p:txEl>
                                              <p:pRg st="0" end="0"/>
                                            </p:txEl>
                                          </p:spTgt>
                                        </p:tgtEl>
                                        <p:attrNameLst>
                                          <p:attrName>style.visibility</p:attrName>
                                        </p:attrNameLst>
                                      </p:cBhvr>
                                      <p:to>
                                        <p:strVal val="visible"/>
                                      </p:to>
                                    </p:set>
                                    <p:anim calcmode="lin" valueType="num">
                                      <p:cBhvr>
                                        <p:cTn id="7" dur="500" fill="hold"/>
                                        <p:tgtEl>
                                          <p:spTgt spid="96260">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96260">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96260">
                                            <p:txEl>
                                              <p:pRg st="1" end="1"/>
                                            </p:txEl>
                                          </p:spTgt>
                                        </p:tgtEl>
                                        <p:attrNameLst>
                                          <p:attrName>style.visibility</p:attrName>
                                        </p:attrNameLst>
                                      </p:cBhvr>
                                      <p:to>
                                        <p:strVal val="visible"/>
                                      </p:to>
                                    </p:set>
                                    <p:anim calcmode="lin" valueType="num">
                                      <p:cBhvr>
                                        <p:cTn id="13" dur="500" fill="hold"/>
                                        <p:tgtEl>
                                          <p:spTgt spid="96260">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96260">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96260">
                                            <p:txEl>
                                              <p:pRg st="2" end="2"/>
                                            </p:txEl>
                                          </p:spTgt>
                                        </p:tgtEl>
                                        <p:attrNameLst>
                                          <p:attrName>style.visibility</p:attrName>
                                        </p:attrNameLst>
                                      </p:cBhvr>
                                      <p:to>
                                        <p:strVal val="visible"/>
                                      </p:to>
                                    </p:set>
                                    <p:anim calcmode="lin" valueType="num">
                                      <p:cBhvr>
                                        <p:cTn id="19" dur="500" fill="hold"/>
                                        <p:tgtEl>
                                          <p:spTgt spid="96260">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96260">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circle(in)">
                                      <p:cBhvr>
                                        <p:cTn id="25" dur="2000"/>
                                        <p:tgtEl>
                                          <p:spTgt spid="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16" fill="hold" grpId="0" nodeType="clickEffect">
                                  <p:stCondLst>
                                    <p:cond delay="0"/>
                                  </p:stCondLst>
                                  <p:childTnLst>
                                    <p:set>
                                      <p:cBhvr>
                                        <p:cTn id="29" dur="1" fill="hold">
                                          <p:stCondLst>
                                            <p:cond delay="0"/>
                                          </p:stCondLst>
                                        </p:cTn>
                                        <p:tgtEl>
                                          <p:spTgt spid="96260">
                                            <p:txEl>
                                              <p:pRg st="3" end="3"/>
                                            </p:txEl>
                                          </p:spTgt>
                                        </p:tgtEl>
                                        <p:attrNameLst>
                                          <p:attrName>style.visibility</p:attrName>
                                        </p:attrNameLst>
                                      </p:cBhvr>
                                      <p:to>
                                        <p:strVal val="visible"/>
                                      </p:to>
                                    </p:set>
                                    <p:anim calcmode="lin" valueType="num">
                                      <p:cBhvr>
                                        <p:cTn id="30" dur="500" fill="hold"/>
                                        <p:tgtEl>
                                          <p:spTgt spid="96260">
                                            <p:txEl>
                                              <p:pRg st="3" end="3"/>
                                            </p:txEl>
                                          </p:spTgt>
                                        </p:tgtEl>
                                        <p:attrNameLst>
                                          <p:attrName>ppt_w</p:attrName>
                                        </p:attrNameLst>
                                      </p:cBhvr>
                                      <p:tavLst>
                                        <p:tav tm="0">
                                          <p:val>
                                            <p:fltVal val="0"/>
                                          </p:val>
                                        </p:tav>
                                        <p:tav tm="100000">
                                          <p:val>
                                            <p:strVal val="#ppt_w"/>
                                          </p:val>
                                        </p:tav>
                                      </p:tavLst>
                                    </p:anim>
                                    <p:anim calcmode="lin" valueType="num">
                                      <p:cBhvr>
                                        <p:cTn id="31" dur="500" fill="hold"/>
                                        <p:tgtEl>
                                          <p:spTgt spid="96260">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6"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down)">
                                      <p:cBhvr>
                                        <p:cTn id="36" dur="580">
                                          <p:stCondLst>
                                            <p:cond delay="0"/>
                                          </p:stCondLst>
                                        </p:cTn>
                                        <p:tgtEl>
                                          <p:spTgt spid="8"/>
                                        </p:tgtEl>
                                      </p:cBhvr>
                                    </p:animEffect>
                                    <p:anim calcmode="lin" valueType="num">
                                      <p:cBhvr>
                                        <p:cTn id="37"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2" dur="26">
                                          <p:stCondLst>
                                            <p:cond delay="650"/>
                                          </p:stCondLst>
                                        </p:cTn>
                                        <p:tgtEl>
                                          <p:spTgt spid="8"/>
                                        </p:tgtEl>
                                      </p:cBhvr>
                                      <p:to x="100000" y="60000"/>
                                    </p:animScale>
                                    <p:animScale>
                                      <p:cBhvr>
                                        <p:cTn id="43" dur="166" decel="50000">
                                          <p:stCondLst>
                                            <p:cond delay="676"/>
                                          </p:stCondLst>
                                        </p:cTn>
                                        <p:tgtEl>
                                          <p:spTgt spid="8"/>
                                        </p:tgtEl>
                                      </p:cBhvr>
                                      <p:to x="100000" y="100000"/>
                                    </p:animScale>
                                    <p:animScale>
                                      <p:cBhvr>
                                        <p:cTn id="44" dur="26">
                                          <p:stCondLst>
                                            <p:cond delay="1312"/>
                                          </p:stCondLst>
                                        </p:cTn>
                                        <p:tgtEl>
                                          <p:spTgt spid="8"/>
                                        </p:tgtEl>
                                      </p:cBhvr>
                                      <p:to x="100000" y="80000"/>
                                    </p:animScale>
                                    <p:animScale>
                                      <p:cBhvr>
                                        <p:cTn id="45" dur="166" decel="50000">
                                          <p:stCondLst>
                                            <p:cond delay="1338"/>
                                          </p:stCondLst>
                                        </p:cTn>
                                        <p:tgtEl>
                                          <p:spTgt spid="8"/>
                                        </p:tgtEl>
                                      </p:cBhvr>
                                      <p:to x="100000" y="100000"/>
                                    </p:animScale>
                                    <p:animScale>
                                      <p:cBhvr>
                                        <p:cTn id="46" dur="26">
                                          <p:stCondLst>
                                            <p:cond delay="1642"/>
                                          </p:stCondLst>
                                        </p:cTn>
                                        <p:tgtEl>
                                          <p:spTgt spid="8"/>
                                        </p:tgtEl>
                                      </p:cBhvr>
                                      <p:to x="100000" y="90000"/>
                                    </p:animScale>
                                    <p:animScale>
                                      <p:cBhvr>
                                        <p:cTn id="47" dur="166" decel="50000">
                                          <p:stCondLst>
                                            <p:cond delay="1668"/>
                                          </p:stCondLst>
                                        </p:cTn>
                                        <p:tgtEl>
                                          <p:spTgt spid="8"/>
                                        </p:tgtEl>
                                      </p:cBhvr>
                                      <p:to x="100000" y="100000"/>
                                    </p:animScale>
                                    <p:animScale>
                                      <p:cBhvr>
                                        <p:cTn id="48" dur="26">
                                          <p:stCondLst>
                                            <p:cond delay="1808"/>
                                          </p:stCondLst>
                                        </p:cTn>
                                        <p:tgtEl>
                                          <p:spTgt spid="8"/>
                                        </p:tgtEl>
                                      </p:cBhvr>
                                      <p:to x="100000" y="95000"/>
                                    </p:animScale>
                                    <p:animScale>
                                      <p:cBhvr>
                                        <p:cTn id="49" dur="166" decel="50000">
                                          <p:stCondLst>
                                            <p:cond delay="1834"/>
                                          </p:stCondLst>
                                        </p:cTn>
                                        <p:tgtEl>
                                          <p:spTgt spid="8"/>
                                        </p:tgtEl>
                                      </p:cBhvr>
                                      <p:to x="100000" y="100000"/>
                                    </p:animScale>
                                  </p:childTnLst>
                                </p:cTn>
                              </p:par>
                            </p:childTnLst>
                          </p:cTn>
                        </p:par>
                      </p:childTnLst>
                    </p:cTn>
                  </p:par>
                  <p:par>
                    <p:cTn id="50" fill="hold" nodeType="clickPar">
                      <p:stCondLst>
                        <p:cond delay="indefinite"/>
                      </p:stCondLst>
                      <p:childTnLst>
                        <p:par>
                          <p:cTn id="51" fill="hold" nodeType="withGroup">
                            <p:stCondLst>
                              <p:cond delay="0"/>
                            </p:stCondLst>
                            <p:childTnLst>
                              <p:par>
                                <p:cTn id="52" presetID="49" presetClass="entr" presetSubtype="0" decel="100000" fill="hold" grpId="0" nodeType="clickEffect">
                                  <p:stCondLst>
                                    <p:cond delay="0"/>
                                  </p:stCondLst>
                                  <p:childTnLst>
                                    <p:set>
                                      <p:cBhvr>
                                        <p:cTn id="53" dur="1" fill="hold">
                                          <p:stCondLst>
                                            <p:cond delay="0"/>
                                          </p:stCondLst>
                                        </p:cTn>
                                        <p:tgtEl>
                                          <p:spTgt spid="96262"/>
                                        </p:tgtEl>
                                        <p:attrNameLst>
                                          <p:attrName>style.visibility</p:attrName>
                                        </p:attrNameLst>
                                      </p:cBhvr>
                                      <p:to>
                                        <p:strVal val="visible"/>
                                      </p:to>
                                    </p:set>
                                    <p:anim calcmode="lin" valueType="num">
                                      <p:cBhvr>
                                        <p:cTn id="54" dur="500" fill="hold"/>
                                        <p:tgtEl>
                                          <p:spTgt spid="96262"/>
                                        </p:tgtEl>
                                        <p:attrNameLst>
                                          <p:attrName>ppt_w</p:attrName>
                                        </p:attrNameLst>
                                      </p:cBhvr>
                                      <p:tavLst>
                                        <p:tav tm="0">
                                          <p:val>
                                            <p:fltVal val="0"/>
                                          </p:val>
                                        </p:tav>
                                        <p:tav tm="100000">
                                          <p:val>
                                            <p:strVal val="#ppt_w"/>
                                          </p:val>
                                        </p:tav>
                                      </p:tavLst>
                                    </p:anim>
                                    <p:anim calcmode="lin" valueType="num">
                                      <p:cBhvr>
                                        <p:cTn id="55" dur="500" fill="hold"/>
                                        <p:tgtEl>
                                          <p:spTgt spid="96262"/>
                                        </p:tgtEl>
                                        <p:attrNameLst>
                                          <p:attrName>ppt_h</p:attrName>
                                        </p:attrNameLst>
                                      </p:cBhvr>
                                      <p:tavLst>
                                        <p:tav tm="0">
                                          <p:val>
                                            <p:fltVal val="0"/>
                                          </p:val>
                                        </p:tav>
                                        <p:tav tm="100000">
                                          <p:val>
                                            <p:strVal val="#ppt_h"/>
                                          </p:val>
                                        </p:tav>
                                      </p:tavLst>
                                    </p:anim>
                                    <p:anim calcmode="lin" valueType="num">
                                      <p:cBhvr>
                                        <p:cTn id="56" dur="500" fill="hold"/>
                                        <p:tgtEl>
                                          <p:spTgt spid="96262"/>
                                        </p:tgtEl>
                                        <p:attrNameLst>
                                          <p:attrName>style.rotation</p:attrName>
                                        </p:attrNameLst>
                                      </p:cBhvr>
                                      <p:tavLst>
                                        <p:tav tm="0">
                                          <p:val>
                                            <p:fltVal val="360"/>
                                          </p:val>
                                        </p:tav>
                                        <p:tav tm="100000">
                                          <p:val>
                                            <p:fltVal val="0"/>
                                          </p:val>
                                        </p:tav>
                                      </p:tavLst>
                                    </p:anim>
                                    <p:animEffect transition="in" filter="fade">
                                      <p:cBhvr>
                                        <p:cTn id="57" dur="500"/>
                                        <p:tgtEl>
                                          <p:spTgt spid="9626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2" presetClass="path" presetSubtype="0" accel="50000" decel="50000" fill="hold" grpId="1" nodeType="clickEffect">
                                  <p:stCondLst>
                                    <p:cond delay="0"/>
                                  </p:stCondLst>
                                  <p:childTnLst>
                                    <p:animMotion origin="layout" path="M 0.00586 -0.62092 L 0.00586 -0.37074 " pathEditMode="relative" rAng="0" ptsTypes="AA">
                                      <p:cBhvr>
                                        <p:cTn id="61" dur="2000" fill="hold"/>
                                        <p:tgtEl>
                                          <p:spTgt spid="96262"/>
                                        </p:tgtEl>
                                        <p:attrNameLst>
                                          <p:attrName>ppt_x</p:attrName>
                                          <p:attrName>ppt_y</p:attrName>
                                        </p:attrNameLst>
                                      </p:cBhvr>
                                      <p:rCtr x="0" y="12497"/>
                                    </p:animMotion>
                                  </p:childTnLst>
                                </p:cTn>
                              </p:par>
                            </p:childTnLst>
                          </p:cTn>
                        </p:par>
                      </p:childTnLst>
                    </p:cTn>
                  </p:par>
                  <p:par>
                    <p:cTn id="62" fill="hold" nodeType="clickPar">
                      <p:stCondLst>
                        <p:cond delay="indefinite"/>
                      </p:stCondLst>
                      <p:childTnLst>
                        <p:par>
                          <p:cTn id="63" fill="hold" nodeType="withGroup">
                            <p:stCondLst>
                              <p:cond delay="0"/>
                            </p:stCondLst>
                            <p:childTnLst>
                              <p:par>
                                <p:cTn id="64" presetID="16" presetClass="entr" presetSubtype="26" fill="hold" grpId="0" nodeType="clickEffect">
                                  <p:stCondLst>
                                    <p:cond delay="0"/>
                                  </p:stCondLst>
                                  <p:childTnLst>
                                    <p:set>
                                      <p:cBhvr>
                                        <p:cTn id="65" dur="1" fill="hold">
                                          <p:stCondLst>
                                            <p:cond delay="0"/>
                                          </p:stCondLst>
                                        </p:cTn>
                                        <p:tgtEl>
                                          <p:spTgt spid="96261"/>
                                        </p:tgtEl>
                                        <p:attrNameLst>
                                          <p:attrName>style.visibility</p:attrName>
                                        </p:attrNameLst>
                                      </p:cBhvr>
                                      <p:to>
                                        <p:strVal val="visible"/>
                                      </p:to>
                                    </p:set>
                                    <p:animEffect transition="in" filter="barn(inHorizontal)">
                                      <p:cBhvr>
                                        <p:cTn id="66" dur="500"/>
                                        <p:tgtEl>
                                          <p:spTgt spid="96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uiExpand="1" build="p" autoUpdateAnimBg="0"/>
      <p:bldP spid="96261" grpId="0" autoUpdateAnimBg="0"/>
      <p:bldP spid="2" grpId="0" animBg="1"/>
      <p:bldP spid="8" grpId="0" animBg="1"/>
      <p:bldP spid="96262" grpId="0" animBg="1" autoUpdateAnimBg="0"/>
      <p:bldP spid="96262" grpId="1"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a:extLst>
              <a:ext uri="{FF2B5EF4-FFF2-40B4-BE49-F238E27FC236}">
                <a16:creationId xmlns:a16="http://schemas.microsoft.com/office/drawing/2014/main" id="{71193B24-9E07-4812-A8B6-4A162E65EA3A}"/>
              </a:ext>
            </a:extLst>
          </p:cNvPr>
          <p:cNvSpPr>
            <a:spLocks noGrp="1" noChangeArrowheads="1"/>
          </p:cNvSpPr>
          <p:nvPr>
            <p:ph type="title" idx="4294967295"/>
          </p:nvPr>
        </p:nvSpPr>
        <p:spPr/>
        <p:txBody>
          <a:bodyPr/>
          <a:lstStyle/>
          <a:p>
            <a:pPr eaLnBrk="1" hangingPunct="1"/>
            <a:r>
              <a:rPr lang="zh-CN" altLang="en-US"/>
              <a:t>推理规则的正确使用（</a:t>
            </a:r>
            <a:r>
              <a:rPr lang="en-US" altLang="zh-CN"/>
              <a:t>3</a:t>
            </a:r>
            <a:r>
              <a:rPr lang="zh-CN" altLang="en-US"/>
              <a:t>）</a:t>
            </a:r>
          </a:p>
        </p:txBody>
      </p:sp>
      <p:sp>
        <p:nvSpPr>
          <p:cNvPr id="97284" name="Rectangle 4">
            <a:extLst>
              <a:ext uri="{FF2B5EF4-FFF2-40B4-BE49-F238E27FC236}">
                <a16:creationId xmlns:a16="http://schemas.microsoft.com/office/drawing/2014/main" id="{0A4ED372-8AF4-4948-8784-BC4174468953}"/>
              </a:ext>
            </a:extLst>
          </p:cNvPr>
          <p:cNvSpPr>
            <a:spLocks noChangeArrowheads="1"/>
          </p:cNvSpPr>
          <p:nvPr/>
        </p:nvSpPr>
        <p:spPr bwMode="auto">
          <a:xfrm>
            <a:off x="460375" y="980023"/>
            <a:ext cx="8066367" cy="1872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50000"/>
              </a:lnSpc>
              <a:buFont typeface="Wingdings" panose="05000000000000000000" pitchFamily="2" charset="2"/>
              <a:buNone/>
            </a:pPr>
            <a:r>
              <a:rPr lang="zh-CN" altLang="en-US" sz="2400" dirty="0">
                <a:solidFill>
                  <a:srgbClr val="066015"/>
                </a:solidFill>
                <a:latin typeface="+mn-ea"/>
                <a:ea typeface="+mn-ea"/>
              </a:rPr>
              <a:t>推导</a:t>
            </a:r>
            <a:r>
              <a:rPr lang="fr-FR" altLang="en-US" sz="2400" dirty="0">
                <a:solidFill>
                  <a:srgbClr val="066015"/>
                </a:solidFill>
                <a:latin typeface="+mn-ea"/>
                <a:ea typeface="+mn-ea"/>
              </a:rPr>
              <a:t>3</a:t>
            </a:r>
            <a:r>
              <a:rPr lang="zh-CN" altLang="en-US" sz="2400" dirty="0">
                <a:solidFill>
                  <a:srgbClr val="066015"/>
                </a:solidFill>
                <a:latin typeface="+mn-ea"/>
                <a:ea typeface="+mn-ea"/>
              </a:rPr>
              <a:t>：</a:t>
            </a:r>
          </a:p>
          <a:p>
            <a:pPr eaLnBrk="1" hangingPunct="1">
              <a:lnSpc>
                <a:spcPct val="150000"/>
              </a:lnSpc>
              <a:buFont typeface="Wingdings" panose="05000000000000000000" pitchFamily="2" charset="2"/>
              <a:buNone/>
            </a:pPr>
            <a:r>
              <a:rPr lang="zh-CN" altLang="en-US" sz="2400" dirty="0">
                <a:solidFill>
                  <a:srgbClr val="066015"/>
                </a:solidFill>
                <a:latin typeface="+mn-ea"/>
                <a:ea typeface="+mn-ea"/>
              </a:rPr>
              <a:t>   （</a:t>
            </a:r>
            <a:r>
              <a:rPr lang="fr-FR" altLang="en-US" sz="2400" dirty="0">
                <a:solidFill>
                  <a:srgbClr val="066015"/>
                </a:solidFill>
                <a:latin typeface="+mn-ea"/>
                <a:ea typeface="+mn-ea"/>
              </a:rPr>
              <a:t>1</a:t>
            </a:r>
            <a:r>
              <a:rPr lang="zh-CN" altLang="en-US" sz="2400" dirty="0">
                <a:solidFill>
                  <a:srgbClr val="066015"/>
                </a:solidFill>
                <a:latin typeface="+mn-ea"/>
                <a:ea typeface="+mn-ea"/>
              </a:rPr>
              <a:t>）</a:t>
            </a:r>
            <a:r>
              <a:rPr lang="en-US" altLang="zh-CN" sz="2400" dirty="0">
                <a:solidFill>
                  <a:srgbClr val="066015"/>
                </a:solidFill>
                <a:latin typeface="+mn-ea"/>
                <a:ea typeface="+mn-ea"/>
                <a:sym typeface="Symbol" panose="05050102010706020507" pitchFamily="18" charset="2"/>
              </a:rPr>
              <a:t></a:t>
            </a:r>
            <a:r>
              <a:rPr lang="fr-FR" altLang="en-US" sz="2400" dirty="0">
                <a:solidFill>
                  <a:srgbClr val="066015"/>
                </a:solidFill>
                <a:latin typeface="+mn-ea"/>
                <a:ea typeface="+mn-ea"/>
              </a:rPr>
              <a:t>yG(z, y)            P</a:t>
            </a:r>
          </a:p>
          <a:p>
            <a:pPr eaLnBrk="1" hangingPunct="1">
              <a:lnSpc>
                <a:spcPct val="150000"/>
              </a:lnSpc>
              <a:buFont typeface="Wingdings" panose="05000000000000000000" pitchFamily="2" charset="2"/>
              <a:buNone/>
            </a:pPr>
            <a:r>
              <a:rPr lang="fr-FR" altLang="en-US" sz="2400" dirty="0">
                <a:solidFill>
                  <a:srgbClr val="066015"/>
                </a:solidFill>
                <a:latin typeface="+mn-ea"/>
                <a:ea typeface="+mn-ea"/>
              </a:rPr>
              <a:t>   </a:t>
            </a:r>
            <a:r>
              <a:rPr lang="zh-CN" altLang="en-US" sz="2400" dirty="0">
                <a:solidFill>
                  <a:srgbClr val="066015"/>
                </a:solidFill>
                <a:latin typeface="+mn-ea"/>
                <a:ea typeface="+mn-ea"/>
              </a:rPr>
              <a:t>（</a:t>
            </a:r>
            <a:r>
              <a:rPr lang="fr-FR" altLang="en-US" sz="2400" dirty="0">
                <a:solidFill>
                  <a:srgbClr val="066015"/>
                </a:solidFill>
                <a:latin typeface="+mn-ea"/>
                <a:ea typeface="+mn-ea"/>
              </a:rPr>
              <a:t>2</a:t>
            </a:r>
            <a:r>
              <a:rPr lang="zh-CN" altLang="en-US" sz="2400" dirty="0">
                <a:solidFill>
                  <a:srgbClr val="066015"/>
                </a:solidFill>
                <a:latin typeface="+mn-ea"/>
                <a:ea typeface="+mn-ea"/>
              </a:rPr>
              <a:t>）</a:t>
            </a:r>
            <a:r>
              <a:rPr lang="en-US" altLang="zh-CN" sz="2400" dirty="0">
                <a:solidFill>
                  <a:srgbClr val="066015"/>
                </a:solidFill>
                <a:latin typeface="+mn-ea"/>
                <a:ea typeface="+mn-ea"/>
                <a:sym typeface="Symbol" panose="05050102010706020507" pitchFamily="18" charset="2"/>
              </a:rPr>
              <a:t></a:t>
            </a:r>
            <a:r>
              <a:rPr lang="fr-FR" altLang="en-US" sz="2400" dirty="0">
                <a:solidFill>
                  <a:srgbClr val="066015"/>
                </a:solidFill>
                <a:latin typeface="+mn-ea"/>
                <a:ea typeface="+mn-ea"/>
              </a:rPr>
              <a:t>y</a:t>
            </a:r>
            <a:r>
              <a:rPr lang="en-US" altLang="zh-CN" sz="2400" dirty="0">
                <a:solidFill>
                  <a:srgbClr val="066015"/>
                </a:solidFill>
                <a:latin typeface="+mn-ea"/>
                <a:ea typeface="+mn-ea"/>
                <a:sym typeface="Symbol" panose="05050102010706020507" pitchFamily="18" charset="2"/>
              </a:rPr>
              <a:t></a:t>
            </a:r>
            <a:r>
              <a:rPr lang="fr-FR" altLang="en-US" sz="2400" dirty="0">
                <a:solidFill>
                  <a:srgbClr val="066015"/>
                </a:solidFill>
                <a:latin typeface="+mn-ea"/>
                <a:ea typeface="+mn-ea"/>
              </a:rPr>
              <a:t>yG(y, y)       UG,(1)</a:t>
            </a:r>
            <a:endParaRPr lang="en-US" altLang="zh-CN" sz="2400" dirty="0">
              <a:solidFill>
                <a:srgbClr val="066015"/>
              </a:solidFill>
              <a:latin typeface="+mn-ea"/>
              <a:ea typeface="+mn-ea"/>
            </a:endParaRPr>
          </a:p>
        </p:txBody>
      </p:sp>
      <p:sp>
        <p:nvSpPr>
          <p:cNvPr id="97285" name="Rectangle 5">
            <a:extLst>
              <a:ext uri="{FF2B5EF4-FFF2-40B4-BE49-F238E27FC236}">
                <a16:creationId xmlns:a16="http://schemas.microsoft.com/office/drawing/2014/main" id="{2D95802E-6BA4-445B-94CC-CF621D26421D}"/>
              </a:ext>
            </a:extLst>
          </p:cNvPr>
          <p:cNvSpPr>
            <a:spLocks noChangeArrowheads="1"/>
          </p:cNvSpPr>
          <p:nvPr/>
        </p:nvSpPr>
        <p:spPr bwMode="auto">
          <a:xfrm>
            <a:off x="460375" y="3107149"/>
            <a:ext cx="10896600" cy="1800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50000"/>
              </a:lnSpc>
              <a:buFont typeface="Wingdings" panose="05000000000000000000" pitchFamily="2" charset="2"/>
              <a:buNone/>
            </a:pPr>
            <a:r>
              <a:rPr lang="zh-CN" altLang="en-US" sz="2400" dirty="0">
                <a:solidFill>
                  <a:schemeClr val="accent2"/>
                </a:solidFill>
                <a:latin typeface="+mn-ea"/>
                <a:ea typeface="+mn-ea"/>
              </a:rPr>
              <a:t>分析</a:t>
            </a:r>
            <a:r>
              <a:rPr lang="zh-CN" altLang="en-US" sz="2400" dirty="0">
                <a:latin typeface="+mn-ea"/>
                <a:ea typeface="+mn-ea"/>
              </a:rPr>
              <a:t>：推导</a:t>
            </a:r>
            <a:r>
              <a:rPr lang="fr-FR" altLang="en-US" sz="2400" dirty="0">
                <a:latin typeface="+mn-ea"/>
                <a:ea typeface="+mn-ea"/>
              </a:rPr>
              <a:t>3</a:t>
            </a:r>
            <a:r>
              <a:rPr lang="zh-CN" altLang="en-US" sz="2400" dirty="0">
                <a:latin typeface="+mn-ea"/>
                <a:ea typeface="+mn-ea"/>
              </a:rPr>
              <a:t>是错误的。正确的推导如下：</a:t>
            </a:r>
          </a:p>
          <a:p>
            <a:pPr eaLnBrk="1" hangingPunct="1">
              <a:lnSpc>
                <a:spcPct val="150000"/>
              </a:lnSpc>
              <a:buFont typeface="Wingdings" panose="05000000000000000000" pitchFamily="2" charset="2"/>
              <a:buNone/>
            </a:pPr>
            <a:r>
              <a:rPr lang="zh-CN" altLang="en-US" sz="2400" dirty="0">
                <a:latin typeface="+mn-ea"/>
                <a:ea typeface="+mn-ea"/>
              </a:rPr>
              <a:t>    （</a:t>
            </a:r>
            <a:r>
              <a:rPr lang="en-US" altLang="zh-CN" sz="2400" dirty="0">
                <a:latin typeface="+mn-ea"/>
                <a:ea typeface="+mn-ea"/>
              </a:rPr>
              <a:t>1</a:t>
            </a:r>
            <a:r>
              <a:rPr lang="zh-CN" altLang="en-US" sz="2400" dirty="0">
                <a:latin typeface="+mn-ea"/>
                <a:ea typeface="+mn-ea"/>
              </a:rPr>
              <a:t>）</a:t>
            </a:r>
            <a:r>
              <a:rPr lang="en-US" altLang="zh-CN" sz="2400" dirty="0">
                <a:latin typeface="+mn-ea"/>
                <a:ea typeface="+mn-ea"/>
                <a:sym typeface="Symbol" panose="05050102010706020507" pitchFamily="18" charset="2"/>
              </a:rPr>
              <a:t></a:t>
            </a:r>
            <a:r>
              <a:rPr lang="en-US" altLang="zh-CN" sz="2400" dirty="0" err="1">
                <a:latin typeface="+mn-ea"/>
                <a:ea typeface="+mn-ea"/>
              </a:rPr>
              <a:t>yG</a:t>
            </a:r>
            <a:r>
              <a:rPr lang="en-US" altLang="zh-CN" sz="2400" dirty="0">
                <a:latin typeface="+mn-ea"/>
                <a:ea typeface="+mn-ea"/>
              </a:rPr>
              <a:t>(z, y)              P</a:t>
            </a:r>
          </a:p>
          <a:p>
            <a:pPr eaLnBrk="1" hangingPunct="1">
              <a:lnSpc>
                <a:spcPct val="150000"/>
              </a:lnSpc>
              <a:buFont typeface="Wingdings" panose="05000000000000000000" pitchFamily="2" charset="2"/>
              <a:buNone/>
            </a:pPr>
            <a:r>
              <a:rPr lang="zh-CN" altLang="en-US" sz="2400" dirty="0">
                <a:latin typeface="+mn-ea"/>
                <a:ea typeface="+mn-ea"/>
              </a:rPr>
              <a:t>    （</a:t>
            </a:r>
            <a:r>
              <a:rPr lang="en-US" altLang="zh-CN" sz="2400" dirty="0">
                <a:latin typeface="+mn-ea"/>
                <a:ea typeface="+mn-ea"/>
              </a:rPr>
              <a:t>2</a:t>
            </a:r>
            <a:r>
              <a:rPr lang="zh-CN" altLang="en-US" sz="2400" dirty="0">
                <a:latin typeface="+mn-ea"/>
                <a:ea typeface="+mn-ea"/>
              </a:rPr>
              <a:t>）</a:t>
            </a:r>
            <a:r>
              <a:rPr lang="en-US" altLang="zh-CN" sz="2400" dirty="0">
                <a:latin typeface="+mn-ea"/>
                <a:ea typeface="+mn-ea"/>
                <a:sym typeface="Symbol" panose="05050102010706020507" pitchFamily="18" charset="2"/>
              </a:rPr>
              <a:t></a:t>
            </a:r>
            <a:r>
              <a:rPr lang="en-US" altLang="zh-CN" sz="2400" dirty="0" err="1">
                <a:latin typeface="+mn-ea"/>
                <a:ea typeface="+mn-ea"/>
              </a:rPr>
              <a:t>z</a:t>
            </a:r>
            <a:r>
              <a:rPr lang="en-US" altLang="zh-CN" sz="2400" dirty="0" err="1">
                <a:latin typeface="+mn-ea"/>
                <a:ea typeface="+mn-ea"/>
                <a:sym typeface="Symbol" panose="05050102010706020507" pitchFamily="18" charset="2"/>
              </a:rPr>
              <a:t></a:t>
            </a:r>
            <a:r>
              <a:rPr lang="en-US" altLang="zh-CN" sz="2400" dirty="0" err="1">
                <a:latin typeface="+mn-ea"/>
                <a:ea typeface="+mn-ea"/>
              </a:rPr>
              <a:t>yG</a:t>
            </a:r>
            <a:r>
              <a:rPr lang="en-US" altLang="zh-CN" sz="2400" dirty="0">
                <a:latin typeface="+mn-ea"/>
                <a:ea typeface="+mn-ea"/>
              </a:rPr>
              <a:t>(z, y)          UG,(1)</a:t>
            </a:r>
          </a:p>
        </p:txBody>
      </p:sp>
      <p:sp>
        <p:nvSpPr>
          <p:cNvPr id="7" name="AutoShape 10">
            <a:extLst>
              <a:ext uri="{FF2B5EF4-FFF2-40B4-BE49-F238E27FC236}">
                <a16:creationId xmlns:a16="http://schemas.microsoft.com/office/drawing/2014/main" id="{2DC10165-7C3A-4CDF-AEB4-A3C408DAE78B}"/>
              </a:ext>
            </a:extLst>
          </p:cNvPr>
          <p:cNvSpPr>
            <a:spLocks noChangeArrowheads="1"/>
          </p:cNvSpPr>
          <p:nvPr/>
        </p:nvSpPr>
        <p:spPr bwMode="auto">
          <a:xfrm>
            <a:off x="301324" y="5111955"/>
            <a:ext cx="11595702" cy="1188833"/>
          </a:xfrm>
          <a:prstGeom prst="horizontalScroll">
            <a:avLst>
              <a:gd name="adj" fmla="val 12500"/>
            </a:avLst>
          </a:prstGeom>
          <a:gradFill rotWithShape="1">
            <a:gsLst>
              <a:gs pos="0">
                <a:srgbClr val="765E00"/>
              </a:gs>
              <a:gs pos="50000">
                <a:srgbClr val="FFCC00"/>
              </a:gs>
              <a:gs pos="100000">
                <a:srgbClr val="765E00"/>
              </a:gs>
            </a:gsLst>
            <a:lin ang="5400000" scaled="1"/>
          </a:gradFill>
          <a:ln w="12700">
            <a:solidFill>
              <a:srgbClr val="003300"/>
            </a:solidFill>
            <a:round/>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just">
              <a:lnSpc>
                <a:spcPct val="150000"/>
              </a:lnSpc>
              <a:spcBef>
                <a:spcPct val="0"/>
              </a:spcBef>
              <a:buClrTx/>
              <a:buNone/>
            </a:pPr>
            <a:r>
              <a:rPr lang="zh-CN" altLang="en-US" dirty="0">
                <a:solidFill>
                  <a:srgbClr val="C00000"/>
                </a:solidFill>
                <a:latin typeface="+mn-ea"/>
                <a:ea typeface="+mn-ea"/>
              </a:rPr>
              <a:t>要求：</a:t>
            </a:r>
            <a:r>
              <a:rPr lang="en-US" altLang="zh-CN" dirty="0">
                <a:solidFill>
                  <a:srgbClr val="C00000"/>
                </a:solidFill>
                <a:latin typeface="+mn-ea"/>
                <a:ea typeface="+mn-ea"/>
                <a:sym typeface="Symbol" panose="05050102010706020507" pitchFamily="18" charset="2"/>
              </a:rPr>
              <a:t> G(x)  </a:t>
            </a:r>
            <a:r>
              <a:rPr lang="en-US" altLang="zh-CN" dirty="0" err="1">
                <a:solidFill>
                  <a:srgbClr val="C00000"/>
                </a:solidFill>
                <a:latin typeface="+mn-ea"/>
                <a:ea typeface="+mn-ea"/>
                <a:sym typeface="Symbol" panose="05050102010706020507" pitchFamily="18" charset="2"/>
              </a:rPr>
              <a:t>yG</a:t>
            </a:r>
            <a:r>
              <a:rPr lang="en-US" altLang="zh-CN" dirty="0">
                <a:solidFill>
                  <a:srgbClr val="C00000"/>
                </a:solidFill>
                <a:latin typeface="+mn-ea"/>
                <a:ea typeface="+mn-ea"/>
                <a:sym typeface="Symbol" panose="05050102010706020507" pitchFamily="18" charset="2"/>
              </a:rPr>
              <a:t>(y)</a:t>
            </a:r>
            <a:r>
              <a:rPr lang="zh-CN" altLang="en-US" dirty="0">
                <a:solidFill>
                  <a:srgbClr val="C00000"/>
                </a:solidFill>
                <a:latin typeface="+mn-ea"/>
                <a:ea typeface="+mn-ea"/>
              </a:rPr>
              <a:t>，其中</a:t>
            </a:r>
            <a:r>
              <a:rPr lang="en-US" altLang="zh-CN" dirty="0">
                <a:solidFill>
                  <a:srgbClr val="C00000"/>
                </a:solidFill>
                <a:latin typeface="+mn-ea"/>
                <a:ea typeface="+mn-ea"/>
              </a:rPr>
              <a:t>G(x)</a:t>
            </a:r>
            <a:r>
              <a:rPr lang="zh-CN" altLang="en-US" dirty="0">
                <a:solidFill>
                  <a:srgbClr val="C00000"/>
                </a:solidFill>
                <a:latin typeface="+mn-ea"/>
                <a:ea typeface="+mn-ea"/>
              </a:rPr>
              <a:t>对</a:t>
            </a:r>
            <a:r>
              <a:rPr lang="en-US" altLang="zh-CN" dirty="0">
                <a:solidFill>
                  <a:srgbClr val="C00000"/>
                </a:solidFill>
                <a:latin typeface="+mn-ea"/>
                <a:ea typeface="+mn-ea"/>
              </a:rPr>
              <a:t>y</a:t>
            </a:r>
            <a:r>
              <a:rPr lang="zh-CN" altLang="en-US" dirty="0">
                <a:solidFill>
                  <a:srgbClr val="C00000"/>
                </a:solidFill>
                <a:latin typeface="+mn-ea"/>
                <a:ea typeface="+mn-ea"/>
              </a:rPr>
              <a:t>是自由的</a:t>
            </a:r>
          </a:p>
        </p:txBody>
      </p:sp>
      <p:sp>
        <p:nvSpPr>
          <p:cNvPr id="9" name="云形标注 1">
            <a:extLst>
              <a:ext uri="{FF2B5EF4-FFF2-40B4-BE49-F238E27FC236}">
                <a16:creationId xmlns:a16="http://schemas.microsoft.com/office/drawing/2014/main" id="{1F89834C-975C-48E1-BB29-A8C845536337}"/>
              </a:ext>
            </a:extLst>
          </p:cNvPr>
          <p:cNvSpPr/>
          <p:nvPr/>
        </p:nvSpPr>
        <p:spPr bwMode="auto">
          <a:xfrm>
            <a:off x="3203575" y="845848"/>
            <a:ext cx="1008295" cy="1070223"/>
          </a:xfrm>
          <a:prstGeom prst="cloudCallout">
            <a:avLst>
              <a:gd name="adj1" fmla="val -47938"/>
              <a:gd name="adj2" fmla="val 76186"/>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1" hangingPunct="1">
              <a:defRPr/>
            </a:pPr>
            <a:r>
              <a:rPr lang="zh-CN" altLang="en-US" b="1" dirty="0">
                <a:solidFill>
                  <a:srgbClr val="C00000"/>
                </a:solidFill>
                <a:latin typeface="Arial" panose="020B0604020202020204" pitchFamily="34" charset="0"/>
              </a:rPr>
              <a:t>错</a:t>
            </a:r>
            <a:endParaRPr lang="zh-CN" altLang="en-US" b="1" dirty="0">
              <a:solidFill>
                <a:srgbClr val="C00000"/>
              </a:solidFill>
            </a:endParaRPr>
          </a:p>
        </p:txBody>
      </p:sp>
      <p:sp>
        <p:nvSpPr>
          <p:cNvPr id="4" name="矩形 3">
            <a:extLst>
              <a:ext uri="{FF2B5EF4-FFF2-40B4-BE49-F238E27FC236}">
                <a16:creationId xmlns:a16="http://schemas.microsoft.com/office/drawing/2014/main" id="{1C14719C-DE4B-4DFE-9483-2599D008C297}"/>
              </a:ext>
            </a:extLst>
          </p:cNvPr>
          <p:cNvSpPr/>
          <p:nvPr/>
        </p:nvSpPr>
        <p:spPr>
          <a:xfrm>
            <a:off x="5404490" y="930286"/>
            <a:ext cx="6235060" cy="579710"/>
          </a:xfrm>
          <a:prstGeom prst="rect">
            <a:avLst/>
          </a:prstGeom>
          <a:solidFill>
            <a:schemeClr val="accent1">
              <a:lumMod val="40000"/>
              <a:lumOff val="60000"/>
            </a:schemeClr>
          </a:solidFill>
        </p:spPr>
        <p:txBody>
          <a:bodyPr wrap="square">
            <a:spAutoFit/>
          </a:bodyPr>
          <a:lstStyle/>
          <a:p>
            <a:pPr>
              <a:lnSpc>
                <a:spcPct val="150000"/>
              </a:lnSpc>
              <a:buNone/>
            </a:pPr>
            <a:r>
              <a:rPr lang="en-US" altLang="zh-CN" b="1" dirty="0">
                <a:solidFill>
                  <a:prstClr val="black"/>
                </a:solidFill>
                <a:latin typeface="+mn-ea"/>
              </a:rPr>
              <a:t>G(x)</a:t>
            </a:r>
            <a:r>
              <a:rPr lang="en-US" altLang="en-US" b="1" noProof="1">
                <a:solidFill>
                  <a:prstClr val="black"/>
                </a:solidFill>
                <a:latin typeface="+mn-ea"/>
                <a:cs typeface="Times New Roman" panose="02020603050405020304" pitchFamily="18" charset="0"/>
                <a:sym typeface="Symbol" panose="05050102010706020507" pitchFamily="18" charset="2"/>
              </a:rPr>
              <a:t> </a:t>
            </a:r>
            <a:r>
              <a:rPr lang="en-US" altLang="zh-CN" b="1" dirty="0">
                <a:solidFill>
                  <a:prstClr val="black"/>
                </a:solidFill>
                <a:latin typeface="+mn-ea"/>
              </a:rPr>
              <a:t> </a:t>
            </a:r>
            <a:r>
              <a:rPr lang="en-US" altLang="zh-CN" b="1" dirty="0">
                <a:solidFill>
                  <a:prstClr val="black"/>
                </a:solidFill>
                <a:latin typeface="+mn-ea"/>
                <a:sym typeface="Symbol" panose="05050102010706020507" pitchFamily="18" charset="2"/>
              </a:rPr>
              <a:t></a:t>
            </a:r>
            <a:r>
              <a:rPr lang="en-US" altLang="zh-CN" b="1" dirty="0" err="1">
                <a:solidFill>
                  <a:prstClr val="black"/>
                </a:solidFill>
                <a:latin typeface="+mn-ea"/>
              </a:rPr>
              <a:t>yG</a:t>
            </a:r>
            <a:r>
              <a:rPr lang="en-US" altLang="zh-CN" b="1" dirty="0">
                <a:solidFill>
                  <a:prstClr val="black"/>
                </a:solidFill>
                <a:latin typeface="+mn-ea"/>
              </a:rPr>
              <a:t>(y)</a:t>
            </a:r>
            <a:r>
              <a:rPr lang="zh-CN" altLang="en-US" b="1" dirty="0">
                <a:solidFill>
                  <a:prstClr val="black"/>
                </a:solidFill>
                <a:latin typeface="+mn-ea"/>
              </a:rPr>
              <a:t>，其中</a:t>
            </a:r>
            <a:r>
              <a:rPr lang="en-US" altLang="zh-CN" b="1" dirty="0">
                <a:solidFill>
                  <a:prstClr val="black"/>
                </a:solidFill>
                <a:latin typeface="+mn-ea"/>
              </a:rPr>
              <a:t>G(x)</a:t>
            </a:r>
            <a:r>
              <a:rPr lang="zh-CN" altLang="en-US" b="1" dirty="0">
                <a:solidFill>
                  <a:prstClr val="black"/>
                </a:solidFill>
                <a:latin typeface="+mn-ea"/>
              </a:rPr>
              <a:t>对于</a:t>
            </a:r>
            <a:r>
              <a:rPr lang="en-US" altLang="zh-CN" b="1" dirty="0">
                <a:solidFill>
                  <a:prstClr val="black"/>
                </a:solidFill>
                <a:latin typeface="+mn-ea"/>
              </a:rPr>
              <a:t>y</a:t>
            </a:r>
            <a:r>
              <a:rPr lang="zh-CN" altLang="en-US" b="1" dirty="0">
                <a:solidFill>
                  <a:prstClr val="black"/>
                </a:solidFill>
                <a:latin typeface="+mn-ea"/>
              </a:rPr>
              <a:t>是自由的</a:t>
            </a:r>
            <a:endParaRPr lang="zh-CN" altLang="en-US" b="1" dirty="0">
              <a:latin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80">
                                          <p:stCondLst>
                                            <p:cond delay="0"/>
                                          </p:stCondLst>
                                        </p:cTn>
                                        <p:tgtEl>
                                          <p:spTgt spid="9"/>
                                        </p:tgtEl>
                                      </p:cBhvr>
                                    </p:animEffect>
                                    <p:anim calcmode="lin" valueType="num">
                                      <p:cBhvr>
                                        <p:cTn id="13"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8" dur="26">
                                          <p:stCondLst>
                                            <p:cond delay="650"/>
                                          </p:stCondLst>
                                        </p:cTn>
                                        <p:tgtEl>
                                          <p:spTgt spid="9"/>
                                        </p:tgtEl>
                                      </p:cBhvr>
                                      <p:to x="100000" y="60000"/>
                                    </p:animScale>
                                    <p:animScale>
                                      <p:cBhvr>
                                        <p:cTn id="19" dur="166" decel="50000">
                                          <p:stCondLst>
                                            <p:cond delay="676"/>
                                          </p:stCondLst>
                                        </p:cTn>
                                        <p:tgtEl>
                                          <p:spTgt spid="9"/>
                                        </p:tgtEl>
                                      </p:cBhvr>
                                      <p:to x="100000" y="100000"/>
                                    </p:animScale>
                                    <p:animScale>
                                      <p:cBhvr>
                                        <p:cTn id="20" dur="26">
                                          <p:stCondLst>
                                            <p:cond delay="1312"/>
                                          </p:stCondLst>
                                        </p:cTn>
                                        <p:tgtEl>
                                          <p:spTgt spid="9"/>
                                        </p:tgtEl>
                                      </p:cBhvr>
                                      <p:to x="100000" y="80000"/>
                                    </p:animScale>
                                    <p:animScale>
                                      <p:cBhvr>
                                        <p:cTn id="21" dur="166" decel="50000">
                                          <p:stCondLst>
                                            <p:cond delay="1338"/>
                                          </p:stCondLst>
                                        </p:cTn>
                                        <p:tgtEl>
                                          <p:spTgt spid="9"/>
                                        </p:tgtEl>
                                      </p:cBhvr>
                                      <p:to x="100000" y="100000"/>
                                    </p:animScale>
                                    <p:animScale>
                                      <p:cBhvr>
                                        <p:cTn id="22" dur="26">
                                          <p:stCondLst>
                                            <p:cond delay="1642"/>
                                          </p:stCondLst>
                                        </p:cTn>
                                        <p:tgtEl>
                                          <p:spTgt spid="9"/>
                                        </p:tgtEl>
                                      </p:cBhvr>
                                      <p:to x="100000" y="90000"/>
                                    </p:animScale>
                                    <p:animScale>
                                      <p:cBhvr>
                                        <p:cTn id="23" dur="166" decel="50000">
                                          <p:stCondLst>
                                            <p:cond delay="1668"/>
                                          </p:stCondLst>
                                        </p:cTn>
                                        <p:tgtEl>
                                          <p:spTgt spid="9"/>
                                        </p:tgtEl>
                                      </p:cBhvr>
                                      <p:to x="100000" y="100000"/>
                                    </p:animScale>
                                    <p:animScale>
                                      <p:cBhvr>
                                        <p:cTn id="24" dur="26">
                                          <p:stCondLst>
                                            <p:cond delay="1808"/>
                                          </p:stCondLst>
                                        </p:cTn>
                                        <p:tgtEl>
                                          <p:spTgt spid="9"/>
                                        </p:tgtEl>
                                      </p:cBhvr>
                                      <p:to x="100000" y="95000"/>
                                    </p:animScale>
                                    <p:animScale>
                                      <p:cBhvr>
                                        <p:cTn id="25" dur="166" decel="50000">
                                          <p:stCondLst>
                                            <p:cond delay="1834"/>
                                          </p:stCondLst>
                                        </p:cTn>
                                        <p:tgtEl>
                                          <p:spTgt spid="9"/>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3" presetClass="entr" presetSubtype="16" fill="hold" grpId="0" nodeType="clickEffect">
                                  <p:stCondLst>
                                    <p:cond delay="0"/>
                                  </p:stCondLst>
                                  <p:childTnLst>
                                    <p:set>
                                      <p:cBhvr>
                                        <p:cTn id="29" dur="1" fill="hold">
                                          <p:stCondLst>
                                            <p:cond delay="0"/>
                                          </p:stCondLst>
                                        </p:cTn>
                                        <p:tgtEl>
                                          <p:spTgt spid="97285"/>
                                        </p:tgtEl>
                                        <p:attrNameLst>
                                          <p:attrName>style.visibility</p:attrName>
                                        </p:attrNameLst>
                                      </p:cBhvr>
                                      <p:to>
                                        <p:strVal val="visible"/>
                                      </p:to>
                                    </p:set>
                                    <p:anim calcmode="lin" valueType="num">
                                      <p:cBhvr>
                                        <p:cTn id="30" dur="500" fill="hold"/>
                                        <p:tgtEl>
                                          <p:spTgt spid="97285"/>
                                        </p:tgtEl>
                                        <p:attrNameLst>
                                          <p:attrName>ppt_w</p:attrName>
                                        </p:attrNameLst>
                                      </p:cBhvr>
                                      <p:tavLst>
                                        <p:tav tm="0">
                                          <p:val>
                                            <p:fltVal val="0"/>
                                          </p:val>
                                        </p:tav>
                                        <p:tav tm="100000">
                                          <p:val>
                                            <p:strVal val="#ppt_w"/>
                                          </p:val>
                                        </p:tav>
                                      </p:tavLst>
                                    </p:anim>
                                    <p:anim calcmode="lin" valueType="num">
                                      <p:cBhvr>
                                        <p:cTn id="31" dur="500" fill="hold"/>
                                        <p:tgtEl>
                                          <p:spTgt spid="97285"/>
                                        </p:tgtEl>
                                        <p:attrNameLst>
                                          <p:attrName>ppt_h</p:attrName>
                                        </p:attrNameLst>
                                      </p:cBhvr>
                                      <p:tavLst>
                                        <p:tav tm="0">
                                          <p:val>
                                            <p:flt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1000"/>
                                        <p:tgtEl>
                                          <p:spTgt spid="7"/>
                                        </p:tgtEl>
                                      </p:cBhvr>
                                    </p:animEffect>
                                    <p:anim calcmode="lin" valueType="num">
                                      <p:cBhvr>
                                        <p:cTn id="37" dur="1000" fill="hold"/>
                                        <p:tgtEl>
                                          <p:spTgt spid="7"/>
                                        </p:tgtEl>
                                        <p:attrNameLst>
                                          <p:attrName>ppt_x</p:attrName>
                                        </p:attrNameLst>
                                      </p:cBhvr>
                                      <p:tavLst>
                                        <p:tav tm="0">
                                          <p:val>
                                            <p:strVal val="#ppt_x"/>
                                          </p:val>
                                        </p:tav>
                                        <p:tav tm="100000">
                                          <p:val>
                                            <p:strVal val="#ppt_x"/>
                                          </p:val>
                                        </p:tav>
                                      </p:tavLst>
                                    </p:anim>
                                    <p:anim calcmode="lin" valueType="num">
                                      <p:cBhvr>
                                        <p:cTn id="3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5" grpId="0" autoUpdateAnimBg="0"/>
      <p:bldP spid="7" grpId="0" animBg="1"/>
      <p:bldP spid="9" grpId="0" animBg="1"/>
      <p:bldP spid="4"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2">
            <a:extLst>
              <a:ext uri="{FF2B5EF4-FFF2-40B4-BE49-F238E27FC236}">
                <a16:creationId xmlns:a16="http://schemas.microsoft.com/office/drawing/2014/main" id="{076B615E-E505-467A-B77E-A905C5DDA7F5}"/>
              </a:ext>
            </a:extLst>
          </p:cNvPr>
          <p:cNvSpPr>
            <a:spLocks noGrp="1" noChangeArrowheads="1"/>
          </p:cNvSpPr>
          <p:nvPr>
            <p:ph type="title" idx="4294967295"/>
          </p:nvPr>
        </p:nvSpPr>
        <p:spPr/>
        <p:txBody>
          <a:bodyPr/>
          <a:lstStyle/>
          <a:p>
            <a:pPr eaLnBrk="1" hangingPunct="1"/>
            <a:r>
              <a:rPr lang="zh-CN" altLang="en-US"/>
              <a:t>推理规则的正确使用（</a:t>
            </a:r>
            <a:r>
              <a:rPr lang="en-US" altLang="zh-CN"/>
              <a:t>4</a:t>
            </a:r>
            <a:r>
              <a:rPr lang="zh-CN" altLang="en-US"/>
              <a:t>）</a:t>
            </a:r>
          </a:p>
        </p:txBody>
      </p:sp>
      <p:sp>
        <p:nvSpPr>
          <p:cNvPr id="98308" name="Rectangle 3">
            <a:extLst>
              <a:ext uri="{FF2B5EF4-FFF2-40B4-BE49-F238E27FC236}">
                <a16:creationId xmlns:a16="http://schemas.microsoft.com/office/drawing/2014/main" id="{1FE4009D-23F3-42D7-90FD-313929CB06A5}"/>
              </a:ext>
            </a:extLst>
          </p:cNvPr>
          <p:cNvSpPr>
            <a:spLocks noChangeArrowheads="1"/>
          </p:cNvSpPr>
          <p:nvPr/>
        </p:nvSpPr>
        <p:spPr bwMode="auto">
          <a:xfrm>
            <a:off x="460375" y="1072332"/>
            <a:ext cx="11125200" cy="1800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50000"/>
              </a:lnSpc>
              <a:buFont typeface="Wingdings" panose="05000000000000000000" pitchFamily="2" charset="2"/>
              <a:buNone/>
            </a:pPr>
            <a:r>
              <a:rPr lang="zh-CN" altLang="en-US" sz="2400" dirty="0">
                <a:solidFill>
                  <a:srgbClr val="066015"/>
                </a:solidFill>
                <a:latin typeface="+mn-ea"/>
                <a:ea typeface="+mn-ea"/>
              </a:rPr>
              <a:t>推导</a:t>
            </a:r>
            <a:r>
              <a:rPr lang="fr-FR" altLang="en-US" sz="2400" dirty="0">
                <a:solidFill>
                  <a:srgbClr val="066015"/>
                </a:solidFill>
                <a:latin typeface="+mn-ea"/>
                <a:ea typeface="+mn-ea"/>
              </a:rPr>
              <a:t>4</a:t>
            </a:r>
            <a:r>
              <a:rPr lang="zh-CN" altLang="en-US" sz="2400" dirty="0">
                <a:solidFill>
                  <a:srgbClr val="066015"/>
                </a:solidFill>
                <a:latin typeface="+mn-ea"/>
                <a:ea typeface="+mn-ea"/>
              </a:rPr>
              <a:t>：</a:t>
            </a:r>
          </a:p>
          <a:p>
            <a:pPr eaLnBrk="1" hangingPunct="1">
              <a:lnSpc>
                <a:spcPct val="150000"/>
              </a:lnSpc>
              <a:buFont typeface="Wingdings" panose="05000000000000000000" pitchFamily="2" charset="2"/>
              <a:buNone/>
            </a:pPr>
            <a:r>
              <a:rPr lang="zh-CN" altLang="en-US" sz="2400" dirty="0">
                <a:solidFill>
                  <a:srgbClr val="066015"/>
                </a:solidFill>
                <a:latin typeface="+mn-ea"/>
                <a:ea typeface="+mn-ea"/>
              </a:rPr>
              <a:t>    （</a:t>
            </a:r>
            <a:r>
              <a:rPr lang="fr-FR" altLang="en-US" sz="2400" dirty="0">
                <a:solidFill>
                  <a:srgbClr val="066015"/>
                </a:solidFill>
                <a:latin typeface="+mn-ea"/>
                <a:ea typeface="+mn-ea"/>
              </a:rPr>
              <a:t>1</a:t>
            </a:r>
            <a:r>
              <a:rPr lang="zh-CN" altLang="en-US" sz="2400" dirty="0">
                <a:solidFill>
                  <a:srgbClr val="066015"/>
                </a:solidFill>
                <a:latin typeface="+mn-ea"/>
                <a:ea typeface="+mn-ea"/>
              </a:rPr>
              <a:t>）</a:t>
            </a:r>
            <a:r>
              <a:rPr lang="fr-FR" altLang="en-US" sz="2400" dirty="0">
                <a:solidFill>
                  <a:srgbClr val="066015"/>
                </a:solidFill>
                <a:latin typeface="+mn-ea"/>
                <a:ea typeface="+mn-ea"/>
              </a:rPr>
              <a:t>G(x, c)                   P</a:t>
            </a:r>
          </a:p>
          <a:p>
            <a:pPr eaLnBrk="1" hangingPunct="1">
              <a:lnSpc>
                <a:spcPct val="150000"/>
              </a:lnSpc>
              <a:buFont typeface="Wingdings" panose="05000000000000000000" pitchFamily="2" charset="2"/>
              <a:buNone/>
            </a:pPr>
            <a:r>
              <a:rPr lang="fr-FR" altLang="en-US" sz="2400" dirty="0">
                <a:solidFill>
                  <a:srgbClr val="066015"/>
                </a:solidFill>
                <a:latin typeface="+mn-ea"/>
                <a:ea typeface="+mn-ea"/>
              </a:rPr>
              <a:t>    </a:t>
            </a:r>
            <a:r>
              <a:rPr lang="zh-CN" altLang="en-US" sz="2400" dirty="0">
                <a:solidFill>
                  <a:srgbClr val="066015"/>
                </a:solidFill>
                <a:latin typeface="+mn-ea"/>
                <a:ea typeface="+mn-ea"/>
              </a:rPr>
              <a:t>（</a:t>
            </a:r>
            <a:r>
              <a:rPr lang="fr-FR" altLang="en-US" sz="2400" dirty="0">
                <a:solidFill>
                  <a:srgbClr val="066015"/>
                </a:solidFill>
                <a:latin typeface="+mn-ea"/>
                <a:ea typeface="+mn-ea"/>
              </a:rPr>
              <a:t>2</a:t>
            </a:r>
            <a:r>
              <a:rPr lang="zh-CN" altLang="en-US" sz="2400" dirty="0">
                <a:solidFill>
                  <a:srgbClr val="066015"/>
                </a:solidFill>
                <a:latin typeface="+mn-ea"/>
                <a:ea typeface="+mn-ea"/>
              </a:rPr>
              <a:t>）</a:t>
            </a:r>
            <a:r>
              <a:rPr lang="en-US" altLang="zh-CN" sz="2400" dirty="0">
                <a:solidFill>
                  <a:srgbClr val="066015"/>
                </a:solidFill>
                <a:latin typeface="+mn-ea"/>
                <a:ea typeface="+mn-ea"/>
                <a:sym typeface="Symbol" panose="05050102010706020507" pitchFamily="18" charset="2"/>
              </a:rPr>
              <a:t></a:t>
            </a:r>
            <a:r>
              <a:rPr lang="fr-FR" altLang="en-US" sz="2400" dirty="0">
                <a:solidFill>
                  <a:srgbClr val="066015"/>
                </a:solidFill>
                <a:latin typeface="+mn-ea"/>
                <a:ea typeface="+mn-ea"/>
              </a:rPr>
              <a:t>xG(x, x)               EG,(2)</a:t>
            </a:r>
            <a:endParaRPr lang="en-US" altLang="zh-CN" sz="2400" dirty="0">
              <a:solidFill>
                <a:srgbClr val="066015"/>
              </a:solidFill>
              <a:latin typeface="+mn-ea"/>
              <a:ea typeface="+mn-ea"/>
            </a:endParaRPr>
          </a:p>
        </p:txBody>
      </p:sp>
      <p:sp>
        <p:nvSpPr>
          <p:cNvPr id="98309" name="Rectangle 4">
            <a:extLst>
              <a:ext uri="{FF2B5EF4-FFF2-40B4-BE49-F238E27FC236}">
                <a16:creationId xmlns:a16="http://schemas.microsoft.com/office/drawing/2014/main" id="{4F659E5E-44A8-49E1-9443-C03A59995DA6}"/>
              </a:ext>
            </a:extLst>
          </p:cNvPr>
          <p:cNvSpPr>
            <a:spLocks noChangeArrowheads="1"/>
          </p:cNvSpPr>
          <p:nvPr/>
        </p:nvSpPr>
        <p:spPr bwMode="auto">
          <a:xfrm>
            <a:off x="460375" y="3122456"/>
            <a:ext cx="9600530" cy="1800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50000"/>
              </a:lnSpc>
              <a:buFont typeface="Wingdings" panose="05000000000000000000" pitchFamily="2" charset="2"/>
              <a:buNone/>
            </a:pPr>
            <a:r>
              <a:rPr lang="zh-CN" altLang="en-US" sz="2400" dirty="0">
                <a:solidFill>
                  <a:srgbClr val="C00000"/>
                </a:solidFill>
                <a:latin typeface="+mn-ea"/>
                <a:ea typeface="+mn-ea"/>
              </a:rPr>
              <a:t>分析</a:t>
            </a:r>
            <a:r>
              <a:rPr lang="zh-CN" altLang="en-US" sz="2400" dirty="0">
                <a:latin typeface="+mn-ea"/>
                <a:ea typeface="+mn-ea"/>
              </a:rPr>
              <a:t>：推导</a:t>
            </a:r>
            <a:r>
              <a:rPr lang="fr-FR" altLang="en-US" sz="2400" dirty="0">
                <a:latin typeface="+mn-ea"/>
                <a:ea typeface="+mn-ea"/>
              </a:rPr>
              <a:t>4</a:t>
            </a:r>
            <a:r>
              <a:rPr lang="zh-CN" altLang="en-US" sz="2400" dirty="0">
                <a:latin typeface="+mn-ea"/>
                <a:ea typeface="+mn-ea"/>
              </a:rPr>
              <a:t>是错误的。正确的推导如下：</a:t>
            </a:r>
          </a:p>
          <a:p>
            <a:pPr eaLnBrk="1" hangingPunct="1">
              <a:lnSpc>
                <a:spcPct val="150000"/>
              </a:lnSpc>
              <a:buFont typeface="Wingdings" panose="05000000000000000000" pitchFamily="2" charset="2"/>
              <a:buNone/>
            </a:pPr>
            <a:r>
              <a:rPr lang="zh-CN" altLang="en-US" sz="2400" dirty="0">
                <a:latin typeface="+mn-ea"/>
                <a:ea typeface="+mn-ea"/>
              </a:rPr>
              <a:t>    （</a:t>
            </a:r>
            <a:r>
              <a:rPr lang="en-US" altLang="zh-CN" sz="2400" dirty="0">
                <a:latin typeface="+mn-ea"/>
                <a:ea typeface="+mn-ea"/>
              </a:rPr>
              <a:t>1</a:t>
            </a:r>
            <a:r>
              <a:rPr lang="zh-CN" altLang="en-US" sz="2400" dirty="0">
                <a:latin typeface="+mn-ea"/>
                <a:ea typeface="+mn-ea"/>
              </a:rPr>
              <a:t>）</a:t>
            </a:r>
            <a:r>
              <a:rPr lang="en-US" altLang="zh-CN" sz="2400" dirty="0">
                <a:latin typeface="+mn-ea"/>
                <a:ea typeface="+mn-ea"/>
              </a:rPr>
              <a:t>G(x, c)                 P</a:t>
            </a:r>
            <a:endParaRPr lang="fr-FR" altLang="en-US" sz="2400" dirty="0">
              <a:latin typeface="+mn-ea"/>
              <a:ea typeface="+mn-ea"/>
            </a:endParaRPr>
          </a:p>
          <a:p>
            <a:pPr eaLnBrk="1" hangingPunct="1">
              <a:lnSpc>
                <a:spcPct val="150000"/>
              </a:lnSpc>
              <a:buFont typeface="Wingdings" panose="05000000000000000000" pitchFamily="2" charset="2"/>
              <a:buNone/>
            </a:pPr>
            <a:r>
              <a:rPr lang="zh-CN" altLang="en-US" sz="2400" dirty="0">
                <a:latin typeface="+mn-ea"/>
                <a:ea typeface="+mn-ea"/>
              </a:rPr>
              <a:t>    （</a:t>
            </a:r>
            <a:r>
              <a:rPr lang="fr-FR" altLang="en-US" sz="2400" dirty="0">
                <a:latin typeface="+mn-ea"/>
                <a:ea typeface="+mn-ea"/>
              </a:rPr>
              <a:t>2</a:t>
            </a:r>
            <a:r>
              <a:rPr lang="zh-CN" altLang="en-US" sz="2400" dirty="0">
                <a:latin typeface="+mn-ea"/>
                <a:ea typeface="+mn-ea"/>
              </a:rPr>
              <a:t>）</a:t>
            </a:r>
            <a:r>
              <a:rPr lang="en-US" altLang="zh-CN" sz="2400" dirty="0">
                <a:latin typeface="+mn-ea"/>
                <a:ea typeface="+mn-ea"/>
                <a:sym typeface="Symbol" panose="05050102010706020507" pitchFamily="18" charset="2"/>
              </a:rPr>
              <a:t></a:t>
            </a:r>
            <a:r>
              <a:rPr lang="fr-FR" altLang="en-US" sz="2400" dirty="0">
                <a:latin typeface="+mn-ea"/>
                <a:ea typeface="+mn-ea"/>
              </a:rPr>
              <a:t>yG(x, y)             EG,(2)</a:t>
            </a:r>
            <a:endParaRPr lang="en-US" altLang="zh-CN" sz="2400" dirty="0">
              <a:latin typeface="+mn-ea"/>
              <a:ea typeface="+mn-ea"/>
            </a:endParaRPr>
          </a:p>
        </p:txBody>
      </p:sp>
      <p:sp>
        <p:nvSpPr>
          <p:cNvPr id="98310" name="AutoShape 5">
            <a:extLst>
              <a:ext uri="{FF2B5EF4-FFF2-40B4-BE49-F238E27FC236}">
                <a16:creationId xmlns:a16="http://schemas.microsoft.com/office/drawing/2014/main" id="{502A0F92-CD03-4CE0-A1E8-0A18834F3565}"/>
              </a:ext>
            </a:extLst>
          </p:cNvPr>
          <p:cNvSpPr>
            <a:spLocks noChangeArrowheads="1"/>
          </p:cNvSpPr>
          <p:nvPr/>
        </p:nvSpPr>
        <p:spPr bwMode="auto">
          <a:xfrm>
            <a:off x="317088" y="5270633"/>
            <a:ext cx="11277600" cy="997854"/>
          </a:xfrm>
          <a:prstGeom prst="horizontalScroll">
            <a:avLst>
              <a:gd name="adj" fmla="val 12500"/>
            </a:avLst>
          </a:prstGeom>
          <a:gradFill rotWithShape="1">
            <a:gsLst>
              <a:gs pos="0">
                <a:srgbClr val="765E00"/>
              </a:gs>
              <a:gs pos="50000">
                <a:srgbClr val="FFCC00"/>
              </a:gs>
              <a:gs pos="100000">
                <a:srgbClr val="765E00"/>
              </a:gs>
            </a:gsLst>
            <a:lin ang="5400000" scaled="1"/>
          </a:gradFill>
          <a:ln w="12700">
            <a:solidFill>
              <a:srgbClr val="003300"/>
            </a:solidFill>
            <a:round/>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lvl="0">
              <a:lnSpc>
                <a:spcPct val="150000"/>
              </a:lnSpc>
              <a:spcBef>
                <a:spcPts val="0"/>
              </a:spcBef>
              <a:buClrTx/>
              <a:buNone/>
            </a:pPr>
            <a:r>
              <a:rPr lang="zh-CN" altLang="en-US" sz="2400" dirty="0">
                <a:solidFill>
                  <a:srgbClr val="FF0000"/>
                </a:solidFill>
                <a:latin typeface="+mn-ea"/>
                <a:ea typeface="+mn-ea"/>
              </a:rPr>
              <a:t>注意：</a:t>
            </a:r>
            <a:r>
              <a:rPr lang="en-US" altLang="zh-CN" sz="2400" dirty="0">
                <a:solidFill>
                  <a:prstClr val="black"/>
                </a:solidFill>
                <a:latin typeface="微软雅黑"/>
                <a:ea typeface="微软雅黑"/>
              </a:rPr>
              <a:t>G(c)</a:t>
            </a:r>
            <a:r>
              <a:rPr lang="en-US" altLang="en-US" sz="2400" noProof="1">
                <a:solidFill>
                  <a:prstClr val="black"/>
                </a:solidFill>
                <a:latin typeface="微软雅黑"/>
                <a:ea typeface="微软雅黑"/>
                <a:cs typeface="Times New Roman" panose="02020603050405020304" pitchFamily="18" charset="0"/>
                <a:sym typeface="Symbol" panose="05050102010706020507" pitchFamily="18" charset="2"/>
              </a:rPr>
              <a:t> </a:t>
            </a:r>
            <a:r>
              <a:rPr lang="en-US" altLang="zh-CN" sz="2400" dirty="0">
                <a:solidFill>
                  <a:prstClr val="black"/>
                </a:solidFill>
                <a:latin typeface="微软雅黑"/>
                <a:ea typeface="微软雅黑"/>
              </a:rPr>
              <a:t> </a:t>
            </a:r>
            <a:r>
              <a:rPr lang="en-US" altLang="zh-CN" sz="2400" dirty="0">
                <a:solidFill>
                  <a:prstClr val="black"/>
                </a:solidFill>
                <a:latin typeface="微软雅黑"/>
                <a:ea typeface="微软雅黑"/>
                <a:sym typeface="Symbol" panose="05050102010706020507" pitchFamily="18" charset="2"/>
              </a:rPr>
              <a:t></a:t>
            </a:r>
            <a:r>
              <a:rPr lang="en-US" altLang="zh-CN" sz="2400" dirty="0" err="1">
                <a:solidFill>
                  <a:prstClr val="black"/>
                </a:solidFill>
                <a:latin typeface="微软雅黑"/>
                <a:ea typeface="微软雅黑"/>
              </a:rPr>
              <a:t>xG</a:t>
            </a:r>
            <a:r>
              <a:rPr lang="en-US" altLang="zh-CN" sz="2400" dirty="0">
                <a:solidFill>
                  <a:prstClr val="black"/>
                </a:solidFill>
                <a:latin typeface="微软雅黑"/>
                <a:ea typeface="微软雅黑"/>
              </a:rPr>
              <a:t>(x)</a:t>
            </a:r>
            <a:r>
              <a:rPr lang="zh-CN" altLang="en-US" sz="2400" dirty="0">
                <a:solidFill>
                  <a:prstClr val="black"/>
                </a:solidFill>
                <a:latin typeface="微软雅黑"/>
                <a:ea typeface="微软雅黑"/>
              </a:rPr>
              <a:t>，取代</a:t>
            </a:r>
            <a:r>
              <a:rPr lang="en-US" altLang="zh-CN" sz="2400" dirty="0">
                <a:solidFill>
                  <a:prstClr val="black"/>
                </a:solidFill>
                <a:latin typeface="微软雅黑"/>
                <a:ea typeface="微软雅黑"/>
              </a:rPr>
              <a:t>c</a:t>
            </a:r>
            <a:r>
              <a:rPr lang="zh-CN" altLang="en-US" sz="2400" dirty="0">
                <a:solidFill>
                  <a:prstClr val="black"/>
                </a:solidFill>
                <a:latin typeface="微软雅黑"/>
                <a:ea typeface="微软雅黑"/>
              </a:rPr>
              <a:t>的</a:t>
            </a:r>
            <a:r>
              <a:rPr lang="en-US" altLang="zh-CN" sz="2400" dirty="0">
                <a:solidFill>
                  <a:prstClr val="black"/>
                </a:solidFill>
                <a:latin typeface="微软雅黑"/>
                <a:ea typeface="微软雅黑"/>
              </a:rPr>
              <a:t>y</a:t>
            </a:r>
            <a:r>
              <a:rPr lang="zh-CN" altLang="en-US" sz="2400" dirty="0">
                <a:solidFill>
                  <a:prstClr val="black"/>
                </a:solidFill>
                <a:latin typeface="微软雅黑"/>
                <a:ea typeface="微软雅黑"/>
              </a:rPr>
              <a:t>在原公式中不曾出现过。</a:t>
            </a:r>
            <a:endParaRPr lang="zh-CN" altLang="en-US" sz="2400" dirty="0">
              <a:solidFill>
                <a:srgbClr val="FF0000"/>
              </a:solidFill>
              <a:latin typeface="+mn-ea"/>
              <a:ea typeface="+mn-ea"/>
            </a:endParaRPr>
          </a:p>
        </p:txBody>
      </p:sp>
      <p:sp>
        <p:nvSpPr>
          <p:cNvPr id="6" name="矩形 5">
            <a:extLst>
              <a:ext uri="{FF2B5EF4-FFF2-40B4-BE49-F238E27FC236}">
                <a16:creationId xmlns:a16="http://schemas.microsoft.com/office/drawing/2014/main" id="{20C447EB-09C0-4109-8E12-2F6F83A6661F}"/>
              </a:ext>
            </a:extLst>
          </p:cNvPr>
          <p:cNvSpPr/>
          <p:nvPr/>
        </p:nvSpPr>
        <p:spPr>
          <a:xfrm>
            <a:off x="5404490" y="930286"/>
            <a:ext cx="6793860" cy="1133708"/>
          </a:xfrm>
          <a:prstGeom prst="rect">
            <a:avLst/>
          </a:prstGeom>
          <a:solidFill>
            <a:schemeClr val="accent1">
              <a:lumMod val="40000"/>
              <a:lumOff val="60000"/>
            </a:schemeClr>
          </a:solidFill>
        </p:spPr>
        <p:txBody>
          <a:bodyPr wrap="square">
            <a:spAutoFit/>
          </a:bodyPr>
          <a:lstStyle/>
          <a:p>
            <a:pPr>
              <a:lnSpc>
                <a:spcPct val="150000"/>
              </a:lnSpc>
              <a:buNone/>
            </a:pPr>
            <a:r>
              <a:rPr lang="en-US" altLang="zh-CN" b="1" dirty="0">
                <a:latin typeface="+mn-ea"/>
              </a:rPr>
              <a:t>G(c)</a:t>
            </a:r>
            <a:r>
              <a:rPr lang="en-US" altLang="en-US" b="1" noProof="1">
                <a:latin typeface="+mn-ea"/>
                <a:cs typeface="Times New Roman" panose="02020603050405020304" pitchFamily="18" charset="0"/>
                <a:sym typeface="Symbol" panose="05050102010706020507" pitchFamily="18" charset="2"/>
              </a:rPr>
              <a:t> </a:t>
            </a:r>
            <a:r>
              <a:rPr lang="en-US" altLang="zh-CN" b="1" dirty="0">
                <a:latin typeface="+mn-ea"/>
              </a:rPr>
              <a:t> </a:t>
            </a:r>
            <a:r>
              <a:rPr lang="en-US" altLang="zh-CN" b="1" dirty="0">
                <a:latin typeface="+mn-ea"/>
                <a:sym typeface="Symbol" panose="05050102010706020507" pitchFamily="18" charset="2"/>
              </a:rPr>
              <a:t></a:t>
            </a:r>
            <a:r>
              <a:rPr lang="en-US" altLang="zh-CN" b="1" dirty="0" err="1">
                <a:latin typeface="+mn-ea"/>
              </a:rPr>
              <a:t>xG</a:t>
            </a:r>
            <a:r>
              <a:rPr lang="en-US" altLang="zh-CN" b="1" dirty="0">
                <a:latin typeface="+mn-ea"/>
              </a:rPr>
              <a:t>(x)</a:t>
            </a:r>
            <a:r>
              <a:rPr lang="zh-CN" altLang="en-US" b="1" dirty="0">
                <a:latin typeface="+mn-ea"/>
              </a:rPr>
              <a:t>，其中</a:t>
            </a:r>
            <a:r>
              <a:rPr lang="en-US" altLang="zh-CN" b="1" dirty="0">
                <a:latin typeface="+mn-ea"/>
              </a:rPr>
              <a:t>c</a:t>
            </a:r>
            <a:r>
              <a:rPr lang="zh-CN" altLang="en-US" b="1" dirty="0">
                <a:latin typeface="+mn-ea"/>
              </a:rPr>
              <a:t>为特定个体常量，或者</a:t>
            </a:r>
          </a:p>
          <a:p>
            <a:pPr>
              <a:lnSpc>
                <a:spcPct val="150000"/>
              </a:lnSpc>
              <a:buNone/>
            </a:pPr>
            <a:r>
              <a:rPr lang="en-US" altLang="zh-CN" b="1" dirty="0">
                <a:latin typeface="+mn-ea"/>
              </a:rPr>
              <a:t>G(x)</a:t>
            </a:r>
            <a:r>
              <a:rPr lang="en-US" altLang="en-US" b="1" noProof="1">
                <a:latin typeface="+mn-ea"/>
                <a:cs typeface="Times New Roman" panose="02020603050405020304" pitchFamily="18" charset="0"/>
                <a:sym typeface="Symbol" panose="05050102010706020507" pitchFamily="18" charset="2"/>
              </a:rPr>
              <a:t> </a:t>
            </a:r>
            <a:r>
              <a:rPr lang="en-US" altLang="zh-CN" b="1" dirty="0">
                <a:latin typeface="+mn-ea"/>
              </a:rPr>
              <a:t> </a:t>
            </a:r>
            <a:r>
              <a:rPr lang="en-US" altLang="zh-CN" b="1" dirty="0">
                <a:latin typeface="+mn-ea"/>
                <a:sym typeface="Symbol" panose="05050102010706020507" pitchFamily="18" charset="2"/>
              </a:rPr>
              <a:t></a:t>
            </a:r>
            <a:r>
              <a:rPr lang="en-US" altLang="zh-CN" b="1" dirty="0" err="1">
                <a:latin typeface="+mn-ea"/>
              </a:rPr>
              <a:t>yG</a:t>
            </a:r>
            <a:r>
              <a:rPr lang="en-US" altLang="zh-CN" b="1" dirty="0">
                <a:latin typeface="+mn-ea"/>
              </a:rPr>
              <a:t>(y)</a:t>
            </a:r>
            <a:r>
              <a:rPr lang="zh-CN" altLang="en-US" b="1" dirty="0">
                <a:latin typeface="+mn-ea"/>
              </a:rPr>
              <a:t>，其中</a:t>
            </a:r>
            <a:r>
              <a:rPr lang="en-US" altLang="zh-CN" b="1" dirty="0">
                <a:latin typeface="+mn-ea"/>
              </a:rPr>
              <a:t>G(x)</a:t>
            </a:r>
            <a:r>
              <a:rPr lang="zh-CN" altLang="en-US" b="1" dirty="0">
                <a:latin typeface="+mn-ea"/>
              </a:rPr>
              <a:t>对于</a:t>
            </a:r>
            <a:r>
              <a:rPr lang="en-US" altLang="zh-CN" b="1" dirty="0">
                <a:latin typeface="+mn-ea"/>
              </a:rPr>
              <a:t>y</a:t>
            </a:r>
            <a:r>
              <a:rPr lang="zh-CN" altLang="en-US" b="1" dirty="0">
                <a:latin typeface="+mn-ea"/>
              </a:rPr>
              <a:t>是自由的。</a:t>
            </a:r>
          </a:p>
        </p:txBody>
      </p:sp>
      <p:sp>
        <p:nvSpPr>
          <p:cNvPr id="7" name="云形标注 1">
            <a:extLst>
              <a:ext uri="{FF2B5EF4-FFF2-40B4-BE49-F238E27FC236}">
                <a16:creationId xmlns:a16="http://schemas.microsoft.com/office/drawing/2014/main" id="{D71D095D-BBB4-41BA-8100-AA5FC76668C2}"/>
              </a:ext>
            </a:extLst>
          </p:cNvPr>
          <p:cNvSpPr/>
          <p:nvPr/>
        </p:nvSpPr>
        <p:spPr bwMode="auto">
          <a:xfrm>
            <a:off x="3127375" y="861367"/>
            <a:ext cx="1008295" cy="1070223"/>
          </a:xfrm>
          <a:prstGeom prst="cloudCallout">
            <a:avLst>
              <a:gd name="adj1" fmla="val -47938"/>
              <a:gd name="adj2" fmla="val 76186"/>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1" hangingPunct="1">
              <a:defRPr/>
            </a:pPr>
            <a:r>
              <a:rPr lang="zh-CN" altLang="en-US" b="1" dirty="0">
                <a:solidFill>
                  <a:srgbClr val="C00000"/>
                </a:solidFill>
                <a:latin typeface="Arial" panose="020B0604020202020204" pitchFamily="34" charset="0"/>
              </a:rPr>
              <a:t>错</a:t>
            </a:r>
            <a:endParaRPr lang="zh-CN" altLang="en-US" b="1" dirty="0">
              <a:solidFill>
                <a:srgbClr val="C0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80">
                                          <p:stCondLst>
                                            <p:cond delay="0"/>
                                          </p:stCondLst>
                                        </p:cTn>
                                        <p:tgtEl>
                                          <p:spTgt spid="7"/>
                                        </p:tgtEl>
                                      </p:cBhvr>
                                    </p:animEffect>
                                    <p:anim calcmode="lin" valueType="num">
                                      <p:cBhvr>
                                        <p:cTn id="13"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8" dur="26">
                                          <p:stCondLst>
                                            <p:cond delay="650"/>
                                          </p:stCondLst>
                                        </p:cTn>
                                        <p:tgtEl>
                                          <p:spTgt spid="7"/>
                                        </p:tgtEl>
                                      </p:cBhvr>
                                      <p:to x="100000" y="60000"/>
                                    </p:animScale>
                                    <p:animScale>
                                      <p:cBhvr>
                                        <p:cTn id="19" dur="166" decel="50000">
                                          <p:stCondLst>
                                            <p:cond delay="676"/>
                                          </p:stCondLst>
                                        </p:cTn>
                                        <p:tgtEl>
                                          <p:spTgt spid="7"/>
                                        </p:tgtEl>
                                      </p:cBhvr>
                                      <p:to x="100000" y="100000"/>
                                    </p:animScale>
                                    <p:animScale>
                                      <p:cBhvr>
                                        <p:cTn id="20" dur="26">
                                          <p:stCondLst>
                                            <p:cond delay="1312"/>
                                          </p:stCondLst>
                                        </p:cTn>
                                        <p:tgtEl>
                                          <p:spTgt spid="7"/>
                                        </p:tgtEl>
                                      </p:cBhvr>
                                      <p:to x="100000" y="80000"/>
                                    </p:animScale>
                                    <p:animScale>
                                      <p:cBhvr>
                                        <p:cTn id="21" dur="166" decel="50000">
                                          <p:stCondLst>
                                            <p:cond delay="1338"/>
                                          </p:stCondLst>
                                        </p:cTn>
                                        <p:tgtEl>
                                          <p:spTgt spid="7"/>
                                        </p:tgtEl>
                                      </p:cBhvr>
                                      <p:to x="100000" y="100000"/>
                                    </p:animScale>
                                    <p:animScale>
                                      <p:cBhvr>
                                        <p:cTn id="22" dur="26">
                                          <p:stCondLst>
                                            <p:cond delay="1642"/>
                                          </p:stCondLst>
                                        </p:cTn>
                                        <p:tgtEl>
                                          <p:spTgt spid="7"/>
                                        </p:tgtEl>
                                      </p:cBhvr>
                                      <p:to x="100000" y="90000"/>
                                    </p:animScale>
                                    <p:animScale>
                                      <p:cBhvr>
                                        <p:cTn id="23" dur="166" decel="50000">
                                          <p:stCondLst>
                                            <p:cond delay="1668"/>
                                          </p:stCondLst>
                                        </p:cTn>
                                        <p:tgtEl>
                                          <p:spTgt spid="7"/>
                                        </p:tgtEl>
                                      </p:cBhvr>
                                      <p:to x="100000" y="100000"/>
                                    </p:animScale>
                                    <p:animScale>
                                      <p:cBhvr>
                                        <p:cTn id="24" dur="26">
                                          <p:stCondLst>
                                            <p:cond delay="1808"/>
                                          </p:stCondLst>
                                        </p:cTn>
                                        <p:tgtEl>
                                          <p:spTgt spid="7"/>
                                        </p:tgtEl>
                                      </p:cBhvr>
                                      <p:to x="100000" y="95000"/>
                                    </p:animScale>
                                    <p:animScale>
                                      <p:cBhvr>
                                        <p:cTn id="25" dur="166" decel="50000">
                                          <p:stCondLst>
                                            <p:cond delay="1834"/>
                                          </p:stCondLst>
                                        </p:cTn>
                                        <p:tgtEl>
                                          <p:spTgt spid="7"/>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16" presetClass="entr" presetSubtype="26" fill="hold" grpId="0" nodeType="clickEffect">
                                  <p:stCondLst>
                                    <p:cond delay="0"/>
                                  </p:stCondLst>
                                  <p:childTnLst>
                                    <p:set>
                                      <p:cBhvr>
                                        <p:cTn id="29" dur="1" fill="hold">
                                          <p:stCondLst>
                                            <p:cond delay="0"/>
                                          </p:stCondLst>
                                        </p:cTn>
                                        <p:tgtEl>
                                          <p:spTgt spid="98309"/>
                                        </p:tgtEl>
                                        <p:attrNameLst>
                                          <p:attrName>style.visibility</p:attrName>
                                        </p:attrNameLst>
                                      </p:cBhvr>
                                      <p:to>
                                        <p:strVal val="visible"/>
                                      </p:to>
                                    </p:set>
                                    <p:animEffect transition="in" filter="barn(inHorizontal)">
                                      <p:cBhvr>
                                        <p:cTn id="30" dur="500"/>
                                        <p:tgtEl>
                                          <p:spTgt spid="98309"/>
                                        </p:tgtEl>
                                      </p:cBhvr>
                                    </p:animEffect>
                                  </p:childTnLst>
                                </p:cTn>
                              </p:par>
                            </p:childTnLst>
                          </p:cTn>
                        </p:par>
                      </p:childTnLst>
                    </p:cTn>
                  </p:par>
                  <p:par>
                    <p:cTn id="31" fill="hold">
                      <p:stCondLst>
                        <p:cond delay="indefinite"/>
                      </p:stCondLst>
                      <p:childTnLst>
                        <p:par>
                          <p:cTn id="32" fill="hold">
                            <p:stCondLst>
                              <p:cond delay="0"/>
                            </p:stCondLst>
                            <p:childTnLst>
                              <p:par>
                                <p:cTn id="33" presetID="49" presetClass="entr" presetSubtype="0" decel="100000" fill="hold" grpId="0" nodeType="clickEffect">
                                  <p:stCondLst>
                                    <p:cond delay="0"/>
                                  </p:stCondLst>
                                  <p:childTnLst>
                                    <p:set>
                                      <p:cBhvr>
                                        <p:cTn id="34" dur="1" fill="hold">
                                          <p:stCondLst>
                                            <p:cond delay="0"/>
                                          </p:stCondLst>
                                        </p:cTn>
                                        <p:tgtEl>
                                          <p:spTgt spid="98310"/>
                                        </p:tgtEl>
                                        <p:attrNameLst>
                                          <p:attrName>style.visibility</p:attrName>
                                        </p:attrNameLst>
                                      </p:cBhvr>
                                      <p:to>
                                        <p:strVal val="visible"/>
                                      </p:to>
                                    </p:set>
                                    <p:anim calcmode="lin" valueType="num">
                                      <p:cBhvr>
                                        <p:cTn id="35" dur="500" fill="hold"/>
                                        <p:tgtEl>
                                          <p:spTgt spid="98310"/>
                                        </p:tgtEl>
                                        <p:attrNameLst>
                                          <p:attrName>ppt_w</p:attrName>
                                        </p:attrNameLst>
                                      </p:cBhvr>
                                      <p:tavLst>
                                        <p:tav tm="0">
                                          <p:val>
                                            <p:fltVal val="0"/>
                                          </p:val>
                                        </p:tav>
                                        <p:tav tm="100000">
                                          <p:val>
                                            <p:strVal val="#ppt_w"/>
                                          </p:val>
                                        </p:tav>
                                      </p:tavLst>
                                    </p:anim>
                                    <p:anim calcmode="lin" valueType="num">
                                      <p:cBhvr>
                                        <p:cTn id="36" dur="500" fill="hold"/>
                                        <p:tgtEl>
                                          <p:spTgt spid="98310"/>
                                        </p:tgtEl>
                                        <p:attrNameLst>
                                          <p:attrName>ppt_h</p:attrName>
                                        </p:attrNameLst>
                                      </p:cBhvr>
                                      <p:tavLst>
                                        <p:tav tm="0">
                                          <p:val>
                                            <p:fltVal val="0"/>
                                          </p:val>
                                        </p:tav>
                                        <p:tav tm="100000">
                                          <p:val>
                                            <p:strVal val="#ppt_h"/>
                                          </p:val>
                                        </p:tav>
                                      </p:tavLst>
                                    </p:anim>
                                    <p:anim calcmode="lin" valueType="num">
                                      <p:cBhvr>
                                        <p:cTn id="37" dur="500" fill="hold"/>
                                        <p:tgtEl>
                                          <p:spTgt spid="98310"/>
                                        </p:tgtEl>
                                        <p:attrNameLst>
                                          <p:attrName>style.rotation</p:attrName>
                                        </p:attrNameLst>
                                      </p:cBhvr>
                                      <p:tavLst>
                                        <p:tav tm="0">
                                          <p:val>
                                            <p:fltVal val="360"/>
                                          </p:val>
                                        </p:tav>
                                        <p:tav tm="100000">
                                          <p:val>
                                            <p:fltVal val="0"/>
                                          </p:val>
                                        </p:tav>
                                      </p:tavLst>
                                    </p:anim>
                                    <p:animEffect transition="in" filter="fade">
                                      <p:cBhvr>
                                        <p:cTn id="38" dur="500"/>
                                        <p:tgtEl>
                                          <p:spTgt spid="98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9" grpId="0" autoUpdateAnimBg="0"/>
      <p:bldP spid="98310" grpId="0" animBg="1" autoUpdateAnimBg="0"/>
      <p:bldP spid="6" grpId="0" animBg="1"/>
      <p:bldP spid="7"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3"/>
          <p:cNvSpPr>
            <a:spLocks noGrp="1" noChangeArrowheads="1"/>
          </p:cNvSpPr>
          <p:nvPr>
            <p:ph type="body" idx="4294967295"/>
          </p:nvPr>
        </p:nvSpPr>
        <p:spPr>
          <a:xfrm>
            <a:off x="460375" y="1067594"/>
            <a:ext cx="10855924" cy="4953000"/>
          </a:xfrm>
        </p:spPr>
        <p:txBody>
          <a:bodyPr>
            <a:noAutofit/>
          </a:bodyPr>
          <a:lstStyle/>
          <a:p>
            <a:pPr marL="0" indent="0">
              <a:lnSpc>
                <a:spcPct val="200000"/>
              </a:lnSpc>
              <a:buNone/>
            </a:pPr>
            <a:r>
              <a:rPr lang="zh-CN" altLang="zh-CN" dirty="0">
                <a:solidFill>
                  <a:srgbClr val="3333FF"/>
                </a:solidFill>
              </a:rPr>
              <a:t>解题小贴士—</a:t>
            </a:r>
            <a:r>
              <a:rPr lang="en-US" altLang="zh-CN" dirty="0">
                <a:solidFill>
                  <a:srgbClr val="3333FF"/>
                </a:solidFill>
              </a:rPr>
              <a:t>UI</a:t>
            </a:r>
            <a:r>
              <a:rPr lang="zh-CN" altLang="zh-CN" dirty="0">
                <a:solidFill>
                  <a:srgbClr val="3333FF"/>
                </a:solidFill>
              </a:rPr>
              <a:t>，</a:t>
            </a:r>
            <a:r>
              <a:rPr lang="en-US" altLang="zh-CN" dirty="0">
                <a:solidFill>
                  <a:srgbClr val="3333FF"/>
                </a:solidFill>
              </a:rPr>
              <a:t>EI</a:t>
            </a:r>
            <a:r>
              <a:rPr lang="zh-CN" altLang="zh-CN" dirty="0">
                <a:solidFill>
                  <a:srgbClr val="3333FF"/>
                </a:solidFill>
              </a:rPr>
              <a:t>，</a:t>
            </a:r>
            <a:r>
              <a:rPr lang="en-US" altLang="zh-CN" dirty="0">
                <a:solidFill>
                  <a:srgbClr val="3333FF"/>
                </a:solidFill>
              </a:rPr>
              <a:t>UG</a:t>
            </a:r>
            <a:r>
              <a:rPr lang="zh-CN" altLang="zh-CN" dirty="0">
                <a:solidFill>
                  <a:srgbClr val="3333FF"/>
                </a:solidFill>
              </a:rPr>
              <a:t>和</a:t>
            </a:r>
            <a:r>
              <a:rPr lang="en-US" altLang="zh-CN" dirty="0">
                <a:solidFill>
                  <a:srgbClr val="3333FF"/>
                </a:solidFill>
              </a:rPr>
              <a:t>EG</a:t>
            </a:r>
            <a:r>
              <a:rPr lang="zh-CN" altLang="zh-CN" dirty="0">
                <a:solidFill>
                  <a:srgbClr val="3333FF"/>
                </a:solidFill>
              </a:rPr>
              <a:t>的正确使用方法</a:t>
            </a:r>
          </a:p>
          <a:p>
            <a:pPr marL="0" indent="0">
              <a:lnSpc>
                <a:spcPct val="200000"/>
              </a:lnSpc>
              <a:buNone/>
            </a:pPr>
            <a:r>
              <a:rPr lang="zh-CN" altLang="zh-CN" dirty="0"/>
              <a:t>（</a:t>
            </a:r>
            <a:r>
              <a:rPr lang="en-US" altLang="zh-CN" dirty="0"/>
              <a:t>1</a:t>
            </a:r>
            <a:r>
              <a:rPr lang="zh-CN" altLang="zh-CN" dirty="0"/>
              <a:t>）对</a:t>
            </a:r>
            <a:r>
              <a:rPr lang="en-US" altLang="zh-CN" dirty="0">
                <a:sym typeface="Symbol" panose="05050102010706020507" pitchFamily="18" charset="2"/>
              </a:rPr>
              <a:t></a:t>
            </a:r>
            <a:r>
              <a:rPr lang="en-US" altLang="zh-CN" dirty="0"/>
              <a:t>x</a:t>
            </a:r>
            <a:r>
              <a:rPr lang="fr-FR" altLang="zh-CN" dirty="0"/>
              <a:t>G(x)</a:t>
            </a:r>
            <a:r>
              <a:rPr lang="zh-CN" altLang="zh-CN" dirty="0"/>
              <a:t>，利用</a:t>
            </a:r>
            <a:r>
              <a:rPr lang="fr-FR" altLang="zh-CN" dirty="0"/>
              <a:t>UI</a:t>
            </a:r>
            <a:r>
              <a:rPr lang="zh-CN" altLang="zh-CN" dirty="0"/>
              <a:t>去掉</a:t>
            </a:r>
            <a:r>
              <a:rPr lang="en-US" altLang="zh-CN" dirty="0">
                <a:sym typeface="Symbol" panose="05050102010706020507" pitchFamily="18" charset="2"/>
              </a:rPr>
              <a:t></a:t>
            </a:r>
            <a:r>
              <a:rPr lang="en-US" altLang="zh-CN" dirty="0"/>
              <a:t>x</a:t>
            </a:r>
            <a:r>
              <a:rPr lang="zh-CN" altLang="zh-CN" dirty="0"/>
              <a:t>后，取代</a:t>
            </a:r>
            <a:r>
              <a:rPr lang="fr-FR" altLang="zh-CN" dirty="0"/>
              <a:t>x</a:t>
            </a:r>
            <a:r>
              <a:rPr lang="zh-CN" altLang="zh-CN" dirty="0"/>
              <a:t>的变元在新公式中是自由出现的；</a:t>
            </a:r>
          </a:p>
          <a:p>
            <a:pPr marL="0" indent="0">
              <a:lnSpc>
                <a:spcPct val="200000"/>
              </a:lnSpc>
              <a:buNone/>
            </a:pPr>
            <a:r>
              <a:rPr lang="zh-CN" altLang="zh-CN" dirty="0"/>
              <a:t>（</a:t>
            </a:r>
            <a:r>
              <a:rPr lang="fr-FR" altLang="zh-CN" dirty="0"/>
              <a:t>2</a:t>
            </a:r>
            <a:r>
              <a:rPr lang="zh-CN" altLang="zh-CN" dirty="0"/>
              <a:t>）对</a:t>
            </a:r>
            <a:r>
              <a:rPr lang="en-US" altLang="zh-CN" dirty="0">
                <a:sym typeface="Symbol" panose="05050102010706020507" pitchFamily="18" charset="2"/>
              </a:rPr>
              <a:t></a:t>
            </a:r>
            <a:r>
              <a:rPr lang="fr-FR" altLang="zh-CN" dirty="0"/>
              <a:t>xG(x)</a:t>
            </a:r>
            <a:r>
              <a:rPr lang="zh-CN" altLang="zh-CN" dirty="0"/>
              <a:t>，利用</a:t>
            </a:r>
            <a:r>
              <a:rPr lang="fr-FR" altLang="zh-CN" dirty="0"/>
              <a:t>EI</a:t>
            </a:r>
            <a:r>
              <a:rPr lang="zh-CN" altLang="zh-CN" dirty="0"/>
              <a:t>去掉</a:t>
            </a:r>
            <a:r>
              <a:rPr lang="en-US" altLang="zh-CN" dirty="0">
                <a:sym typeface="Symbol" panose="05050102010706020507" pitchFamily="18" charset="2"/>
              </a:rPr>
              <a:t></a:t>
            </a:r>
            <a:r>
              <a:rPr lang="fr-FR" altLang="zh-CN" dirty="0"/>
              <a:t>x</a:t>
            </a:r>
            <a:r>
              <a:rPr lang="zh-CN" altLang="zh-CN" dirty="0"/>
              <a:t>时，若</a:t>
            </a:r>
            <a:r>
              <a:rPr lang="fr-FR" altLang="zh-CN" dirty="0"/>
              <a:t>G(x)</a:t>
            </a:r>
            <a:r>
              <a:rPr lang="zh-CN" altLang="zh-CN" dirty="0"/>
              <a:t>中还有除</a:t>
            </a:r>
            <a:r>
              <a:rPr lang="fr-FR" altLang="zh-CN" dirty="0"/>
              <a:t>x</a:t>
            </a:r>
            <a:r>
              <a:rPr lang="zh-CN" altLang="zh-CN" dirty="0"/>
              <a:t>以外的自由变元，则需要</a:t>
            </a:r>
            <a:r>
              <a:rPr lang="en-US" altLang="zh-CN" dirty="0"/>
              <a:t>  </a:t>
            </a:r>
          </a:p>
          <a:p>
            <a:pPr marL="0" indent="0">
              <a:lnSpc>
                <a:spcPct val="200000"/>
              </a:lnSpc>
              <a:buNone/>
            </a:pPr>
            <a:r>
              <a:rPr lang="en-US" altLang="zh-CN" dirty="0"/>
              <a:t>         </a:t>
            </a:r>
            <a:r>
              <a:rPr lang="zh-CN" altLang="zh-CN" dirty="0"/>
              <a:t>用这些变元的函数符号来取代</a:t>
            </a:r>
            <a:r>
              <a:rPr lang="fr-FR" altLang="zh-CN" dirty="0"/>
              <a:t>x</a:t>
            </a:r>
            <a:r>
              <a:rPr lang="zh-CN" altLang="zh-CN" dirty="0"/>
              <a:t>；</a:t>
            </a:r>
          </a:p>
          <a:p>
            <a:pPr marL="0" indent="0">
              <a:lnSpc>
                <a:spcPct val="200000"/>
              </a:lnSpc>
              <a:buNone/>
            </a:pPr>
            <a:r>
              <a:rPr lang="zh-CN" altLang="zh-CN" dirty="0"/>
              <a:t>（</a:t>
            </a:r>
            <a:r>
              <a:rPr lang="fr-FR" altLang="zh-CN" dirty="0"/>
              <a:t>3</a:t>
            </a:r>
            <a:r>
              <a:rPr lang="zh-CN" altLang="zh-CN" dirty="0"/>
              <a:t>）对</a:t>
            </a:r>
            <a:r>
              <a:rPr lang="fr-FR" altLang="zh-CN" dirty="0"/>
              <a:t>G(x)</a:t>
            </a:r>
            <a:r>
              <a:rPr lang="zh-CN" altLang="zh-CN" dirty="0"/>
              <a:t>，利用</a:t>
            </a:r>
            <a:r>
              <a:rPr lang="fr-FR" altLang="zh-CN" dirty="0"/>
              <a:t>UG</a:t>
            </a:r>
            <a:r>
              <a:rPr lang="zh-CN" altLang="zh-CN" dirty="0"/>
              <a:t>规则添加</a:t>
            </a:r>
            <a:r>
              <a:rPr lang="en-US" altLang="zh-CN" dirty="0">
                <a:sym typeface="Symbol" panose="05050102010706020507" pitchFamily="18" charset="2"/>
              </a:rPr>
              <a:t></a:t>
            </a:r>
            <a:r>
              <a:rPr lang="en-US" altLang="zh-CN" dirty="0"/>
              <a:t>y</a:t>
            </a:r>
            <a:r>
              <a:rPr lang="zh-CN" altLang="zh-CN" dirty="0"/>
              <a:t>时，</a:t>
            </a:r>
            <a:r>
              <a:rPr lang="fr-FR" altLang="zh-CN" dirty="0"/>
              <a:t>G(x)</a:t>
            </a:r>
            <a:r>
              <a:rPr lang="zh-CN" altLang="zh-CN" dirty="0"/>
              <a:t>对</a:t>
            </a:r>
            <a:r>
              <a:rPr lang="fr-FR" altLang="zh-CN" dirty="0"/>
              <a:t>y</a:t>
            </a:r>
            <a:r>
              <a:rPr lang="zh-CN" altLang="zh-CN" dirty="0"/>
              <a:t>是自由的，才可以用</a:t>
            </a:r>
            <a:r>
              <a:rPr lang="fr-FR" altLang="zh-CN" dirty="0"/>
              <a:t>y</a:t>
            </a:r>
            <a:r>
              <a:rPr lang="zh-CN" altLang="zh-CN" dirty="0"/>
              <a:t>取代</a:t>
            </a:r>
            <a:r>
              <a:rPr lang="fr-FR" altLang="zh-CN" dirty="0"/>
              <a:t>x</a:t>
            </a:r>
            <a:r>
              <a:rPr lang="zh-CN" altLang="zh-CN" dirty="0"/>
              <a:t>；</a:t>
            </a:r>
          </a:p>
          <a:p>
            <a:pPr marL="0" indent="0">
              <a:lnSpc>
                <a:spcPct val="200000"/>
              </a:lnSpc>
              <a:buNone/>
            </a:pPr>
            <a:r>
              <a:rPr lang="zh-CN" altLang="zh-CN" dirty="0"/>
              <a:t>（</a:t>
            </a:r>
            <a:r>
              <a:rPr lang="fr-FR" altLang="zh-CN" dirty="0"/>
              <a:t>4</a:t>
            </a:r>
            <a:r>
              <a:rPr lang="zh-CN" altLang="zh-CN" dirty="0"/>
              <a:t>）对</a:t>
            </a:r>
            <a:r>
              <a:rPr lang="fr-FR" altLang="zh-CN" dirty="0"/>
              <a:t>G(c)</a:t>
            </a:r>
            <a:r>
              <a:rPr lang="zh-CN" altLang="zh-CN" dirty="0"/>
              <a:t>，利用</a:t>
            </a:r>
            <a:r>
              <a:rPr lang="fr-FR" altLang="zh-CN" dirty="0"/>
              <a:t>EG</a:t>
            </a:r>
            <a:r>
              <a:rPr lang="zh-CN" altLang="zh-CN" dirty="0"/>
              <a:t>规则添加</a:t>
            </a:r>
            <a:r>
              <a:rPr lang="en-US" altLang="zh-CN" dirty="0">
                <a:sym typeface="Symbol" panose="05050102010706020507" pitchFamily="18" charset="2"/>
              </a:rPr>
              <a:t></a:t>
            </a:r>
            <a:r>
              <a:rPr lang="fr-FR" altLang="zh-CN" dirty="0"/>
              <a:t>y</a:t>
            </a:r>
            <a:r>
              <a:rPr lang="zh-CN" altLang="zh-CN" dirty="0"/>
              <a:t>时，取代</a:t>
            </a:r>
            <a:r>
              <a:rPr lang="fr-FR" altLang="zh-CN" dirty="0"/>
              <a:t>c</a:t>
            </a:r>
            <a:r>
              <a:rPr lang="zh-CN" altLang="zh-CN" dirty="0"/>
              <a:t>的</a:t>
            </a:r>
            <a:r>
              <a:rPr lang="fr-FR" altLang="zh-CN" dirty="0"/>
              <a:t>y</a:t>
            </a:r>
            <a:r>
              <a:rPr lang="zh-CN" altLang="zh-CN" dirty="0"/>
              <a:t>在原公式中不曾出现过。</a:t>
            </a:r>
          </a:p>
        </p:txBody>
      </p:sp>
      <p:sp>
        <p:nvSpPr>
          <p:cNvPr id="37893" name="Rectangle 7"/>
          <p:cNvSpPr>
            <a:spLocks noChangeArrowheads="1"/>
          </p:cNvSpPr>
          <p:nvPr/>
        </p:nvSpPr>
        <p:spPr bwMode="auto">
          <a:xfrm>
            <a:off x="1526117" y="3042002"/>
            <a:ext cx="184774" cy="585039"/>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37895" name="Rectangle 9"/>
          <p:cNvSpPr>
            <a:spLocks noChangeArrowheads="1"/>
          </p:cNvSpPr>
          <p:nvPr/>
        </p:nvSpPr>
        <p:spPr bwMode="auto">
          <a:xfrm>
            <a:off x="1526117" y="-292519"/>
            <a:ext cx="184774" cy="585039"/>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6" name="Rectangle 2">
            <a:extLst>
              <a:ext uri="{FF2B5EF4-FFF2-40B4-BE49-F238E27FC236}">
                <a16:creationId xmlns:a16="http://schemas.microsoft.com/office/drawing/2014/main" id="{685B0FCB-AA82-4580-BCD4-2C6620089831}"/>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sym typeface="Symbol" panose="05050102010706020507" pitchFamily="18" charset="2"/>
              </a:rPr>
              <a:t>小结</a:t>
            </a:r>
          </a:p>
        </p:txBody>
      </p:sp>
    </p:spTree>
    <p:extLst>
      <p:ext uri="{BB962C8B-B14F-4D97-AF65-F5344CB8AC3E}">
        <p14:creationId xmlns:p14="http://schemas.microsoft.com/office/powerpoint/2010/main" val="9542446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481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81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81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81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81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81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uiExpand="1" build="p"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3">
            <a:extLst>
              <a:ext uri="{FF2B5EF4-FFF2-40B4-BE49-F238E27FC236}">
                <a16:creationId xmlns:a16="http://schemas.microsoft.com/office/drawing/2014/main" id="{FFD0FB03-B319-4C8B-873A-3FE4E1EC89A3}"/>
              </a:ext>
            </a:extLst>
          </p:cNvPr>
          <p:cNvSpPr>
            <a:spLocks noGrp="1" noChangeArrowheads="1"/>
          </p:cNvSpPr>
          <p:nvPr>
            <p:ph type="body" idx="4294967295"/>
          </p:nvPr>
        </p:nvSpPr>
        <p:spPr>
          <a:xfrm>
            <a:off x="307975" y="1372394"/>
            <a:ext cx="11353800" cy="4755482"/>
          </a:xfrm>
        </p:spPr>
        <p:txBody>
          <a:bodyPr vert="horz" lIns="36008" tIns="60958" rIns="36008" bIns="60958" rtlCol="0">
            <a:normAutofit/>
          </a:bodyPr>
          <a:lstStyle/>
          <a:p>
            <a:pPr marL="457291" indent="-457291">
              <a:lnSpc>
                <a:spcPct val="200000"/>
              </a:lnSpc>
              <a:buNone/>
            </a:pPr>
            <a:r>
              <a:rPr lang="zh-CN" altLang="en-US" dirty="0">
                <a:solidFill>
                  <a:srgbClr val="CC00FF"/>
                </a:solidFill>
              </a:rPr>
              <a:t>（</a:t>
            </a:r>
            <a:r>
              <a:rPr lang="en-US" altLang="zh-CN" dirty="0">
                <a:solidFill>
                  <a:srgbClr val="CC00FF"/>
                </a:solidFill>
              </a:rPr>
              <a:t>1</a:t>
            </a:r>
            <a:r>
              <a:rPr lang="zh-CN" altLang="en-US" dirty="0">
                <a:solidFill>
                  <a:srgbClr val="CC00FF"/>
                </a:solidFill>
              </a:rPr>
              <a:t>）</a:t>
            </a:r>
            <a:r>
              <a:rPr lang="en-US" altLang="zh-CN" dirty="0">
                <a:solidFill>
                  <a:schemeClr val="folHlink"/>
                </a:solidFill>
              </a:rPr>
              <a:t>I</a:t>
            </a:r>
            <a:r>
              <a:rPr lang="en-US" altLang="zh-CN" baseline="-25000" dirty="0">
                <a:solidFill>
                  <a:schemeClr val="folHlink"/>
                </a:solidFill>
              </a:rPr>
              <a:t>11</a:t>
            </a:r>
            <a:r>
              <a:rPr lang="zh-CN" altLang="en-US" dirty="0">
                <a:solidFill>
                  <a:schemeClr val="folHlink"/>
                </a:solidFill>
              </a:rPr>
              <a:t>：</a:t>
            </a:r>
            <a:r>
              <a:rPr lang="en-US" altLang="zh-CN" dirty="0">
                <a:solidFill>
                  <a:srgbClr val="0000CC"/>
                </a:solidFill>
                <a:sym typeface="Symbol" panose="05050102010706020507" pitchFamily="18" charset="2"/>
              </a:rPr>
              <a:t></a:t>
            </a:r>
            <a:r>
              <a:rPr lang="en-US" altLang="zh-CN" dirty="0" err="1">
                <a:solidFill>
                  <a:srgbClr val="0000CC"/>
                </a:solidFill>
              </a:rPr>
              <a:t>xG</a:t>
            </a:r>
            <a:r>
              <a:rPr lang="en-US" altLang="zh-CN" dirty="0">
                <a:solidFill>
                  <a:srgbClr val="0000CC"/>
                </a:solidFill>
              </a:rPr>
              <a:t>(x) </a:t>
            </a:r>
            <a:r>
              <a:rPr lang="en-US" altLang="en-US" noProof="1">
                <a:solidFill>
                  <a:schemeClr val="accent1"/>
                </a:solidFill>
                <a:sym typeface="Symbol" panose="05050102010706020507" pitchFamily="18" charset="2"/>
              </a:rPr>
              <a:t></a:t>
            </a:r>
            <a:r>
              <a:rPr lang="en-US" altLang="zh-CN" dirty="0">
                <a:solidFill>
                  <a:schemeClr val="accent1"/>
                </a:solidFill>
                <a:sym typeface="Symbol" panose="05050102010706020507" pitchFamily="18" charset="2"/>
              </a:rPr>
              <a:t> </a:t>
            </a:r>
            <a:r>
              <a:rPr lang="en-US" altLang="zh-CN" dirty="0">
                <a:solidFill>
                  <a:srgbClr val="0000CC"/>
                </a:solidFill>
                <a:sym typeface="Symbol" panose="05050102010706020507" pitchFamily="18" charset="2"/>
              </a:rPr>
              <a:t></a:t>
            </a:r>
            <a:r>
              <a:rPr lang="en-US" altLang="zh-CN" dirty="0" err="1">
                <a:solidFill>
                  <a:srgbClr val="0000CC"/>
                </a:solidFill>
              </a:rPr>
              <a:t>xG</a:t>
            </a:r>
            <a:r>
              <a:rPr lang="en-US" altLang="zh-CN" dirty="0">
                <a:solidFill>
                  <a:srgbClr val="0000CC"/>
                </a:solidFill>
              </a:rPr>
              <a:t>(x)</a:t>
            </a:r>
            <a:r>
              <a:rPr lang="zh-CN" altLang="en-US" dirty="0"/>
              <a:t>；</a:t>
            </a:r>
          </a:p>
          <a:p>
            <a:pPr marL="457291" indent="-457291">
              <a:lnSpc>
                <a:spcPct val="200000"/>
              </a:lnSpc>
              <a:buNone/>
            </a:pPr>
            <a:r>
              <a:rPr lang="zh-CN" altLang="en-US" dirty="0">
                <a:solidFill>
                  <a:srgbClr val="CC00FF"/>
                </a:solidFill>
              </a:rPr>
              <a:t>（</a:t>
            </a:r>
            <a:r>
              <a:rPr lang="en-US" altLang="zh-CN" dirty="0">
                <a:solidFill>
                  <a:srgbClr val="CC00FF"/>
                </a:solidFill>
              </a:rPr>
              <a:t>2</a:t>
            </a:r>
            <a:r>
              <a:rPr lang="zh-CN" altLang="en-US" dirty="0">
                <a:solidFill>
                  <a:srgbClr val="CC00FF"/>
                </a:solidFill>
              </a:rPr>
              <a:t>）</a:t>
            </a:r>
            <a:r>
              <a:rPr lang="en-US" altLang="zh-CN" dirty="0">
                <a:solidFill>
                  <a:schemeClr val="folHlink"/>
                </a:solidFill>
              </a:rPr>
              <a:t>I</a:t>
            </a:r>
            <a:r>
              <a:rPr lang="en-US" altLang="zh-CN" baseline="-25000" dirty="0">
                <a:solidFill>
                  <a:schemeClr val="folHlink"/>
                </a:solidFill>
              </a:rPr>
              <a:t>12</a:t>
            </a:r>
            <a:r>
              <a:rPr lang="zh-CN" altLang="en-US" dirty="0">
                <a:solidFill>
                  <a:schemeClr val="folHlink"/>
                </a:solidFill>
              </a:rPr>
              <a:t>：</a:t>
            </a:r>
            <a:r>
              <a:rPr lang="en-US" altLang="zh-CN" dirty="0">
                <a:solidFill>
                  <a:srgbClr val="0000CC"/>
                </a:solidFill>
                <a:sym typeface="Symbol" panose="05050102010706020507" pitchFamily="18" charset="2"/>
              </a:rPr>
              <a:t></a:t>
            </a:r>
            <a:r>
              <a:rPr lang="en-US" altLang="zh-CN" dirty="0" err="1">
                <a:solidFill>
                  <a:srgbClr val="0000CC"/>
                </a:solidFill>
              </a:rPr>
              <a:t>xG</a:t>
            </a:r>
            <a:r>
              <a:rPr lang="en-US" altLang="zh-CN" dirty="0">
                <a:solidFill>
                  <a:srgbClr val="0000CC"/>
                </a:solidFill>
              </a:rPr>
              <a:t>(x)∨</a:t>
            </a:r>
            <a:r>
              <a:rPr lang="en-US" altLang="zh-CN" dirty="0">
                <a:solidFill>
                  <a:srgbClr val="0000CC"/>
                </a:solidFill>
                <a:sym typeface="Symbol" panose="05050102010706020507" pitchFamily="18" charset="2"/>
              </a:rPr>
              <a:t></a:t>
            </a:r>
            <a:r>
              <a:rPr lang="en-US" altLang="zh-CN" dirty="0" err="1">
                <a:solidFill>
                  <a:srgbClr val="0000CC"/>
                </a:solidFill>
              </a:rPr>
              <a:t>xH</a:t>
            </a:r>
            <a:r>
              <a:rPr lang="en-US" altLang="zh-CN" dirty="0">
                <a:solidFill>
                  <a:srgbClr val="0000CC"/>
                </a:solidFill>
              </a:rPr>
              <a:t>(x)</a:t>
            </a:r>
            <a:r>
              <a:rPr lang="en-US" altLang="en-US" noProof="1">
                <a:solidFill>
                  <a:schemeClr val="accent1"/>
                </a:solidFill>
                <a:sym typeface="Symbol" panose="05050102010706020507" pitchFamily="18" charset="2"/>
              </a:rPr>
              <a:t></a:t>
            </a:r>
            <a:r>
              <a:rPr lang="en-US" altLang="zh-CN" dirty="0">
                <a:solidFill>
                  <a:srgbClr val="0000CC"/>
                </a:solidFill>
                <a:sym typeface="Symbol" panose="05050102010706020507" pitchFamily="18" charset="2"/>
              </a:rPr>
              <a:t></a:t>
            </a:r>
            <a:r>
              <a:rPr lang="en-US" altLang="zh-CN" dirty="0">
                <a:solidFill>
                  <a:srgbClr val="0000CC"/>
                </a:solidFill>
              </a:rPr>
              <a:t>x </a:t>
            </a:r>
            <a:r>
              <a:rPr lang="zh-CN" altLang="en-US" dirty="0">
                <a:solidFill>
                  <a:srgbClr val="0000CC"/>
                </a:solidFill>
              </a:rPr>
              <a:t>(G(x)∨H(x))</a:t>
            </a:r>
            <a:r>
              <a:rPr lang="zh-CN" altLang="en-US" dirty="0"/>
              <a:t>；</a:t>
            </a:r>
          </a:p>
          <a:p>
            <a:pPr marL="457291" indent="-457291">
              <a:lnSpc>
                <a:spcPct val="200000"/>
              </a:lnSpc>
              <a:buNone/>
            </a:pPr>
            <a:r>
              <a:rPr lang="zh-CN" altLang="en-US" dirty="0"/>
              <a:t>         </a:t>
            </a:r>
            <a:r>
              <a:rPr lang="en-US" altLang="zh-CN" dirty="0">
                <a:solidFill>
                  <a:schemeClr val="folHlink"/>
                </a:solidFill>
              </a:rPr>
              <a:t>I</a:t>
            </a:r>
            <a:r>
              <a:rPr lang="en-US" altLang="zh-CN" baseline="-25000" dirty="0">
                <a:solidFill>
                  <a:schemeClr val="folHlink"/>
                </a:solidFill>
              </a:rPr>
              <a:t>13</a:t>
            </a:r>
            <a:r>
              <a:rPr lang="zh-CN" altLang="en-US" dirty="0">
                <a:solidFill>
                  <a:schemeClr val="folHlink"/>
                </a:solidFill>
              </a:rPr>
              <a:t>：</a:t>
            </a:r>
            <a:r>
              <a:rPr lang="en-US" altLang="zh-CN" dirty="0">
                <a:solidFill>
                  <a:srgbClr val="0000CC"/>
                </a:solidFill>
                <a:sym typeface="Symbol" panose="05050102010706020507" pitchFamily="18" charset="2"/>
              </a:rPr>
              <a:t></a:t>
            </a:r>
            <a:r>
              <a:rPr lang="en-US" altLang="zh-CN" dirty="0">
                <a:solidFill>
                  <a:srgbClr val="0000CC"/>
                </a:solidFill>
              </a:rPr>
              <a:t>x (G(x)∧H(x))</a:t>
            </a:r>
            <a:r>
              <a:rPr lang="en-US" altLang="en-US" noProof="1">
                <a:solidFill>
                  <a:schemeClr val="accent1"/>
                </a:solidFill>
                <a:sym typeface="Symbol" panose="05050102010706020507" pitchFamily="18" charset="2"/>
              </a:rPr>
              <a:t></a:t>
            </a:r>
            <a:r>
              <a:rPr lang="en-US" altLang="zh-CN" dirty="0">
                <a:solidFill>
                  <a:srgbClr val="0000CC"/>
                </a:solidFill>
                <a:sym typeface="Symbol" panose="05050102010706020507" pitchFamily="18" charset="2"/>
              </a:rPr>
              <a:t></a:t>
            </a:r>
            <a:r>
              <a:rPr lang="en-US" altLang="zh-CN" dirty="0">
                <a:solidFill>
                  <a:srgbClr val="0000CC"/>
                </a:solidFill>
              </a:rPr>
              <a:t>x</a:t>
            </a:r>
            <a:r>
              <a:rPr lang="zh-CN" altLang="en-US" dirty="0">
                <a:solidFill>
                  <a:srgbClr val="0000CC"/>
                </a:solidFill>
              </a:rPr>
              <a:t>G(x)∧</a:t>
            </a:r>
            <a:r>
              <a:rPr lang="en-US" altLang="zh-CN" dirty="0">
                <a:solidFill>
                  <a:srgbClr val="0000CC"/>
                </a:solidFill>
                <a:sym typeface="Symbol" panose="05050102010706020507" pitchFamily="18" charset="2"/>
              </a:rPr>
              <a:t></a:t>
            </a:r>
            <a:r>
              <a:rPr lang="en-US" altLang="zh-CN" dirty="0">
                <a:solidFill>
                  <a:srgbClr val="0000CC"/>
                </a:solidFill>
              </a:rPr>
              <a:t>x</a:t>
            </a:r>
            <a:r>
              <a:rPr lang="zh-CN" altLang="en-US" dirty="0">
                <a:solidFill>
                  <a:srgbClr val="0000CC"/>
                </a:solidFill>
              </a:rPr>
              <a:t>H(x)</a:t>
            </a:r>
            <a:r>
              <a:rPr lang="zh-CN" altLang="en-US" dirty="0"/>
              <a:t>；</a:t>
            </a:r>
          </a:p>
          <a:p>
            <a:pPr marL="457291" indent="-457291">
              <a:lnSpc>
                <a:spcPct val="200000"/>
              </a:lnSpc>
              <a:buNone/>
            </a:pPr>
            <a:r>
              <a:rPr lang="zh-CN" altLang="en-US" dirty="0">
                <a:solidFill>
                  <a:srgbClr val="CC00FF"/>
                </a:solidFill>
              </a:rPr>
              <a:t>（</a:t>
            </a:r>
            <a:r>
              <a:rPr lang="en-US" altLang="zh-CN" dirty="0">
                <a:solidFill>
                  <a:srgbClr val="CC00FF"/>
                </a:solidFill>
              </a:rPr>
              <a:t>3</a:t>
            </a:r>
            <a:r>
              <a:rPr lang="zh-CN" altLang="en-US" dirty="0">
                <a:solidFill>
                  <a:srgbClr val="CC00FF"/>
                </a:solidFill>
              </a:rPr>
              <a:t>）</a:t>
            </a:r>
            <a:r>
              <a:rPr lang="en-US" altLang="zh-CN" dirty="0">
                <a:solidFill>
                  <a:schemeClr val="folHlink"/>
                </a:solidFill>
              </a:rPr>
              <a:t>I</a:t>
            </a:r>
            <a:r>
              <a:rPr lang="en-US" altLang="zh-CN" baseline="-25000" dirty="0">
                <a:solidFill>
                  <a:schemeClr val="folHlink"/>
                </a:solidFill>
              </a:rPr>
              <a:t>14</a:t>
            </a:r>
            <a:r>
              <a:rPr lang="zh-CN" altLang="en-US" dirty="0">
                <a:solidFill>
                  <a:schemeClr val="folHlink"/>
                </a:solidFill>
              </a:rPr>
              <a:t>：</a:t>
            </a:r>
            <a:r>
              <a:rPr lang="en-US" altLang="zh-CN" dirty="0">
                <a:solidFill>
                  <a:srgbClr val="0000CC"/>
                </a:solidFill>
                <a:sym typeface="Symbol" panose="05050102010706020507" pitchFamily="18" charset="2"/>
              </a:rPr>
              <a:t></a:t>
            </a:r>
            <a:r>
              <a:rPr lang="en-US" altLang="zh-CN" dirty="0">
                <a:solidFill>
                  <a:srgbClr val="0000CC"/>
                </a:solidFill>
              </a:rPr>
              <a:t>x (G(x)→H(x))</a:t>
            </a:r>
            <a:r>
              <a:rPr lang="en-US" altLang="en-US" noProof="1">
                <a:solidFill>
                  <a:schemeClr val="accent1"/>
                </a:solidFill>
                <a:sym typeface="Symbol" panose="05050102010706020507" pitchFamily="18" charset="2"/>
              </a:rPr>
              <a:t></a:t>
            </a:r>
            <a:r>
              <a:rPr lang="en-US" altLang="zh-CN" dirty="0">
                <a:solidFill>
                  <a:srgbClr val="0000CC"/>
                </a:solidFill>
                <a:sym typeface="Symbol" panose="05050102010706020507" pitchFamily="18" charset="2"/>
              </a:rPr>
              <a:t></a:t>
            </a:r>
            <a:r>
              <a:rPr lang="en-US" altLang="zh-CN" dirty="0">
                <a:solidFill>
                  <a:srgbClr val="0000CC"/>
                </a:solidFill>
              </a:rPr>
              <a:t>x</a:t>
            </a:r>
            <a:r>
              <a:rPr lang="zh-CN" altLang="en-US" dirty="0">
                <a:solidFill>
                  <a:srgbClr val="0000CC"/>
                </a:solidFill>
              </a:rPr>
              <a:t>G(x)→</a:t>
            </a:r>
            <a:r>
              <a:rPr lang="en-US" altLang="zh-CN" dirty="0">
                <a:solidFill>
                  <a:srgbClr val="0000CC"/>
                </a:solidFill>
                <a:sym typeface="Symbol" panose="05050102010706020507" pitchFamily="18" charset="2"/>
              </a:rPr>
              <a:t></a:t>
            </a:r>
            <a:r>
              <a:rPr lang="en-US" altLang="zh-CN" dirty="0">
                <a:solidFill>
                  <a:srgbClr val="0000CC"/>
                </a:solidFill>
              </a:rPr>
              <a:t>x</a:t>
            </a:r>
            <a:r>
              <a:rPr lang="zh-CN" altLang="en-US" dirty="0">
                <a:solidFill>
                  <a:srgbClr val="0000CC"/>
                </a:solidFill>
              </a:rPr>
              <a:t>H(x)</a:t>
            </a:r>
            <a:r>
              <a:rPr lang="zh-CN" altLang="en-US" dirty="0"/>
              <a:t>；</a:t>
            </a:r>
          </a:p>
          <a:p>
            <a:pPr marL="457291" indent="-457291">
              <a:lnSpc>
                <a:spcPct val="200000"/>
              </a:lnSpc>
              <a:buNone/>
            </a:pPr>
            <a:r>
              <a:rPr lang="zh-CN" altLang="en-US" dirty="0"/>
              <a:t>         </a:t>
            </a:r>
            <a:r>
              <a:rPr lang="en-US" altLang="zh-CN" dirty="0">
                <a:solidFill>
                  <a:schemeClr val="folHlink"/>
                </a:solidFill>
              </a:rPr>
              <a:t>I</a:t>
            </a:r>
            <a:r>
              <a:rPr lang="en-US" altLang="zh-CN" baseline="-25000" dirty="0">
                <a:solidFill>
                  <a:schemeClr val="folHlink"/>
                </a:solidFill>
              </a:rPr>
              <a:t>15</a:t>
            </a:r>
            <a:r>
              <a:rPr lang="zh-CN" altLang="en-US" dirty="0">
                <a:solidFill>
                  <a:schemeClr val="folHlink"/>
                </a:solidFill>
              </a:rPr>
              <a:t>：</a:t>
            </a:r>
            <a:r>
              <a:rPr lang="en-US" altLang="zh-CN" dirty="0">
                <a:solidFill>
                  <a:srgbClr val="0000CC"/>
                </a:solidFill>
                <a:sym typeface="Symbol" panose="05050102010706020507" pitchFamily="18" charset="2"/>
              </a:rPr>
              <a:t></a:t>
            </a:r>
            <a:r>
              <a:rPr lang="en-US" altLang="zh-CN" dirty="0">
                <a:solidFill>
                  <a:srgbClr val="0000CC"/>
                </a:solidFill>
              </a:rPr>
              <a:t>x (G(x)→H(x))</a:t>
            </a:r>
            <a:r>
              <a:rPr lang="en-US" altLang="en-US" noProof="1">
                <a:solidFill>
                  <a:schemeClr val="accent1"/>
                </a:solidFill>
                <a:sym typeface="Symbol" panose="05050102010706020507" pitchFamily="18" charset="2"/>
              </a:rPr>
              <a:t></a:t>
            </a:r>
            <a:r>
              <a:rPr lang="en-US" altLang="zh-CN" dirty="0">
                <a:solidFill>
                  <a:srgbClr val="0000CC"/>
                </a:solidFill>
                <a:sym typeface="Symbol" panose="05050102010706020507" pitchFamily="18" charset="2"/>
              </a:rPr>
              <a:t></a:t>
            </a:r>
            <a:r>
              <a:rPr lang="en-US" altLang="zh-CN" dirty="0">
                <a:solidFill>
                  <a:srgbClr val="0000CC"/>
                </a:solidFill>
              </a:rPr>
              <a:t>x</a:t>
            </a:r>
            <a:r>
              <a:rPr lang="zh-CN" altLang="en-US" dirty="0">
                <a:solidFill>
                  <a:srgbClr val="0000CC"/>
                </a:solidFill>
              </a:rPr>
              <a:t>G(x)→</a:t>
            </a:r>
            <a:r>
              <a:rPr lang="en-US" altLang="zh-CN" dirty="0">
                <a:solidFill>
                  <a:srgbClr val="0000CC"/>
                </a:solidFill>
                <a:sym typeface="Symbol" panose="05050102010706020507" pitchFamily="18" charset="2"/>
              </a:rPr>
              <a:t></a:t>
            </a:r>
            <a:r>
              <a:rPr lang="en-US" altLang="zh-CN" dirty="0">
                <a:solidFill>
                  <a:srgbClr val="0000CC"/>
                </a:solidFill>
              </a:rPr>
              <a:t>x</a:t>
            </a:r>
            <a:r>
              <a:rPr lang="zh-CN" altLang="en-US" dirty="0">
                <a:solidFill>
                  <a:srgbClr val="0000CC"/>
                </a:solidFill>
              </a:rPr>
              <a:t>H(x)</a:t>
            </a:r>
            <a:r>
              <a:rPr lang="zh-CN" altLang="en-US" dirty="0"/>
              <a:t>；</a:t>
            </a:r>
            <a:endParaRPr lang="en-US" altLang="zh-CN" dirty="0"/>
          </a:p>
          <a:p>
            <a:pPr marL="457291" indent="-457291">
              <a:lnSpc>
                <a:spcPct val="200000"/>
              </a:lnSpc>
              <a:buNone/>
            </a:pPr>
            <a:r>
              <a:rPr lang="fr-FR" altLang="en-US" dirty="0">
                <a:solidFill>
                  <a:schemeClr val="folHlink"/>
                </a:solidFill>
              </a:rPr>
              <a:t>         I</a:t>
            </a:r>
            <a:r>
              <a:rPr lang="fr-FR" altLang="en-US" baseline="-25000" dirty="0">
                <a:solidFill>
                  <a:schemeClr val="folHlink"/>
                </a:solidFill>
              </a:rPr>
              <a:t>16</a:t>
            </a:r>
            <a:r>
              <a:rPr lang="zh-CN" altLang="en-US" dirty="0">
                <a:solidFill>
                  <a:schemeClr val="folHlink"/>
                </a:solidFill>
              </a:rPr>
              <a:t>：</a:t>
            </a:r>
            <a:r>
              <a:rPr lang="en-US" altLang="zh-CN" dirty="0">
                <a:solidFill>
                  <a:srgbClr val="0000CC"/>
                </a:solidFill>
                <a:sym typeface="Symbol" panose="05050102010706020507" pitchFamily="18" charset="2"/>
              </a:rPr>
              <a:t></a:t>
            </a:r>
            <a:r>
              <a:rPr lang="fr-FR" altLang="en-US" dirty="0">
                <a:solidFill>
                  <a:srgbClr val="0000CC"/>
                </a:solidFill>
              </a:rPr>
              <a:t>x</a:t>
            </a:r>
            <a:r>
              <a:rPr lang="en-US" altLang="zh-CN" dirty="0">
                <a:solidFill>
                  <a:srgbClr val="0000CC"/>
                </a:solidFill>
                <a:sym typeface="Symbol" panose="05050102010706020507" pitchFamily="18" charset="2"/>
              </a:rPr>
              <a:t></a:t>
            </a:r>
            <a:r>
              <a:rPr lang="fr-FR" altLang="en-US" dirty="0">
                <a:solidFill>
                  <a:srgbClr val="0000CC"/>
                </a:solidFill>
              </a:rPr>
              <a:t>yG(x,y) </a:t>
            </a:r>
            <a:r>
              <a:rPr lang="fr-FR" altLang="en-US" noProof="1">
                <a:solidFill>
                  <a:schemeClr val="accent1"/>
                </a:solidFill>
                <a:sym typeface="Symbol" panose="05050102010706020507" pitchFamily="18" charset="2"/>
              </a:rPr>
              <a:t></a:t>
            </a:r>
            <a:r>
              <a:rPr lang="en-US" altLang="zh-CN" dirty="0">
                <a:solidFill>
                  <a:srgbClr val="0000CC"/>
                </a:solidFill>
                <a:sym typeface="Symbol" panose="05050102010706020507" pitchFamily="18" charset="2"/>
              </a:rPr>
              <a:t> </a:t>
            </a:r>
            <a:r>
              <a:rPr lang="fr-FR" altLang="en-US" dirty="0">
                <a:solidFill>
                  <a:srgbClr val="0000CC"/>
                </a:solidFill>
              </a:rPr>
              <a:t>y</a:t>
            </a:r>
            <a:r>
              <a:rPr lang="en-US" altLang="zh-CN" dirty="0">
                <a:solidFill>
                  <a:srgbClr val="0000CC"/>
                </a:solidFill>
                <a:sym typeface="Symbol" panose="05050102010706020507" pitchFamily="18" charset="2"/>
              </a:rPr>
              <a:t></a:t>
            </a:r>
            <a:r>
              <a:rPr lang="en-US" altLang="zh-CN" dirty="0">
                <a:solidFill>
                  <a:srgbClr val="0000CC"/>
                </a:solidFill>
              </a:rPr>
              <a:t>x</a:t>
            </a:r>
            <a:r>
              <a:rPr lang="fr-FR" altLang="en-US" dirty="0">
                <a:solidFill>
                  <a:srgbClr val="0000CC"/>
                </a:solidFill>
              </a:rPr>
              <a:t>G(x,y)</a:t>
            </a:r>
            <a:r>
              <a:rPr lang="zh-CN" altLang="en-US" dirty="0"/>
              <a:t>；</a:t>
            </a:r>
          </a:p>
        </p:txBody>
      </p:sp>
      <p:sp>
        <p:nvSpPr>
          <p:cNvPr id="5" name="Rectangle 2">
            <a:extLst>
              <a:ext uri="{FF2B5EF4-FFF2-40B4-BE49-F238E27FC236}">
                <a16:creationId xmlns:a16="http://schemas.microsoft.com/office/drawing/2014/main" id="{4CB75B32-BC71-4B9E-BF93-6A1356BE50CE}"/>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en-US" altLang="zh-CN" dirty="0"/>
              <a:t>2. </a:t>
            </a:r>
            <a:r>
              <a:rPr lang="zh-CN" altLang="zh-CN" dirty="0"/>
              <a:t>推理定律</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0116">
                                            <p:txEl>
                                              <p:pRg st="0" end="0"/>
                                            </p:txEl>
                                          </p:spTgt>
                                        </p:tgtEl>
                                        <p:attrNameLst>
                                          <p:attrName>style.visibility</p:attrName>
                                        </p:attrNameLst>
                                      </p:cBhvr>
                                      <p:to>
                                        <p:strVal val="visible"/>
                                      </p:to>
                                    </p:set>
                                    <p:animEffect transition="in" filter="slide(fromBottom)">
                                      <p:cBhvr>
                                        <p:cTn id="7" dur="500"/>
                                        <p:tgtEl>
                                          <p:spTgt spid="9011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90116">
                                            <p:txEl>
                                              <p:pRg st="1" end="1"/>
                                            </p:txEl>
                                          </p:spTgt>
                                        </p:tgtEl>
                                        <p:attrNameLst>
                                          <p:attrName>style.visibility</p:attrName>
                                        </p:attrNameLst>
                                      </p:cBhvr>
                                      <p:to>
                                        <p:strVal val="visible"/>
                                      </p:to>
                                    </p:set>
                                    <p:animEffect transition="in" filter="slide(fromBottom)">
                                      <p:cBhvr>
                                        <p:cTn id="12" dur="500"/>
                                        <p:tgtEl>
                                          <p:spTgt spid="9011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90116">
                                            <p:txEl>
                                              <p:pRg st="2" end="2"/>
                                            </p:txEl>
                                          </p:spTgt>
                                        </p:tgtEl>
                                        <p:attrNameLst>
                                          <p:attrName>style.visibility</p:attrName>
                                        </p:attrNameLst>
                                      </p:cBhvr>
                                      <p:to>
                                        <p:strVal val="visible"/>
                                      </p:to>
                                    </p:set>
                                    <p:animEffect transition="in" filter="slide(fromBottom)">
                                      <p:cBhvr>
                                        <p:cTn id="17" dur="500"/>
                                        <p:tgtEl>
                                          <p:spTgt spid="9011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90116">
                                            <p:txEl>
                                              <p:pRg st="3" end="3"/>
                                            </p:txEl>
                                          </p:spTgt>
                                        </p:tgtEl>
                                        <p:attrNameLst>
                                          <p:attrName>style.visibility</p:attrName>
                                        </p:attrNameLst>
                                      </p:cBhvr>
                                      <p:to>
                                        <p:strVal val="visible"/>
                                      </p:to>
                                    </p:set>
                                    <p:animEffect transition="in" filter="slide(fromBottom)">
                                      <p:cBhvr>
                                        <p:cTn id="22" dur="500"/>
                                        <p:tgtEl>
                                          <p:spTgt spid="9011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90116">
                                            <p:txEl>
                                              <p:pRg st="4" end="4"/>
                                            </p:txEl>
                                          </p:spTgt>
                                        </p:tgtEl>
                                        <p:attrNameLst>
                                          <p:attrName>style.visibility</p:attrName>
                                        </p:attrNameLst>
                                      </p:cBhvr>
                                      <p:to>
                                        <p:strVal val="visible"/>
                                      </p:to>
                                    </p:set>
                                    <p:animEffect transition="in" filter="slide(fromBottom)">
                                      <p:cBhvr>
                                        <p:cTn id="27" dur="500"/>
                                        <p:tgtEl>
                                          <p:spTgt spid="9011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90116">
                                            <p:txEl>
                                              <p:pRg st="5" end="5"/>
                                            </p:txEl>
                                          </p:spTgt>
                                        </p:tgtEl>
                                        <p:attrNameLst>
                                          <p:attrName>style.visibility</p:attrName>
                                        </p:attrNameLst>
                                      </p:cBhvr>
                                      <p:to>
                                        <p:strVal val="visible"/>
                                      </p:to>
                                    </p:set>
                                    <p:animEffect transition="in" filter="slide(fromBottom)">
                                      <p:cBhvr>
                                        <p:cTn id="32" dur="500"/>
                                        <p:tgtEl>
                                          <p:spTgt spid="9011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6" grpId="0"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2" name="Rectangle 4">
            <a:extLst>
              <a:ext uri="{FF2B5EF4-FFF2-40B4-BE49-F238E27FC236}">
                <a16:creationId xmlns:a16="http://schemas.microsoft.com/office/drawing/2014/main" id="{20CF6DE4-8C52-465F-A28E-9D14C7D3C6C6}"/>
              </a:ext>
            </a:extLst>
          </p:cNvPr>
          <p:cNvSpPr>
            <a:spLocks noChangeArrowheads="1"/>
          </p:cNvSpPr>
          <p:nvPr/>
        </p:nvSpPr>
        <p:spPr bwMode="auto">
          <a:xfrm>
            <a:off x="1679575" y="2247510"/>
            <a:ext cx="7621764" cy="195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8" tIns="36008" rIns="36008" bIns="36008">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spcBef>
                <a:spcPct val="80000"/>
              </a:spcBef>
              <a:buNone/>
            </a:pPr>
            <a:r>
              <a:rPr lang="en-US" altLang="en-US" sz="2400" noProof="1">
                <a:solidFill>
                  <a:srgbClr val="FF0000"/>
                </a:solidFill>
                <a:latin typeface="+mn-ea"/>
                <a:ea typeface="+mn-ea"/>
              </a:rPr>
              <a:t>       </a:t>
            </a:r>
            <a:r>
              <a:rPr lang="en-US" altLang="en-US" sz="2400" noProof="1">
                <a:solidFill>
                  <a:srgbClr val="3333FF"/>
                </a:solidFill>
                <a:latin typeface="+mn-ea"/>
                <a:ea typeface="+mn-ea"/>
              </a:rPr>
              <a:t>G</a:t>
            </a:r>
            <a:r>
              <a:rPr lang="en-US" altLang="en-US" sz="2400" baseline="-25000" noProof="1">
                <a:solidFill>
                  <a:srgbClr val="3333FF"/>
                </a:solidFill>
                <a:latin typeface="+mn-ea"/>
                <a:ea typeface="+mn-ea"/>
              </a:rPr>
              <a:t>1</a:t>
            </a:r>
            <a:r>
              <a:rPr lang="en-US" altLang="en-US" sz="2400" noProof="1">
                <a:solidFill>
                  <a:srgbClr val="3333FF"/>
                </a:solidFill>
                <a:latin typeface="+mn-ea"/>
                <a:ea typeface="+mn-ea"/>
              </a:rPr>
              <a:t>,G</a:t>
            </a:r>
            <a:r>
              <a:rPr lang="en-US" altLang="en-US" sz="2400" baseline="-25000" noProof="1">
                <a:solidFill>
                  <a:srgbClr val="3333FF"/>
                </a:solidFill>
                <a:latin typeface="+mn-ea"/>
                <a:ea typeface="+mn-ea"/>
              </a:rPr>
              <a:t>2</a:t>
            </a:r>
            <a:r>
              <a:rPr lang="en-US" altLang="en-US" sz="2400" noProof="1">
                <a:solidFill>
                  <a:srgbClr val="3333FF"/>
                </a:solidFill>
                <a:latin typeface="+mn-ea"/>
                <a:ea typeface="+mn-ea"/>
              </a:rPr>
              <a:t>,…,G</a:t>
            </a:r>
            <a:r>
              <a:rPr lang="en-US" altLang="en-US" sz="2400" baseline="-25000" noProof="1">
                <a:solidFill>
                  <a:srgbClr val="3333FF"/>
                </a:solidFill>
                <a:latin typeface="+mn-ea"/>
                <a:ea typeface="+mn-ea"/>
              </a:rPr>
              <a:t>n</a:t>
            </a:r>
            <a:r>
              <a:rPr lang="en-US" altLang="en-US" sz="2400" noProof="1">
                <a:solidFill>
                  <a:srgbClr val="3333FF"/>
                </a:solidFill>
                <a:latin typeface="+mn-ea"/>
                <a:ea typeface="+mn-ea"/>
                <a:sym typeface="Symbol" panose="05050102010706020507" pitchFamily="18" charset="2"/>
              </a:rPr>
              <a:t></a:t>
            </a:r>
            <a:r>
              <a:rPr lang="zh-CN" altLang="en-US" sz="2400" dirty="0">
                <a:solidFill>
                  <a:srgbClr val="3333FF"/>
                </a:solidFill>
                <a:latin typeface="+mn-ea"/>
                <a:ea typeface="+mn-ea"/>
              </a:rPr>
              <a:t>Ｈ</a:t>
            </a:r>
          </a:p>
          <a:p>
            <a:pPr algn="l">
              <a:spcBef>
                <a:spcPct val="80000"/>
              </a:spcBef>
              <a:buNone/>
            </a:pPr>
            <a:r>
              <a:rPr lang="en-US" altLang="zh-CN" sz="2400" dirty="0">
                <a:solidFill>
                  <a:srgbClr val="FF0000"/>
                </a:solidFill>
                <a:latin typeface="+mn-ea"/>
                <a:ea typeface="+mn-ea"/>
              </a:rPr>
              <a:t> </a:t>
            </a:r>
            <a:r>
              <a:rPr lang="zh-CN" altLang="en-US" sz="2400" dirty="0">
                <a:solidFill>
                  <a:srgbClr val="C00000"/>
                </a:solidFill>
                <a:latin typeface="+mn-ea"/>
                <a:ea typeface="+mn-ea"/>
                <a:sym typeface="Symbol" panose="05050102010706020507" pitchFamily="18" charset="2"/>
              </a:rPr>
              <a:t>  </a:t>
            </a:r>
            <a:r>
              <a:rPr lang="en-US" altLang="en-US" sz="2400" noProof="1">
                <a:solidFill>
                  <a:srgbClr val="3333FF"/>
                </a:solidFill>
                <a:latin typeface="+mn-ea"/>
                <a:ea typeface="+mn-ea"/>
              </a:rPr>
              <a:t>G</a:t>
            </a:r>
            <a:r>
              <a:rPr lang="en-US" altLang="en-US" sz="2400" baseline="-25000" noProof="1">
                <a:solidFill>
                  <a:srgbClr val="3333FF"/>
                </a:solidFill>
                <a:latin typeface="+mn-ea"/>
                <a:ea typeface="+mn-ea"/>
              </a:rPr>
              <a:t>1</a:t>
            </a:r>
            <a:r>
              <a:rPr lang="en-US" altLang="en-US" sz="2400" noProof="1">
                <a:solidFill>
                  <a:srgbClr val="3333FF"/>
                </a:solidFill>
                <a:latin typeface="+mn-ea"/>
                <a:ea typeface="+mn-ea"/>
              </a:rPr>
              <a:t>,G</a:t>
            </a:r>
            <a:r>
              <a:rPr lang="en-US" altLang="en-US" sz="2400" baseline="-25000" noProof="1">
                <a:solidFill>
                  <a:srgbClr val="3333FF"/>
                </a:solidFill>
                <a:latin typeface="+mn-ea"/>
                <a:ea typeface="+mn-ea"/>
              </a:rPr>
              <a:t>2</a:t>
            </a:r>
            <a:r>
              <a:rPr lang="en-US" altLang="en-US" sz="2400" noProof="1">
                <a:solidFill>
                  <a:srgbClr val="3333FF"/>
                </a:solidFill>
                <a:latin typeface="+mn-ea"/>
                <a:ea typeface="+mn-ea"/>
              </a:rPr>
              <a:t>,…,G</a:t>
            </a:r>
            <a:r>
              <a:rPr lang="en-US" altLang="en-US" sz="2400" baseline="-25000" noProof="1">
                <a:solidFill>
                  <a:srgbClr val="3333FF"/>
                </a:solidFill>
                <a:latin typeface="+mn-ea"/>
                <a:ea typeface="+mn-ea"/>
              </a:rPr>
              <a:t>n</a:t>
            </a:r>
            <a:r>
              <a:rPr lang="en-US" altLang="zh-CN" sz="2400" dirty="0">
                <a:solidFill>
                  <a:srgbClr val="3333FF"/>
                </a:solidFill>
                <a:latin typeface="+mn-ea"/>
                <a:ea typeface="+mn-ea"/>
              </a:rPr>
              <a:t>,┐</a:t>
            </a:r>
            <a:r>
              <a:rPr lang="zh-CN" altLang="en-US" sz="2400" dirty="0">
                <a:solidFill>
                  <a:srgbClr val="3333FF"/>
                </a:solidFill>
                <a:latin typeface="+mn-ea"/>
                <a:ea typeface="+mn-ea"/>
              </a:rPr>
              <a:t>Ｈ</a:t>
            </a:r>
            <a:r>
              <a:rPr lang="zh-CN" altLang="en-US" sz="2400" noProof="1">
                <a:solidFill>
                  <a:srgbClr val="3333FF"/>
                </a:solidFill>
                <a:latin typeface="+mn-ea"/>
                <a:ea typeface="+mn-ea"/>
                <a:sym typeface="Symbol" panose="05050102010706020507" pitchFamily="18" charset="2"/>
              </a:rPr>
              <a:t></a:t>
            </a:r>
            <a:r>
              <a:rPr lang="zh-CN" altLang="en-US" sz="2400" dirty="0">
                <a:solidFill>
                  <a:srgbClr val="3333FF"/>
                </a:solidFill>
                <a:latin typeface="+mn-ea"/>
                <a:ea typeface="+mn-ea"/>
              </a:rPr>
              <a:t>Ｒ∧┐Ｒ</a:t>
            </a:r>
          </a:p>
          <a:p>
            <a:pPr algn="l">
              <a:spcBef>
                <a:spcPct val="80000"/>
              </a:spcBef>
              <a:buNone/>
            </a:pPr>
            <a:r>
              <a:rPr lang="en-US" altLang="en-US" sz="2400" noProof="1">
                <a:solidFill>
                  <a:srgbClr val="FF0000"/>
                </a:solidFill>
                <a:latin typeface="+mn-ea"/>
                <a:ea typeface="+mn-ea"/>
              </a:rPr>
              <a:t>      G</a:t>
            </a:r>
            <a:r>
              <a:rPr lang="en-US" altLang="en-US" sz="2400" baseline="-25000" noProof="1">
                <a:solidFill>
                  <a:srgbClr val="FF0000"/>
                </a:solidFill>
                <a:latin typeface="+mn-ea"/>
                <a:ea typeface="+mn-ea"/>
              </a:rPr>
              <a:t>1</a:t>
            </a:r>
            <a:r>
              <a:rPr lang="en-US" altLang="en-US" sz="2400" noProof="1">
                <a:solidFill>
                  <a:srgbClr val="FF0000"/>
                </a:solidFill>
                <a:latin typeface="+mn-ea"/>
                <a:ea typeface="+mn-ea"/>
              </a:rPr>
              <a:t>,G</a:t>
            </a:r>
            <a:r>
              <a:rPr lang="en-US" altLang="en-US" sz="2400" baseline="-25000" noProof="1">
                <a:solidFill>
                  <a:srgbClr val="FF0000"/>
                </a:solidFill>
                <a:latin typeface="+mn-ea"/>
                <a:ea typeface="+mn-ea"/>
              </a:rPr>
              <a:t>2</a:t>
            </a:r>
            <a:r>
              <a:rPr lang="en-US" altLang="en-US" sz="2400" noProof="1">
                <a:solidFill>
                  <a:srgbClr val="FF0000"/>
                </a:solidFill>
                <a:latin typeface="+mn-ea"/>
                <a:ea typeface="+mn-ea"/>
              </a:rPr>
              <a:t>,…,G</a:t>
            </a:r>
            <a:r>
              <a:rPr lang="en-US" altLang="en-US" sz="2400" baseline="-25000" noProof="1">
                <a:solidFill>
                  <a:srgbClr val="FF0000"/>
                </a:solidFill>
                <a:latin typeface="+mn-ea"/>
                <a:ea typeface="+mn-ea"/>
              </a:rPr>
              <a:t>n</a:t>
            </a:r>
            <a:r>
              <a:rPr lang="en-US" altLang="en-US" sz="2400" noProof="1">
                <a:solidFill>
                  <a:srgbClr val="CC00CC"/>
                </a:solidFill>
                <a:latin typeface="+mn-ea"/>
                <a:ea typeface="+mn-ea"/>
                <a:sym typeface="Symbol" panose="05050102010706020507" pitchFamily="18" charset="2"/>
              </a:rPr>
              <a:t></a:t>
            </a:r>
            <a:r>
              <a:rPr lang="en-US" altLang="en-US" sz="2400" noProof="1">
                <a:solidFill>
                  <a:srgbClr val="FF0000"/>
                </a:solidFill>
                <a:latin typeface="+mn-ea"/>
                <a:ea typeface="+mn-ea"/>
              </a:rPr>
              <a:t> </a:t>
            </a:r>
            <a:r>
              <a:rPr lang="en-US" altLang="zh-CN" sz="2400" dirty="0">
                <a:latin typeface="+mn-ea"/>
                <a:ea typeface="+mn-ea"/>
              </a:rPr>
              <a:t>┐</a:t>
            </a:r>
            <a:r>
              <a:rPr lang="zh-CN" altLang="en-US" sz="2400" dirty="0">
                <a:latin typeface="+mn-ea"/>
                <a:ea typeface="+mn-ea"/>
              </a:rPr>
              <a:t>Ｈ→</a:t>
            </a:r>
            <a:r>
              <a:rPr lang="en-US" altLang="zh-CN" sz="2400" dirty="0">
                <a:latin typeface="+mn-ea"/>
                <a:ea typeface="+mn-ea"/>
              </a:rPr>
              <a:t>(</a:t>
            </a:r>
            <a:r>
              <a:rPr lang="zh-CN" altLang="en-US" sz="2400" dirty="0">
                <a:latin typeface="+mn-ea"/>
                <a:ea typeface="+mn-ea"/>
              </a:rPr>
              <a:t>Ｒ∧┐Ｒ</a:t>
            </a:r>
            <a:r>
              <a:rPr lang="en-US" altLang="zh-CN" sz="2400" dirty="0">
                <a:latin typeface="+mn-ea"/>
                <a:ea typeface="+mn-ea"/>
              </a:rPr>
              <a:t>) )</a:t>
            </a:r>
          </a:p>
        </p:txBody>
      </p:sp>
      <p:graphicFrame>
        <p:nvGraphicFramePr>
          <p:cNvPr id="155653" name="Object 5">
            <a:extLst>
              <a:ext uri="{FF2B5EF4-FFF2-40B4-BE49-F238E27FC236}">
                <a16:creationId xmlns:a16="http://schemas.microsoft.com/office/drawing/2014/main" id="{946833CF-E6F0-4F51-81D6-6F4BA2D5E86D}"/>
              </a:ext>
            </a:extLst>
          </p:cNvPr>
          <p:cNvGraphicFramePr>
            <a:graphicFrameLocks noGrp="1" noChangeAspect="1"/>
          </p:cNvGraphicFramePr>
          <p:nvPr>
            <p:ph idx="4294967295"/>
            <p:extLst>
              <p:ext uri="{D42A27DB-BD31-4B8C-83A1-F6EECF244321}">
                <p14:modId xmlns:p14="http://schemas.microsoft.com/office/powerpoint/2010/main" val="2775443670"/>
              </p:ext>
            </p:extLst>
          </p:nvPr>
        </p:nvGraphicFramePr>
        <p:xfrm>
          <a:off x="1677584" y="3594004"/>
          <a:ext cx="538287" cy="655790"/>
        </p:xfrm>
        <a:graphic>
          <a:graphicData uri="http://schemas.openxmlformats.org/presentationml/2006/ole">
            <mc:AlternateContent xmlns:mc="http://schemas.openxmlformats.org/markup-compatibility/2006">
              <mc:Choice xmlns:v="urn:schemas-microsoft-com:vml" Requires="v">
                <p:oleObj spid="_x0000_s21608" r:id="rId5" imgW="276085" imgH="342900" progId="">
                  <p:embed/>
                </p:oleObj>
              </mc:Choice>
              <mc:Fallback>
                <p:oleObj r:id="rId5" imgW="276085" imgH="342900" progId="">
                  <p:embed/>
                  <p:pic>
                    <p:nvPicPr>
                      <p:cNvPr id="155653" name="Object 5">
                        <a:extLst>
                          <a:ext uri="{FF2B5EF4-FFF2-40B4-BE49-F238E27FC236}">
                            <a16:creationId xmlns:a16="http://schemas.microsoft.com/office/drawing/2014/main" id="{946833CF-E6F0-4F51-81D6-6F4BA2D5E86D}"/>
                          </a:ext>
                        </a:extLst>
                      </p:cNvPr>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7584" y="3594004"/>
                        <a:ext cx="538287" cy="655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5654" name="Rectangle 7">
            <a:extLst>
              <a:ext uri="{FF2B5EF4-FFF2-40B4-BE49-F238E27FC236}">
                <a16:creationId xmlns:a16="http://schemas.microsoft.com/office/drawing/2014/main" id="{FFFB3F6D-4172-44D2-82B9-0355BD9676C3}"/>
              </a:ext>
            </a:extLst>
          </p:cNvPr>
          <p:cNvSpPr>
            <a:spLocks noChangeArrowheads="1"/>
          </p:cNvSpPr>
          <p:nvPr/>
        </p:nvSpPr>
        <p:spPr bwMode="auto">
          <a:xfrm>
            <a:off x="7629474" y="2239263"/>
            <a:ext cx="2743200" cy="1955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8" tIns="36008" rIns="36008" bIns="36008">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spcBef>
                <a:spcPct val="80000"/>
              </a:spcBef>
              <a:buNone/>
            </a:pPr>
            <a:r>
              <a:rPr lang="zh-CN" altLang="en-US" sz="2400" dirty="0">
                <a:solidFill>
                  <a:schemeClr val="tx1"/>
                </a:solidFill>
                <a:latin typeface="+mn-ea"/>
                <a:ea typeface="+mn-ea"/>
              </a:rPr>
              <a:t>直接证明法</a:t>
            </a:r>
          </a:p>
          <a:p>
            <a:pPr algn="l" eaLnBrk="1" hangingPunct="1">
              <a:spcBef>
                <a:spcPct val="80000"/>
              </a:spcBef>
              <a:buFont typeface="Wingdings" panose="05000000000000000000" pitchFamily="2" charset="2"/>
              <a:buNone/>
            </a:pPr>
            <a:r>
              <a:rPr lang="zh-CN" altLang="en-US" sz="2400" dirty="0">
                <a:solidFill>
                  <a:schemeClr val="tx1"/>
                </a:solidFill>
                <a:latin typeface="+mn-ea"/>
                <a:ea typeface="+mn-ea"/>
              </a:rPr>
              <a:t>反证法，消解原理</a:t>
            </a:r>
          </a:p>
          <a:p>
            <a:pPr algn="l" eaLnBrk="1" hangingPunct="1">
              <a:spcBef>
                <a:spcPct val="80000"/>
              </a:spcBef>
              <a:buFont typeface="Wingdings" panose="05000000000000000000" pitchFamily="2" charset="2"/>
              <a:buNone/>
            </a:pPr>
            <a:r>
              <a:rPr lang="en-US" altLang="zh-CN" sz="2400" dirty="0">
                <a:solidFill>
                  <a:schemeClr val="tx1"/>
                </a:solidFill>
                <a:latin typeface="+mn-ea"/>
                <a:ea typeface="+mn-ea"/>
              </a:rPr>
              <a:t>CP</a:t>
            </a:r>
            <a:r>
              <a:rPr lang="zh-CN" altLang="en-US" sz="2400" dirty="0">
                <a:solidFill>
                  <a:schemeClr val="tx1"/>
                </a:solidFill>
                <a:latin typeface="+mn-ea"/>
                <a:ea typeface="+mn-ea"/>
              </a:rPr>
              <a:t>规则证明法</a:t>
            </a:r>
            <a:endParaRPr lang="en-US" altLang="zh-CN" sz="2400" dirty="0">
              <a:solidFill>
                <a:schemeClr val="tx1"/>
              </a:solidFill>
              <a:latin typeface="+mn-ea"/>
              <a:ea typeface="+mn-ea"/>
            </a:endParaRPr>
          </a:p>
        </p:txBody>
      </p:sp>
      <p:sp>
        <p:nvSpPr>
          <p:cNvPr id="6" name="Rectangle 2">
            <a:extLst>
              <a:ext uri="{FF2B5EF4-FFF2-40B4-BE49-F238E27FC236}">
                <a16:creationId xmlns:a16="http://schemas.microsoft.com/office/drawing/2014/main" id="{76911EBF-44A8-4686-84DA-33E5AD2D566E}"/>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en-US" altLang="zh-CN" sz="2400" dirty="0">
                <a:solidFill>
                  <a:prstClr val="white"/>
                </a:solidFill>
              </a:rPr>
              <a:t>3.4.2  </a:t>
            </a:r>
            <a:r>
              <a:rPr lang="zh-CN" altLang="en-US" sz="2400" dirty="0">
                <a:solidFill>
                  <a:prstClr val="white"/>
                </a:solidFill>
              </a:rPr>
              <a:t>推理有效性的判别方法</a:t>
            </a:r>
            <a:endParaRPr lang="zh-CN" altLang="en-US" dirty="0"/>
          </a:p>
        </p:txBody>
      </p:sp>
      <p:sp>
        <p:nvSpPr>
          <p:cNvPr id="8" name="AutoShape 7">
            <a:extLst>
              <a:ext uri="{FF2B5EF4-FFF2-40B4-BE49-F238E27FC236}">
                <a16:creationId xmlns:a16="http://schemas.microsoft.com/office/drawing/2014/main" id="{229A5A97-B6B8-4632-9028-E512644514F9}"/>
              </a:ext>
            </a:extLst>
          </p:cNvPr>
          <p:cNvSpPr>
            <a:spLocks noChangeArrowheads="1"/>
          </p:cNvSpPr>
          <p:nvPr/>
        </p:nvSpPr>
        <p:spPr bwMode="auto">
          <a:xfrm>
            <a:off x="4194175" y="1061238"/>
            <a:ext cx="6324600" cy="887828"/>
          </a:xfrm>
          <a:prstGeom prst="cloudCallout">
            <a:avLst>
              <a:gd name="adj1" fmla="val -60541"/>
              <a:gd name="adj2" fmla="val 155021"/>
            </a:avLst>
          </a:prstGeom>
          <a:solidFill>
            <a:srgbClr val="CCFFFF"/>
          </a:solidFill>
          <a:ln w="28575">
            <a:solidFill>
              <a:schemeClr val="accent2"/>
            </a:solidFill>
            <a:round/>
            <a:headEnd/>
            <a:tailEnd/>
          </a:ln>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10000"/>
              </a:lnSpc>
              <a:spcBef>
                <a:spcPct val="0"/>
              </a:spcBef>
              <a:buClrTx/>
              <a:buNone/>
            </a:pPr>
            <a:r>
              <a:rPr lang="en-US" altLang="zh-CN" sz="2400">
                <a:latin typeface="+mn-ea"/>
                <a:ea typeface="+mn-ea"/>
              </a:rPr>
              <a:t>G</a:t>
            </a:r>
            <a:r>
              <a:rPr lang="en-US" altLang="zh-CN" sz="2400" baseline="-25000">
                <a:latin typeface="+mn-ea"/>
                <a:ea typeface="+mn-ea"/>
              </a:rPr>
              <a:t>1</a:t>
            </a:r>
            <a:r>
              <a:rPr lang="zh-CN" altLang="zh-CN" sz="2400">
                <a:latin typeface="+mn-ea"/>
                <a:ea typeface="+mn-ea"/>
              </a:rPr>
              <a:t>，</a:t>
            </a:r>
            <a:r>
              <a:rPr lang="en-US" altLang="zh-CN" sz="2400">
                <a:latin typeface="+mn-ea"/>
                <a:ea typeface="+mn-ea"/>
              </a:rPr>
              <a:t>G</a:t>
            </a:r>
            <a:r>
              <a:rPr lang="en-US" altLang="zh-CN" sz="2400" baseline="-25000">
                <a:latin typeface="+mn-ea"/>
                <a:ea typeface="+mn-ea"/>
              </a:rPr>
              <a:t>2</a:t>
            </a:r>
            <a:r>
              <a:rPr lang="zh-CN" altLang="zh-CN" sz="2400">
                <a:latin typeface="+mn-ea"/>
                <a:ea typeface="+mn-ea"/>
              </a:rPr>
              <a:t>，</a:t>
            </a:r>
            <a:r>
              <a:rPr lang="en-US" altLang="zh-CN" sz="2400">
                <a:latin typeface="+mn-ea"/>
                <a:ea typeface="+mn-ea"/>
              </a:rPr>
              <a:t>…</a:t>
            </a:r>
            <a:r>
              <a:rPr lang="zh-CN" altLang="zh-CN" sz="2400">
                <a:latin typeface="+mn-ea"/>
                <a:ea typeface="+mn-ea"/>
              </a:rPr>
              <a:t>，</a:t>
            </a:r>
            <a:r>
              <a:rPr lang="en-US" altLang="zh-CN" sz="2400">
                <a:latin typeface="+mn-ea"/>
                <a:ea typeface="+mn-ea"/>
              </a:rPr>
              <a:t>G</a:t>
            </a:r>
            <a:r>
              <a:rPr lang="en-US" altLang="zh-CN" sz="2400" baseline="-25000">
                <a:latin typeface="+mn-ea"/>
                <a:ea typeface="+mn-ea"/>
              </a:rPr>
              <a:t>n</a:t>
            </a:r>
            <a:r>
              <a:rPr lang="zh-CN" altLang="zh-CN" sz="2400">
                <a:latin typeface="+mn-ea"/>
                <a:ea typeface="+mn-ea"/>
              </a:rPr>
              <a:t>是谓词公式</a:t>
            </a:r>
            <a:endParaRPr lang="zh-CN" altLang="en-US" sz="2400" dirty="0">
              <a:solidFill>
                <a:srgbClr val="6666FF"/>
              </a:solidFill>
              <a:latin typeface="+mn-ea"/>
              <a:ea typeface="+mn-ea"/>
            </a:endParaRPr>
          </a:p>
        </p:txBody>
      </p:sp>
      <p:sp>
        <p:nvSpPr>
          <p:cNvPr id="2" name="矩形 1">
            <a:extLst>
              <a:ext uri="{FF2B5EF4-FFF2-40B4-BE49-F238E27FC236}">
                <a16:creationId xmlns:a16="http://schemas.microsoft.com/office/drawing/2014/main" id="{19EA1E4B-E7BE-401A-9D2D-A2FBFE3F563B}"/>
              </a:ext>
            </a:extLst>
          </p:cNvPr>
          <p:cNvSpPr/>
          <p:nvPr/>
        </p:nvSpPr>
        <p:spPr>
          <a:xfrm>
            <a:off x="1455511" y="5214427"/>
            <a:ext cx="8917163" cy="458100"/>
          </a:xfrm>
          <a:prstGeom prst="rect">
            <a:avLst/>
          </a:prstGeom>
          <a:solidFill>
            <a:srgbClr val="1157AB"/>
          </a:solidFill>
        </p:spPr>
        <p:txBody>
          <a:bodyPr wrap="square">
            <a:spAutoFit/>
          </a:bodyPr>
          <a:lstStyle/>
          <a:p>
            <a:pPr algn="ctr"/>
            <a:r>
              <a:rPr lang="en-US" altLang="zh-CN" b="1" dirty="0">
                <a:solidFill>
                  <a:schemeClr val="bg1"/>
                </a:solidFill>
                <a:latin typeface="+mn-ea"/>
              </a:rPr>
              <a:t>38</a:t>
            </a:r>
            <a:r>
              <a:rPr lang="zh-CN" altLang="en-US" b="1" dirty="0">
                <a:solidFill>
                  <a:schemeClr val="bg1"/>
                </a:solidFill>
                <a:latin typeface="+mn-ea"/>
              </a:rPr>
              <a:t>个基本等价定律、</a:t>
            </a:r>
            <a:r>
              <a:rPr lang="en-US" altLang="zh-CN" b="1" dirty="0">
                <a:solidFill>
                  <a:schemeClr val="bg1"/>
                </a:solidFill>
                <a:latin typeface="+mn-ea"/>
              </a:rPr>
              <a:t>16</a:t>
            </a:r>
            <a:r>
              <a:rPr lang="zh-CN" altLang="en-US" b="1" dirty="0">
                <a:solidFill>
                  <a:schemeClr val="bg1"/>
                </a:solidFill>
                <a:latin typeface="+mn-ea"/>
              </a:rPr>
              <a:t>个推理定律、</a:t>
            </a:r>
            <a:r>
              <a:rPr lang="en-US" altLang="zh-CN" b="1" dirty="0">
                <a:solidFill>
                  <a:schemeClr val="bg1"/>
                </a:solidFill>
                <a:latin typeface="+mn-ea"/>
              </a:rPr>
              <a:t>7</a:t>
            </a:r>
            <a:r>
              <a:rPr lang="zh-CN" altLang="en-US" b="1" dirty="0">
                <a:solidFill>
                  <a:schemeClr val="bg1"/>
                </a:solidFill>
                <a:latin typeface="+mn-ea"/>
              </a:rPr>
              <a:t>个规则</a:t>
            </a:r>
          </a:p>
        </p:txBody>
      </p:sp>
      <p:sp>
        <p:nvSpPr>
          <p:cNvPr id="10" name="矩形 9">
            <a:extLst>
              <a:ext uri="{FF2B5EF4-FFF2-40B4-BE49-F238E27FC236}">
                <a16:creationId xmlns:a16="http://schemas.microsoft.com/office/drawing/2014/main" id="{DBF1202C-AE93-4DD3-A1B1-FB83F711782E}"/>
              </a:ext>
            </a:extLst>
          </p:cNvPr>
          <p:cNvSpPr/>
          <p:nvPr/>
        </p:nvSpPr>
        <p:spPr>
          <a:xfrm>
            <a:off x="460375" y="1117853"/>
            <a:ext cx="1415772" cy="461665"/>
          </a:xfrm>
          <a:prstGeom prst="rect">
            <a:avLst/>
          </a:prstGeom>
        </p:spPr>
        <p:txBody>
          <a:bodyPr wrap="none">
            <a:spAutoFit/>
          </a:bodyPr>
          <a:lstStyle/>
          <a:p>
            <a:r>
              <a:rPr lang="zh-CN" altLang="en-US" b="1" dirty="0">
                <a:solidFill>
                  <a:srgbClr val="C00000"/>
                </a:solidFill>
                <a:latin typeface="+mn-ea"/>
              </a:rPr>
              <a:t>问题引入</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ppt_x</p:attrName>
                                        </p:attrNameLst>
                                      </p:cBhvr>
                                      <p:tavLst>
                                        <p:tav tm="0">
                                          <p:val>
                                            <p:fltVal val="0.5"/>
                                          </p:val>
                                        </p:tav>
                                        <p:tav tm="100000">
                                          <p:val>
                                            <p:strVal val="#ppt_x"/>
                                          </p:val>
                                        </p:tav>
                                      </p:tavLst>
                                    </p:anim>
                                    <p:anim calcmode="lin" valueType="num">
                                      <p:cBhvr>
                                        <p:cTn id="10" dur="500" fill="hold"/>
                                        <p:tgtEl>
                                          <p:spTgt spid="8"/>
                                        </p:tgtEl>
                                        <p:attrNameLst>
                                          <p:attrName>ppt_y</p:attrName>
                                        </p:attrNameLst>
                                      </p:cBhvr>
                                      <p:tavLst>
                                        <p:tav tm="0">
                                          <p:val>
                                            <p:fltVal val="0.5"/>
                                          </p:val>
                                        </p:tav>
                                        <p:tav tm="100000">
                                          <p:val>
                                            <p:strVal val="#ppt_y"/>
                                          </p:val>
                                        </p:tav>
                                      </p:tavLst>
                                    </p:anim>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80">
                                          <p:stCondLst>
                                            <p:cond delay="0"/>
                                          </p:stCondLst>
                                        </p:cTn>
                                        <p:tgtEl>
                                          <p:spTgt spid="2"/>
                                        </p:tgtEl>
                                      </p:cBhvr>
                                    </p:animEffect>
                                    <p:anim calcmode="lin" valueType="num">
                                      <p:cBhvr>
                                        <p:cTn id="16"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1" dur="26">
                                          <p:stCondLst>
                                            <p:cond delay="650"/>
                                          </p:stCondLst>
                                        </p:cTn>
                                        <p:tgtEl>
                                          <p:spTgt spid="2"/>
                                        </p:tgtEl>
                                      </p:cBhvr>
                                      <p:to x="100000" y="60000"/>
                                    </p:animScale>
                                    <p:animScale>
                                      <p:cBhvr>
                                        <p:cTn id="22" dur="166" decel="50000">
                                          <p:stCondLst>
                                            <p:cond delay="676"/>
                                          </p:stCondLst>
                                        </p:cTn>
                                        <p:tgtEl>
                                          <p:spTgt spid="2"/>
                                        </p:tgtEl>
                                      </p:cBhvr>
                                      <p:to x="100000" y="100000"/>
                                    </p:animScale>
                                    <p:animScale>
                                      <p:cBhvr>
                                        <p:cTn id="23" dur="26">
                                          <p:stCondLst>
                                            <p:cond delay="1312"/>
                                          </p:stCondLst>
                                        </p:cTn>
                                        <p:tgtEl>
                                          <p:spTgt spid="2"/>
                                        </p:tgtEl>
                                      </p:cBhvr>
                                      <p:to x="100000" y="80000"/>
                                    </p:animScale>
                                    <p:animScale>
                                      <p:cBhvr>
                                        <p:cTn id="24" dur="166" decel="50000">
                                          <p:stCondLst>
                                            <p:cond delay="1338"/>
                                          </p:stCondLst>
                                        </p:cTn>
                                        <p:tgtEl>
                                          <p:spTgt spid="2"/>
                                        </p:tgtEl>
                                      </p:cBhvr>
                                      <p:to x="100000" y="100000"/>
                                    </p:animScale>
                                    <p:animScale>
                                      <p:cBhvr>
                                        <p:cTn id="25" dur="26">
                                          <p:stCondLst>
                                            <p:cond delay="1642"/>
                                          </p:stCondLst>
                                        </p:cTn>
                                        <p:tgtEl>
                                          <p:spTgt spid="2"/>
                                        </p:tgtEl>
                                      </p:cBhvr>
                                      <p:to x="100000" y="90000"/>
                                    </p:animScale>
                                    <p:animScale>
                                      <p:cBhvr>
                                        <p:cTn id="26" dur="166" decel="50000">
                                          <p:stCondLst>
                                            <p:cond delay="1668"/>
                                          </p:stCondLst>
                                        </p:cTn>
                                        <p:tgtEl>
                                          <p:spTgt spid="2"/>
                                        </p:tgtEl>
                                      </p:cBhvr>
                                      <p:to x="100000" y="100000"/>
                                    </p:animScale>
                                    <p:animScale>
                                      <p:cBhvr>
                                        <p:cTn id="27" dur="26">
                                          <p:stCondLst>
                                            <p:cond delay="1808"/>
                                          </p:stCondLst>
                                        </p:cTn>
                                        <p:tgtEl>
                                          <p:spTgt spid="2"/>
                                        </p:tgtEl>
                                      </p:cBhvr>
                                      <p:to x="100000" y="95000"/>
                                    </p:animScale>
                                    <p:animScale>
                                      <p:cBhvr>
                                        <p:cTn id="28"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autoUpdateAnimBg="0"/>
      <p:bldP spid="2"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5" name="Rectangle 2">
            <a:extLst>
              <a:ext uri="{FF2B5EF4-FFF2-40B4-BE49-F238E27FC236}">
                <a16:creationId xmlns:a16="http://schemas.microsoft.com/office/drawing/2014/main" id="{60215089-6125-4369-8D4C-CE59CFC2DD72}"/>
              </a:ext>
            </a:extLst>
          </p:cNvPr>
          <p:cNvSpPr>
            <a:spLocks noGrp="1" noChangeArrowheads="1"/>
          </p:cNvSpPr>
          <p:nvPr>
            <p:ph type="title" idx="4294967295"/>
          </p:nvPr>
        </p:nvSpPr>
        <p:spPr>
          <a:xfrm>
            <a:off x="384175" y="943284"/>
            <a:ext cx="11506200" cy="827773"/>
          </a:xfrm>
        </p:spPr>
        <p:txBody>
          <a:bodyPr/>
          <a:lstStyle/>
          <a:p>
            <a:r>
              <a:rPr lang="zh-CN" altLang="en-US" sz="2400" dirty="0">
                <a:solidFill>
                  <a:srgbClr val="C00000"/>
                </a:solidFill>
                <a:latin typeface="Arial" panose="020B0604020202020204" pitchFamily="34" charset="0"/>
              </a:rPr>
              <a:t>例</a:t>
            </a:r>
            <a:r>
              <a:rPr lang="en-US" altLang="zh-CN" sz="2400" dirty="0">
                <a:solidFill>
                  <a:srgbClr val="C00000"/>
                </a:solidFill>
                <a:latin typeface="Arial" panose="020B0604020202020204" pitchFamily="34" charset="0"/>
              </a:rPr>
              <a:t>3.20  </a:t>
            </a:r>
            <a:r>
              <a:rPr lang="zh-CN" altLang="en-US" sz="2400" dirty="0">
                <a:solidFill>
                  <a:schemeClr val="tx1"/>
                </a:solidFill>
                <a:latin typeface="Arial" panose="020B0604020202020204" pitchFamily="34" charset="0"/>
              </a:rPr>
              <a:t>苏格拉底三段论要证明</a:t>
            </a:r>
            <a:r>
              <a:rPr lang="en-US" altLang="zh-CN" sz="2400" dirty="0">
                <a:solidFill>
                  <a:schemeClr val="tx1"/>
                </a:solidFill>
                <a:latin typeface="Arial" panose="020B0604020202020204" pitchFamily="34" charset="0"/>
                <a:sym typeface="Symbol" panose="05050102010706020507" pitchFamily="18" charset="2"/>
              </a:rPr>
              <a:t></a:t>
            </a:r>
            <a:r>
              <a:rPr lang="en-US" altLang="zh-CN" sz="2400" dirty="0">
                <a:solidFill>
                  <a:schemeClr val="tx1"/>
                </a:solidFill>
                <a:latin typeface="Arial" panose="020B0604020202020204" pitchFamily="34" charset="0"/>
              </a:rPr>
              <a:t>x(P(x)→Q(x))∧P(a)</a:t>
            </a:r>
            <a:r>
              <a:rPr lang="en-US" altLang="zh-CN" sz="2400" dirty="0">
                <a:solidFill>
                  <a:schemeClr val="tx1"/>
                </a:solidFill>
                <a:sym typeface="Symbol" panose="05050102010706020507" pitchFamily="18" charset="2"/>
              </a:rPr>
              <a:t> </a:t>
            </a:r>
            <a:r>
              <a:rPr lang="en-US" altLang="zh-CN" sz="2400" dirty="0">
                <a:solidFill>
                  <a:schemeClr val="tx1"/>
                </a:solidFill>
                <a:latin typeface="Arial" panose="020B0604020202020204" pitchFamily="34" charset="0"/>
              </a:rPr>
              <a:t> Q(a)</a:t>
            </a:r>
            <a:r>
              <a:rPr lang="zh-CN" altLang="en-US" sz="2400" dirty="0">
                <a:solidFill>
                  <a:schemeClr val="tx1"/>
                </a:solidFill>
                <a:latin typeface="Arial" panose="020B0604020202020204" pitchFamily="34" charset="0"/>
              </a:rPr>
              <a:t>，其推理过程如下：</a:t>
            </a:r>
          </a:p>
        </p:txBody>
      </p:sp>
      <p:sp>
        <p:nvSpPr>
          <p:cNvPr id="102406" name="Rectangle 5">
            <a:extLst>
              <a:ext uri="{FF2B5EF4-FFF2-40B4-BE49-F238E27FC236}">
                <a16:creationId xmlns:a16="http://schemas.microsoft.com/office/drawing/2014/main" id="{04923CE2-D425-422E-80E9-FB656FCFBDCC}"/>
              </a:ext>
            </a:extLst>
          </p:cNvPr>
          <p:cNvSpPr>
            <a:spLocks noChangeArrowheads="1"/>
          </p:cNvSpPr>
          <p:nvPr/>
        </p:nvSpPr>
        <p:spPr bwMode="auto">
          <a:xfrm>
            <a:off x="1450975" y="1673774"/>
            <a:ext cx="10279233" cy="2445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8" tIns="36008" rIns="36008" bIns="36008">
            <a:spAutoFit/>
          </a:bodyPr>
          <a:lstStyle>
            <a:lvl1pPr marL="342900" indent="-3429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just" eaLnBrk="1" hangingPunct="1">
              <a:lnSpc>
                <a:spcPct val="150000"/>
              </a:lnSpc>
              <a:buClr>
                <a:srgbClr val="00FF00"/>
              </a:buClr>
              <a:buFont typeface="Wingdings" panose="05000000000000000000" pitchFamily="2" charset="2"/>
              <a:buNone/>
            </a:pPr>
            <a:r>
              <a:rPr lang="zh-CN" altLang="en-US" sz="2400" dirty="0">
                <a:solidFill>
                  <a:schemeClr val="tx1"/>
                </a:solidFill>
                <a:latin typeface="+mn-ea"/>
                <a:ea typeface="+mn-ea"/>
              </a:rPr>
              <a:t> </a:t>
            </a:r>
            <a:r>
              <a:rPr lang="zh-CN" altLang="en-US" sz="2400" noProof="1">
                <a:solidFill>
                  <a:schemeClr val="tx1"/>
                </a:solidFill>
                <a:latin typeface="+mn-ea"/>
                <a:ea typeface="+mn-ea"/>
              </a:rPr>
              <a:t>(1)</a:t>
            </a:r>
            <a:r>
              <a:rPr lang="en-US" altLang="zh-CN" sz="2400" dirty="0">
                <a:solidFill>
                  <a:schemeClr val="tx1"/>
                </a:solidFill>
                <a:latin typeface="+mn-ea"/>
                <a:ea typeface="+mn-ea"/>
              </a:rPr>
              <a:t>  </a:t>
            </a:r>
            <a:r>
              <a:rPr lang="en-US" altLang="zh-CN" sz="2400" dirty="0">
                <a:solidFill>
                  <a:schemeClr val="tx1"/>
                </a:solidFill>
                <a:latin typeface="+mn-ea"/>
                <a:ea typeface="+mn-ea"/>
                <a:sym typeface="Symbol" panose="05050102010706020507" pitchFamily="18" charset="2"/>
              </a:rPr>
              <a:t>x(P(x)Q(x))	     	P</a:t>
            </a:r>
          </a:p>
          <a:p>
            <a:pPr algn="just" eaLnBrk="1" hangingPunct="1">
              <a:lnSpc>
                <a:spcPct val="150000"/>
              </a:lnSpc>
              <a:buClr>
                <a:srgbClr val="00FF00"/>
              </a:buClr>
              <a:buFont typeface="Wingdings" panose="05000000000000000000" pitchFamily="2" charset="2"/>
              <a:buNone/>
            </a:pPr>
            <a:r>
              <a:rPr lang="en-US" altLang="zh-CN" sz="2400" dirty="0">
                <a:solidFill>
                  <a:schemeClr val="tx1"/>
                </a:solidFill>
                <a:latin typeface="+mn-ea"/>
                <a:ea typeface="+mn-ea"/>
                <a:sym typeface="Symbol" panose="05050102010706020507" pitchFamily="18" charset="2"/>
              </a:rPr>
              <a:t> (2)  P(y)Q(y)			UI,(1)</a:t>
            </a:r>
          </a:p>
          <a:p>
            <a:pPr algn="just" eaLnBrk="1" hangingPunct="1">
              <a:lnSpc>
                <a:spcPct val="150000"/>
              </a:lnSpc>
              <a:buClr>
                <a:srgbClr val="00FF00"/>
              </a:buClr>
              <a:buFont typeface="Wingdings" panose="05000000000000000000" pitchFamily="2" charset="2"/>
              <a:buNone/>
            </a:pPr>
            <a:r>
              <a:rPr lang="en-US" altLang="zh-CN" sz="2400" dirty="0">
                <a:solidFill>
                  <a:schemeClr val="tx1"/>
                </a:solidFill>
                <a:latin typeface="+mn-ea"/>
                <a:ea typeface="+mn-ea"/>
                <a:sym typeface="Symbol" panose="05050102010706020507" pitchFamily="18" charset="2"/>
              </a:rPr>
              <a:t> (3)  P(a)			P</a:t>
            </a:r>
          </a:p>
          <a:p>
            <a:pPr algn="just" eaLnBrk="1" hangingPunct="1">
              <a:lnSpc>
                <a:spcPct val="150000"/>
              </a:lnSpc>
              <a:buClr>
                <a:srgbClr val="00FF00"/>
              </a:buClr>
              <a:buFont typeface="Wingdings" panose="05000000000000000000" pitchFamily="2" charset="2"/>
              <a:buNone/>
            </a:pPr>
            <a:r>
              <a:rPr lang="en-US" altLang="zh-CN" sz="2400" dirty="0">
                <a:solidFill>
                  <a:schemeClr val="tx1"/>
                </a:solidFill>
                <a:latin typeface="+mn-ea"/>
                <a:ea typeface="+mn-ea"/>
                <a:sym typeface="Symbol" panose="05050102010706020507" pitchFamily="18" charset="2"/>
              </a:rPr>
              <a:t> (4)  Q(a)			T,(2),(3),I</a:t>
            </a:r>
          </a:p>
        </p:txBody>
      </p:sp>
      <p:sp>
        <p:nvSpPr>
          <p:cNvPr id="102407" name="Rectangle 6">
            <a:extLst>
              <a:ext uri="{FF2B5EF4-FFF2-40B4-BE49-F238E27FC236}">
                <a16:creationId xmlns:a16="http://schemas.microsoft.com/office/drawing/2014/main" id="{E09F45B1-3CA1-43A4-87F2-60742929AC43}"/>
              </a:ext>
            </a:extLst>
          </p:cNvPr>
          <p:cNvSpPr>
            <a:spLocks noChangeArrowheads="1"/>
          </p:cNvSpPr>
          <p:nvPr/>
        </p:nvSpPr>
        <p:spPr bwMode="auto">
          <a:xfrm>
            <a:off x="621011" y="4927093"/>
            <a:ext cx="5457617" cy="1756443"/>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buClr>
                <a:srgbClr val="00FF00"/>
              </a:buClr>
              <a:buNone/>
            </a:pPr>
            <a:r>
              <a:rPr lang="zh-CN" altLang="en-US" sz="2400" noProof="1">
                <a:solidFill>
                  <a:srgbClr val="C00000"/>
                </a:solidFill>
                <a:latin typeface="+mn-ea"/>
                <a:ea typeface="+mn-ea"/>
              </a:rPr>
              <a:t>解</a:t>
            </a:r>
            <a:r>
              <a:rPr lang="zh-CN" altLang="en-US" sz="2400" noProof="1">
                <a:solidFill>
                  <a:schemeClr val="tx1"/>
                </a:solidFill>
                <a:latin typeface="+mn-ea"/>
                <a:ea typeface="+mn-ea"/>
              </a:rPr>
              <a:t>  推理错误。</a:t>
            </a:r>
            <a:r>
              <a:rPr lang="zh-CN" altLang="zh-CN" sz="2400" dirty="0">
                <a:latin typeface="+mn-ea"/>
                <a:ea typeface="+mn-ea"/>
              </a:rPr>
              <a:t>正确的推导过程如下：</a:t>
            </a:r>
            <a:endParaRPr lang="en-US" altLang="zh-CN" sz="2400" dirty="0">
              <a:latin typeface="+mn-ea"/>
              <a:ea typeface="+mn-ea"/>
            </a:endParaRPr>
          </a:p>
          <a:p>
            <a:pPr>
              <a:lnSpc>
                <a:spcPct val="150000"/>
              </a:lnSpc>
              <a:buClr>
                <a:srgbClr val="00FF00"/>
              </a:buClr>
              <a:buNone/>
            </a:pPr>
            <a:r>
              <a:rPr lang="zh-CN" altLang="en-US" sz="2400" noProof="1">
                <a:solidFill>
                  <a:schemeClr val="tx1"/>
                </a:solidFill>
                <a:latin typeface="+mn-ea"/>
                <a:ea typeface="+mn-ea"/>
              </a:rPr>
              <a:t>(1)</a:t>
            </a:r>
            <a:r>
              <a:rPr lang="zh-CN" altLang="en-US" sz="2400" dirty="0">
                <a:solidFill>
                  <a:schemeClr val="tx1"/>
                </a:solidFill>
                <a:latin typeface="+mn-ea"/>
                <a:ea typeface="+mn-ea"/>
              </a:rPr>
              <a:t>　</a:t>
            </a:r>
            <a:r>
              <a:rPr lang="fr-FR" altLang="zh-CN" sz="2400" dirty="0">
                <a:solidFill>
                  <a:schemeClr val="tx1"/>
                </a:solidFill>
                <a:latin typeface="+mn-ea"/>
                <a:ea typeface="+mn-ea"/>
                <a:sym typeface="Symbol" panose="05050102010706020507" pitchFamily="18" charset="2"/>
              </a:rPr>
              <a:t>x(P(x)→Q(x))</a:t>
            </a:r>
            <a:r>
              <a:rPr lang="en-US" altLang="zh-CN" sz="2400" dirty="0">
                <a:solidFill>
                  <a:schemeClr val="tx1"/>
                </a:solidFill>
                <a:latin typeface="+mn-ea"/>
                <a:ea typeface="+mn-ea"/>
                <a:sym typeface="Symbol" panose="05050102010706020507" pitchFamily="18" charset="2"/>
              </a:rPr>
              <a:t>	     P  	</a:t>
            </a:r>
          </a:p>
          <a:p>
            <a:pPr>
              <a:lnSpc>
                <a:spcPct val="150000"/>
              </a:lnSpc>
              <a:spcBef>
                <a:spcPts val="0"/>
              </a:spcBef>
              <a:buClr>
                <a:srgbClr val="00FF00"/>
              </a:buClr>
              <a:buNone/>
            </a:pPr>
            <a:r>
              <a:rPr lang="en-US" altLang="zh-CN" sz="2400" dirty="0">
                <a:solidFill>
                  <a:schemeClr val="tx1"/>
                </a:solidFill>
                <a:latin typeface="+mn-ea"/>
                <a:ea typeface="+mn-ea"/>
                <a:sym typeface="Symbol" panose="05050102010706020507" pitchFamily="18" charset="2"/>
              </a:rPr>
              <a:t>(2)</a:t>
            </a:r>
            <a:r>
              <a:rPr lang="zh-CN" altLang="en-US" sz="2400" dirty="0">
                <a:solidFill>
                  <a:schemeClr val="tx1"/>
                </a:solidFill>
                <a:latin typeface="+mn-ea"/>
                <a:ea typeface="+mn-ea"/>
                <a:sym typeface="Symbol" panose="05050102010706020507" pitchFamily="18" charset="2"/>
              </a:rPr>
              <a:t>　</a:t>
            </a:r>
            <a:r>
              <a:rPr lang="fr-FR" altLang="zh-CN" sz="2400" dirty="0">
                <a:solidFill>
                  <a:schemeClr val="tx1"/>
                </a:solidFill>
                <a:latin typeface="+mn-ea"/>
                <a:sym typeface="Symbol" panose="05050102010706020507" pitchFamily="18" charset="2"/>
              </a:rPr>
              <a:t>P(</a:t>
            </a:r>
            <a:r>
              <a:rPr lang="en-US" altLang="zh-CN" sz="2400" dirty="0">
                <a:solidFill>
                  <a:schemeClr val="tx1"/>
                </a:solidFill>
                <a:latin typeface="+mn-ea"/>
                <a:sym typeface="Symbol" panose="05050102010706020507" pitchFamily="18" charset="2"/>
              </a:rPr>
              <a:t>a</a:t>
            </a:r>
            <a:r>
              <a:rPr lang="fr-FR" altLang="zh-CN" sz="2400" dirty="0">
                <a:solidFill>
                  <a:schemeClr val="tx1"/>
                </a:solidFill>
                <a:latin typeface="+mn-ea"/>
                <a:sym typeface="Symbol" panose="05050102010706020507" pitchFamily="18" charset="2"/>
              </a:rPr>
              <a:t>)→Q(</a:t>
            </a:r>
            <a:r>
              <a:rPr lang="en-US" altLang="zh-CN" sz="2400" dirty="0">
                <a:solidFill>
                  <a:schemeClr val="tx1"/>
                </a:solidFill>
                <a:latin typeface="+mn-ea"/>
                <a:sym typeface="Symbol" panose="05050102010706020507" pitchFamily="18" charset="2"/>
              </a:rPr>
              <a:t>a</a:t>
            </a:r>
            <a:r>
              <a:rPr lang="fr-FR" altLang="zh-CN" sz="2400" dirty="0">
                <a:solidFill>
                  <a:schemeClr val="tx1"/>
                </a:solidFill>
                <a:latin typeface="+mn-ea"/>
                <a:sym typeface="Symbol" panose="05050102010706020507" pitchFamily="18" charset="2"/>
              </a:rPr>
              <a:t>)</a:t>
            </a:r>
            <a:r>
              <a:rPr lang="en-US" altLang="zh-CN" sz="2400" dirty="0">
                <a:solidFill>
                  <a:schemeClr val="tx1"/>
                </a:solidFill>
                <a:latin typeface="+mn-ea"/>
                <a:ea typeface="+mn-ea"/>
                <a:sym typeface="Symbol" panose="05050102010706020507" pitchFamily="18" charset="2"/>
              </a:rPr>
              <a:t>	                  UI,(1)</a:t>
            </a:r>
          </a:p>
        </p:txBody>
      </p:sp>
      <p:sp>
        <p:nvSpPr>
          <p:cNvPr id="102408" name="AutoShape 7">
            <a:extLst>
              <a:ext uri="{FF2B5EF4-FFF2-40B4-BE49-F238E27FC236}">
                <a16:creationId xmlns:a16="http://schemas.microsoft.com/office/drawing/2014/main" id="{B3C43315-D197-4AB4-A54F-3D207013C6EF}"/>
              </a:ext>
            </a:extLst>
          </p:cNvPr>
          <p:cNvSpPr>
            <a:spLocks noChangeArrowheads="1"/>
          </p:cNvSpPr>
          <p:nvPr/>
        </p:nvSpPr>
        <p:spPr bwMode="auto">
          <a:xfrm>
            <a:off x="8108332" y="2253715"/>
            <a:ext cx="2467973" cy="608247"/>
          </a:xfrm>
          <a:prstGeom prst="cloudCallout">
            <a:avLst>
              <a:gd name="adj1" fmla="val -84577"/>
              <a:gd name="adj2" fmla="val 202404"/>
            </a:avLst>
          </a:prstGeom>
          <a:solidFill>
            <a:srgbClr val="CCFFFF"/>
          </a:solidFill>
          <a:ln w="28575">
            <a:solidFill>
              <a:schemeClr val="accent2"/>
            </a:solidFill>
            <a:round/>
            <a:headEnd/>
            <a:tailEnd/>
          </a:ln>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10000"/>
              </a:lnSpc>
              <a:spcBef>
                <a:spcPct val="0"/>
              </a:spcBef>
              <a:buClrTx/>
              <a:buFont typeface="Arial" panose="020B0604020202020204" pitchFamily="34" charset="0"/>
              <a:buNone/>
            </a:pPr>
            <a:r>
              <a:rPr lang="en-US" altLang="zh-CN" sz="2400" dirty="0">
                <a:solidFill>
                  <a:srgbClr val="6666FF"/>
                </a:solidFill>
                <a:latin typeface="+mn-ea"/>
                <a:ea typeface="+mn-ea"/>
              </a:rPr>
              <a:t>(4)</a:t>
            </a:r>
            <a:r>
              <a:rPr lang="zh-CN" altLang="en-US" sz="2400" dirty="0">
                <a:solidFill>
                  <a:srgbClr val="6666FF"/>
                </a:solidFill>
                <a:latin typeface="+mn-ea"/>
                <a:ea typeface="+mn-ea"/>
              </a:rPr>
              <a:t>错了！</a:t>
            </a:r>
          </a:p>
        </p:txBody>
      </p:sp>
      <p:sp>
        <p:nvSpPr>
          <p:cNvPr id="9" name="Rectangle 2">
            <a:extLst>
              <a:ext uri="{FF2B5EF4-FFF2-40B4-BE49-F238E27FC236}">
                <a16:creationId xmlns:a16="http://schemas.microsoft.com/office/drawing/2014/main" id="{588F46B7-B4B7-442C-8E38-44903A260D77}"/>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3.20</a:t>
            </a:r>
            <a:endParaRPr lang="zh-CN" altLang="en-US" dirty="0"/>
          </a:p>
        </p:txBody>
      </p:sp>
      <p:sp>
        <p:nvSpPr>
          <p:cNvPr id="5" name="矩形 4">
            <a:extLst>
              <a:ext uri="{FF2B5EF4-FFF2-40B4-BE49-F238E27FC236}">
                <a16:creationId xmlns:a16="http://schemas.microsoft.com/office/drawing/2014/main" id="{E1B16F66-C40A-41AA-98D5-B21AF31C50F4}"/>
              </a:ext>
            </a:extLst>
          </p:cNvPr>
          <p:cNvSpPr/>
          <p:nvPr/>
        </p:nvSpPr>
        <p:spPr>
          <a:xfrm>
            <a:off x="555399" y="4175101"/>
            <a:ext cx="5741315" cy="461665"/>
          </a:xfrm>
          <a:prstGeom prst="rect">
            <a:avLst/>
          </a:prstGeom>
        </p:spPr>
        <p:txBody>
          <a:bodyPr wrap="none">
            <a:spAutoFit/>
          </a:bodyPr>
          <a:lstStyle/>
          <a:p>
            <a:pPr marR="16510" algn="just">
              <a:spcAft>
                <a:spcPts val="0"/>
              </a:spcAft>
            </a:pPr>
            <a:r>
              <a:rPr lang="zh-CN" altLang="zh-CN" b="1" kern="100" dirty="0">
                <a:latin typeface="+mn-ea"/>
              </a:rPr>
              <a:t>请判断其正确性，如果有错误，请改正。</a:t>
            </a:r>
          </a:p>
        </p:txBody>
      </p:sp>
      <p:sp>
        <p:nvSpPr>
          <p:cNvPr id="14" name="Rectangle 6">
            <a:extLst>
              <a:ext uri="{FF2B5EF4-FFF2-40B4-BE49-F238E27FC236}">
                <a16:creationId xmlns:a16="http://schemas.microsoft.com/office/drawing/2014/main" id="{DFC2B9CC-120B-4BF1-A448-C74105EE06D1}"/>
              </a:ext>
            </a:extLst>
          </p:cNvPr>
          <p:cNvSpPr>
            <a:spLocks noChangeArrowheads="1"/>
          </p:cNvSpPr>
          <p:nvPr/>
        </p:nvSpPr>
        <p:spPr bwMode="auto">
          <a:xfrm>
            <a:off x="6896711" y="5554957"/>
            <a:ext cx="4740389" cy="1128579"/>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spcBef>
                <a:spcPts val="0"/>
              </a:spcBef>
              <a:buClr>
                <a:srgbClr val="00FF00"/>
              </a:buClr>
              <a:buNone/>
            </a:pPr>
            <a:r>
              <a:rPr lang="en-US" altLang="zh-CN" sz="2400" dirty="0">
                <a:solidFill>
                  <a:schemeClr val="tx1"/>
                </a:solidFill>
                <a:latin typeface="+mn-ea"/>
                <a:ea typeface="+mn-ea"/>
                <a:sym typeface="Symbol" panose="05050102010706020507" pitchFamily="18" charset="2"/>
              </a:rPr>
              <a:t> (3)</a:t>
            </a:r>
            <a:r>
              <a:rPr lang="zh-CN" altLang="en-US" sz="2400" dirty="0">
                <a:solidFill>
                  <a:schemeClr val="tx1"/>
                </a:solidFill>
                <a:latin typeface="+mn-ea"/>
                <a:ea typeface="+mn-ea"/>
                <a:sym typeface="Symbol" panose="05050102010706020507" pitchFamily="18" charset="2"/>
              </a:rPr>
              <a:t>　</a:t>
            </a:r>
            <a:r>
              <a:rPr lang="en-US" altLang="zh-CN" sz="2400" dirty="0">
                <a:solidFill>
                  <a:schemeClr val="tx1"/>
                </a:solidFill>
                <a:latin typeface="Arial" panose="020B0604020202020204" pitchFamily="34" charset="0"/>
              </a:rPr>
              <a:t> P(a) </a:t>
            </a:r>
            <a:r>
              <a:rPr lang="en-US" altLang="zh-CN" sz="2400" dirty="0">
                <a:solidFill>
                  <a:schemeClr val="tx1"/>
                </a:solidFill>
                <a:latin typeface="+mn-ea"/>
                <a:ea typeface="+mn-ea"/>
                <a:sym typeface="Symbol" panose="05050102010706020507" pitchFamily="18" charset="2"/>
              </a:rPr>
              <a:t>	 P</a:t>
            </a:r>
          </a:p>
          <a:p>
            <a:pPr eaLnBrk="1" hangingPunct="1">
              <a:lnSpc>
                <a:spcPct val="150000"/>
              </a:lnSpc>
              <a:spcBef>
                <a:spcPts val="0"/>
              </a:spcBef>
              <a:buClr>
                <a:srgbClr val="00FF00"/>
              </a:buClr>
              <a:buFont typeface="Wingdings" panose="05000000000000000000" pitchFamily="2" charset="2"/>
              <a:buNone/>
            </a:pPr>
            <a:r>
              <a:rPr lang="en-US" altLang="zh-CN" sz="2400" dirty="0">
                <a:solidFill>
                  <a:schemeClr val="tx1"/>
                </a:solidFill>
                <a:latin typeface="+mn-ea"/>
                <a:ea typeface="+mn-ea"/>
                <a:sym typeface="Symbol" panose="05050102010706020507" pitchFamily="18" charset="2"/>
              </a:rPr>
              <a:t> (4)</a:t>
            </a:r>
            <a:r>
              <a:rPr lang="zh-CN" altLang="en-US" sz="2400" dirty="0">
                <a:solidFill>
                  <a:schemeClr val="tx1"/>
                </a:solidFill>
                <a:latin typeface="+mn-ea"/>
                <a:ea typeface="+mn-ea"/>
                <a:sym typeface="Symbol" panose="05050102010706020507" pitchFamily="18" charset="2"/>
              </a:rPr>
              <a:t>　</a:t>
            </a:r>
            <a:r>
              <a:rPr lang="en-US" altLang="zh-CN" sz="2400" dirty="0">
                <a:solidFill>
                  <a:schemeClr val="tx1"/>
                </a:solidFill>
                <a:latin typeface="+mn-ea"/>
                <a:ea typeface="+mn-ea"/>
                <a:sym typeface="Symbol" panose="05050102010706020507" pitchFamily="18" charset="2"/>
              </a:rPr>
              <a:t>Q(a)           T,(2),(3),I</a:t>
            </a:r>
          </a:p>
        </p:txBody>
      </p:sp>
    </p:spTree>
    <p:custDataLst>
      <p:tags r:id="rId1"/>
    </p:custDataLst>
  </p:cSld>
  <p:clrMapOvr>
    <a:masterClrMapping/>
  </p:clrMapOvr>
  <p:transition>
    <p:pull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102408"/>
                                        </p:tgtEl>
                                        <p:attrNameLst>
                                          <p:attrName>style.visibility</p:attrName>
                                        </p:attrNameLst>
                                      </p:cBhvr>
                                      <p:to>
                                        <p:strVal val="visible"/>
                                      </p:to>
                                    </p:set>
                                    <p:anim calcmode="lin" valueType="num">
                                      <p:cBhvr>
                                        <p:cTn id="7" dur="500" fill="hold"/>
                                        <p:tgtEl>
                                          <p:spTgt spid="102408"/>
                                        </p:tgtEl>
                                        <p:attrNameLst>
                                          <p:attrName>ppt_w</p:attrName>
                                        </p:attrNameLst>
                                      </p:cBhvr>
                                      <p:tavLst>
                                        <p:tav tm="0">
                                          <p:val>
                                            <p:fltVal val="0"/>
                                          </p:val>
                                        </p:tav>
                                        <p:tav tm="100000">
                                          <p:val>
                                            <p:strVal val="#ppt_w"/>
                                          </p:val>
                                        </p:tav>
                                      </p:tavLst>
                                    </p:anim>
                                    <p:anim calcmode="lin" valueType="num">
                                      <p:cBhvr>
                                        <p:cTn id="8" dur="500" fill="hold"/>
                                        <p:tgtEl>
                                          <p:spTgt spid="102408"/>
                                        </p:tgtEl>
                                        <p:attrNameLst>
                                          <p:attrName>ppt_h</p:attrName>
                                        </p:attrNameLst>
                                      </p:cBhvr>
                                      <p:tavLst>
                                        <p:tav tm="0">
                                          <p:val>
                                            <p:fltVal val="0"/>
                                          </p:val>
                                        </p:tav>
                                        <p:tav tm="100000">
                                          <p:val>
                                            <p:strVal val="#ppt_h"/>
                                          </p:val>
                                        </p:tav>
                                      </p:tavLst>
                                    </p:anim>
                                    <p:anim calcmode="lin" valueType="num">
                                      <p:cBhvr>
                                        <p:cTn id="9" dur="500" fill="hold"/>
                                        <p:tgtEl>
                                          <p:spTgt spid="102408"/>
                                        </p:tgtEl>
                                        <p:attrNameLst>
                                          <p:attrName>ppt_x</p:attrName>
                                        </p:attrNameLst>
                                      </p:cBhvr>
                                      <p:tavLst>
                                        <p:tav tm="0">
                                          <p:val>
                                            <p:fltVal val="0.5"/>
                                          </p:val>
                                        </p:tav>
                                        <p:tav tm="100000">
                                          <p:val>
                                            <p:strVal val="#ppt_x"/>
                                          </p:val>
                                        </p:tav>
                                      </p:tavLst>
                                    </p:anim>
                                    <p:anim calcmode="lin" valueType="num">
                                      <p:cBhvr>
                                        <p:cTn id="10" dur="500" fill="hold"/>
                                        <p:tgtEl>
                                          <p:spTgt spid="102408"/>
                                        </p:tgtEl>
                                        <p:attrNameLst>
                                          <p:attrName>ppt_y</p:attrName>
                                        </p:attrNameLst>
                                      </p:cBhvr>
                                      <p:tavLst>
                                        <p:tav tm="0">
                                          <p:val>
                                            <p:fltVal val="0.5"/>
                                          </p:val>
                                        </p:tav>
                                        <p:tav tm="100000">
                                          <p:val>
                                            <p:strVal val="#ppt_y"/>
                                          </p:val>
                                        </p:tav>
                                      </p:tavLst>
                                    </p:anim>
                                  </p:childTnLst>
                                  <p:subTnLst>
                                    <p:set>
                                      <p:cBhvr override="childStyle">
                                        <p:cTn dur="1" fill="hold" display="0" masterRel="nextClick" afterEffect="1"/>
                                        <p:tgtEl>
                                          <p:spTgt spid="102408"/>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102407">
                                            <p:bg/>
                                          </p:spTgt>
                                        </p:tgtEl>
                                        <p:attrNameLst>
                                          <p:attrName>style.visibility</p:attrName>
                                        </p:attrNameLst>
                                      </p:cBhvr>
                                      <p:to>
                                        <p:strVal val="visible"/>
                                      </p:to>
                                    </p:set>
                                    <p:anim calcmode="lin" valueType="num">
                                      <p:cBhvr additive="base">
                                        <p:cTn id="15" dur="500" fill="hold"/>
                                        <p:tgtEl>
                                          <p:spTgt spid="102407">
                                            <p:bg/>
                                          </p:spTgt>
                                        </p:tgtEl>
                                        <p:attrNameLst>
                                          <p:attrName>ppt_x</p:attrName>
                                        </p:attrNameLst>
                                      </p:cBhvr>
                                      <p:tavLst>
                                        <p:tav tm="0">
                                          <p:val>
                                            <p:strVal val="0-#ppt_w/2"/>
                                          </p:val>
                                        </p:tav>
                                        <p:tav tm="100000">
                                          <p:val>
                                            <p:strVal val="#ppt_x"/>
                                          </p:val>
                                        </p:tav>
                                      </p:tavLst>
                                    </p:anim>
                                    <p:anim calcmode="lin" valueType="num">
                                      <p:cBhvr additive="base">
                                        <p:cTn id="16" dur="500" fill="hold"/>
                                        <p:tgtEl>
                                          <p:spTgt spid="102407">
                                            <p:bg/>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02407">
                                            <p:txEl>
                                              <p:pRg st="0" end="0"/>
                                            </p:txEl>
                                          </p:spTgt>
                                        </p:tgtEl>
                                        <p:attrNameLst>
                                          <p:attrName>style.visibility</p:attrName>
                                        </p:attrNameLst>
                                      </p:cBhvr>
                                      <p:to>
                                        <p:strVal val="visible"/>
                                      </p:to>
                                    </p:set>
                                    <p:anim calcmode="lin" valueType="num">
                                      <p:cBhvr additive="base">
                                        <p:cTn id="19" dur="500" fill="hold"/>
                                        <p:tgtEl>
                                          <p:spTgt spid="10240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07">
                                            <p:txEl>
                                              <p:pRg st="1" end="1"/>
                                            </p:txEl>
                                          </p:spTgt>
                                        </p:tgtEl>
                                        <p:attrNameLst>
                                          <p:attrName>style.visibility</p:attrName>
                                        </p:attrNameLst>
                                      </p:cBhvr>
                                      <p:to>
                                        <p:strVal val="visible"/>
                                      </p:to>
                                    </p:set>
                                    <p:anim calcmode="lin" valueType="num">
                                      <p:cBhvr additive="base">
                                        <p:cTn id="25" dur="500" fill="hold"/>
                                        <p:tgtEl>
                                          <p:spTgt spid="102407">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2407">
                                            <p:txEl>
                                              <p:pRg st="2" end="2"/>
                                            </p:txEl>
                                          </p:spTgt>
                                        </p:tgtEl>
                                        <p:attrNameLst>
                                          <p:attrName>style.visibility</p:attrName>
                                        </p:attrNameLst>
                                      </p:cBhvr>
                                      <p:to>
                                        <p:strVal val="visible"/>
                                      </p:to>
                                    </p:set>
                                    <p:anim calcmode="lin" valueType="num">
                                      <p:cBhvr additive="base">
                                        <p:cTn id="31" dur="500" fill="hold"/>
                                        <p:tgtEl>
                                          <p:spTgt spid="102407">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24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heel(1)">
                                      <p:cBhvr>
                                        <p:cTn id="3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7" grpId="0" uiExpand="1" build="p" animBg="1" autoUpdateAnimBg="0"/>
      <p:bldP spid="102408" grpId="0" bldLvl="0" animBg="1" autoUpdateAnimBg="0"/>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A3AB8D9-EBB1-44F9-BF65-0946C4274668}"/>
              </a:ext>
            </a:extLst>
          </p:cNvPr>
          <p:cNvSpPr/>
          <p:nvPr/>
        </p:nvSpPr>
        <p:spPr>
          <a:xfrm>
            <a:off x="1047484" y="5258594"/>
            <a:ext cx="2646878" cy="950388"/>
          </a:xfrm>
          <a:prstGeom prst="rect">
            <a:avLst/>
          </a:prstGeom>
        </p:spPr>
        <p:txBody>
          <a:bodyPr wrap="none">
            <a:spAutoFit/>
          </a:bodyPr>
          <a:lstStyle/>
          <a:p>
            <a:pPr algn="ctr"/>
            <a:r>
              <a:rPr lang="zh-CN" altLang="en-US" b="1" dirty="0">
                <a:latin typeface="+mn-ea"/>
                <a:cs typeface="Times New Roman" panose="02020603050405020304" pitchFamily="18" charset="0"/>
              </a:rPr>
              <a:t>美籍奥地利数学家</a:t>
            </a:r>
            <a:endParaRPr lang="en-US" altLang="zh-CN" b="1" dirty="0">
              <a:latin typeface="+mn-ea"/>
              <a:cs typeface="Times New Roman" panose="02020603050405020304" pitchFamily="18" charset="0"/>
            </a:endParaRPr>
          </a:p>
          <a:p>
            <a:pPr algn="ctr">
              <a:lnSpc>
                <a:spcPct val="150000"/>
              </a:lnSpc>
            </a:pPr>
            <a:r>
              <a:rPr lang="zh-CN" altLang="en-US" b="1" dirty="0">
                <a:latin typeface="+mn-ea"/>
                <a:cs typeface="Times New Roman" panose="02020603050405020304" pitchFamily="18" charset="0"/>
              </a:rPr>
              <a:t>逻辑学家和哲学家</a:t>
            </a:r>
          </a:p>
        </p:txBody>
      </p:sp>
      <p:sp>
        <p:nvSpPr>
          <p:cNvPr id="5" name="矩形 4">
            <a:extLst>
              <a:ext uri="{FF2B5EF4-FFF2-40B4-BE49-F238E27FC236}">
                <a16:creationId xmlns:a16="http://schemas.microsoft.com/office/drawing/2014/main" id="{D8BE336F-2DC9-4301-8CDC-00B672A8FBCE}"/>
              </a:ext>
            </a:extLst>
          </p:cNvPr>
          <p:cNvSpPr/>
          <p:nvPr/>
        </p:nvSpPr>
        <p:spPr>
          <a:xfrm>
            <a:off x="4651375" y="1149250"/>
            <a:ext cx="6826840" cy="5151538"/>
          </a:xfrm>
          <a:prstGeom prst="rect">
            <a:avLst/>
          </a:prstGeom>
        </p:spPr>
        <p:txBody>
          <a:bodyPr wrap="square">
            <a:spAutoFit/>
          </a:bodyPr>
          <a:lstStyle/>
          <a:p>
            <a:pPr marL="342900" indent="-342900">
              <a:lnSpc>
                <a:spcPct val="200000"/>
              </a:lnSpc>
              <a:buFont typeface="Wingdings" panose="05000000000000000000" pitchFamily="2" charset="2"/>
              <a:buChar char="u"/>
            </a:pPr>
            <a:r>
              <a:rPr lang="en-US" altLang="zh-CN" b="1" dirty="0">
                <a:solidFill>
                  <a:srgbClr val="000000"/>
                </a:solidFill>
                <a:latin typeface="+mn-ea"/>
              </a:rPr>
              <a:t>1924</a:t>
            </a:r>
            <a:r>
              <a:rPr lang="zh-CN" altLang="en-US" b="1" dirty="0">
                <a:solidFill>
                  <a:srgbClr val="000000"/>
                </a:solidFill>
                <a:latin typeface="+mn-ea"/>
              </a:rPr>
              <a:t>年在维也纳大学攻读物理</a:t>
            </a:r>
            <a:endParaRPr lang="en-US" altLang="zh-CN" b="1" dirty="0">
              <a:solidFill>
                <a:srgbClr val="000000"/>
              </a:solidFill>
              <a:latin typeface="+mn-ea"/>
            </a:endParaRPr>
          </a:p>
          <a:p>
            <a:pPr marL="342900" indent="-342900">
              <a:lnSpc>
                <a:spcPct val="200000"/>
              </a:lnSpc>
              <a:buFont typeface="Wingdings" panose="05000000000000000000" pitchFamily="2" charset="2"/>
              <a:buChar char="u"/>
            </a:pPr>
            <a:r>
              <a:rPr lang="en-US" altLang="zh-CN" b="1" dirty="0">
                <a:solidFill>
                  <a:srgbClr val="000000"/>
                </a:solidFill>
                <a:latin typeface="+mn-ea"/>
              </a:rPr>
              <a:t>1926</a:t>
            </a:r>
            <a:r>
              <a:rPr lang="zh-CN" altLang="en-US" b="1" dirty="0">
                <a:solidFill>
                  <a:srgbClr val="000000"/>
                </a:solidFill>
                <a:latin typeface="+mn-ea"/>
              </a:rPr>
              <a:t>年转到数学系，并参加哲学小组活动</a:t>
            </a:r>
            <a:endParaRPr lang="en-US" altLang="zh-CN" b="1" dirty="0">
              <a:solidFill>
                <a:srgbClr val="000000"/>
              </a:solidFill>
              <a:latin typeface="+mn-ea"/>
            </a:endParaRPr>
          </a:p>
          <a:p>
            <a:pPr marL="342900" indent="-342900">
              <a:lnSpc>
                <a:spcPct val="200000"/>
              </a:lnSpc>
              <a:buFont typeface="Wingdings" panose="05000000000000000000" pitchFamily="2" charset="2"/>
              <a:buChar char="u"/>
            </a:pPr>
            <a:r>
              <a:rPr lang="en-US" altLang="zh-CN" b="1" dirty="0">
                <a:solidFill>
                  <a:srgbClr val="000000"/>
                </a:solidFill>
                <a:latin typeface="+mn-ea"/>
              </a:rPr>
              <a:t>1930</a:t>
            </a:r>
            <a:r>
              <a:rPr lang="zh-CN" altLang="en-US" b="1" dirty="0">
                <a:solidFill>
                  <a:srgbClr val="000000"/>
                </a:solidFill>
                <a:latin typeface="+mn-ea"/>
              </a:rPr>
              <a:t>年获博士学位</a:t>
            </a:r>
            <a:endParaRPr lang="en-US" altLang="zh-CN" b="1" dirty="0">
              <a:solidFill>
                <a:srgbClr val="000000"/>
              </a:solidFill>
              <a:latin typeface="+mn-ea"/>
            </a:endParaRPr>
          </a:p>
          <a:p>
            <a:pPr marL="342900" indent="-342900">
              <a:lnSpc>
                <a:spcPct val="200000"/>
              </a:lnSpc>
              <a:buFont typeface="Wingdings" panose="05000000000000000000" pitchFamily="2" charset="2"/>
              <a:buChar char="u"/>
            </a:pPr>
            <a:r>
              <a:rPr lang="en-US" altLang="zh-CN" b="1" dirty="0">
                <a:solidFill>
                  <a:srgbClr val="000000"/>
                </a:solidFill>
                <a:latin typeface="+mn-ea"/>
              </a:rPr>
              <a:t>1933</a:t>
            </a:r>
            <a:r>
              <a:rPr lang="zh-CN" altLang="en-US" b="1" dirty="0">
                <a:solidFill>
                  <a:srgbClr val="000000"/>
                </a:solidFill>
                <a:latin typeface="+mn-ea"/>
              </a:rPr>
              <a:t>～</a:t>
            </a:r>
            <a:r>
              <a:rPr lang="en-US" altLang="zh-CN" b="1" dirty="0">
                <a:solidFill>
                  <a:srgbClr val="000000"/>
                </a:solidFill>
                <a:latin typeface="+mn-ea"/>
              </a:rPr>
              <a:t>1938</a:t>
            </a:r>
            <a:r>
              <a:rPr lang="zh-CN" altLang="en-US" b="1" dirty="0">
                <a:solidFill>
                  <a:srgbClr val="000000"/>
                </a:solidFill>
                <a:latin typeface="+mn-ea"/>
              </a:rPr>
              <a:t>年任维也纳大学讲师</a:t>
            </a:r>
            <a:endParaRPr lang="en-US" altLang="zh-CN" b="1" dirty="0">
              <a:solidFill>
                <a:srgbClr val="000000"/>
              </a:solidFill>
              <a:latin typeface="+mn-ea"/>
            </a:endParaRPr>
          </a:p>
          <a:p>
            <a:pPr marL="342900" indent="-342900">
              <a:lnSpc>
                <a:spcPct val="200000"/>
              </a:lnSpc>
              <a:buFont typeface="Wingdings" panose="05000000000000000000" pitchFamily="2" charset="2"/>
              <a:buChar char="u"/>
            </a:pPr>
            <a:r>
              <a:rPr lang="en-US" altLang="zh-CN" b="1" dirty="0">
                <a:solidFill>
                  <a:srgbClr val="000000"/>
                </a:solidFill>
                <a:latin typeface="+mn-ea"/>
              </a:rPr>
              <a:t>1938</a:t>
            </a:r>
            <a:r>
              <a:rPr lang="zh-CN" altLang="en-US" b="1" dirty="0">
                <a:solidFill>
                  <a:srgbClr val="000000"/>
                </a:solidFill>
                <a:latin typeface="+mn-ea"/>
              </a:rPr>
              <a:t>年去美国普林斯顿高等研究所从事研究</a:t>
            </a:r>
            <a:endParaRPr lang="en-US" altLang="zh-CN" b="1" dirty="0">
              <a:solidFill>
                <a:srgbClr val="000000"/>
              </a:solidFill>
              <a:latin typeface="+mn-ea"/>
            </a:endParaRPr>
          </a:p>
          <a:p>
            <a:pPr marL="342900" indent="-342900">
              <a:lnSpc>
                <a:spcPct val="200000"/>
              </a:lnSpc>
              <a:buFont typeface="Wingdings" panose="05000000000000000000" pitchFamily="2" charset="2"/>
              <a:buChar char="u"/>
            </a:pPr>
            <a:r>
              <a:rPr lang="en-US" altLang="zh-CN" b="1" dirty="0">
                <a:solidFill>
                  <a:srgbClr val="000000"/>
                </a:solidFill>
                <a:latin typeface="+mn-ea"/>
              </a:rPr>
              <a:t>1948</a:t>
            </a:r>
            <a:r>
              <a:rPr lang="zh-CN" altLang="en-US" b="1" dirty="0">
                <a:solidFill>
                  <a:srgbClr val="000000"/>
                </a:solidFill>
                <a:latin typeface="+mn-ea"/>
              </a:rPr>
              <a:t>年加入美国国籍</a:t>
            </a:r>
            <a:endParaRPr lang="en-US" altLang="zh-CN" b="1" dirty="0">
              <a:solidFill>
                <a:srgbClr val="000000"/>
              </a:solidFill>
              <a:latin typeface="+mn-ea"/>
            </a:endParaRPr>
          </a:p>
          <a:p>
            <a:pPr marL="342900" indent="-342900">
              <a:lnSpc>
                <a:spcPct val="200000"/>
              </a:lnSpc>
              <a:buFont typeface="Wingdings" panose="05000000000000000000" pitchFamily="2" charset="2"/>
              <a:buChar char="u"/>
            </a:pPr>
            <a:r>
              <a:rPr lang="en-US" altLang="zh-CN" b="1" dirty="0">
                <a:solidFill>
                  <a:srgbClr val="000000"/>
                </a:solidFill>
                <a:latin typeface="+mn-ea"/>
              </a:rPr>
              <a:t>1953</a:t>
            </a:r>
            <a:r>
              <a:rPr lang="zh-CN" altLang="en-US" b="1" dirty="0">
                <a:solidFill>
                  <a:srgbClr val="000000"/>
                </a:solidFill>
                <a:latin typeface="+mn-ea"/>
              </a:rPr>
              <a:t>年任美国普林斯顿高等研究所教授</a:t>
            </a:r>
            <a:endParaRPr lang="zh-CN" altLang="en-US" b="1" dirty="0">
              <a:latin typeface="+mn-ea"/>
            </a:endParaRPr>
          </a:p>
        </p:txBody>
      </p:sp>
      <p:pic>
        <p:nvPicPr>
          <p:cNvPr id="17" name="图片 16" descr="1925å¹´çå¥å¾·å°">
            <a:extLst>
              <a:ext uri="{FF2B5EF4-FFF2-40B4-BE49-F238E27FC236}">
                <a16:creationId xmlns:a16="http://schemas.microsoft.com/office/drawing/2014/main" id="{0D266378-E0E4-4A1B-B9EF-D165CCF12BB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85067" y="1524794"/>
            <a:ext cx="2971712" cy="3528534"/>
          </a:xfrm>
          <a:prstGeom prst="rect">
            <a:avLst/>
          </a:prstGeom>
          <a:noFill/>
          <a:ln>
            <a:noFill/>
          </a:ln>
        </p:spPr>
      </p:pic>
      <p:sp>
        <p:nvSpPr>
          <p:cNvPr id="6" name="Rectangle 2">
            <a:extLst>
              <a:ext uri="{FF2B5EF4-FFF2-40B4-BE49-F238E27FC236}">
                <a16:creationId xmlns:a16="http://schemas.microsoft.com/office/drawing/2014/main" id="{F936A071-47A8-490F-8FDE-CC80DE3693BA}"/>
              </a:ext>
            </a:extLst>
          </p:cNvPr>
          <p:cNvSpPr txBox="1">
            <a:spLocks noChangeArrowheads="1"/>
          </p:cNvSpPr>
          <p:nvPr/>
        </p:nvSpPr>
        <p:spPr>
          <a:xfrm>
            <a:off x="612775" y="358820"/>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kern="1200">
                <a:solidFill>
                  <a:schemeClr val="bg1"/>
                </a:solidFill>
                <a:latin typeface="+mj-lt"/>
                <a:ea typeface="+mj-ea"/>
                <a:cs typeface="+mj-cs"/>
              </a:defRPr>
            </a:lvl1pPr>
          </a:lstStyle>
          <a:p>
            <a:r>
              <a:rPr lang="en-US" altLang="zh-CN" b="1" dirty="0">
                <a:latin typeface="+mn-ea"/>
                <a:ea typeface="+mn-ea"/>
              </a:rPr>
              <a:t>   </a:t>
            </a:r>
            <a:r>
              <a:rPr lang="zh-CN" altLang="en-US" b="1" dirty="0">
                <a:latin typeface="+mn-ea"/>
                <a:ea typeface="+mn-ea"/>
              </a:rPr>
              <a:t>历史人物</a:t>
            </a:r>
            <a:r>
              <a:rPr lang="en-US" altLang="zh-CN" b="1" dirty="0">
                <a:latin typeface="+mn-ea"/>
                <a:ea typeface="+mn-ea"/>
              </a:rPr>
              <a:t>-</a:t>
            </a:r>
            <a:r>
              <a:rPr lang="zh-CN" altLang="en-US" b="1" dirty="0">
                <a:latin typeface="+mn-ea"/>
                <a:ea typeface="+mn-ea"/>
              </a:rPr>
              <a:t>哥德尔</a:t>
            </a:r>
          </a:p>
        </p:txBody>
      </p:sp>
    </p:spTree>
    <p:custDataLst>
      <p:tags r:id="rId1"/>
    </p:custDataLst>
    <p:extLst>
      <p:ext uri="{BB962C8B-B14F-4D97-AF65-F5344CB8AC3E}">
        <p14:creationId xmlns:p14="http://schemas.microsoft.com/office/powerpoint/2010/main" val="1844107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ircle(in)">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heel(1)">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heel(1)">
                                      <p:cBhvr>
                                        <p:cTn id="17" dur="2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heel(1)">
                                      <p:cBhvr>
                                        <p:cTn id="22" dur="2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heel(1)">
                                      <p:cBhvr>
                                        <p:cTn id="27" dur="20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heel(1)">
                                      <p:cBhvr>
                                        <p:cTn id="32" dur="20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wheel(1)">
                                      <p:cBhvr>
                                        <p:cTn id="37" dur="20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8" name="Rectangle 4">
            <a:extLst>
              <a:ext uri="{FF2B5EF4-FFF2-40B4-BE49-F238E27FC236}">
                <a16:creationId xmlns:a16="http://schemas.microsoft.com/office/drawing/2014/main" id="{ECC44BB9-1D15-47E9-97A3-AC0F028AE82C}"/>
              </a:ext>
            </a:extLst>
          </p:cNvPr>
          <p:cNvSpPr>
            <a:spLocks noChangeArrowheads="1"/>
          </p:cNvSpPr>
          <p:nvPr/>
        </p:nvSpPr>
        <p:spPr bwMode="auto">
          <a:xfrm>
            <a:off x="307975" y="945310"/>
            <a:ext cx="11582400" cy="1131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spcBef>
                <a:spcPct val="0"/>
              </a:spcBef>
              <a:buClrTx/>
              <a:buNone/>
            </a:pPr>
            <a:r>
              <a:rPr lang="zh-CN" altLang="zh-CN" sz="2400" dirty="0">
                <a:solidFill>
                  <a:srgbClr val="C00000"/>
                </a:solidFill>
                <a:latin typeface="+mn-ea"/>
                <a:ea typeface="+mn-ea"/>
              </a:rPr>
              <a:t>例</a:t>
            </a:r>
            <a:r>
              <a:rPr lang="fr-FR" altLang="zh-CN" sz="2400" dirty="0">
                <a:solidFill>
                  <a:srgbClr val="C00000"/>
                </a:solidFill>
                <a:latin typeface="+mn-ea"/>
                <a:ea typeface="+mn-ea"/>
              </a:rPr>
              <a:t>3.21 </a:t>
            </a:r>
            <a:r>
              <a:rPr lang="zh-CN" altLang="zh-CN" sz="2400" dirty="0">
                <a:latin typeface="+mn-ea"/>
                <a:ea typeface="+mn-ea"/>
              </a:rPr>
              <a:t>请判断</a:t>
            </a:r>
            <a:r>
              <a:rPr lang="en-US" altLang="zh-CN" sz="2400" dirty="0">
                <a:solidFill>
                  <a:schemeClr val="tx1"/>
                </a:solidFill>
                <a:latin typeface="+mn-ea"/>
                <a:ea typeface="+mn-ea"/>
                <a:sym typeface="Symbol" panose="05050102010706020507" pitchFamily="18" charset="2"/>
              </a:rPr>
              <a:t>x(P(x)Q(x))</a:t>
            </a:r>
            <a:r>
              <a:rPr lang="zh-CN" altLang="en-US" sz="2400" dirty="0">
                <a:solidFill>
                  <a:schemeClr val="tx1"/>
                </a:solidFill>
                <a:latin typeface="+mn-ea"/>
                <a:ea typeface="+mn-ea"/>
                <a:sym typeface="Symbol" panose="05050102010706020507" pitchFamily="18" charset="2"/>
              </a:rPr>
              <a:t>,</a:t>
            </a:r>
            <a:r>
              <a:rPr lang="en-US" altLang="en-US" sz="2400" noProof="1">
                <a:solidFill>
                  <a:schemeClr val="tx1"/>
                </a:solidFill>
                <a:latin typeface="+mn-ea"/>
                <a:ea typeface="+mn-ea"/>
                <a:sym typeface="Symbol" panose="05050102010706020507" pitchFamily="18" charset="2"/>
              </a:rPr>
              <a:t></a:t>
            </a:r>
            <a:r>
              <a:rPr lang="en-US" altLang="en-US" sz="2400" noProof="1">
                <a:solidFill>
                  <a:schemeClr val="tx1"/>
                </a:solidFill>
                <a:latin typeface="+mn-ea"/>
                <a:ea typeface="+mn-ea"/>
              </a:rPr>
              <a:t>x</a:t>
            </a:r>
            <a:r>
              <a:rPr lang="en-US" altLang="zh-CN" sz="2400" dirty="0">
                <a:solidFill>
                  <a:schemeClr val="tx1"/>
                </a:solidFill>
                <a:latin typeface="+mn-ea"/>
                <a:ea typeface="+mn-ea"/>
                <a:sym typeface="Symbol" panose="05050102010706020507" pitchFamily="18" charset="2"/>
              </a:rPr>
              <a:t>P(x)</a:t>
            </a:r>
            <a:r>
              <a:rPr lang="en-US" altLang="en-US" sz="2400" noProof="1">
                <a:solidFill>
                  <a:schemeClr val="tx1"/>
                </a:solidFill>
                <a:latin typeface="+mn-ea"/>
                <a:ea typeface="+mn-ea"/>
                <a:sym typeface="Symbol" panose="05050102010706020507" pitchFamily="18" charset="2"/>
              </a:rPr>
              <a:t></a:t>
            </a:r>
            <a:r>
              <a:rPr lang="en-US" altLang="en-US" sz="2400" noProof="1">
                <a:solidFill>
                  <a:schemeClr val="tx1"/>
                </a:solidFill>
                <a:latin typeface="+mn-ea"/>
                <a:ea typeface="+mn-ea"/>
              </a:rPr>
              <a:t>x</a:t>
            </a:r>
            <a:r>
              <a:rPr lang="en-US" altLang="zh-CN" sz="2400" dirty="0">
                <a:solidFill>
                  <a:schemeClr val="tx1"/>
                </a:solidFill>
                <a:latin typeface="+mn-ea"/>
                <a:ea typeface="+mn-ea"/>
                <a:sym typeface="Symbol" panose="05050102010706020507" pitchFamily="18" charset="2"/>
              </a:rPr>
              <a:t>Q(x)</a:t>
            </a:r>
            <a:r>
              <a:rPr lang="zh-CN" altLang="zh-CN" sz="2400" dirty="0">
                <a:latin typeface="+mn-ea"/>
                <a:ea typeface="+mn-ea"/>
              </a:rPr>
              <a:t>的推理过程是否正确。如果有错误，请改正。</a:t>
            </a:r>
            <a:endParaRPr lang="en-US" altLang="zh-CN" sz="2400" dirty="0">
              <a:solidFill>
                <a:schemeClr val="tx1"/>
              </a:solidFill>
              <a:latin typeface="+mn-ea"/>
              <a:ea typeface="+mn-ea"/>
              <a:sym typeface="Symbol" panose="05050102010706020507" pitchFamily="18" charset="2"/>
            </a:endParaRPr>
          </a:p>
        </p:txBody>
      </p:sp>
      <p:sp>
        <p:nvSpPr>
          <p:cNvPr id="103429" name="Rectangle 6">
            <a:extLst>
              <a:ext uri="{FF2B5EF4-FFF2-40B4-BE49-F238E27FC236}">
                <a16:creationId xmlns:a16="http://schemas.microsoft.com/office/drawing/2014/main" id="{51C7AA9C-7020-4169-937A-0A5728B2C249}"/>
              </a:ext>
            </a:extLst>
          </p:cNvPr>
          <p:cNvSpPr>
            <a:spLocks noGrp="1" noChangeArrowheads="1"/>
          </p:cNvSpPr>
          <p:nvPr>
            <p:ph type="body" idx="4294967295"/>
          </p:nvPr>
        </p:nvSpPr>
        <p:spPr>
          <a:xfrm>
            <a:off x="1222375" y="2075799"/>
            <a:ext cx="7777375" cy="3563796"/>
          </a:xfrm>
        </p:spPr>
        <p:txBody>
          <a:bodyPr>
            <a:normAutofit/>
          </a:bodyPr>
          <a:lstStyle/>
          <a:p>
            <a:pPr marL="0" indent="0">
              <a:buNone/>
            </a:pPr>
            <a:r>
              <a:rPr lang="zh-CN" altLang="en-US" dirty="0">
                <a:sym typeface="Symbol" panose="05050102010706020507" pitchFamily="18" charset="2"/>
              </a:rPr>
              <a:t>  (1) </a:t>
            </a:r>
            <a:r>
              <a:rPr lang="en-US" altLang="zh-CN" dirty="0">
                <a:sym typeface="Symbol" panose="05050102010706020507" pitchFamily="18" charset="2"/>
              </a:rPr>
              <a:t>x(P(x)Q(x))	         P</a:t>
            </a:r>
          </a:p>
          <a:p>
            <a:pPr marL="0" indent="0">
              <a:buNone/>
            </a:pPr>
            <a:r>
              <a:rPr lang="en-US" altLang="zh-CN" dirty="0">
                <a:sym typeface="Symbol" panose="05050102010706020507" pitchFamily="18" charset="2"/>
              </a:rPr>
              <a:t>  (2)  P(a)Q(a)		        UI,(1)</a:t>
            </a:r>
          </a:p>
          <a:p>
            <a:pPr marL="0" indent="0">
              <a:buNone/>
            </a:pPr>
            <a:r>
              <a:rPr lang="en-US" altLang="zh-CN" dirty="0"/>
              <a:t>  (3)</a:t>
            </a:r>
            <a:r>
              <a:rPr lang="en-US" altLang="en-US" noProof="1"/>
              <a:t>  </a:t>
            </a:r>
            <a:r>
              <a:rPr lang="en-US" altLang="en-US" noProof="1">
                <a:sym typeface="Symbol" panose="05050102010706020507" pitchFamily="18" charset="2"/>
              </a:rPr>
              <a:t></a:t>
            </a:r>
            <a:r>
              <a:rPr lang="en-US" altLang="en-US" noProof="1"/>
              <a:t>x</a:t>
            </a:r>
            <a:r>
              <a:rPr lang="en-US" altLang="zh-CN" dirty="0">
                <a:sym typeface="Symbol" panose="05050102010706020507" pitchFamily="18" charset="2"/>
              </a:rPr>
              <a:t>P(x)		         P</a:t>
            </a:r>
          </a:p>
          <a:p>
            <a:pPr marL="0" indent="0">
              <a:buNone/>
            </a:pPr>
            <a:r>
              <a:rPr lang="en-US" altLang="zh-CN" dirty="0"/>
              <a:t>  (4)</a:t>
            </a:r>
            <a:r>
              <a:rPr lang="en-US" altLang="en-US" noProof="1"/>
              <a:t>  </a:t>
            </a:r>
            <a:r>
              <a:rPr lang="en-US" altLang="zh-CN" dirty="0">
                <a:sym typeface="Symbol" panose="05050102010706020507" pitchFamily="18" charset="2"/>
              </a:rPr>
              <a:t>P(a)		         EI,(3)</a:t>
            </a:r>
          </a:p>
          <a:p>
            <a:pPr marL="0" indent="0">
              <a:buNone/>
            </a:pPr>
            <a:r>
              <a:rPr lang="en-US" altLang="zh-CN" dirty="0">
                <a:sym typeface="Symbol" panose="05050102010706020507" pitchFamily="18" charset="2"/>
              </a:rPr>
              <a:t>  (5)  Q(a)		        T,(2),(4),I</a:t>
            </a:r>
          </a:p>
          <a:p>
            <a:pPr marL="0" indent="0">
              <a:buNone/>
            </a:pPr>
            <a:r>
              <a:rPr lang="en-US" altLang="zh-CN" dirty="0">
                <a:sym typeface="Symbol" panose="05050102010706020507" pitchFamily="18" charset="2"/>
              </a:rPr>
              <a:t>  (6)  </a:t>
            </a:r>
            <a:r>
              <a:rPr lang="en-US" altLang="en-US" noProof="1">
                <a:sym typeface="Symbol" panose="05050102010706020507" pitchFamily="18" charset="2"/>
              </a:rPr>
              <a:t></a:t>
            </a:r>
            <a:r>
              <a:rPr lang="en-US" altLang="en-US" noProof="1"/>
              <a:t>x</a:t>
            </a:r>
            <a:r>
              <a:rPr lang="en-US" altLang="zh-CN" dirty="0">
                <a:sym typeface="Symbol" panose="05050102010706020507" pitchFamily="18" charset="2"/>
              </a:rPr>
              <a:t>Q(x)		        EG,(5)</a:t>
            </a:r>
          </a:p>
        </p:txBody>
      </p:sp>
      <p:sp>
        <p:nvSpPr>
          <p:cNvPr id="6" name="Rectangle 2">
            <a:extLst>
              <a:ext uri="{FF2B5EF4-FFF2-40B4-BE49-F238E27FC236}">
                <a16:creationId xmlns:a16="http://schemas.microsoft.com/office/drawing/2014/main" id="{1CEF83E0-1A7A-4E31-9FB1-2411811AFDC2}"/>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3.21</a:t>
            </a:r>
            <a:endParaRPr lang="zh-CN" altLang="en-US" dirty="0"/>
          </a:p>
        </p:txBody>
      </p:sp>
      <p:sp>
        <p:nvSpPr>
          <p:cNvPr id="7" name="AutoShape 7">
            <a:extLst>
              <a:ext uri="{FF2B5EF4-FFF2-40B4-BE49-F238E27FC236}">
                <a16:creationId xmlns:a16="http://schemas.microsoft.com/office/drawing/2014/main" id="{DF2A7DCB-1CCE-4095-83E8-0415C8315D34}"/>
              </a:ext>
            </a:extLst>
          </p:cNvPr>
          <p:cNvSpPr>
            <a:spLocks noChangeArrowheads="1"/>
          </p:cNvSpPr>
          <p:nvPr/>
        </p:nvSpPr>
        <p:spPr bwMode="auto">
          <a:xfrm>
            <a:off x="7623175" y="2574487"/>
            <a:ext cx="2467973" cy="608247"/>
          </a:xfrm>
          <a:prstGeom prst="cloudCallout">
            <a:avLst>
              <a:gd name="adj1" fmla="val -108828"/>
              <a:gd name="adj2" fmla="val 210604"/>
            </a:avLst>
          </a:prstGeom>
          <a:solidFill>
            <a:srgbClr val="CCFFFF"/>
          </a:solidFill>
          <a:ln w="28575">
            <a:solidFill>
              <a:schemeClr val="accent2"/>
            </a:solidFill>
            <a:round/>
            <a:headEnd/>
            <a:tailEnd/>
          </a:ln>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10000"/>
              </a:lnSpc>
              <a:spcBef>
                <a:spcPct val="0"/>
              </a:spcBef>
              <a:buClrTx/>
              <a:buFont typeface="Arial" panose="020B0604020202020204" pitchFamily="34" charset="0"/>
              <a:buNone/>
            </a:pPr>
            <a:r>
              <a:rPr lang="en-US" altLang="zh-CN" sz="2400" dirty="0">
                <a:solidFill>
                  <a:srgbClr val="6666FF"/>
                </a:solidFill>
                <a:latin typeface="+mn-ea"/>
                <a:ea typeface="+mn-ea"/>
              </a:rPr>
              <a:t>(4)</a:t>
            </a:r>
            <a:r>
              <a:rPr lang="zh-CN" altLang="en-US" sz="2400" dirty="0">
                <a:solidFill>
                  <a:srgbClr val="6666FF"/>
                </a:solidFill>
                <a:latin typeface="+mn-ea"/>
                <a:ea typeface="+mn-ea"/>
              </a:rPr>
              <a:t>错了！</a:t>
            </a:r>
          </a:p>
        </p:txBody>
      </p:sp>
      <p:sp>
        <p:nvSpPr>
          <p:cNvPr id="8" name="AutoShape 5">
            <a:extLst>
              <a:ext uri="{FF2B5EF4-FFF2-40B4-BE49-F238E27FC236}">
                <a16:creationId xmlns:a16="http://schemas.microsoft.com/office/drawing/2014/main" id="{9F72CC44-71C6-4C70-951C-AEC39B6C340B}"/>
              </a:ext>
            </a:extLst>
          </p:cNvPr>
          <p:cNvSpPr>
            <a:spLocks noChangeArrowheads="1"/>
          </p:cNvSpPr>
          <p:nvPr/>
        </p:nvSpPr>
        <p:spPr bwMode="auto">
          <a:xfrm>
            <a:off x="460375" y="5219077"/>
            <a:ext cx="11277600" cy="1602512"/>
          </a:xfrm>
          <a:prstGeom prst="horizontalScroll">
            <a:avLst>
              <a:gd name="adj" fmla="val 12500"/>
            </a:avLst>
          </a:prstGeom>
          <a:gradFill rotWithShape="1">
            <a:gsLst>
              <a:gs pos="0">
                <a:srgbClr val="765E00"/>
              </a:gs>
              <a:gs pos="50000">
                <a:srgbClr val="FFCC00"/>
              </a:gs>
              <a:gs pos="100000">
                <a:srgbClr val="765E00"/>
              </a:gs>
            </a:gsLst>
            <a:lin ang="5400000" scaled="1"/>
          </a:gradFill>
          <a:ln w="12700">
            <a:solidFill>
              <a:srgbClr val="003300"/>
            </a:solidFill>
            <a:round/>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spcBef>
                <a:spcPct val="0"/>
              </a:spcBef>
              <a:buClrTx/>
              <a:buNone/>
            </a:pPr>
            <a:r>
              <a:rPr lang="zh-CN" altLang="en-US" sz="2400" dirty="0">
                <a:solidFill>
                  <a:srgbClr val="FF0000"/>
                </a:solidFill>
                <a:latin typeface="+mn-ea"/>
                <a:ea typeface="+mn-ea"/>
              </a:rPr>
              <a:t>注意：</a:t>
            </a:r>
            <a:r>
              <a:rPr lang="zh-CN" altLang="zh-CN" sz="2400" dirty="0">
                <a:latin typeface="+mn-ea"/>
                <a:ea typeface="+mn-ea"/>
              </a:rPr>
              <a:t>在推导过程中，如果需要使用</a:t>
            </a:r>
            <a:r>
              <a:rPr lang="en-US" altLang="zh-CN" sz="2400" dirty="0">
                <a:latin typeface="+mn-ea"/>
                <a:ea typeface="+mn-ea"/>
              </a:rPr>
              <a:t>UI</a:t>
            </a:r>
            <a:r>
              <a:rPr lang="zh-CN" altLang="zh-CN" sz="2400" dirty="0">
                <a:latin typeface="+mn-ea"/>
                <a:ea typeface="+mn-ea"/>
              </a:rPr>
              <a:t>规则和</a:t>
            </a:r>
            <a:r>
              <a:rPr lang="en-US" altLang="zh-CN" sz="2400" dirty="0">
                <a:latin typeface="+mn-ea"/>
                <a:ea typeface="+mn-ea"/>
              </a:rPr>
              <a:t>EI</a:t>
            </a:r>
            <a:r>
              <a:rPr lang="zh-CN" altLang="zh-CN" sz="2400" dirty="0">
                <a:latin typeface="+mn-ea"/>
                <a:ea typeface="+mn-ea"/>
              </a:rPr>
              <a:t>规则消去谓词公式中的量词，而且选用的个体常量是同一个符号时，</a:t>
            </a:r>
            <a:r>
              <a:rPr lang="zh-CN" altLang="zh-CN" sz="2400" dirty="0">
                <a:solidFill>
                  <a:srgbClr val="3333FF"/>
                </a:solidFill>
                <a:latin typeface="+mn-ea"/>
                <a:ea typeface="+mn-ea"/>
              </a:rPr>
              <a:t>则必须先使用</a:t>
            </a:r>
            <a:r>
              <a:rPr lang="en-US" altLang="zh-CN" sz="2400" dirty="0">
                <a:solidFill>
                  <a:srgbClr val="3333FF"/>
                </a:solidFill>
                <a:latin typeface="+mn-ea"/>
                <a:ea typeface="+mn-ea"/>
              </a:rPr>
              <a:t>EI</a:t>
            </a:r>
            <a:r>
              <a:rPr lang="zh-CN" altLang="zh-CN" sz="2400" dirty="0">
                <a:solidFill>
                  <a:srgbClr val="3333FF"/>
                </a:solidFill>
                <a:latin typeface="+mn-ea"/>
                <a:ea typeface="+mn-ea"/>
              </a:rPr>
              <a:t>规则，再使用</a:t>
            </a:r>
            <a:r>
              <a:rPr lang="en-US" altLang="zh-CN" sz="2400" dirty="0">
                <a:solidFill>
                  <a:srgbClr val="3333FF"/>
                </a:solidFill>
                <a:latin typeface="+mn-ea"/>
                <a:ea typeface="+mn-ea"/>
              </a:rPr>
              <a:t>UI</a:t>
            </a:r>
            <a:r>
              <a:rPr lang="zh-CN" altLang="zh-CN" sz="2400" dirty="0">
                <a:solidFill>
                  <a:srgbClr val="3333FF"/>
                </a:solidFill>
                <a:latin typeface="+mn-ea"/>
                <a:ea typeface="+mn-ea"/>
              </a:rPr>
              <a:t>规则。</a:t>
            </a:r>
            <a:endParaRPr lang="zh-CN" altLang="en-US" sz="2000" dirty="0">
              <a:solidFill>
                <a:srgbClr val="3333FF"/>
              </a:solidFill>
              <a:latin typeface="+mn-ea"/>
              <a:ea typeface="+mn-ea"/>
            </a:endParaRPr>
          </a:p>
        </p:txBody>
      </p:sp>
    </p:spTree>
    <p:custDataLst>
      <p:tags r:id="rId1"/>
    </p:custDataLst>
  </p:cSld>
  <p:clrMapOvr>
    <a:masterClrMapping/>
  </p:clrMapOvr>
  <p:transition>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 calcmode="lin" valueType="num">
                                      <p:cBhvr>
                                        <p:cTn id="9" dur="500" fill="hold"/>
                                        <p:tgtEl>
                                          <p:spTgt spid="7"/>
                                        </p:tgtEl>
                                        <p:attrNameLst>
                                          <p:attrName>ppt_x</p:attrName>
                                        </p:attrNameLst>
                                      </p:cBhvr>
                                      <p:tavLst>
                                        <p:tav tm="0">
                                          <p:val>
                                            <p:fltVal val="0.5"/>
                                          </p:val>
                                        </p:tav>
                                        <p:tav tm="100000">
                                          <p:val>
                                            <p:strVal val="#ppt_x"/>
                                          </p:val>
                                        </p:tav>
                                      </p:tavLst>
                                    </p:anim>
                                    <p:anim calcmode="lin" valueType="num">
                                      <p:cBhvr>
                                        <p:cTn id="10" dur="500" fill="hold"/>
                                        <p:tgtEl>
                                          <p:spTgt spid="7"/>
                                        </p:tgtEl>
                                        <p:attrNameLst>
                                          <p:attrName>ppt_y</p:attrName>
                                        </p:attrNameLst>
                                      </p:cBhvr>
                                      <p:tavLst>
                                        <p:tav tm="0">
                                          <p:val>
                                            <p:fltVal val="0.5"/>
                                          </p:val>
                                        </p:tav>
                                        <p:tav tm="100000">
                                          <p:val>
                                            <p:strVal val="#ppt_y"/>
                                          </p:val>
                                        </p:tav>
                                      </p:tavLst>
                                    </p:anim>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 calcmode="lin" valueType="num">
                                      <p:cBhvr>
                                        <p:cTn id="17" dur="500" fill="hold"/>
                                        <p:tgtEl>
                                          <p:spTgt spid="8"/>
                                        </p:tgtEl>
                                        <p:attrNameLst>
                                          <p:attrName>style.rotation</p:attrName>
                                        </p:attrNameLst>
                                      </p:cBhvr>
                                      <p:tavLst>
                                        <p:tav tm="0">
                                          <p:val>
                                            <p:fltVal val="360"/>
                                          </p:val>
                                        </p:tav>
                                        <p:tav tm="100000">
                                          <p:val>
                                            <p:fltVal val="0"/>
                                          </p:val>
                                        </p:tav>
                                      </p:tavLst>
                                    </p:anim>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autoUpdateAnimBg="0"/>
      <p:bldP spid="8" grpId="0" animBg="1"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6" name="Rectangle 3">
            <a:extLst>
              <a:ext uri="{FF2B5EF4-FFF2-40B4-BE49-F238E27FC236}">
                <a16:creationId xmlns:a16="http://schemas.microsoft.com/office/drawing/2014/main" id="{E326869A-B9AF-4279-B8B7-83E0FD86A276}"/>
              </a:ext>
            </a:extLst>
          </p:cNvPr>
          <p:cNvSpPr>
            <a:spLocks noGrp="1" noChangeArrowheads="1"/>
          </p:cNvSpPr>
          <p:nvPr>
            <p:ph type="body" idx="4294967295"/>
          </p:nvPr>
        </p:nvSpPr>
        <p:spPr>
          <a:xfrm>
            <a:off x="536575" y="1067594"/>
            <a:ext cx="7850417" cy="4196733"/>
          </a:xfrm>
        </p:spPr>
        <p:txBody>
          <a:bodyPr>
            <a:normAutofit/>
          </a:bodyPr>
          <a:lstStyle/>
          <a:p>
            <a:pPr marL="0" indent="0">
              <a:buNone/>
            </a:pPr>
            <a:r>
              <a:rPr lang="zh-CN" altLang="en-US" dirty="0">
                <a:solidFill>
                  <a:srgbClr val="FF0000"/>
                </a:solidFill>
              </a:rPr>
              <a:t>解  </a:t>
            </a:r>
            <a:r>
              <a:rPr lang="zh-CN" altLang="zh-CN" dirty="0"/>
              <a:t>正确的推导过程如下：</a:t>
            </a:r>
          </a:p>
          <a:p>
            <a:pPr marL="0" indent="457200">
              <a:buNone/>
            </a:pPr>
            <a:r>
              <a:rPr lang="zh-CN" altLang="en-US" dirty="0"/>
              <a:t>(1)</a:t>
            </a:r>
            <a:r>
              <a:rPr lang="zh-CN" altLang="en-US" noProof="1"/>
              <a:t>  </a:t>
            </a:r>
            <a:r>
              <a:rPr lang="zh-CN" altLang="en-US" noProof="1">
                <a:sym typeface="Symbol" panose="05050102010706020507" pitchFamily="18" charset="2"/>
              </a:rPr>
              <a:t></a:t>
            </a:r>
            <a:r>
              <a:rPr lang="en-US" altLang="en-US" noProof="1"/>
              <a:t>x</a:t>
            </a:r>
            <a:r>
              <a:rPr lang="en-US" altLang="zh-CN" dirty="0">
                <a:sym typeface="Symbol" panose="05050102010706020507" pitchFamily="18" charset="2"/>
              </a:rPr>
              <a:t>P(x)			P</a:t>
            </a:r>
          </a:p>
          <a:p>
            <a:pPr marL="0" indent="457200">
              <a:buNone/>
            </a:pPr>
            <a:r>
              <a:rPr lang="en-US" altLang="zh-CN" dirty="0"/>
              <a:t>(2)</a:t>
            </a:r>
            <a:r>
              <a:rPr lang="en-US" altLang="en-US" noProof="1"/>
              <a:t>  </a:t>
            </a:r>
            <a:r>
              <a:rPr lang="en-US" altLang="zh-CN" dirty="0">
                <a:sym typeface="Symbol" panose="05050102010706020507" pitchFamily="18" charset="2"/>
              </a:rPr>
              <a:t>P(c)			EI,(1)</a:t>
            </a:r>
          </a:p>
          <a:p>
            <a:pPr marL="0" indent="457200">
              <a:buNone/>
            </a:pPr>
            <a:r>
              <a:rPr lang="en-US" altLang="zh-CN" dirty="0">
                <a:sym typeface="Symbol" panose="05050102010706020507" pitchFamily="18" charset="2"/>
              </a:rPr>
              <a:t>(3)  x(P(x)Q(x))	              P</a:t>
            </a:r>
          </a:p>
          <a:p>
            <a:pPr marL="0" indent="457200">
              <a:buNone/>
            </a:pPr>
            <a:r>
              <a:rPr lang="en-US" altLang="zh-CN" dirty="0">
                <a:sym typeface="Symbol" panose="05050102010706020507" pitchFamily="18" charset="2"/>
              </a:rPr>
              <a:t>(4)  P(c)Q(c)		UI,(3)</a:t>
            </a:r>
          </a:p>
          <a:p>
            <a:pPr marL="0" indent="457200">
              <a:buNone/>
            </a:pPr>
            <a:r>
              <a:rPr lang="en-US" altLang="zh-CN" dirty="0">
                <a:sym typeface="Symbol" panose="05050102010706020507" pitchFamily="18" charset="2"/>
              </a:rPr>
              <a:t>(5)  Q(c)			T,(2),(4),I</a:t>
            </a:r>
          </a:p>
          <a:p>
            <a:pPr marL="0" indent="457200">
              <a:buNone/>
            </a:pPr>
            <a:r>
              <a:rPr lang="en-US" altLang="zh-CN" dirty="0">
                <a:sym typeface="Symbol" panose="05050102010706020507" pitchFamily="18" charset="2"/>
              </a:rPr>
              <a:t>(6)  </a:t>
            </a:r>
            <a:r>
              <a:rPr lang="en-US" altLang="en-US" noProof="1">
                <a:sym typeface="Symbol" panose="05050102010706020507" pitchFamily="18" charset="2"/>
              </a:rPr>
              <a:t></a:t>
            </a:r>
            <a:r>
              <a:rPr lang="en-US" altLang="en-US" noProof="1"/>
              <a:t>x</a:t>
            </a:r>
            <a:r>
              <a:rPr lang="en-US" altLang="zh-CN" dirty="0">
                <a:sym typeface="Symbol" panose="05050102010706020507" pitchFamily="18" charset="2"/>
              </a:rPr>
              <a:t>Q(x)			EG,(5)</a:t>
            </a:r>
            <a:endParaRPr lang="en-US" altLang="zh-CN" dirty="0"/>
          </a:p>
        </p:txBody>
      </p:sp>
      <p:sp>
        <p:nvSpPr>
          <p:cNvPr id="6" name="Rectangle 2">
            <a:extLst>
              <a:ext uri="{FF2B5EF4-FFF2-40B4-BE49-F238E27FC236}">
                <a16:creationId xmlns:a16="http://schemas.microsoft.com/office/drawing/2014/main" id="{AB064804-C17C-428D-AC92-E0DD2A759EF8}"/>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3.21</a:t>
            </a:r>
            <a:r>
              <a:rPr lang="zh-CN" altLang="en-US" dirty="0"/>
              <a:t>（续）</a:t>
            </a:r>
          </a:p>
        </p:txBody>
      </p:sp>
    </p:spTree>
    <p:custDataLst>
      <p:tags r:id="rId1"/>
    </p:custDataLst>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5476">
                                            <p:txEl>
                                              <p:pRg st="1" end="1"/>
                                            </p:txEl>
                                          </p:spTgt>
                                        </p:tgtEl>
                                        <p:attrNameLst>
                                          <p:attrName>style.visibility</p:attrName>
                                        </p:attrNameLst>
                                      </p:cBhvr>
                                      <p:to>
                                        <p:strVal val="visible"/>
                                      </p:to>
                                    </p:set>
                                    <p:anim calcmode="lin" valueType="num">
                                      <p:cBhvr additive="base">
                                        <p:cTn id="7" dur="500" fill="hold"/>
                                        <p:tgtEl>
                                          <p:spTgt spid="10547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547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5476">
                                            <p:txEl>
                                              <p:pRg st="2" end="2"/>
                                            </p:txEl>
                                          </p:spTgt>
                                        </p:tgtEl>
                                        <p:attrNameLst>
                                          <p:attrName>style.visibility</p:attrName>
                                        </p:attrNameLst>
                                      </p:cBhvr>
                                      <p:to>
                                        <p:strVal val="visible"/>
                                      </p:to>
                                    </p:set>
                                    <p:anim calcmode="lin" valueType="num">
                                      <p:cBhvr additive="base">
                                        <p:cTn id="13" dur="500" fill="hold"/>
                                        <p:tgtEl>
                                          <p:spTgt spid="10547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547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5476">
                                            <p:txEl>
                                              <p:pRg st="3" end="3"/>
                                            </p:txEl>
                                          </p:spTgt>
                                        </p:tgtEl>
                                        <p:attrNameLst>
                                          <p:attrName>style.visibility</p:attrName>
                                        </p:attrNameLst>
                                      </p:cBhvr>
                                      <p:to>
                                        <p:strVal val="visible"/>
                                      </p:to>
                                    </p:set>
                                    <p:anim calcmode="lin" valueType="num">
                                      <p:cBhvr additive="base">
                                        <p:cTn id="19" dur="500" fill="hold"/>
                                        <p:tgtEl>
                                          <p:spTgt spid="10547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547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5476">
                                            <p:txEl>
                                              <p:pRg st="4" end="4"/>
                                            </p:txEl>
                                          </p:spTgt>
                                        </p:tgtEl>
                                        <p:attrNameLst>
                                          <p:attrName>style.visibility</p:attrName>
                                        </p:attrNameLst>
                                      </p:cBhvr>
                                      <p:to>
                                        <p:strVal val="visible"/>
                                      </p:to>
                                    </p:set>
                                    <p:anim calcmode="lin" valueType="num">
                                      <p:cBhvr additive="base">
                                        <p:cTn id="25" dur="500" fill="hold"/>
                                        <p:tgtEl>
                                          <p:spTgt spid="10547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547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5476">
                                            <p:txEl>
                                              <p:pRg st="5" end="5"/>
                                            </p:txEl>
                                          </p:spTgt>
                                        </p:tgtEl>
                                        <p:attrNameLst>
                                          <p:attrName>style.visibility</p:attrName>
                                        </p:attrNameLst>
                                      </p:cBhvr>
                                      <p:to>
                                        <p:strVal val="visible"/>
                                      </p:to>
                                    </p:set>
                                    <p:anim calcmode="lin" valueType="num">
                                      <p:cBhvr additive="base">
                                        <p:cTn id="31" dur="500" fill="hold"/>
                                        <p:tgtEl>
                                          <p:spTgt spid="10547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547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5476">
                                            <p:txEl>
                                              <p:pRg st="6" end="6"/>
                                            </p:txEl>
                                          </p:spTgt>
                                        </p:tgtEl>
                                        <p:attrNameLst>
                                          <p:attrName>style.visibility</p:attrName>
                                        </p:attrNameLst>
                                      </p:cBhvr>
                                      <p:to>
                                        <p:strVal val="visible"/>
                                      </p:to>
                                    </p:set>
                                    <p:anim calcmode="lin" valueType="num">
                                      <p:cBhvr additive="base">
                                        <p:cTn id="37" dur="500" fill="hold"/>
                                        <p:tgtEl>
                                          <p:spTgt spid="105476">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547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uiExpand="1" build="p"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500" name="Rectangle 3">
            <a:extLst>
              <a:ext uri="{FF2B5EF4-FFF2-40B4-BE49-F238E27FC236}">
                <a16:creationId xmlns:a16="http://schemas.microsoft.com/office/drawing/2014/main" id="{5502AE4A-6C9F-4D0B-B5CC-DF7256C384DB}"/>
              </a:ext>
            </a:extLst>
          </p:cNvPr>
          <p:cNvSpPr>
            <a:spLocks noGrp="1" noChangeArrowheads="1"/>
          </p:cNvSpPr>
          <p:nvPr>
            <p:ph type="body" idx="4294967295"/>
          </p:nvPr>
        </p:nvSpPr>
        <p:spPr>
          <a:xfrm>
            <a:off x="1603375" y="2012008"/>
            <a:ext cx="8139409" cy="4196733"/>
          </a:xfrm>
        </p:spPr>
        <p:txBody>
          <a:bodyPr>
            <a:normAutofit/>
          </a:bodyPr>
          <a:lstStyle/>
          <a:p>
            <a:pPr marL="0" indent="0">
              <a:buNone/>
            </a:pPr>
            <a:r>
              <a:rPr lang="en-US" altLang="zh-CN" dirty="0"/>
              <a:t>(1)  </a:t>
            </a:r>
            <a:r>
              <a:rPr lang="en-US" altLang="en-US" noProof="1">
                <a:sym typeface="Symbol" panose="05050102010706020507" pitchFamily="18" charset="2"/>
              </a:rPr>
              <a:t></a:t>
            </a:r>
            <a:r>
              <a:rPr lang="en-US" altLang="en-US" noProof="1"/>
              <a:t>x</a:t>
            </a:r>
            <a:r>
              <a:rPr lang="en-US" altLang="zh-CN" dirty="0">
                <a:sym typeface="Symbol" panose="05050102010706020507" pitchFamily="18" charset="2"/>
              </a:rPr>
              <a:t>P(x)</a:t>
            </a:r>
            <a:r>
              <a:rPr lang="en-US" altLang="en-US" noProof="1"/>
              <a:t>∧</a:t>
            </a:r>
            <a:r>
              <a:rPr lang="en-US" altLang="en-US" noProof="1">
                <a:sym typeface="Symbol" panose="05050102010706020507" pitchFamily="18" charset="2"/>
              </a:rPr>
              <a:t></a:t>
            </a:r>
            <a:r>
              <a:rPr lang="en-US" altLang="en-US" noProof="1"/>
              <a:t>x</a:t>
            </a:r>
            <a:r>
              <a:rPr lang="en-US" altLang="zh-CN" dirty="0">
                <a:sym typeface="Symbol" panose="05050102010706020507" pitchFamily="18" charset="2"/>
              </a:rPr>
              <a:t>Q(x)             	P</a:t>
            </a:r>
          </a:p>
          <a:p>
            <a:pPr marL="0" indent="0">
              <a:buNone/>
            </a:pPr>
            <a:r>
              <a:rPr lang="en-US" altLang="zh-CN" dirty="0">
                <a:sym typeface="Symbol" panose="05050102010706020507" pitchFamily="18" charset="2"/>
              </a:rPr>
              <a:t>(2)  </a:t>
            </a:r>
            <a:r>
              <a:rPr lang="en-US" altLang="en-US" noProof="1">
                <a:sym typeface="Symbol" panose="05050102010706020507" pitchFamily="18" charset="2"/>
              </a:rPr>
              <a:t></a:t>
            </a:r>
            <a:r>
              <a:rPr lang="en-US" altLang="en-US" noProof="1"/>
              <a:t>x</a:t>
            </a:r>
            <a:r>
              <a:rPr lang="en-US" altLang="zh-CN" dirty="0">
                <a:sym typeface="Symbol" panose="05050102010706020507" pitchFamily="18" charset="2"/>
              </a:rPr>
              <a:t>P(x)			T,(1),I</a:t>
            </a:r>
          </a:p>
          <a:p>
            <a:pPr marL="0" indent="0">
              <a:buNone/>
            </a:pPr>
            <a:r>
              <a:rPr lang="en-US" altLang="zh-CN" dirty="0">
                <a:sym typeface="Symbol" panose="05050102010706020507" pitchFamily="18" charset="2"/>
              </a:rPr>
              <a:t>(3)  P(c)				EI,(2)</a:t>
            </a:r>
          </a:p>
          <a:p>
            <a:pPr marL="0" indent="0">
              <a:buNone/>
            </a:pPr>
            <a:r>
              <a:rPr lang="en-US" altLang="zh-CN" dirty="0">
                <a:sym typeface="Symbol" panose="05050102010706020507" pitchFamily="18" charset="2"/>
              </a:rPr>
              <a:t>(4)  </a:t>
            </a:r>
            <a:r>
              <a:rPr lang="en-US" altLang="en-US" noProof="1">
                <a:sym typeface="Symbol" panose="05050102010706020507" pitchFamily="18" charset="2"/>
              </a:rPr>
              <a:t></a:t>
            </a:r>
            <a:r>
              <a:rPr lang="en-US" altLang="en-US" noProof="1"/>
              <a:t>x</a:t>
            </a:r>
            <a:r>
              <a:rPr lang="en-US" altLang="zh-CN" dirty="0">
                <a:sym typeface="Symbol" panose="05050102010706020507" pitchFamily="18" charset="2"/>
              </a:rPr>
              <a:t>Q(x)			T,(1),I</a:t>
            </a:r>
          </a:p>
          <a:p>
            <a:pPr marL="0" indent="0">
              <a:buNone/>
            </a:pPr>
            <a:r>
              <a:rPr lang="en-US" altLang="zh-CN" dirty="0">
                <a:sym typeface="Symbol" panose="05050102010706020507" pitchFamily="18" charset="2"/>
              </a:rPr>
              <a:t>(5)  Q(c)			EI,(4)</a:t>
            </a:r>
          </a:p>
          <a:p>
            <a:pPr marL="0" indent="0">
              <a:buNone/>
            </a:pPr>
            <a:r>
              <a:rPr lang="en-US" altLang="zh-CN" dirty="0">
                <a:sym typeface="Symbol" panose="05050102010706020507" pitchFamily="18" charset="2"/>
              </a:rPr>
              <a:t>(6)  P(c)</a:t>
            </a:r>
            <a:r>
              <a:rPr lang="en-US" altLang="en-US" noProof="1"/>
              <a:t>∧</a:t>
            </a:r>
            <a:r>
              <a:rPr lang="en-US" altLang="zh-CN" dirty="0">
                <a:sym typeface="Symbol" panose="05050102010706020507" pitchFamily="18" charset="2"/>
              </a:rPr>
              <a:t>Q(c)			T,(3),(4),I</a:t>
            </a:r>
          </a:p>
          <a:p>
            <a:pPr marL="0" indent="0">
              <a:buNone/>
            </a:pPr>
            <a:r>
              <a:rPr lang="en-US" altLang="zh-CN" dirty="0">
                <a:sym typeface="Symbol" panose="05050102010706020507" pitchFamily="18" charset="2"/>
              </a:rPr>
              <a:t>(7)  </a:t>
            </a:r>
            <a:r>
              <a:rPr lang="en-US" altLang="en-US" noProof="1">
                <a:sym typeface="Symbol" panose="05050102010706020507" pitchFamily="18" charset="2"/>
              </a:rPr>
              <a:t></a:t>
            </a:r>
            <a:r>
              <a:rPr lang="en-US" altLang="en-US" noProof="1"/>
              <a:t>x</a:t>
            </a:r>
            <a:r>
              <a:rPr lang="en-US" altLang="zh-CN" dirty="0">
                <a:sym typeface="Symbol" panose="05050102010706020507" pitchFamily="18" charset="2"/>
              </a:rPr>
              <a:t>(P(x)</a:t>
            </a:r>
            <a:r>
              <a:rPr lang="en-US" altLang="en-US" noProof="1"/>
              <a:t>∧</a:t>
            </a:r>
            <a:r>
              <a:rPr lang="en-US" altLang="zh-CN" dirty="0">
                <a:sym typeface="Symbol" panose="05050102010706020507" pitchFamily="18" charset="2"/>
              </a:rPr>
              <a:t>Q(x))		EG,(6)  </a:t>
            </a:r>
          </a:p>
        </p:txBody>
      </p:sp>
      <p:sp>
        <p:nvSpPr>
          <p:cNvPr id="106501" name="Rectangle 4">
            <a:extLst>
              <a:ext uri="{FF2B5EF4-FFF2-40B4-BE49-F238E27FC236}">
                <a16:creationId xmlns:a16="http://schemas.microsoft.com/office/drawing/2014/main" id="{66133695-AC51-4E93-A46D-F341D8087D27}"/>
              </a:ext>
            </a:extLst>
          </p:cNvPr>
          <p:cNvSpPr>
            <a:spLocks noChangeArrowheads="1"/>
          </p:cNvSpPr>
          <p:nvPr/>
        </p:nvSpPr>
        <p:spPr bwMode="auto">
          <a:xfrm>
            <a:off x="346075" y="963880"/>
            <a:ext cx="11506200" cy="1135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spcBef>
                <a:spcPct val="0"/>
              </a:spcBef>
              <a:buClrTx/>
              <a:buNone/>
            </a:pPr>
            <a:r>
              <a:rPr lang="zh-CN" altLang="zh-CN" sz="2400" dirty="0">
                <a:solidFill>
                  <a:srgbClr val="C00000"/>
                </a:solidFill>
                <a:latin typeface="+mn-ea"/>
                <a:ea typeface="+mn-ea"/>
              </a:rPr>
              <a:t>例</a:t>
            </a:r>
            <a:r>
              <a:rPr lang="en-US" altLang="zh-CN" sz="2400" dirty="0">
                <a:solidFill>
                  <a:srgbClr val="C00000"/>
                </a:solidFill>
                <a:latin typeface="+mn-ea"/>
                <a:ea typeface="+mn-ea"/>
              </a:rPr>
              <a:t>3.22  </a:t>
            </a:r>
            <a:r>
              <a:rPr lang="zh-CN" altLang="zh-CN" sz="2400" dirty="0">
                <a:latin typeface="+mn-ea"/>
                <a:ea typeface="+mn-ea"/>
              </a:rPr>
              <a:t>请判断</a:t>
            </a:r>
            <a:r>
              <a:rPr lang="en-US" altLang="en-US" sz="2400" noProof="1">
                <a:latin typeface="+mn-ea"/>
                <a:ea typeface="+mn-ea"/>
                <a:sym typeface="Symbol" panose="05050102010706020507" pitchFamily="18" charset="2"/>
              </a:rPr>
              <a:t></a:t>
            </a:r>
            <a:r>
              <a:rPr lang="en-US" altLang="en-US" sz="2400" noProof="1">
                <a:latin typeface="+mn-ea"/>
                <a:ea typeface="+mn-ea"/>
              </a:rPr>
              <a:t>x</a:t>
            </a:r>
            <a:r>
              <a:rPr lang="en-US" altLang="zh-CN" sz="2400" dirty="0">
                <a:latin typeface="+mn-ea"/>
                <a:ea typeface="+mn-ea"/>
                <a:sym typeface="Symbol" panose="05050102010706020507" pitchFamily="18" charset="2"/>
              </a:rPr>
              <a:t>P(x)</a:t>
            </a:r>
            <a:r>
              <a:rPr lang="en-US" altLang="en-US" sz="2400" noProof="1">
                <a:latin typeface="+mn-ea"/>
                <a:ea typeface="+mn-ea"/>
              </a:rPr>
              <a:t>∧</a:t>
            </a:r>
            <a:r>
              <a:rPr lang="en-US" altLang="en-US" sz="2400" noProof="1">
                <a:latin typeface="+mn-ea"/>
                <a:ea typeface="+mn-ea"/>
                <a:sym typeface="Symbol" panose="05050102010706020507" pitchFamily="18" charset="2"/>
              </a:rPr>
              <a:t></a:t>
            </a:r>
            <a:r>
              <a:rPr lang="en-US" altLang="en-US" sz="2400" noProof="1">
                <a:latin typeface="+mn-ea"/>
                <a:ea typeface="+mn-ea"/>
              </a:rPr>
              <a:t>x</a:t>
            </a:r>
            <a:r>
              <a:rPr lang="en-US" altLang="zh-CN" sz="2400" dirty="0">
                <a:latin typeface="+mn-ea"/>
                <a:ea typeface="+mn-ea"/>
                <a:sym typeface="Symbol" panose="05050102010706020507" pitchFamily="18" charset="2"/>
              </a:rPr>
              <a:t>Q(x) </a:t>
            </a:r>
            <a:r>
              <a:rPr lang="en-US" altLang="en-US" sz="2400" noProof="1">
                <a:latin typeface="+mn-ea"/>
                <a:ea typeface="+mn-ea"/>
                <a:sym typeface="Symbol" panose="05050102010706020507" pitchFamily="18" charset="2"/>
              </a:rPr>
              <a:t></a:t>
            </a:r>
            <a:r>
              <a:rPr lang="en-US" altLang="en-US" sz="2400" noProof="1">
                <a:latin typeface="+mn-ea"/>
                <a:ea typeface="+mn-ea"/>
              </a:rPr>
              <a:t>x</a:t>
            </a:r>
            <a:r>
              <a:rPr lang="en-US" altLang="zh-CN" sz="2400" dirty="0">
                <a:latin typeface="+mn-ea"/>
                <a:ea typeface="+mn-ea"/>
                <a:sym typeface="Symbol" panose="05050102010706020507" pitchFamily="18" charset="2"/>
              </a:rPr>
              <a:t>(P(x)</a:t>
            </a:r>
            <a:r>
              <a:rPr lang="en-US" altLang="en-US" sz="2400" noProof="1">
                <a:latin typeface="+mn-ea"/>
                <a:ea typeface="+mn-ea"/>
              </a:rPr>
              <a:t>∧</a:t>
            </a:r>
            <a:r>
              <a:rPr lang="en-US" altLang="zh-CN" sz="2400" dirty="0">
                <a:latin typeface="+mn-ea"/>
                <a:ea typeface="+mn-ea"/>
                <a:sym typeface="Symbol" panose="05050102010706020507" pitchFamily="18" charset="2"/>
              </a:rPr>
              <a:t>Q(x))</a:t>
            </a:r>
            <a:r>
              <a:rPr lang="zh-CN" altLang="zh-CN" sz="2400" dirty="0">
                <a:latin typeface="+mn-ea"/>
                <a:ea typeface="+mn-ea"/>
              </a:rPr>
              <a:t>的推理过程是否正确，如果有错误，请改正。</a:t>
            </a:r>
            <a:endParaRPr lang="en-US" altLang="zh-CN" sz="2400" dirty="0">
              <a:latin typeface="+mn-ea"/>
              <a:ea typeface="+mn-ea"/>
              <a:sym typeface="Symbol" panose="05050102010706020507" pitchFamily="18" charset="2"/>
            </a:endParaRPr>
          </a:p>
        </p:txBody>
      </p:sp>
      <p:sp>
        <p:nvSpPr>
          <p:cNvPr id="6" name="Rectangle 2">
            <a:extLst>
              <a:ext uri="{FF2B5EF4-FFF2-40B4-BE49-F238E27FC236}">
                <a16:creationId xmlns:a16="http://schemas.microsoft.com/office/drawing/2014/main" id="{FA7FAE9B-6270-4719-BAB7-907B87A7B60A}"/>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3.22</a:t>
            </a:r>
            <a:endParaRPr lang="zh-CN" altLang="en-US" dirty="0"/>
          </a:p>
        </p:txBody>
      </p:sp>
      <p:sp>
        <p:nvSpPr>
          <p:cNvPr id="7" name="AutoShape 7">
            <a:extLst>
              <a:ext uri="{FF2B5EF4-FFF2-40B4-BE49-F238E27FC236}">
                <a16:creationId xmlns:a16="http://schemas.microsoft.com/office/drawing/2014/main" id="{EF333E4C-3979-48C0-A782-91B06E145C7A}"/>
              </a:ext>
            </a:extLst>
          </p:cNvPr>
          <p:cNvSpPr>
            <a:spLocks noChangeArrowheads="1"/>
          </p:cNvSpPr>
          <p:nvPr/>
        </p:nvSpPr>
        <p:spPr bwMode="auto">
          <a:xfrm>
            <a:off x="7623175" y="2574487"/>
            <a:ext cx="2467973" cy="608247"/>
          </a:xfrm>
          <a:prstGeom prst="cloudCallout">
            <a:avLst>
              <a:gd name="adj1" fmla="val -246926"/>
              <a:gd name="adj2" fmla="val 292604"/>
            </a:avLst>
          </a:prstGeom>
          <a:solidFill>
            <a:srgbClr val="CCFFFF"/>
          </a:solidFill>
          <a:ln w="28575">
            <a:solidFill>
              <a:schemeClr val="accent2"/>
            </a:solidFill>
            <a:round/>
            <a:headEnd/>
            <a:tailEnd/>
          </a:ln>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10000"/>
              </a:lnSpc>
              <a:spcBef>
                <a:spcPct val="0"/>
              </a:spcBef>
              <a:buClrTx/>
              <a:buFont typeface="Arial" panose="020B0604020202020204" pitchFamily="34" charset="0"/>
              <a:buNone/>
            </a:pPr>
            <a:r>
              <a:rPr lang="en-US" altLang="zh-CN" sz="2400" dirty="0">
                <a:solidFill>
                  <a:srgbClr val="6666FF"/>
                </a:solidFill>
                <a:latin typeface="+mn-ea"/>
                <a:ea typeface="+mn-ea"/>
              </a:rPr>
              <a:t>(5)</a:t>
            </a:r>
            <a:r>
              <a:rPr lang="zh-CN" altLang="en-US" sz="2400" dirty="0">
                <a:solidFill>
                  <a:srgbClr val="6666FF"/>
                </a:solidFill>
                <a:latin typeface="+mn-ea"/>
                <a:ea typeface="+mn-ea"/>
              </a:rPr>
              <a:t>错了！</a:t>
            </a:r>
          </a:p>
        </p:txBody>
      </p:sp>
      <p:sp>
        <p:nvSpPr>
          <p:cNvPr id="8" name="AutoShape 5">
            <a:extLst>
              <a:ext uri="{FF2B5EF4-FFF2-40B4-BE49-F238E27FC236}">
                <a16:creationId xmlns:a16="http://schemas.microsoft.com/office/drawing/2014/main" id="{39F472C9-806D-45A0-B498-35B9F2D527FB}"/>
              </a:ext>
            </a:extLst>
          </p:cNvPr>
          <p:cNvSpPr>
            <a:spLocks noChangeArrowheads="1"/>
          </p:cNvSpPr>
          <p:nvPr/>
        </p:nvSpPr>
        <p:spPr bwMode="auto">
          <a:xfrm>
            <a:off x="346075" y="5715793"/>
            <a:ext cx="11506200" cy="1294203"/>
          </a:xfrm>
          <a:prstGeom prst="horizontalScroll">
            <a:avLst>
              <a:gd name="adj" fmla="val 12500"/>
            </a:avLst>
          </a:prstGeom>
          <a:gradFill rotWithShape="1">
            <a:gsLst>
              <a:gs pos="0">
                <a:srgbClr val="765E00"/>
              </a:gs>
              <a:gs pos="50000">
                <a:srgbClr val="FFCC00"/>
              </a:gs>
              <a:gs pos="100000">
                <a:srgbClr val="765E00"/>
              </a:gs>
            </a:gsLst>
            <a:lin ang="5400000" scaled="1"/>
          </a:gradFill>
          <a:ln w="12700">
            <a:solidFill>
              <a:srgbClr val="003300"/>
            </a:solidFill>
            <a:round/>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spcBef>
                <a:spcPct val="0"/>
              </a:spcBef>
              <a:buClrTx/>
              <a:buNone/>
            </a:pPr>
            <a:r>
              <a:rPr lang="zh-CN" altLang="en-US" sz="2400" dirty="0">
                <a:solidFill>
                  <a:srgbClr val="FF0000"/>
                </a:solidFill>
                <a:latin typeface="+mn-ea"/>
                <a:ea typeface="+mn-ea"/>
              </a:rPr>
              <a:t>注意：</a:t>
            </a:r>
            <a:r>
              <a:rPr lang="zh-CN" altLang="en-US" sz="2400" dirty="0">
                <a:latin typeface="+mn-ea"/>
                <a:ea typeface="+mn-ea"/>
              </a:rPr>
              <a:t>如</a:t>
            </a:r>
            <a:r>
              <a:rPr lang="zh-CN" altLang="en-US" sz="2400" dirty="0">
                <a:solidFill>
                  <a:srgbClr val="3333FF"/>
                </a:solidFill>
                <a:latin typeface="+mn-ea"/>
                <a:ea typeface="+mn-ea"/>
              </a:rPr>
              <a:t>有两个含有存在量词的谓词公式</a:t>
            </a:r>
            <a:r>
              <a:rPr lang="zh-CN" altLang="en-US" sz="2400" dirty="0">
                <a:latin typeface="+mn-ea"/>
                <a:ea typeface="+mn-ea"/>
              </a:rPr>
              <a:t>，当用规则</a:t>
            </a:r>
            <a:r>
              <a:rPr lang="en-US" altLang="zh-CN" sz="2400" dirty="0">
                <a:latin typeface="+mn-ea"/>
                <a:ea typeface="+mn-ea"/>
              </a:rPr>
              <a:t>EI</a:t>
            </a:r>
            <a:r>
              <a:rPr lang="zh-CN" altLang="en-US" sz="2400" dirty="0">
                <a:latin typeface="+mn-ea"/>
                <a:ea typeface="+mn-ea"/>
              </a:rPr>
              <a:t>消去量词时，</a:t>
            </a:r>
            <a:r>
              <a:rPr lang="zh-CN" altLang="en-US" sz="2400" dirty="0">
                <a:solidFill>
                  <a:srgbClr val="3333FF"/>
                </a:solidFill>
                <a:latin typeface="+mn-ea"/>
                <a:ea typeface="+mn-ea"/>
              </a:rPr>
              <a:t>应用不同的常量符号来取代两个谓词公式中的变元</a:t>
            </a:r>
            <a:r>
              <a:rPr lang="zh-CN" altLang="en-US" sz="2400" dirty="0">
                <a:latin typeface="+mn-ea"/>
                <a:ea typeface="+mn-ea"/>
              </a:rPr>
              <a:t>。</a:t>
            </a:r>
            <a:endParaRPr lang="zh-CN" altLang="en-US" sz="2000" dirty="0">
              <a:solidFill>
                <a:srgbClr val="3333FF"/>
              </a:solidFill>
              <a:latin typeface="+mn-ea"/>
              <a:ea typeface="+mn-ea"/>
            </a:endParaRPr>
          </a:p>
        </p:txBody>
      </p:sp>
    </p:spTree>
    <p:custDataLst>
      <p:tags r:id="rId1"/>
    </p:custData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 calcmode="lin" valueType="num">
                                      <p:cBhvr>
                                        <p:cTn id="9" dur="500" fill="hold"/>
                                        <p:tgtEl>
                                          <p:spTgt spid="7"/>
                                        </p:tgtEl>
                                        <p:attrNameLst>
                                          <p:attrName>ppt_x</p:attrName>
                                        </p:attrNameLst>
                                      </p:cBhvr>
                                      <p:tavLst>
                                        <p:tav tm="0">
                                          <p:val>
                                            <p:fltVal val="0.5"/>
                                          </p:val>
                                        </p:tav>
                                        <p:tav tm="100000">
                                          <p:val>
                                            <p:strVal val="#ppt_x"/>
                                          </p:val>
                                        </p:tav>
                                      </p:tavLst>
                                    </p:anim>
                                    <p:anim calcmode="lin" valueType="num">
                                      <p:cBhvr>
                                        <p:cTn id="10" dur="500" fill="hold"/>
                                        <p:tgtEl>
                                          <p:spTgt spid="7"/>
                                        </p:tgtEl>
                                        <p:attrNameLst>
                                          <p:attrName>ppt_y</p:attrName>
                                        </p:attrNameLst>
                                      </p:cBhvr>
                                      <p:tavLst>
                                        <p:tav tm="0">
                                          <p:val>
                                            <p:fltVal val="0.5"/>
                                          </p:val>
                                        </p:tav>
                                        <p:tav tm="100000">
                                          <p:val>
                                            <p:strVal val="#ppt_y"/>
                                          </p:val>
                                        </p:tav>
                                      </p:tavLst>
                                    </p:anim>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 calcmode="lin" valueType="num">
                                      <p:cBhvr>
                                        <p:cTn id="17" dur="500" fill="hold"/>
                                        <p:tgtEl>
                                          <p:spTgt spid="8"/>
                                        </p:tgtEl>
                                        <p:attrNameLst>
                                          <p:attrName>style.rotation</p:attrName>
                                        </p:attrNameLst>
                                      </p:cBhvr>
                                      <p:tavLst>
                                        <p:tav tm="0">
                                          <p:val>
                                            <p:fltVal val="360"/>
                                          </p:val>
                                        </p:tav>
                                        <p:tav tm="100000">
                                          <p:val>
                                            <p:fltVal val="0"/>
                                          </p:val>
                                        </p:tav>
                                      </p:tavLst>
                                    </p:anim>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autoUpdateAnimBg="0"/>
      <p:bldP spid="8" grpId="0" animBg="1"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8" name="Rectangle 3">
            <a:extLst>
              <a:ext uri="{FF2B5EF4-FFF2-40B4-BE49-F238E27FC236}">
                <a16:creationId xmlns:a16="http://schemas.microsoft.com/office/drawing/2014/main" id="{21FD68CA-7398-4A3D-82E7-DF7318C91D7B}"/>
              </a:ext>
            </a:extLst>
          </p:cNvPr>
          <p:cNvSpPr>
            <a:spLocks noGrp="1" noChangeArrowheads="1"/>
          </p:cNvSpPr>
          <p:nvPr>
            <p:ph type="body" idx="4294967295"/>
          </p:nvPr>
        </p:nvSpPr>
        <p:spPr>
          <a:xfrm>
            <a:off x="307975" y="915194"/>
            <a:ext cx="9448800" cy="5393985"/>
          </a:xfrm>
        </p:spPr>
        <p:txBody>
          <a:bodyPr/>
          <a:lstStyle/>
          <a:p>
            <a:pPr marL="0" indent="0">
              <a:buNone/>
            </a:pPr>
            <a:r>
              <a:rPr lang="zh-CN" altLang="en-US" dirty="0">
                <a:solidFill>
                  <a:srgbClr val="FF0000"/>
                </a:solidFill>
              </a:rPr>
              <a:t>解   </a:t>
            </a:r>
            <a:r>
              <a:rPr lang="zh-CN" altLang="zh-CN" dirty="0"/>
              <a:t>正确的推导过程如下：</a:t>
            </a:r>
          </a:p>
          <a:p>
            <a:pPr marL="0" indent="0">
              <a:buNone/>
            </a:pPr>
            <a:r>
              <a:rPr lang="zh-CN" altLang="en-US" dirty="0"/>
              <a:t>	</a:t>
            </a:r>
            <a:r>
              <a:rPr lang="en-US" altLang="zh-CN" dirty="0"/>
              <a:t>(1) </a:t>
            </a:r>
            <a:r>
              <a:rPr lang="en-US" altLang="en-US" noProof="1">
                <a:sym typeface="Symbol" panose="05050102010706020507" pitchFamily="18" charset="2"/>
              </a:rPr>
              <a:t></a:t>
            </a:r>
            <a:r>
              <a:rPr lang="en-US" altLang="en-US" noProof="1"/>
              <a:t>x</a:t>
            </a:r>
            <a:r>
              <a:rPr lang="en-US" altLang="zh-CN" dirty="0">
                <a:sym typeface="Symbol" panose="05050102010706020507" pitchFamily="18" charset="2"/>
              </a:rPr>
              <a:t>P(x)</a:t>
            </a:r>
            <a:r>
              <a:rPr lang="en-US" altLang="en-US" noProof="1"/>
              <a:t>∧</a:t>
            </a:r>
            <a:r>
              <a:rPr lang="en-US" altLang="en-US" noProof="1">
                <a:sym typeface="Symbol" panose="05050102010706020507" pitchFamily="18" charset="2"/>
              </a:rPr>
              <a:t></a:t>
            </a:r>
            <a:r>
              <a:rPr lang="en-US" altLang="en-US" noProof="1"/>
              <a:t>x</a:t>
            </a:r>
            <a:r>
              <a:rPr lang="en-US" altLang="zh-CN" dirty="0">
                <a:sym typeface="Symbol" panose="05050102010706020507" pitchFamily="18" charset="2"/>
              </a:rPr>
              <a:t>Q(x)	             P</a:t>
            </a:r>
          </a:p>
          <a:p>
            <a:pPr marL="0" indent="0">
              <a:buNone/>
            </a:pPr>
            <a:r>
              <a:rPr lang="en-US" altLang="zh-CN" dirty="0">
                <a:sym typeface="Symbol" panose="05050102010706020507" pitchFamily="18" charset="2"/>
              </a:rPr>
              <a:t>	</a:t>
            </a:r>
            <a:r>
              <a:rPr lang="en-US" altLang="zh-CN" dirty="0">
                <a:solidFill>
                  <a:srgbClr val="3333FF"/>
                </a:solidFill>
                <a:sym typeface="Symbol" panose="05050102010706020507" pitchFamily="18" charset="2"/>
              </a:rPr>
              <a:t>(2) </a:t>
            </a:r>
            <a:r>
              <a:rPr lang="en-US" altLang="en-US" noProof="1">
                <a:solidFill>
                  <a:srgbClr val="3333FF"/>
                </a:solidFill>
                <a:sym typeface="Symbol" panose="05050102010706020507" pitchFamily="18" charset="2"/>
              </a:rPr>
              <a:t></a:t>
            </a:r>
            <a:r>
              <a:rPr lang="en-US" altLang="en-US" noProof="1">
                <a:solidFill>
                  <a:srgbClr val="3333FF"/>
                </a:solidFill>
              </a:rPr>
              <a:t>x</a:t>
            </a:r>
            <a:r>
              <a:rPr lang="en-US" altLang="zh-CN" dirty="0">
                <a:solidFill>
                  <a:srgbClr val="3333FF"/>
                </a:solidFill>
                <a:sym typeface="Symbol" panose="05050102010706020507" pitchFamily="18" charset="2"/>
              </a:rPr>
              <a:t>P(x)			T,(1),I</a:t>
            </a:r>
          </a:p>
          <a:p>
            <a:pPr marL="0" indent="0">
              <a:buNone/>
            </a:pPr>
            <a:r>
              <a:rPr lang="en-US" altLang="zh-CN" dirty="0">
                <a:solidFill>
                  <a:srgbClr val="3333FF"/>
                </a:solidFill>
                <a:sym typeface="Symbol" panose="05050102010706020507" pitchFamily="18" charset="2"/>
              </a:rPr>
              <a:t>             (3) P(c)				EI,(2)</a:t>
            </a:r>
          </a:p>
          <a:p>
            <a:pPr marL="0" indent="0">
              <a:buNone/>
            </a:pPr>
            <a:r>
              <a:rPr lang="en-US" altLang="zh-CN" dirty="0">
                <a:solidFill>
                  <a:srgbClr val="3333FF"/>
                </a:solidFill>
                <a:sym typeface="Symbol" panose="05050102010706020507" pitchFamily="18" charset="2"/>
              </a:rPr>
              <a:t>             (4) </a:t>
            </a:r>
            <a:r>
              <a:rPr lang="en-US" altLang="en-US" noProof="1">
                <a:solidFill>
                  <a:srgbClr val="3333FF"/>
                </a:solidFill>
                <a:sym typeface="Symbol" panose="05050102010706020507" pitchFamily="18" charset="2"/>
              </a:rPr>
              <a:t></a:t>
            </a:r>
            <a:r>
              <a:rPr lang="en-US" altLang="en-US" noProof="1">
                <a:solidFill>
                  <a:srgbClr val="3333FF"/>
                </a:solidFill>
              </a:rPr>
              <a:t>x</a:t>
            </a:r>
            <a:r>
              <a:rPr lang="en-US" altLang="zh-CN" dirty="0">
                <a:solidFill>
                  <a:srgbClr val="3333FF"/>
                </a:solidFill>
                <a:sym typeface="Symbol" panose="05050102010706020507" pitchFamily="18" charset="2"/>
              </a:rPr>
              <a:t>Q(x)			T,(1),I</a:t>
            </a:r>
          </a:p>
          <a:p>
            <a:pPr marL="0" indent="0">
              <a:buNone/>
            </a:pPr>
            <a:r>
              <a:rPr lang="en-US" altLang="zh-CN" dirty="0">
                <a:solidFill>
                  <a:srgbClr val="3333FF"/>
                </a:solidFill>
                <a:sym typeface="Symbol" panose="05050102010706020507" pitchFamily="18" charset="2"/>
              </a:rPr>
              <a:t>             (5) Q(b)			             EI,(4)</a:t>
            </a:r>
          </a:p>
          <a:p>
            <a:pPr marL="0" indent="0">
              <a:buNone/>
            </a:pPr>
            <a:r>
              <a:rPr lang="en-US" altLang="zh-CN" dirty="0">
                <a:sym typeface="Symbol" panose="05050102010706020507" pitchFamily="18" charset="2"/>
              </a:rPr>
              <a:t>	(6) P(c)</a:t>
            </a:r>
            <a:r>
              <a:rPr lang="en-US" altLang="en-US" noProof="1"/>
              <a:t>∧</a:t>
            </a:r>
            <a:r>
              <a:rPr lang="en-US" altLang="zh-CN" dirty="0">
                <a:sym typeface="Symbol" panose="05050102010706020507" pitchFamily="18" charset="2"/>
              </a:rPr>
              <a:t>Q(b)			T,(3),(4),I</a:t>
            </a:r>
          </a:p>
          <a:p>
            <a:pPr marL="0" indent="0">
              <a:buNone/>
            </a:pPr>
            <a:r>
              <a:rPr lang="en-US" altLang="zh-CN" dirty="0">
                <a:sym typeface="Symbol" panose="05050102010706020507" pitchFamily="18" charset="2"/>
              </a:rPr>
              <a:t>	(7) </a:t>
            </a:r>
            <a:r>
              <a:rPr lang="en-US" altLang="en-US" noProof="1">
                <a:sym typeface="Symbol" panose="05050102010706020507" pitchFamily="18" charset="2"/>
              </a:rPr>
              <a:t></a:t>
            </a:r>
            <a:r>
              <a:rPr lang="en-US" altLang="en-US" noProof="1"/>
              <a:t>y</a:t>
            </a:r>
            <a:r>
              <a:rPr lang="en-US" altLang="zh-CN" dirty="0">
                <a:sym typeface="Symbol" panose="05050102010706020507" pitchFamily="18" charset="2"/>
              </a:rPr>
              <a:t>(P(c)</a:t>
            </a:r>
            <a:r>
              <a:rPr lang="en-US" altLang="en-US" noProof="1"/>
              <a:t>∧</a:t>
            </a:r>
            <a:r>
              <a:rPr lang="en-US" altLang="zh-CN" dirty="0">
                <a:sym typeface="Symbol" panose="05050102010706020507" pitchFamily="18" charset="2"/>
              </a:rPr>
              <a:t>Q(y))		EG,(6)</a:t>
            </a:r>
          </a:p>
          <a:p>
            <a:pPr marL="0" indent="0">
              <a:buNone/>
            </a:pPr>
            <a:r>
              <a:rPr lang="en-US" altLang="zh-CN" dirty="0">
                <a:sym typeface="Symbol" panose="05050102010706020507" pitchFamily="18" charset="2"/>
              </a:rPr>
              <a:t>	</a:t>
            </a:r>
            <a:r>
              <a:rPr lang="en-US" altLang="zh-CN" dirty="0">
                <a:solidFill>
                  <a:srgbClr val="C00000"/>
                </a:solidFill>
                <a:sym typeface="Symbol" panose="05050102010706020507" pitchFamily="18" charset="2"/>
              </a:rPr>
              <a:t>(8) </a:t>
            </a:r>
            <a:r>
              <a:rPr lang="en-US" altLang="en-US" noProof="1">
                <a:solidFill>
                  <a:srgbClr val="C00000"/>
                </a:solidFill>
                <a:sym typeface="Symbol" panose="05050102010706020507" pitchFamily="18" charset="2"/>
              </a:rPr>
              <a:t></a:t>
            </a:r>
            <a:r>
              <a:rPr lang="en-US" altLang="en-US" noProof="1">
                <a:solidFill>
                  <a:srgbClr val="C00000"/>
                </a:solidFill>
              </a:rPr>
              <a:t>x</a:t>
            </a:r>
            <a:r>
              <a:rPr lang="en-US" altLang="en-US" noProof="1">
                <a:solidFill>
                  <a:srgbClr val="C00000"/>
                </a:solidFill>
                <a:sym typeface="Symbol" panose="05050102010706020507" pitchFamily="18" charset="2"/>
              </a:rPr>
              <a:t></a:t>
            </a:r>
            <a:r>
              <a:rPr lang="en-US" altLang="en-US" noProof="1">
                <a:solidFill>
                  <a:srgbClr val="C00000"/>
                </a:solidFill>
              </a:rPr>
              <a:t>y</a:t>
            </a:r>
            <a:r>
              <a:rPr lang="en-US" altLang="zh-CN" dirty="0">
                <a:solidFill>
                  <a:srgbClr val="C00000"/>
                </a:solidFill>
                <a:sym typeface="Symbol" panose="05050102010706020507" pitchFamily="18" charset="2"/>
              </a:rPr>
              <a:t>(P(x)</a:t>
            </a:r>
            <a:r>
              <a:rPr lang="en-US" altLang="en-US" noProof="1">
                <a:solidFill>
                  <a:srgbClr val="C00000"/>
                </a:solidFill>
              </a:rPr>
              <a:t>∧</a:t>
            </a:r>
            <a:r>
              <a:rPr lang="en-US" altLang="zh-CN" dirty="0">
                <a:solidFill>
                  <a:srgbClr val="C00000"/>
                </a:solidFill>
                <a:sym typeface="Symbol" panose="05050102010706020507" pitchFamily="18" charset="2"/>
              </a:rPr>
              <a:t>Q(y))	             EG,(7) </a:t>
            </a:r>
          </a:p>
        </p:txBody>
      </p:sp>
      <p:sp>
        <p:nvSpPr>
          <p:cNvPr id="5" name="Rectangle 2">
            <a:extLst>
              <a:ext uri="{FF2B5EF4-FFF2-40B4-BE49-F238E27FC236}">
                <a16:creationId xmlns:a16="http://schemas.microsoft.com/office/drawing/2014/main" id="{4421779B-AFCB-4220-8D39-4787682E7B41}"/>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3.22</a:t>
            </a:r>
            <a:r>
              <a:rPr lang="zh-CN" altLang="en-US" dirty="0"/>
              <a:t>（续）</a:t>
            </a:r>
          </a:p>
        </p:txBody>
      </p:sp>
    </p:spTree>
    <p:custDataLst>
      <p:tags r:id="rId1"/>
    </p:custData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8548">
                                            <p:txEl>
                                              <p:pRg st="1" end="1"/>
                                            </p:txEl>
                                          </p:spTgt>
                                        </p:tgtEl>
                                        <p:attrNameLst>
                                          <p:attrName>style.visibility</p:attrName>
                                        </p:attrNameLst>
                                      </p:cBhvr>
                                      <p:to>
                                        <p:strVal val="visible"/>
                                      </p:to>
                                    </p:set>
                                    <p:anim calcmode="lin" valueType="num">
                                      <p:cBhvr additive="base">
                                        <p:cTn id="7" dur="500" fill="hold"/>
                                        <p:tgtEl>
                                          <p:spTgt spid="10854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854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8548">
                                            <p:txEl>
                                              <p:pRg st="2" end="2"/>
                                            </p:txEl>
                                          </p:spTgt>
                                        </p:tgtEl>
                                        <p:attrNameLst>
                                          <p:attrName>style.visibility</p:attrName>
                                        </p:attrNameLst>
                                      </p:cBhvr>
                                      <p:to>
                                        <p:strVal val="visible"/>
                                      </p:to>
                                    </p:set>
                                    <p:anim calcmode="lin" valueType="num">
                                      <p:cBhvr additive="base">
                                        <p:cTn id="13" dur="500" fill="hold"/>
                                        <p:tgtEl>
                                          <p:spTgt spid="10854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854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8548">
                                            <p:txEl>
                                              <p:pRg st="3" end="3"/>
                                            </p:txEl>
                                          </p:spTgt>
                                        </p:tgtEl>
                                        <p:attrNameLst>
                                          <p:attrName>style.visibility</p:attrName>
                                        </p:attrNameLst>
                                      </p:cBhvr>
                                      <p:to>
                                        <p:strVal val="visible"/>
                                      </p:to>
                                    </p:set>
                                    <p:anim calcmode="lin" valueType="num">
                                      <p:cBhvr additive="base">
                                        <p:cTn id="19" dur="500" fill="hold"/>
                                        <p:tgtEl>
                                          <p:spTgt spid="10854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854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8548">
                                            <p:txEl>
                                              <p:pRg st="4" end="4"/>
                                            </p:txEl>
                                          </p:spTgt>
                                        </p:tgtEl>
                                        <p:attrNameLst>
                                          <p:attrName>style.visibility</p:attrName>
                                        </p:attrNameLst>
                                      </p:cBhvr>
                                      <p:to>
                                        <p:strVal val="visible"/>
                                      </p:to>
                                    </p:set>
                                    <p:anim calcmode="lin" valueType="num">
                                      <p:cBhvr additive="base">
                                        <p:cTn id="25" dur="500" fill="hold"/>
                                        <p:tgtEl>
                                          <p:spTgt spid="10854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854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8548">
                                            <p:txEl>
                                              <p:pRg st="5" end="5"/>
                                            </p:txEl>
                                          </p:spTgt>
                                        </p:tgtEl>
                                        <p:attrNameLst>
                                          <p:attrName>style.visibility</p:attrName>
                                        </p:attrNameLst>
                                      </p:cBhvr>
                                      <p:to>
                                        <p:strVal val="visible"/>
                                      </p:to>
                                    </p:set>
                                    <p:anim calcmode="lin" valueType="num">
                                      <p:cBhvr additive="base">
                                        <p:cTn id="31" dur="500" fill="hold"/>
                                        <p:tgtEl>
                                          <p:spTgt spid="10854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854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8548">
                                            <p:txEl>
                                              <p:pRg st="6" end="6"/>
                                            </p:txEl>
                                          </p:spTgt>
                                        </p:tgtEl>
                                        <p:attrNameLst>
                                          <p:attrName>style.visibility</p:attrName>
                                        </p:attrNameLst>
                                      </p:cBhvr>
                                      <p:to>
                                        <p:strVal val="visible"/>
                                      </p:to>
                                    </p:set>
                                    <p:anim calcmode="lin" valueType="num">
                                      <p:cBhvr additive="base">
                                        <p:cTn id="37" dur="500" fill="hold"/>
                                        <p:tgtEl>
                                          <p:spTgt spid="108548">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854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8548">
                                            <p:txEl>
                                              <p:pRg st="7" end="7"/>
                                            </p:txEl>
                                          </p:spTgt>
                                        </p:tgtEl>
                                        <p:attrNameLst>
                                          <p:attrName>style.visibility</p:attrName>
                                        </p:attrNameLst>
                                      </p:cBhvr>
                                      <p:to>
                                        <p:strVal val="visible"/>
                                      </p:to>
                                    </p:set>
                                    <p:anim calcmode="lin" valueType="num">
                                      <p:cBhvr additive="base">
                                        <p:cTn id="43" dur="500" fill="hold"/>
                                        <p:tgtEl>
                                          <p:spTgt spid="108548">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854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8548">
                                            <p:txEl>
                                              <p:pRg st="8" end="8"/>
                                            </p:txEl>
                                          </p:spTgt>
                                        </p:tgtEl>
                                        <p:attrNameLst>
                                          <p:attrName>style.visibility</p:attrName>
                                        </p:attrNameLst>
                                      </p:cBhvr>
                                      <p:to>
                                        <p:strVal val="visible"/>
                                      </p:to>
                                    </p:set>
                                    <p:anim calcmode="lin" valueType="num">
                                      <p:cBhvr additive="base">
                                        <p:cTn id="49" dur="500" fill="hold"/>
                                        <p:tgtEl>
                                          <p:spTgt spid="108548">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854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8" grpId="0" uiExpand="1" build="p"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2" name="Rectangle 3">
            <a:extLst>
              <a:ext uri="{FF2B5EF4-FFF2-40B4-BE49-F238E27FC236}">
                <a16:creationId xmlns:a16="http://schemas.microsoft.com/office/drawing/2014/main" id="{0034B45D-AC3A-4C0B-B702-76AFD190B20C}"/>
              </a:ext>
            </a:extLst>
          </p:cNvPr>
          <p:cNvSpPr>
            <a:spLocks noGrp="1" noChangeArrowheads="1"/>
          </p:cNvSpPr>
          <p:nvPr>
            <p:ph type="body" idx="4294967295"/>
          </p:nvPr>
        </p:nvSpPr>
        <p:spPr>
          <a:xfrm>
            <a:off x="264045" y="1482166"/>
            <a:ext cx="10813069" cy="5256415"/>
          </a:xfrm>
        </p:spPr>
        <p:txBody>
          <a:bodyPr>
            <a:normAutofit fontScale="92500" lnSpcReduction="10000"/>
          </a:bodyPr>
          <a:lstStyle/>
          <a:p>
            <a:pPr marL="533507" indent="-533507">
              <a:lnSpc>
                <a:spcPct val="160000"/>
              </a:lnSpc>
              <a:buNone/>
            </a:pPr>
            <a:r>
              <a:rPr lang="zh-CN" altLang="en-US" dirty="0">
                <a:solidFill>
                  <a:srgbClr val="FF0000"/>
                </a:solidFill>
              </a:rPr>
              <a:t>证明   </a:t>
            </a:r>
            <a:r>
              <a:rPr lang="en-US" altLang="zh-CN" dirty="0">
                <a:solidFill>
                  <a:srgbClr val="3333FF"/>
                </a:solidFill>
              </a:rPr>
              <a:t>(</a:t>
            </a:r>
            <a:r>
              <a:rPr lang="zh-CN" altLang="en-US" dirty="0">
                <a:solidFill>
                  <a:srgbClr val="3333FF"/>
                </a:solidFill>
              </a:rPr>
              <a:t>采用反证法，</a:t>
            </a:r>
            <a:r>
              <a:rPr lang="en-US" altLang="zh-CN" dirty="0">
                <a:solidFill>
                  <a:srgbClr val="3333FF"/>
                </a:solidFill>
              </a:rPr>
              <a:t>CP</a:t>
            </a:r>
            <a:r>
              <a:rPr lang="zh-CN" altLang="en-US" dirty="0">
                <a:solidFill>
                  <a:srgbClr val="3333FF"/>
                </a:solidFill>
              </a:rPr>
              <a:t>规则的方法由学生完成</a:t>
            </a:r>
            <a:r>
              <a:rPr lang="en-US" altLang="zh-CN" dirty="0">
                <a:solidFill>
                  <a:srgbClr val="3333FF"/>
                </a:solidFill>
              </a:rPr>
              <a:t>)</a:t>
            </a:r>
            <a:endParaRPr lang="zh-CN" altLang="en-US" dirty="0"/>
          </a:p>
          <a:p>
            <a:pPr marL="533507" indent="-892800">
              <a:lnSpc>
                <a:spcPct val="160000"/>
              </a:lnSpc>
              <a:buNone/>
            </a:pPr>
            <a:r>
              <a:rPr lang="en-US" altLang="zh-CN" dirty="0"/>
              <a:t>       (1) ¬</a:t>
            </a:r>
            <a:r>
              <a:rPr lang="en-US" altLang="zh-CN" dirty="0">
                <a:sym typeface="Symbol" panose="05050102010706020507" pitchFamily="18" charset="2"/>
              </a:rPr>
              <a:t></a:t>
            </a:r>
            <a:r>
              <a:rPr lang="en-US" altLang="zh-CN" dirty="0"/>
              <a:t>x(G(x)∨H(x)) 	  P(</a:t>
            </a:r>
            <a:r>
              <a:rPr lang="zh-CN" altLang="en-US" dirty="0"/>
              <a:t>附加</a:t>
            </a:r>
            <a:r>
              <a:rPr lang="en-US" altLang="zh-CN" dirty="0"/>
              <a:t>)</a:t>
            </a:r>
          </a:p>
          <a:p>
            <a:pPr marL="533507" indent="-892800">
              <a:lnSpc>
                <a:spcPct val="160000"/>
              </a:lnSpc>
              <a:buNone/>
            </a:pPr>
            <a:r>
              <a:rPr lang="en-US" altLang="zh-CN" dirty="0"/>
              <a:t>       (2) </a:t>
            </a:r>
            <a:r>
              <a:rPr lang="en-US" altLang="en-US" noProof="1">
                <a:sym typeface="Symbol" panose="05050102010706020507" pitchFamily="18" charset="2"/>
              </a:rPr>
              <a:t></a:t>
            </a:r>
            <a:r>
              <a:rPr lang="en-US" altLang="zh-CN" dirty="0"/>
              <a:t>x(¬G(x)∧¬H(x))  	  T</a:t>
            </a:r>
            <a:r>
              <a:rPr lang="zh-CN" altLang="en-US" dirty="0"/>
              <a:t>，</a:t>
            </a:r>
            <a:r>
              <a:rPr lang="en-US" altLang="zh-CN" dirty="0"/>
              <a:t> (1)</a:t>
            </a:r>
            <a:r>
              <a:rPr lang="zh-CN" altLang="en-US" dirty="0"/>
              <a:t> ，</a:t>
            </a:r>
            <a:r>
              <a:rPr lang="en-US" altLang="zh-CN" dirty="0"/>
              <a:t>E</a:t>
            </a:r>
          </a:p>
          <a:p>
            <a:pPr marL="533507" indent="0">
              <a:lnSpc>
                <a:spcPct val="160000"/>
              </a:lnSpc>
              <a:buNone/>
            </a:pPr>
            <a:r>
              <a:rPr lang="en-US" altLang="zh-CN" dirty="0"/>
              <a:t> (3) ¬G(a)∧¬H(a)           EI</a:t>
            </a:r>
            <a:r>
              <a:rPr lang="zh-CN" altLang="en-US" dirty="0"/>
              <a:t>，</a:t>
            </a:r>
            <a:r>
              <a:rPr lang="en-US" altLang="zh-CN" dirty="0"/>
              <a:t> (2)</a:t>
            </a:r>
            <a:r>
              <a:rPr lang="zh-CN" altLang="en-US" dirty="0"/>
              <a:t> </a:t>
            </a:r>
          </a:p>
          <a:p>
            <a:pPr marL="533507" indent="0">
              <a:lnSpc>
                <a:spcPct val="160000"/>
              </a:lnSpc>
              <a:buNone/>
            </a:pPr>
            <a:r>
              <a:rPr lang="en-US" altLang="zh-CN" dirty="0"/>
              <a:t> (4)</a:t>
            </a:r>
            <a:r>
              <a:rPr lang="zh-CN" altLang="en-US" dirty="0"/>
              <a:t> </a:t>
            </a:r>
            <a:r>
              <a:rPr lang="en-US" altLang="zh-CN" dirty="0"/>
              <a:t>¬G(a)                        T</a:t>
            </a:r>
            <a:r>
              <a:rPr lang="zh-CN" altLang="en-US" dirty="0"/>
              <a:t>，</a:t>
            </a:r>
            <a:r>
              <a:rPr lang="en-US" altLang="zh-CN" dirty="0"/>
              <a:t> (3) </a:t>
            </a:r>
            <a:r>
              <a:rPr lang="zh-CN" altLang="en-US" dirty="0"/>
              <a:t>，</a:t>
            </a:r>
            <a:r>
              <a:rPr lang="en-US" altLang="zh-CN" dirty="0"/>
              <a:t>I</a:t>
            </a:r>
          </a:p>
          <a:p>
            <a:pPr marL="533507" indent="0">
              <a:lnSpc>
                <a:spcPct val="160000"/>
              </a:lnSpc>
              <a:buNone/>
            </a:pPr>
            <a:r>
              <a:rPr lang="en-US" altLang="zh-CN" dirty="0"/>
              <a:t> (5) ¬H(a)                        T</a:t>
            </a:r>
            <a:r>
              <a:rPr lang="zh-CN" altLang="en-US" dirty="0"/>
              <a:t>，</a:t>
            </a:r>
            <a:r>
              <a:rPr lang="en-US" altLang="zh-CN" dirty="0"/>
              <a:t> (3) </a:t>
            </a:r>
            <a:r>
              <a:rPr lang="zh-CN" altLang="en-US" dirty="0"/>
              <a:t>，</a:t>
            </a:r>
            <a:r>
              <a:rPr lang="en-US" altLang="zh-CN" dirty="0"/>
              <a:t>I</a:t>
            </a:r>
          </a:p>
          <a:p>
            <a:pPr marL="533507" indent="0">
              <a:lnSpc>
                <a:spcPct val="160000"/>
              </a:lnSpc>
              <a:buNone/>
            </a:pPr>
            <a:r>
              <a:rPr lang="en-US" altLang="zh-CN" dirty="0"/>
              <a:t> (6) </a:t>
            </a:r>
            <a:r>
              <a:rPr lang="en-US" altLang="zh-CN" dirty="0">
                <a:sym typeface="Symbol" panose="05050102010706020507" pitchFamily="18" charset="2"/>
              </a:rPr>
              <a:t></a:t>
            </a:r>
            <a:r>
              <a:rPr lang="en-US" altLang="zh-CN" dirty="0" err="1"/>
              <a:t>xG</a:t>
            </a:r>
            <a:r>
              <a:rPr lang="en-US" altLang="zh-CN" dirty="0"/>
              <a:t>(x)∨</a:t>
            </a:r>
            <a:r>
              <a:rPr lang="en-US" altLang="zh-CN" dirty="0">
                <a:sym typeface="Symbol" panose="05050102010706020507" pitchFamily="18" charset="2"/>
              </a:rPr>
              <a:t></a:t>
            </a:r>
            <a:r>
              <a:rPr lang="en-US" altLang="zh-CN" dirty="0" err="1"/>
              <a:t>xH</a:t>
            </a:r>
            <a:r>
              <a:rPr lang="en-US" altLang="zh-CN" dirty="0"/>
              <a:t>(x)     	   P</a:t>
            </a:r>
          </a:p>
          <a:p>
            <a:pPr marL="533507" indent="0">
              <a:lnSpc>
                <a:spcPct val="160000"/>
              </a:lnSpc>
              <a:buNone/>
            </a:pPr>
            <a:r>
              <a:rPr lang="en-US" altLang="zh-CN" dirty="0"/>
              <a:t> (7)</a:t>
            </a:r>
            <a:r>
              <a:rPr lang="pt-BR" altLang="zh-CN" dirty="0"/>
              <a:t> G(a)∨H(a)              	   UI</a:t>
            </a:r>
            <a:r>
              <a:rPr lang="zh-CN" altLang="pt-BR" dirty="0"/>
              <a:t>，</a:t>
            </a:r>
            <a:r>
              <a:rPr lang="en-US" altLang="zh-CN" dirty="0"/>
              <a:t> (6)</a:t>
            </a:r>
            <a:endParaRPr lang="zh-CN" altLang="pt-BR" dirty="0"/>
          </a:p>
          <a:p>
            <a:pPr marL="533507" indent="0">
              <a:lnSpc>
                <a:spcPct val="160000"/>
              </a:lnSpc>
              <a:buNone/>
            </a:pPr>
            <a:r>
              <a:rPr lang="en-US" altLang="zh-CN" dirty="0"/>
              <a:t> (8)</a:t>
            </a:r>
            <a:r>
              <a:rPr lang="zh-CN" altLang="pt-BR" dirty="0"/>
              <a:t> </a:t>
            </a:r>
            <a:r>
              <a:rPr lang="pt-BR" altLang="zh-CN" dirty="0"/>
              <a:t>H(a)                   	   T</a:t>
            </a:r>
            <a:r>
              <a:rPr lang="zh-CN" altLang="pt-BR" dirty="0"/>
              <a:t>，</a:t>
            </a:r>
            <a:r>
              <a:rPr lang="en-US" altLang="zh-CN" dirty="0"/>
              <a:t> (4) </a:t>
            </a:r>
            <a:r>
              <a:rPr lang="zh-CN" altLang="pt-BR" dirty="0"/>
              <a:t>，</a:t>
            </a:r>
            <a:r>
              <a:rPr lang="en-US" altLang="zh-CN" dirty="0"/>
              <a:t> (7) </a:t>
            </a:r>
            <a:r>
              <a:rPr lang="zh-CN" altLang="pt-BR" dirty="0"/>
              <a:t>，</a:t>
            </a:r>
            <a:r>
              <a:rPr lang="pt-BR" altLang="zh-CN" dirty="0"/>
              <a:t>I</a:t>
            </a:r>
          </a:p>
          <a:p>
            <a:pPr marL="533507" indent="0">
              <a:lnSpc>
                <a:spcPct val="160000"/>
              </a:lnSpc>
              <a:buNone/>
            </a:pPr>
            <a:r>
              <a:rPr lang="en-US" altLang="zh-CN" dirty="0"/>
              <a:t> (9)</a:t>
            </a:r>
            <a:r>
              <a:rPr lang="pt-BR" altLang="zh-CN" dirty="0"/>
              <a:t> </a:t>
            </a:r>
            <a:r>
              <a:rPr lang="en-US" altLang="zh-CN" dirty="0"/>
              <a:t>¬</a:t>
            </a:r>
            <a:r>
              <a:rPr lang="pt-BR" altLang="zh-CN" dirty="0"/>
              <a:t>H(a)∧H(a)          	   T</a:t>
            </a:r>
            <a:r>
              <a:rPr lang="zh-CN" altLang="pt-BR" dirty="0"/>
              <a:t>，</a:t>
            </a:r>
            <a:r>
              <a:rPr lang="en-US" altLang="zh-CN" dirty="0"/>
              <a:t> (5) </a:t>
            </a:r>
            <a:r>
              <a:rPr lang="zh-CN" altLang="pt-BR" dirty="0"/>
              <a:t>，</a:t>
            </a:r>
            <a:r>
              <a:rPr lang="en-US" altLang="zh-CN" dirty="0"/>
              <a:t> (8) </a:t>
            </a:r>
            <a:r>
              <a:rPr lang="zh-CN" altLang="pt-BR" dirty="0"/>
              <a:t>，</a:t>
            </a:r>
            <a:r>
              <a:rPr lang="pt-BR" altLang="zh-CN" dirty="0"/>
              <a:t>I</a:t>
            </a:r>
          </a:p>
          <a:p>
            <a:pPr marL="533507" indent="-533507">
              <a:lnSpc>
                <a:spcPct val="160000"/>
              </a:lnSpc>
              <a:buNone/>
            </a:pPr>
            <a:endParaRPr lang="en-US" altLang="zh-CN" dirty="0"/>
          </a:p>
        </p:txBody>
      </p:sp>
      <p:sp>
        <p:nvSpPr>
          <p:cNvPr id="107525" name="Rectangle 4">
            <a:extLst>
              <a:ext uri="{FF2B5EF4-FFF2-40B4-BE49-F238E27FC236}">
                <a16:creationId xmlns:a16="http://schemas.microsoft.com/office/drawing/2014/main" id="{27366826-257E-453F-A5BF-D1D6B7496FAC}"/>
              </a:ext>
            </a:extLst>
          </p:cNvPr>
          <p:cNvSpPr>
            <a:spLocks noChangeArrowheads="1"/>
          </p:cNvSpPr>
          <p:nvPr/>
        </p:nvSpPr>
        <p:spPr bwMode="auto">
          <a:xfrm>
            <a:off x="231775" y="980121"/>
            <a:ext cx="8915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None/>
            </a:pPr>
            <a:r>
              <a:rPr lang="zh-CN" altLang="zh-CN" sz="2400" dirty="0">
                <a:solidFill>
                  <a:srgbClr val="C00000"/>
                </a:solidFill>
                <a:latin typeface="+mn-ea"/>
                <a:ea typeface="+mn-ea"/>
              </a:rPr>
              <a:t>例</a:t>
            </a:r>
            <a:r>
              <a:rPr lang="en-US" altLang="zh-CN" sz="2400" dirty="0">
                <a:solidFill>
                  <a:srgbClr val="C00000"/>
                </a:solidFill>
                <a:latin typeface="+mn-ea"/>
                <a:ea typeface="+mn-ea"/>
              </a:rPr>
              <a:t>3.23  </a:t>
            </a:r>
            <a:r>
              <a:rPr lang="zh-CN" altLang="zh-CN" sz="2400" dirty="0">
                <a:latin typeface="+mn-ea"/>
                <a:ea typeface="+mn-ea"/>
              </a:rPr>
              <a:t>试证明</a:t>
            </a:r>
            <a:r>
              <a:rPr lang="en-US" altLang="zh-CN" sz="2400" dirty="0">
                <a:latin typeface="+mn-ea"/>
                <a:ea typeface="+mn-ea"/>
              </a:rPr>
              <a:t>I</a:t>
            </a:r>
            <a:r>
              <a:rPr lang="en-US" altLang="zh-CN" sz="2400" baseline="-25000" dirty="0">
                <a:latin typeface="+mn-ea"/>
                <a:ea typeface="+mn-ea"/>
              </a:rPr>
              <a:t>12</a:t>
            </a:r>
            <a:r>
              <a:rPr lang="zh-CN" altLang="zh-CN" sz="2400" dirty="0">
                <a:latin typeface="+mn-ea"/>
                <a:ea typeface="+mn-ea"/>
              </a:rPr>
              <a:t>：</a:t>
            </a:r>
            <a:r>
              <a:rPr lang="en-US" altLang="zh-CN" sz="2400" dirty="0">
                <a:latin typeface="+mn-ea"/>
                <a:ea typeface="+mn-ea"/>
                <a:sym typeface="Symbol" panose="05050102010706020507" pitchFamily="18" charset="2"/>
              </a:rPr>
              <a:t></a:t>
            </a:r>
            <a:r>
              <a:rPr lang="en-US" altLang="zh-CN" sz="2400" dirty="0" err="1">
                <a:latin typeface="+mn-ea"/>
                <a:ea typeface="+mn-ea"/>
                <a:sym typeface="Symbol" panose="05050102010706020507" pitchFamily="18" charset="2"/>
              </a:rPr>
              <a:t>xG</a:t>
            </a:r>
            <a:r>
              <a:rPr lang="en-US" altLang="zh-CN" sz="2400" dirty="0">
                <a:latin typeface="+mn-ea"/>
                <a:ea typeface="+mn-ea"/>
                <a:sym typeface="Symbol" panose="05050102010706020507" pitchFamily="18" charset="2"/>
              </a:rPr>
              <a:t>(x)</a:t>
            </a:r>
            <a:r>
              <a:rPr lang="en-US" altLang="en-US" sz="2400" noProof="1">
                <a:latin typeface="+mn-ea"/>
                <a:ea typeface="+mn-ea"/>
              </a:rPr>
              <a:t>∨</a:t>
            </a:r>
            <a:r>
              <a:rPr lang="en-US" altLang="zh-CN" sz="2400" dirty="0">
                <a:sym typeface="Symbol" panose="05050102010706020507" pitchFamily="18" charset="2"/>
              </a:rPr>
              <a:t></a:t>
            </a:r>
            <a:r>
              <a:rPr lang="en-US" altLang="zh-CN" sz="2400" dirty="0" err="1"/>
              <a:t>x</a:t>
            </a:r>
            <a:r>
              <a:rPr lang="en-US" altLang="zh-CN" sz="2400" dirty="0" err="1">
                <a:latin typeface="+mn-ea"/>
                <a:ea typeface="+mn-ea"/>
                <a:sym typeface="Symbol" panose="05050102010706020507" pitchFamily="18" charset="2"/>
              </a:rPr>
              <a:t>H</a:t>
            </a:r>
            <a:r>
              <a:rPr lang="en-US" altLang="zh-CN" sz="2400" dirty="0">
                <a:latin typeface="+mn-ea"/>
                <a:ea typeface="+mn-ea"/>
                <a:sym typeface="Symbol" panose="05050102010706020507" pitchFamily="18" charset="2"/>
              </a:rPr>
              <a:t>(x) x(G(x)</a:t>
            </a:r>
            <a:r>
              <a:rPr lang="en-US" altLang="en-US" sz="2400" noProof="1">
                <a:latin typeface="+mn-ea"/>
                <a:ea typeface="+mn-ea"/>
              </a:rPr>
              <a:t>∨</a:t>
            </a:r>
            <a:r>
              <a:rPr lang="en-US" altLang="zh-CN" sz="2400" dirty="0">
                <a:latin typeface="+mn-ea"/>
                <a:ea typeface="+mn-ea"/>
                <a:sym typeface="Symbol" panose="05050102010706020507" pitchFamily="18" charset="2"/>
              </a:rPr>
              <a:t>H(x))</a:t>
            </a:r>
          </a:p>
        </p:txBody>
      </p:sp>
      <p:sp>
        <p:nvSpPr>
          <p:cNvPr id="6" name="Rectangle 2">
            <a:extLst>
              <a:ext uri="{FF2B5EF4-FFF2-40B4-BE49-F238E27FC236}">
                <a16:creationId xmlns:a16="http://schemas.microsoft.com/office/drawing/2014/main" id="{69BDB80E-F151-4C38-999A-B6E4604C2CFB}"/>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3.23</a:t>
            </a:r>
          </a:p>
        </p:txBody>
      </p:sp>
      <p:graphicFrame>
        <p:nvGraphicFramePr>
          <p:cNvPr id="7" name="对象 6">
            <a:extLst>
              <a:ext uri="{FF2B5EF4-FFF2-40B4-BE49-F238E27FC236}">
                <a16:creationId xmlns:a16="http://schemas.microsoft.com/office/drawing/2014/main" id="{07306EB1-2B82-4285-AD7D-7CA2416AD06C}"/>
              </a:ext>
            </a:extLst>
          </p:cNvPr>
          <p:cNvGraphicFramePr>
            <a:graphicFrameLocks noChangeAspect="1"/>
          </p:cNvGraphicFramePr>
          <p:nvPr/>
        </p:nvGraphicFramePr>
        <p:xfrm>
          <a:off x="0" y="457200"/>
          <a:ext cx="152400" cy="104775"/>
        </p:xfrm>
        <a:graphic>
          <a:graphicData uri="http://schemas.openxmlformats.org/presentationml/2006/ole">
            <mc:AlternateContent xmlns:mc="http://schemas.openxmlformats.org/markup-compatibility/2006">
              <mc:Choice xmlns:v="urn:schemas-microsoft-com:vml" Requires="v">
                <p:oleObj spid="_x0000_s25696" name="Equation" r:id="rId4" imgW="152665" imgH="101777" progId="Equation.DSMT4">
                  <p:embed/>
                </p:oleObj>
              </mc:Choice>
              <mc:Fallback>
                <p:oleObj name="Equation" r:id="rId4" imgW="152665" imgH="101777"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57200"/>
                        <a:ext cx="152400" cy="104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9572">
                                            <p:txEl>
                                              <p:pRg st="0" end="0"/>
                                            </p:txEl>
                                          </p:spTgt>
                                        </p:tgtEl>
                                        <p:attrNameLst>
                                          <p:attrName>style.visibility</p:attrName>
                                        </p:attrNameLst>
                                      </p:cBhvr>
                                      <p:to>
                                        <p:strVal val="visible"/>
                                      </p:to>
                                    </p:set>
                                    <p:anim calcmode="lin" valueType="num">
                                      <p:cBhvr additive="base">
                                        <p:cTn id="7" dur="500" fill="hold"/>
                                        <p:tgtEl>
                                          <p:spTgt spid="10957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957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9572">
                                            <p:txEl>
                                              <p:pRg st="1" end="1"/>
                                            </p:txEl>
                                          </p:spTgt>
                                        </p:tgtEl>
                                        <p:attrNameLst>
                                          <p:attrName>style.visibility</p:attrName>
                                        </p:attrNameLst>
                                      </p:cBhvr>
                                      <p:to>
                                        <p:strVal val="visible"/>
                                      </p:to>
                                    </p:set>
                                    <p:anim calcmode="lin" valueType="num">
                                      <p:cBhvr additive="base">
                                        <p:cTn id="13" dur="500" fill="hold"/>
                                        <p:tgtEl>
                                          <p:spTgt spid="10957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957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9572">
                                            <p:txEl>
                                              <p:pRg st="2" end="2"/>
                                            </p:txEl>
                                          </p:spTgt>
                                        </p:tgtEl>
                                        <p:attrNameLst>
                                          <p:attrName>style.visibility</p:attrName>
                                        </p:attrNameLst>
                                      </p:cBhvr>
                                      <p:to>
                                        <p:strVal val="visible"/>
                                      </p:to>
                                    </p:set>
                                    <p:anim calcmode="lin" valueType="num">
                                      <p:cBhvr additive="base">
                                        <p:cTn id="19" dur="500" fill="hold"/>
                                        <p:tgtEl>
                                          <p:spTgt spid="10957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957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9572">
                                            <p:txEl>
                                              <p:pRg st="3" end="3"/>
                                            </p:txEl>
                                          </p:spTgt>
                                        </p:tgtEl>
                                        <p:attrNameLst>
                                          <p:attrName>style.visibility</p:attrName>
                                        </p:attrNameLst>
                                      </p:cBhvr>
                                      <p:to>
                                        <p:strVal val="visible"/>
                                      </p:to>
                                    </p:set>
                                    <p:anim calcmode="lin" valueType="num">
                                      <p:cBhvr additive="base">
                                        <p:cTn id="25" dur="500" fill="hold"/>
                                        <p:tgtEl>
                                          <p:spTgt spid="10957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957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9572">
                                            <p:txEl>
                                              <p:pRg st="4" end="4"/>
                                            </p:txEl>
                                          </p:spTgt>
                                        </p:tgtEl>
                                        <p:attrNameLst>
                                          <p:attrName>style.visibility</p:attrName>
                                        </p:attrNameLst>
                                      </p:cBhvr>
                                      <p:to>
                                        <p:strVal val="visible"/>
                                      </p:to>
                                    </p:set>
                                    <p:anim calcmode="lin" valueType="num">
                                      <p:cBhvr additive="base">
                                        <p:cTn id="31" dur="500" fill="hold"/>
                                        <p:tgtEl>
                                          <p:spTgt spid="10957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957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9572">
                                            <p:txEl>
                                              <p:pRg st="5" end="5"/>
                                            </p:txEl>
                                          </p:spTgt>
                                        </p:tgtEl>
                                        <p:attrNameLst>
                                          <p:attrName>style.visibility</p:attrName>
                                        </p:attrNameLst>
                                      </p:cBhvr>
                                      <p:to>
                                        <p:strVal val="visible"/>
                                      </p:to>
                                    </p:set>
                                    <p:anim calcmode="lin" valueType="num">
                                      <p:cBhvr additive="base">
                                        <p:cTn id="37" dur="500" fill="hold"/>
                                        <p:tgtEl>
                                          <p:spTgt spid="109572">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957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9572">
                                            <p:txEl>
                                              <p:pRg st="6" end="6"/>
                                            </p:txEl>
                                          </p:spTgt>
                                        </p:tgtEl>
                                        <p:attrNameLst>
                                          <p:attrName>style.visibility</p:attrName>
                                        </p:attrNameLst>
                                      </p:cBhvr>
                                      <p:to>
                                        <p:strVal val="visible"/>
                                      </p:to>
                                    </p:set>
                                    <p:anim calcmode="lin" valueType="num">
                                      <p:cBhvr additive="base">
                                        <p:cTn id="43" dur="500" fill="hold"/>
                                        <p:tgtEl>
                                          <p:spTgt spid="109572">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957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09572">
                                            <p:txEl>
                                              <p:pRg st="7" end="7"/>
                                            </p:txEl>
                                          </p:spTgt>
                                        </p:tgtEl>
                                        <p:attrNameLst>
                                          <p:attrName>style.visibility</p:attrName>
                                        </p:attrNameLst>
                                      </p:cBhvr>
                                      <p:to>
                                        <p:strVal val="visible"/>
                                      </p:to>
                                    </p:set>
                                    <p:animEffect transition="in" filter="fade">
                                      <p:cBhvr>
                                        <p:cTn id="49" dur="1000"/>
                                        <p:tgtEl>
                                          <p:spTgt spid="109572">
                                            <p:txEl>
                                              <p:pRg st="7" end="7"/>
                                            </p:txEl>
                                          </p:spTgt>
                                        </p:tgtEl>
                                      </p:cBhvr>
                                    </p:animEffect>
                                    <p:anim calcmode="lin" valueType="num">
                                      <p:cBhvr>
                                        <p:cTn id="50" dur="1000" fill="hold"/>
                                        <p:tgtEl>
                                          <p:spTgt spid="109572">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10957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09572">
                                            <p:txEl>
                                              <p:pRg st="8" end="8"/>
                                            </p:txEl>
                                          </p:spTgt>
                                        </p:tgtEl>
                                        <p:attrNameLst>
                                          <p:attrName>style.visibility</p:attrName>
                                        </p:attrNameLst>
                                      </p:cBhvr>
                                      <p:to>
                                        <p:strVal val="visible"/>
                                      </p:to>
                                    </p:set>
                                    <p:animEffect transition="in" filter="fade">
                                      <p:cBhvr>
                                        <p:cTn id="56" dur="1000"/>
                                        <p:tgtEl>
                                          <p:spTgt spid="109572">
                                            <p:txEl>
                                              <p:pRg st="8" end="8"/>
                                            </p:txEl>
                                          </p:spTgt>
                                        </p:tgtEl>
                                      </p:cBhvr>
                                    </p:animEffect>
                                    <p:anim calcmode="lin" valueType="num">
                                      <p:cBhvr>
                                        <p:cTn id="57" dur="1000" fill="hold"/>
                                        <p:tgtEl>
                                          <p:spTgt spid="109572">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10957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09572">
                                            <p:txEl>
                                              <p:pRg st="9" end="9"/>
                                            </p:txEl>
                                          </p:spTgt>
                                        </p:tgtEl>
                                        <p:attrNameLst>
                                          <p:attrName>style.visibility</p:attrName>
                                        </p:attrNameLst>
                                      </p:cBhvr>
                                      <p:to>
                                        <p:strVal val="visible"/>
                                      </p:to>
                                    </p:set>
                                    <p:animEffect transition="in" filter="fade">
                                      <p:cBhvr>
                                        <p:cTn id="63" dur="1000"/>
                                        <p:tgtEl>
                                          <p:spTgt spid="109572">
                                            <p:txEl>
                                              <p:pRg st="9" end="9"/>
                                            </p:txEl>
                                          </p:spTgt>
                                        </p:tgtEl>
                                      </p:cBhvr>
                                    </p:animEffect>
                                    <p:anim calcmode="lin" valueType="num">
                                      <p:cBhvr>
                                        <p:cTn id="64" dur="1000" fill="hold"/>
                                        <p:tgtEl>
                                          <p:spTgt spid="109572">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10957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build="p"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2" name="Rectangle 3">
            <a:extLst>
              <a:ext uri="{FF2B5EF4-FFF2-40B4-BE49-F238E27FC236}">
                <a16:creationId xmlns:a16="http://schemas.microsoft.com/office/drawing/2014/main" id="{0034B45D-AC3A-4C0B-B702-76AFD190B20C}"/>
              </a:ext>
            </a:extLst>
          </p:cNvPr>
          <p:cNvSpPr>
            <a:spLocks noGrp="1" noChangeArrowheads="1"/>
          </p:cNvSpPr>
          <p:nvPr>
            <p:ph type="body" idx="4294967295"/>
          </p:nvPr>
        </p:nvSpPr>
        <p:spPr>
          <a:xfrm>
            <a:off x="260089" y="1576714"/>
            <a:ext cx="10287000" cy="5237512"/>
          </a:xfrm>
        </p:spPr>
        <p:txBody>
          <a:bodyPr>
            <a:noAutofit/>
          </a:bodyPr>
          <a:lstStyle/>
          <a:p>
            <a:pPr marL="533507" indent="-533507">
              <a:lnSpc>
                <a:spcPct val="140000"/>
              </a:lnSpc>
              <a:buNone/>
            </a:pPr>
            <a:r>
              <a:rPr lang="zh-CN" altLang="en-US" dirty="0">
                <a:solidFill>
                  <a:srgbClr val="C00000"/>
                </a:solidFill>
              </a:rPr>
              <a:t>证明</a:t>
            </a:r>
            <a:r>
              <a:rPr lang="zh-CN" altLang="en-US" dirty="0">
                <a:solidFill>
                  <a:srgbClr val="FF0000"/>
                </a:solidFill>
              </a:rPr>
              <a:t>  </a:t>
            </a:r>
            <a:r>
              <a:rPr lang="en-US" altLang="zh-CN" dirty="0">
                <a:solidFill>
                  <a:srgbClr val="3333FF"/>
                </a:solidFill>
              </a:rPr>
              <a:t>(</a:t>
            </a:r>
            <a:r>
              <a:rPr lang="zh-CN" altLang="en-US" dirty="0">
                <a:solidFill>
                  <a:srgbClr val="3333FF"/>
                </a:solidFill>
              </a:rPr>
              <a:t>采用</a:t>
            </a:r>
            <a:r>
              <a:rPr lang="en-US" altLang="zh-CN" dirty="0">
                <a:solidFill>
                  <a:srgbClr val="3333FF"/>
                </a:solidFill>
              </a:rPr>
              <a:t>CP</a:t>
            </a:r>
            <a:r>
              <a:rPr lang="zh-CN" altLang="en-US" dirty="0">
                <a:solidFill>
                  <a:srgbClr val="3333FF"/>
                </a:solidFill>
              </a:rPr>
              <a:t>规则</a:t>
            </a:r>
            <a:r>
              <a:rPr lang="en-US" altLang="zh-CN" dirty="0">
                <a:solidFill>
                  <a:srgbClr val="3333FF"/>
                </a:solidFill>
              </a:rPr>
              <a:t>,</a:t>
            </a:r>
            <a:r>
              <a:rPr lang="zh-CN" altLang="en-US" dirty="0">
                <a:solidFill>
                  <a:srgbClr val="3333FF"/>
                </a:solidFill>
              </a:rPr>
              <a:t>反证法由学生完成</a:t>
            </a:r>
            <a:r>
              <a:rPr lang="en-US" altLang="zh-CN" dirty="0">
                <a:solidFill>
                  <a:srgbClr val="3333FF"/>
                </a:solidFill>
              </a:rPr>
              <a:t>)</a:t>
            </a:r>
            <a:endParaRPr lang="zh-CN" altLang="en-US" dirty="0">
              <a:solidFill>
                <a:srgbClr val="3333FF"/>
              </a:solidFill>
            </a:endParaRPr>
          </a:p>
          <a:p>
            <a:pPr marL="533507" indent="-533507">
              <a:lnSpc>
                <a:spcPct val="140000"/>
              </a:lnSpc>
              <a:buNone/>
            </a:pPr>
            <a:r>
              <a:rPr lang="zh-CN" altLang="en-US" dirty="0">
                <a:sym typeface="Symbol" panose="05050102010706020507" pitchFamily="18" charset="2"/>
              </a:rPr>
              <a:t>	 </a:t>
            </a:r>
            <a:r>
              <a:rPr lang="en-US" altLang="zh-CN" dirty="0"/>
              <a:t>(1)</a:t>
            </a:r>
            <a:r>
              <a:rPr lang="en-US" altLang="zh-CN" dirty="0">
                <a:sym typeface="Symbol" panose="05050102010706020507" pitchFamily="18" charset="2"/>
              </a:rPr>
              <a:t> ¬</a:t>
            </a:r>
            <a:r>
              <a:rPr lang="en-US" altLang="zh-CN" dirty="0" err="1">
                <a:sym typeface="Symbol" panose="05050102010706020507" pitchFamily="18" charset="2"/>
              </a:rPr>
              <a:t>xP</a:t>
            </a:r>
            <a:r>
              <a:rPr lang="en-US" altLang="zh-CN" dirty="0">
                <a:sym typeface="Symbol" panose="05050102010706020507" pitchFamily="18" charset="2"/>
              </a:rPr>
              <a:t>(x)      		      P(</a:t>
            </a:r>
            <a:r>
              <a:rPr lang="zh-CN" altLang="en-US" dirty="0">
                <a:sym typeface="Symbol" panose="05050102010706020507" pitchFamily="18" charset="2"/>
              </a:rPr>
              <a:t>附加前提</a:t>
            </a:r>
            <a:r>
              <a:rPr lang="en-US" altLang="zh-CN" dirty="0">
                <a:sym typeface="Symbol" panose="05050102010706020507" pitchFamily="18" charset="2"/>
              </a:rPr>
              <a:t>)</a:t>
            </a:r>
          </a:p>
          <a:p>
            <a:pPr marL="533507" indent="0">
              <a:lnSpc>
                <a:spcPct val="140000"/>
              </a:lnSpc>
              <a:buNone/>
            </a:pPr>
            <a:r>
              <a:rPr lang="en-US" altLang="zh-CN" dirty="0">
                <a:sym typeface="Symbol" panose="05050102010706020507" pitchFamily="18" charset="2"/>
              </a:rPr>
              <a:t> </a:t>
            </a:r>
            <a:r>
              <a:rPr lang="en-US" altLang="zh-CN" dirty="0"/>
              <a:t>(2)</a:t>
            </a:r>
            <a:r>
              <a:rPr lang="en-US" altLang="zh-CN" dirty="0">
                <a:sym typeface="Symbol" panose="05050102010706020507" pitchFamily="18" charset="2"/>
              </a:rPr>
              <a:t> </a:t>
            </a:r>
            <a:r>
              <a:rPr lang="en-US" altLang="en-US" noProof="1">
                <a:sym typeface="Symbol" panose="05050102010706020507" pitchFamily="18" charset="2"/>
              </a:rPr>
              <a:t> </a:t>
            </a:r>
            <a:r>
              <a:rPr lang="en-US" altLang="zh-CN" dirty="0" err="1">
                <a:sym typeface="Symbol" panose="05050102010706020507" pitchFamily="18" charset="2"/>
              </a:rPr>
              <a:t>x¬P</a:t>
            </a:r>
            <a:r>
              <a:rPr lang="en-US" altLang="zh-CN" dirty="0">
                <a:sym typeface="Symbol" panose="05050102010706020507" pitchFamily="18" charset="2"/>
              </a:rPr>
              <a:t>(x)      		      T</a:t>
            </a:r>
            <a:r>
              <a:rPr lang="zh-CN" altLang="en-US" dirty="0">
                <a:sym typeface="Symbol" panose="05050102010706020507" pitchFamily="18" charset="2"/>
              </a:rPr>
              <a:t>，</a:t>
            </a:r>
            <a:r>
              <a:rPr lang="en-US" altLang="zh-CN" dirty="0"/>
              <a:t> (1) </a:t>
            </a:r>
            <a:r>
              <a:rPr lang="zh-CN" altLang="en-US" dirty="0">
                <a:sym typeface="Symbol" panose="05050102010706020507" pitchFamily="18" charset="2"/>
              </a:rPr>
              <a:t>，</a:t>
            </a:r>
            <a:r>
              <a:rPr lang="en-US" altLang="zh-CN" dirty="0">
                <a:sym typeface="Symbol" panose="05050102010706020507" pitchFamily="18" charset="2"/>
              </a:rPr>
              <a:t>E</a:t>
            </a:r>
          </a:p>
          <a:p>
            <a:pPr marL="533507" indent="0">
              <a:lnSpc>
                <a:spcPct val="140000"/>
              </a:lnSpc>
              <a:buNone/>
            </a:pPr>
            <a:r>
              <a:rPr lang="en-US" altLang="zh-CN" dirty="0">
                <a:sym typeface="Symbol" panose="05050102010706020507" pitchFamily="18" charset="2"/>
              </a:rPr>
              <a:t> </a:t>
            </a:r>
            <a:r>
              <a:rPr lang="en-US" altLang="zh-CN" dirty="0"/>
              <a:t>(3)</a:t>
            </a:r>
            <a:r>
              <a:rPr lang="en-US" altLang="zh-CN" dirty="0">
                <a:sym typeface="Symbol" panose="05050102010706020507" pitchFamily="18" charset="2"/>
              </a:rPr>
              <a:t> ¬P(c)                 	                   EI</a:t>
            </a:r>
            <a:r>
              <a:rPr lang="zh-CN" altLang="en-US" dirty="0">
                <a:sym typeface="Symbol" panose="05050102010706020507" pitchFamily="18" charset="2"/>
              </a:rPr>
              <a:t>，</a:t>
            </a:r>
            <a:r>
              <a:rPr lang="en-US" altLang="zh-CN" dirty="0"/>
              <a:t> (2)</a:t>
            </a:r>
            <a:endParaRPr lang="zh-CN" altLang="en-US" dirty="0">
              <a:sym typeface="Symbol" panose="05050102010706020507" pitchFamily="18" charset="2"/>
            </a:endParaRPr>
          </a:p>
          <a:p>
            <a:pPr marL="533507" indent="0">
              <a:lnSpc>
                <a:spcPct val="140000"/>
              </a:lnSpc>
              <a:buNone/>
            </a:pPr>
            <a:r>
              <a:rPr lang="zh-CN" altLang="en-US" dirty="0">
                <a:sym typeface="Symbol" panose="05050102010706020507" pitchFamily="18" charset="2"/>
              </a:rPr>
              <a:t> </a:t>
            </a:r>
            <a:r>
              <a:rPr lang="en-US" altLang="zh-CN" dirty="0"/>
              <a:t>(4)</a:t>
            </a:r>
            <a:r>
              <a:rPr lang="zh-CN" altLang="en-US" dirty="0">
                <a:sym typeface="Symbol" panose="05050102010706020507" pitchFamily="18" charset="2"/>
              </a:rPr>
              <a:t> </a:t>
            </a:r>
            <a:r>
              <a:rPr lang="en-US" altLang="zh-CN" dirty="0">
                <a:sym typeface="Symbol" panose="05050102010706020507" pitchFamily="18" charset="2"/>
              </a:rPr>
              <a:t>x(P(x)∨Q(x))                       P</a:t>
            </a:r>
          </a:p>
          <a:p>
            <a:pPr marL="533507" indent="0">
              <a:lnSpc>
                <a:spcPct val="140000"/>
              </a:lnSpc>
              <a:buNone/>
            </a:pPr>
            <a:r>
              <a:rPr lang="en-US" altLang="zh-CN" dirty="0">
                <a:sym typeface="Symbol" panose="05050102010706020507" pitchFamily="18" charset="2"/>
              </a:rPr>
              <a:t> </a:t>
            </a:r>
            <a:r>
              <a:rPr lang="en-US" altLang="zh-CN" dirty="0"/>
              <a:t>(5) </a:t>
            </a:r>
            <a:r>
              <a:rPr lang="en-US" altLang="zh-CN" dirty="0">
                <a:sym typeface="Symbol" panose="05050102010706020507" pitchFamily="18" charset="2"/>
              </a:rPr>
              <a:t> P(c)∨Q(c)	                   UI</a:t>
            </a:r>
            <a:r>
              <a:rPr lang="zh-CN" altLang="en-US" dirty="0">
                <a:sym typeface="Symbol" panose="05050102010706020507" pitchFamily="18" charset="2"/>
              </a:rPr>
              <a:t>，</a:t>
            </a:r>
            <a:r>
              <a:rPr lang="en-US" altLang="zh-CN" dirty="0"/>
              <a:t> (4)</a:t>
            </a:r>
            <a:endParaRPr lang="zh-CN" altLang="en-US" dirty="0">
              <a:sym typeface="Symbol" panose="05050102010706020507" pitchFamily="18" charset="2"/>
            </a:endParaRPr>
          </a:p>
          <a:p>
            <a:pPr marL="533507" indent="0">
              <a:lnSpc>
                <a:spcPct val="140000"/>
              </a:lnSpc>
              <a:buNone/>
            </a:pPr>
            <a:r>
              <a:rPr lang="zh-CN" altLang="en-US" dirty="0">
                <a:sym typeface="Symbol" panose="05050102010706020507" pitchFamily="18" charset="2"/>
              </a:rPr>
              <a:t> </a:t>
            </a:r>
            <a:r>
              <a:rPr lang="en-US" altLang="zh-CN" dirty="0"/>
              <a:t>(6)</a:t>
            </a:r>
            <a:r>
              <a:rPr lang="zh-CN" altLang="en-US" dirty="0">
                <a:sym typeface="Symbol" panose="05050102010706020507" pitchFamily="18" charset="2"/>
              </a:rPr>
              <a:t> </a:t>
            </a:r>
            <a:r>
              <a:rPr lang="en-US" altLang="zh-CN" dirty="0">
                <a:sym typeface="Symbol" panose="05050102010706020507" pitchFamily="18" charset="2"/>
              </a:rPr>
              <a:t>Q(c)                    	                   T</a:t>
            </a:r>
            <a:r>
              <a:rPr lang="zh-CN" altLang="en-US" dirty="0">
                <a:sym typeface="Symbol" panose="05050102010706020507" pitchFamily="18" charset="2"/>
              </a:rPr>
              <a:t>，</a:t>
            </a:r>
            <a:r>
              <a:rPr lang="en-US" altLang="zh-CN" dirty="0"/>
              <a:t> (3) </a:t>
            </a:r>
            <a:r>
              <a:rPr lang="zh-CN" altLang="en-US" dirty="0">
                <a:sym typeface="Symbol" panose="05050102010706020507" pitchFamily="18" charset="2"/>
              </a:rPr>
              <a:t>，</a:t>
            </a:r>
            <a:r>
              <a:rPr lang="en-US" altLang="zh-CN" dirty="0"/>
              <a:t> (5) </a:t>
            </a:r>
            <a:r>
              <a:rPr lang="zh-CN" altLang="en-US" dirty="0">
                <a:sym typeface="Symbol" panose="05050102010706020507" pitchFamily="18" charset="2"/>
              </a:rPr>
              <a:t>，</a:t>
            </a:r>
            <a:r>
              <a:rPr lang="en-US" altLang="zh-CN" dirty="0">
                <a:sym typeface="Symbol" panose="05050102010706020507" pitchFamily="18" charset="2"/>
              </a:rPr>
              <a:t>I</a:t>
            </a:r>
          </a:p>
          <a:p>
            <a:pPr marL="533507" indent="0">
              <a:lnSpc>
                <a:spcPct val="140000"/>
              </a:lnSpc>
              <a:buNone/>
            </a:pPr>
            <a:r>
              <a:rPr lang="en-US" altLang="zh-CN" dirty="0">
                <a:sym typeface="Symbol" panose="05050102010706020507" pitchFamily="18" charset="2"/>
              </a:rPr>
              <a:t> </a:t>
            </a:r>
            <a:r>
              <a:rPr lang="en-US" altLang="zh-CN" dirty="0"/>
              <a:t>(7)</a:t>
            </a:r>
            <a:r>
              <a:rPr lang="en-US" altLang="zh-CN" dirty="0">
                <a:sym typeface="Symbol" panose="05050102010706020507" pitchFamily="18" charset="2"/>
              </a:rPr>
              <a:t> </a:t>
            </a:r>
            <a:r>
              <a:rPr lang="en-US" altLang="en-US" noProof="1">
                <a:sym typeface="Symbol" panose="05050102010706020507" pitchFamily="18" charset="2"/>
              </a:rPr>
              <a:t></a:t>
            </a:r>
            <a:r>
              <a:rPr lang="en-US" altLang="zh-CN" dirty="0" err="1">
                <a:sym typeface="Symbol" panose="05050102010706020507" pitchFamily="18" charset="2"/>
              </a:rPr>
              <a:t>xQ</a:t>
            </a:r>
            <a:r>
              <a:rPr lang="en-US" altLang="zh-CN" dirty="0">
                <a:sym typeface="Symbol" panose="05050102010706020507" pitchFamily="18" charset="2"/>
              </a:rPr>
              <a:t>(x)                  	     EG</a:t>
            </a:r>
            <a:r>
              <a:rPr lang="zh-CN" altLang="en-US" dirty="0">
                <a:sym typeface="Symbol" panose="05050102010706020507" pitchFamily="18" charset="2"/>
              </a:rPr>
              <a:t>，</a:t>
            </a:r>
            <a:r>
              <a:rPr lang="en-US" altLang="zh-CN" dirty="0"/>
              <a:t> (6)</a:t>
            </a:r>
            <a:endParaRPr lang="zh-CN" altLang="en-US" dirty="0">
              <a:sym typeface="Symbol" panose="05050102010706020507" pitchFamily="18" charset="2"/>
            </a:endParaRPr>
          </a:p>
          <a:p>
            <a:pPr marL="533507" indent="0">
              <a:lnSpc>
                <a:spcPct val="140000"/>
              </a:lnSpc>
              <a:buNone/>
            </a:pPr>
            <a:r>
              <a:rPr lang="zh-CN" altLang="en-US" dirty="0">
                <a:sym typeface="Symbol" panose="05050102010706020507" pitchFamily="18" charset="2"/>
              </a:rPr>
              <a:t> </a:t>
            </a:r>
            <a:r>
              <a:rPr lang="en-US" altLang="zh-CN" dirty="0"/>
              <a:t>(8)</a:t>
            </a:r>
            <a:r>
              <a:rPr lang="zh-CN" altLang="en-US" dirty="0">
                <a:sym typeface="Symbol" panose="05050102010706020507" pitchFamily="18" charset="2"/>
              </a:rPr>
              <a:t> </a:t>
            </a:r>
            <a:r>
              <a:rPr lang="en-US" altLang="zh-CN" dirty="0">
                <a:sym typeface="Symbol" panose="05050102010706020507" pitchFamily="18" charset="2"/>
              </a:rPr>
              <a:t>¬</a:t>
            </a:r>
            <a:r>
              <a:rPr lang="en-US" altLang="zh-CN" dirty="0" err="1">
                <a:sym typeface="Symbol" panose="05050102010706020507" pitchFamily="18" charset="2"/>
              </a:rPr>
              <a:t>xP</a:t>
            </a:r>
            <a:r>
              <a:rPr lang="en-US" altLang="zh-CN" dirty="0">
                <a:sym typeface="Symbol" panose="05050102010706020507" pitchFamily="18" charset="2"/>
              </a:rPr>
              <a:t>(x)→</a:t>
            </a:r>
            <a:r>
              <a:rPr lang="en-US" altLang="en-US" noProof="1">
                <a:sym typeface="Symbol" panose="05050102010706020507" pitchFamily="18" charset="2"/>
              </a:rPr>
              <a:t>  </a:t>
            </a:r>
            <a:r>
              <a:rPr lang="en-US" altLang="zh-CN" dirty="0" err="1">
                <a:sym typeface="Symbol" panose="05050102010706020507" pitchFamily="18" charset="2"/>
              </a:rPr>
              <a:t>xQ</a:t>
            </a:r>
            <a:r>
              <a:rPr lang="en-US" altLang="zh-CN" dirty="0">
                <a:sym typeface="Symbol" panose="05050102010706020507" pitchFamily="18" charset="2"/>
              </a:rPr>
              <a:t>(x)      	     CP</a:t>
            </a:r>
            <a:r>
              <a:rPr lang="zh-CN" altLang="en-US" dirty="0">
                <a:sym typeface="Symbol" panose="05050102010706020507" pitchFamily="18" charset="2"/>
              </a:rPr>
              <a:t>，</a:t>
            </a:r>
            <a:r>
              <a:rPr lang="en-US" altLang="zh-CN" dirty="0"/>
              <a:t> (1)</a:t>
            </a:r>
            <a:r>
              <a:rPr lang="zh-CN" altLang="en-US" dirty="0">
                <a:sym typeface="Symbol" panose="05050102010706020507" pitchFamily="18" charset="2"/>
              </a:rPr>
              <a:t> ，</a:t>
            </a:r>
            <a:r>
              <a:rPr lang="en-US" altLang="zh-CN" dirty="0"/>
              <a:t> (7)</a:t>
            </a:r>
            <a:endParaRPr lang="zh-CN" altLang="en-US" dirty="0">
              <a:sym typeface="Symbol" panose="05050102010706020507" pitchFamily="18" charset="2"/>
            </a:endParaRPr>
          </a:p>
          <a:p>
            <a:pPr marL="533507" indent="0">
              <a:lnSpc>
                <a:spcPct val="140000"/>
              </a:lnSpc>
              <a:buNone/>
            </a:pPr>
            <a:r>
              <a:rPr lang="zh-CN" altLang="en-US" dirty="0">
                <a:sym typeface="Symbol" panose="05050102010706020507" pitchFamily="18" charset="2"/>
              </a:rPr>
              <a:t> </a:t>
            </a:r>
            <a:r>
              <a:rPr lang="en-US" altLang="zh-CN" dirty="0"/>
              <a:t>(9)</a:t>
            </a:r>
            <a:r>
              <a:rPr lang="zh-CN" altLang="en-US" dirty="0">
                <a:sym typeface="Symbol" panose="05050102010706020507" pitchFamily="18" charset="2"/>
              </a:rPr>
              <a:t> </a:t>
            </a:r>
            <a:r>
              <a:rPr lang="en-US" altLang="zh-CN" dirty="0" err="1">
                <a:sym typeface="Symbol" panose="05050102010706020507" pitchFamily="18" charset="2"/>
              </a:rPr>
              <a:t>xP</a:t>
            </a:r>
            <a:r>
              <a:rPr lang="en-US" altLang="zh-CN" dirty="0">
                <a:sym typeface="Symbol" panose="05050102010706020507" pitchFamily="18" charset="2"/>
              </a:rPr>
              <a:t>(x)∨</a:t>
            </a:r>
            <a:r>
              <a:rPr lang="en-US" altLang="en-US" noProof="1">
                <a:sym typeface="Symbol" panose="05050102010706020507" pitchFamily="18" charset="2"/>
              </a:rPr>
              <a:t></a:t>
            </a:r>
            <a:r>
              <a:rPr lang="en-US" altLang="zh-CN" dirty="0" err="1">
                <a:sym typeface="Symbol" panose="05050102010706020507" pitchFamily="18" charset="2"/>
              </a:rPr>
              <a:t>xQ</a:t>
            </a:r>
            <a:r>
              <a:rPr lang="en-US" altLang="zh-CN" dirty="0">
                <a:sym typeface="Symbol" panose="05050102010706020507" pitchFamily="18" charset="2"/>
              </a:rPr>
              <a:t>(x)        	     T</a:t>
            </a:r>
            <a:r>
              <a:rPr lang="zh-CN" altLang="en-US" dirty="0">
                <a:sym typeface="Symbol" panose="05050102010706020507" pitchFamily="18" charset="2"/>
              </a:rPr>
              <a:t>，</a:t>
            </a:r>
            <a:r>
              <a:rPr lang="en-US" altLang="zh-CN" dirty="0"/>
              <a:t> (8) </a:t>
            </a:r>
            <a:r>
              <a:rPr lang="zh-CN" altLang="en-US" dirty="0">
                <a:sym typeface="Symbol" panose="05050102010706020507" pitchFamily="18" charset="2"/>
              </a:rPr>
              <a:t>，</a:t>
            </a:r>
            <a:r>
              <a:rPr lang="en-US" altLang="zh-CN" dirty="0">
                <a:sym typeface="Symbol" panose="05050102010706020507" pitchFamily="18" charset="2"/>
              </a:rPr>
              <a:t>E</a:t>
            </a:r>
          </a:p>
        </p:txBody>
      </p:sp>
      <p:sp>
        <p:nvSpPr>
          <p:cNvPr id="107525" name="Rectangle 4">
            <a:extLst>
              <a:ext uri="{FF2B5EF4-FFF2-40B4-BE49-F238E27FC236}">
                <a16:creationId xmlns:a16="http://schemas.microsoft.com/office/drawing/2014/main" id="{27366826-257E-453F-A5BF-D1D6B7496FAC}"/>
              </a:ext>
            </a:extLst>
          </p:cNvPr>
          <p:cNvSpPr>
            <a:spLocks noChangeArrowheads="1"/>
          </p:cNvSpPr>
          <p:nvPr/>
        </p:nvSpPr>
        <p:spPr bwMode="auto">
          <a:xfrm>
            <a:off x="260089" y="1089017"/>
            <a:ext cx="10668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None/>
            </a:pPr>
            <a:r>
              <a:rPr lang="zh-CN" altLang="zh-CN" sz="2400" dirty="0">
                <a:solidFill>
                  <a:srgbClr val="C00000"/>
                </a:solidFill>
                <a:latin typeface="+mn-ea"/>
                <a:ea typeface="+mn-ea"/>
              </a:rPr>
              <a:t>例</a:t>
            </a:r>
            <a:r>
              <a:rPr lang="en-US" altLang="zh-CN" sz="2400" dirty="0">
                <a:solidFill>
                  <a:srgbClr val="C00000"/>
                </a:solidFill>
                <a:latin typeface="+mn-ea"/>
                <a:ea typeface="+mn-ea"/>
              </a:rPr>
              <a:t>3.24  </a:t>
            </a:r>
            <a:r>
              <a:rPr lang="zh-CN" altLang="en-US" sz="2400" dirty="0">
                <a:latin typeface="+mn-ea"/>
                <a:ea typeface="+mn-ea"/>
              </a:rPr>
              <a:t>证明 </a:t>
            </a:r>
            <a:r>
              <a:rPr lang="en-US" altLang="zh-CN" sz="2400" dirty="0">
                <a:latin typeface="+mn-ea"/>
                <a:ea typeface="+mn-ea"/>
                <a:sym typeface="Symbol" panose="05050102010706020507" pitchFamily="18" charset="2"/>
              </a:rPr>
              <a:t>x(P(x)</a:t>
            </a:r>
            <a:r>
              <a:rPr lang="en-US" altLang="en-US" sz="2400" noProof="1">
                <a:latin typeface="+mn-ea"/>
                <a:ea typeface="+mn-ea"/>
              </a:rPr>
              <a:t>∨</a:t>
            </a:r>
            <a:r>
              <a:rPr lang="en-US" altLang="zh-CN" sz="2400" dirty="0">
                <a:latin typeface="+mn-ea"/>
                <a:ea typeface="+mn-ea"/>
                <a:sym typeface="Symbol" panose="05050102010706020507" pitchFamily="18" charset="2"/>
              </a:rPr>
              <a:t>Q(x))</a:t>
            </a:r>
            <a:r>
              <a:rPr lang="en-US" altLang="zh-CN" sz="2400" dirty="0" err="1">
                <a:latin typeface="+mn-ea"/>
                <a:ea typeface="+mn-ea"/>
                <a:sym typeface="Symbol" panose="05050102010706020507" pitchFamily="18" charset="2"/>
              </a:rPr>
              <a:t>xP</a:t>
            </a:r>
            <a:r>
              <a:rPr lang="en-US" altLang="zh-CN" sz="2400" dirty="0">
                <a:latin typeface="+mn-ea"/>
                <a:ea typeface="+mn-ea"/>
                <a:sym typeface="Symbol" panose="05050102010706020507" pitchFamily="18" charset="2"/>
              </a:rPr>
              <a:t>(x)</a:t>
            </a:r>
            <a:r>
              <a:rPr lang="en-US" altLang="en-US" sz="2400" noProof="1">
                <a:latin typeface="+mn-ea"/>
                <a:ea typeface="+mn-ea"/>
              </a:rPr>
              <a:t>∨</a:t>
            </a:r>
            <a:r>
              <a:rPr lang="en-US" altLang="en-US" sz="2400" noProof="1">
                <a:latin typeface="+mn-ea"/>
                <a:ea typeface="+mn-ea"/>
                <a:sym typeface="Symbol" panose="05050102010706020507" pitchFamily="18" charset="2"/>
              </a:rPr>
              <a:t></a:t>
            </a:r>
            <a:r>
              <a:rPr lang="en-US" altLang="en-US" sz="2400" noProof="1">
                <a:latin typeface="+mn-ea"/>
                <a:ea typeface="+mn-ea"/>
              </a:rPr>
              <a:t>x</a:t>
            </a:r>
            <a:r>
              <a:rPr lang="en-US" altLang="zh-CN" sz="2400" dirty="0">
                <a:latin typeface="+mn-ea"/>
                <a:ea typeface="+mn-ea"/>
                <a:sym typeface="Symbol" panose="05050102010706020507" pitchFamily="18" charset="2"/>
              </a:rPr>
              <a:t>Q(x)</a:t>
            </a:r>
          </a:p>
        </p:txBody>
      </p:sp>
      <p:sp>
        <p:nvSpPr>
          <p:cNvPr id="6" name="Rectangle 2">
            <a:extLst>
              <a:ext uri="{FF2B5EF4-FFF2-40B4-BE49-F238E27FC236}">
                <a16:creationId xmlns:a16="http://schemas.microsoft.com/office/drawing/2014/main" id="{80208A11-2E70-4EB1-B4F2-7A4F70AA0F1F}"/>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3.24</a:t>
            </a:r>
            <a:endParaRPr lang="zh-CN" altLang="en-US" dirty="0"/>
          </a:p>
        </p:txBody>
      </p:sp>
    </p:spTree>
    <p:custDataLst>
      <p:tags r:id="rId1"/>
    </p:custDataLst>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9572">
                                            <p:txEl>
                                              <p:pRg st="0" end="0"/>
                                            </p:txEl>
                                          </p:spTgt>
                                        </p:tgtEl>
                                        <p:attrNameLst>
                                          <p:attrName>style.visibility</p:attrName>
                                        </p:attrNameLst>
                                      </p:cBhvr>
                                      <p:to>
                                        <p:strVal val="visible"/>
                                      </p:to>
                                    </p:set>
                                    <p:anim calcmode="lin" valueType="num">
                                      <p:cBhvr additive="base">
                                        <p:cTn id="7" dur="500" fill="hold"/>
                                        <p:tgtEl>
                                          <p:spTgt spid="10957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957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9572">
                                            <p:txEl>
                                              <p:pRg st="1" end="1"/>
                                            </p:txEl>
                                          </p:spTgt>
                                        </p:tgtEl>
                                        <p:attrNameLst>
                                          <p:attrName>style.visibility</p:attrName>
                                        </p:attrNameLst>
                                      </p:cBhvr>
                                      <p:to>
                                        <p:strVal val="visible"/>
                                      </p:to>
                                    </p:set>
                                    <p:anim calcmode="lin" valueType="num">
                                      <p:cBhvr additive="base">
                                        <p:cTn id="13" dur="500" fill="hold"/>
                                        <p:tgtEl>
                                          <p:spTgt spid="10957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957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9572">
                                            <p:txEl>
                                              <p:pRg st="2" end="2"/>
                                            </p:txEl>
                                          </p:spTgt>
                                        </p:tgtEl>
                                        <p:attrNameLst>
                                          <p:attrName>style.visibility</p:attrName>
                                        </p:attrNameLst>
                                      </p:cBhvr>
                                      <p:to>
                                        <p:strVal val="visible"/>
                                      </p:to>
                                    </p:set>
                                    <p:anim calcmode="lin" valueType="num">
                                      <p:cBhvr additive="base">
                                        <p:cTn id="19" dur="500" fill="hold"/>
                                        <p:tgtEl>
                                          <p:spTgt spid="10957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957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9572">
                                            <p:txEl>
                                              <p:pRg st="3" end="3"/>
                                            </p:txEl>
                                          </p:spTgt>
                                        </p:tgtEl>
                                        <p:attrNameLst>
                                          <p:attrName>style.visibility</p:attrName>
                                        </p:attrNameLst>
                                      </p:cBhvr>
                                      <p:to>
                                        <p:strVal val="visible"/>
                                      </p:to>
                                    </p:set>
                                    <p:anim calcmode="lin" valueType="num">
                                      <p:cBhvr additive="base">
                                        <p:cTn id="25" dur="500" fill="hold"/>
                                        <p:tgtEl>
                                          <p:spTgt spid="10957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957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9572">
                                            <p:txEl>
                                              <p:pRg st="4" end="4"/>
                                            </p:txEl>
                                          </p:spTgt>
                                        </p:tgtEl>
                                        <p:attrNameLst>
                                          <p:attrName>style.visibility</p:attrName>
                                        </p:attrNameLst>
                                      </p:cBhvr>
                                      <p:to>
                                        <p:strVal val="visible"/>
                                      </p:to>
                                    </p:set>
                                    <p:anim calcmode="lin" valueType="num">
                                      <p:cBhvr additive="base">
                                        <p:cTn id="31" dur="500" fill="hold"/>
                                        <p:tgtEl>
                                          <p:spTgt spid="10957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957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9572">
                                            <p:txEl>
                                              <p:pRg st="5" end="5"/>
                                            </p:txEl>
                                          </p:spTgt>
                                        </p:tgtEl>
                                        <p:attrNameLst>
                                          <p:attrName>style.visibility</p:attrName>
                                        </p:attrNameLst>
                                      </p:cBhvr>
                                      <p:to>
                                        <p:strVal val="visible"/>
                                      </p:to>
                                    </p:set>
                                    <p:anim calcmode="lin" valueType="num">
                                      <p:cBhvr additive="base">
                                        <p:cTn id="37" dur="500" fill="hold"/>
                                        <p:tgtEl>
                                          <p:spTgt spid="109572">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957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9572">
                                            <p:txEl>
                                              <p:pRg st="6" end="6"/>
                                            </p:txEl>
                                          </p:spTgt>
                                        </p:tgtEl>
                                        <p:attrNameLst>
                                          <p:attrName>style.visibility</p:attrName>
                                        </p:attrNameLst>
                                      </p:cBhvr>
                                      <p:to>
                                        <p:strVal val="visible"/>
                                      </p:to>
                                    </p:set>
                                    <p:anim calcmode="lin" valueType="num">
                                      <p:cBhvr additive="base">
                                        <p:cTn id="43" dur="500" fill="hold"/>
                                        <p:tgtEl>
                                          <p:spTgt spid="109572">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957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09572">
                                            <p:txEl>
                                              <p:pRg st="7" end="7"/>
                                            </p:txEl>
                                          </p:spTgt>
                                        </p:tgtEl>
                                        <p:attrNameLst>
                                          <p:attrName>style.visibility</p:attrName>
                                        </p:attrNameLst>
                                      </p:cBhvr>
                                      <p:to>
                                        <p:strVal val="visible"/>
                                      </p:to>
                                    </p:set>
                                    <p:anim calcmode="lin" valueType="num">
                                      <p:cBhvr additive="base">
                                        <p:cTn id="49" dur="500" fill="hold"/>
                                        <p:tgtEl>
                                          <p:spTgt spid="109572">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09572">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09572">
                                            <p:txEl>
                                              <p:pRg st="8" end="8"/>
                                            </p:txEl>
                                          </p:spTgt>
                                        </p:tgtEl>
                                        <p:attrNameLst>
                                          <p:attrName>style.visibility</p:attrName>
                                        </p:attrNameLst>
                                      </p:cBhvr>
                                      <p:to>
                                        <p:strVal val="visible"/>
                                      </p:to>
                                    </p:set>
                                    <p:anim calcmode="lin" valueType="num">
                                      <p:cBhvr additive="base">
                                        <p:cTn id="55" dur="500" fill="hold"/>
                                        <p:tgtEl>
                                          <p:spTgt spid="109572">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09572">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09572">
                                            <p:txEl>
                                              <p:pRg st="9" end="9"/>
                                            </p:txEl>
                                          </p:spTgt>
                                        </p:tgtEl>
                                        <p:attrNameLst>
                                          <p:attrName>style.visibility</p:attrName>
                                        </p:attrNameLst>
                                      </p:cBhvr>
                                      <p:to>
                                        <p:strVal val="visible"/>
                                      </p:to>
                                    </p:set>
                                    <p:anim calcmode="lin" valueType="num">
                                      <p:cBhvr additive="base">
                                        <p:cTn id="61" dur="500" fill="hold"/>
                                        <p:tgtEl>
                                          <p:spTgt spid="109572">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09572">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build="p"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2" name="Rectangle 3">
            <a:extLst>
              <a:ext uri="{FF2B5EF4-FFF2-40B4-BE49-F238E27FC236}">
                <a16:creationId xmlns:a16="http://schemas.microsoft.com/office/drawing/2014/main" id="{0034B45D-AC3A-4C0B-B702-76AFD190B20C}"/>
              </a:ext>
            </a:extLst>
          </p:cNvPr>
          <p:cNvSpPr>
            <a:spLocks noGrp="1" noChangeArrowheads="1"/>
          </p:cNvSpPr>
          <p:nvPr>
            <p:ph type="body" idx="4294967295"/>
          </p:nvPr>
        </p:nvSpPr>
        <p:spPr>
          <a:xfrm>
            <a:off x="247418" y="2058194"/>
            <a:ext cx="11950932" cy="5237512"/>
          </a:xfrm>
        </p:spPr>
        <p:txBody>
          <a:bodyPr>
            <a:noAutofit/>
          </a:bodyPr>
          <a:lstStyle/>
          <a:p>
            <a:pPr marL="533507" indent="-533507">
              <a:lnSpc>
                <a:spcPct val="200000"/>
              </a:lnSpc>
              <a:buNone/>
            </a:pPr>
            <a:r>
              <a:rPr lang="zh-CN" altLang="en-US" sz="2200" dirty="0">
                <a:solidFill>
                  <a:srgbClr val="C00000"/>
                </a:solidFill>
              </a:rPr>
              <a:t>证明</a:t>
            </a:r>
            <a:r>
              <a:rPr lang="zh-CN" altLang="en-US" sz="2200" dirty="0">
                <a:solidFill>
                  <a:srgbClr val="FF0000"/>
                </a:solidFill>
              </a:rPr>
              <a:t>  </a:t>
            </a:r>
            <a:r>
              <a:rPr lang="en-US" altLang="zh-CN" sz="2200" dirty="0">
                <a:sym typeface="Symbol" panose="05050102010706020507" pitchFamily="18" charset="2"/>
              </a:rPr>
              <a:t>x(P(x)→y(Q(y)→¬R(x</a:t>
            </a:r>
            <a:r>
              <a:rPr lang="zh-CN" altLang="en-US" sz="2200" dirty="0">
                <a:sym typeface="Symbol" panose="05050102010706020507" pitchFamily="18" charset="2"/>
              </a:rPr>
              <a:t>，</a:t>
            </a:r>
            <a:r>
              <a:rPr lang="en-US" altLang="zh-CN" sz="2200" dirty="0">
                <a:sym typeface="Symbol" panose="05050102010706020507" pitchFamily="18" charset="2"/>
              </a:rPr>
              <a:t>y)))∧</a:t>
            </a:r>
            <a:r>
              <a:rPr lang="en-US" altLang="en-US" sz="2200" noProof="1">
                <a:sym typeface="Symbol" panose="05050102010706020507" pitchFamily="18" charset="2"/>
              </a:rPr>
              <a:t></a:t>
            </a:r>
            <a:r>
              <a:rPr lang="en-US" altLang="zh-CN" sz="2200" dirty="0">
                <a:sym typeface="Symbol" panose="05050102010706020507" pitchFamily="18" charset="2"/>
              </a:rPr>
              <a:t>x(P(x)∧y(S(y)→R(</a:t>
            </a:r>
            <a:r>
              <a:rPr lang="en-US" altLang="zh-CN" sz="2200" dirty="0" err="1">
                <a:sym typeface="Symbol" panose="05050102010706020507" pitchFamily="18" charset="2"/>
              </a:rPr>
              <a:t>x,y</a:t>
            </a:r>
            <a:r>
              <a:rPr lang="en-US" altLang="zh-CN" sz="2200" dirty="0">
                <a:sym typeface="Symbol" panose="05050102010706020507" pitchFamily="18" charset="2"/>
              </a:rPr>
              <a:t>)))∧¬x(S(x)→¬Q(x))</a:t>
            </a:r>
          </a:p>
          <a:p>
            <a:pPr marL="533507" indent="-533507">
              <a:lnSpc>
                <a:spcPct val="200000"/>
              </a:lnSpc>
              <a:buNone/>
            </a:pPr>
            <a:r>
              <a:rPr lang="en-US" altLang="zh-CN" sz="2200" dirty="0">
                <a:sym typeface="Symbol" panose="05050102010706020507" pitchFamily="18" charset="2"/>
              </a:rPr>
              <a:t>=x</a:t>
            </a:r>
            <a:r>
              <a:rPr lang="en-US" altLang="zh-CN" sz="2200" dirty="0">
                <a:solidFill>
                  <a:srgbClr val="3333FF"/>
                </a:solidFill>
                <a:sym typeface="Symbol" panose="05050102010706020507" pitchFamily="18" charset="2"/>
              </a:rPr>
              <a:t>(¬P(x)∨y(¬Q(y)∨</a:t>
            </a:r>
            <a:r>
              <a:rPr lang="en-US" altLang="zh-CN" sz="2200" dirty="0">
                <a:sym typeface="Symbol" panose="05050102010706020507" pitchFamily="18" charset="2"/>
              </a:rPr>
              <a:t>¬R(x</a:t>
            </a:r>
            <a:r>
              <a:rPr lang="zh-CN" altLang="en-US" sz="2200" dirty="0">
                <a:sym typeface="Symbol" panose="05050102010706020507" pitchFamily="18" charset="2"/>
              </a:rPr>
              <a:t>，</a:t>
            </a:r>
            <a:r>
              <a:rPr lang="en-US" altLang="zh-CN" sz="2200" dirty="0">
                <a:sym typeface="Symbol" panose="05050102010706020507" pitchFamily="18" charset="2"/>
              </a:rPr>
              <a:t>y)))∧</a:t>
            </a:r>
            <a:r>
              <a:rPr lang="en-US" altLang="en-US" sz="2200" noProof="1">
                <a:sym typeface="Symbol" panose="05050102010706020507" pitchFamily="18" charset="2"/>
              </a:rPr>
              <a:t></a:t>
            </a:r>
            <a:r>
              <a:rPr lang="en-US" altLang="zh-CN" sz="2200" dirty="0">
                <a:sym typeface="Symbol" panose="05050102010706020507" pitchFamily="18" charset="2"/>
              </a:rPr>
              <a:t>x(P(x)∧y</a:t>
            </a:r>
            <a:r>
              <a:rPr lang="en-US" altLang="zh-CN" sz="2200" dirty="0">
                <a:solidFill>
                  <a:srgbClr val="3333FF"/>
                </a:solidFill>
                <a:sym typeface="Symbol" panose="05050102010706020507" pitchFamily="18" charset="2"/>
              </a:rPr>
              <a:t>(¬S(y)</a:t>
            </a:r>
            <a:r>
              <a:rPr lang="en-US" altLang="zh-CN" sz="2200" dirty="0">
                <a:sym typeface="Symbol" panose="05050102010706020507" pitchFamily="18" charset="2"/>
              </a:rPr>
              <a:t>∨R(</a:t>
            </a:r>
            <a:r>
              <a:rPr lang="en-US" altLang="zh-CN" sz="2200" dirty="0" err="1">
                <a:sym typeface="Symbol" panose="05050102010706020507" pitchFamily="18" charset="2"/>
              </a:rPr>
              <a:t>x,y</a:t>
            </a:r>
            <a:r>
              <a:rPr lang="en-US" altLang="zh-CN" sz="2200" dirty="0">
                <a:sym typeface="Symbol" panose="05050102010706020507" pitchFamily="18" charset="2"/>
              </a:rPr>
              <a:t>)))∧¬x(</a:t>
            </a:r>
            <a:r>
              <a:rPr lang="en-US" altLang="zh-CN" sz="2200" dirty="0">
                <a:solidFill>
                  <a:srgbClr val="3333FF"/>
                </a:solidFill>
                <a:sym typeface="Symbol" panose="05050102010706020507" pitchFamily="18" charset="2"/>
              </a:rPr>
              <a:t>¬S(x)</a:t>
            </a:r>
            <a:r>
              <a:rPr lang="en-US" altLang="zh-CN" sz="2200" dirty="0">
                <a:sym typeface="Symbol" panose="05050102010706020507" pitchFamily="18" charset="2"/>
              </a:rPr>
              <a:t>∨¬Q(x))</a:t>
            </a:r>
          </a:p>
          <a:p>
            <a:pPr marL="533507" indent="-533507">
              <a:lnSpc>
                <a:spcPct val="200000"/>
              </a:lnSpc>
              <a:buNone/>
            </a:pPr>
            <a:r>
              <a:rPr lang="en-US" altLang="zh-CN" sz="2200" dirty="0">
                <a:sym typeface="Symbol" panose="05050102010706020507" pitchFamily="18" charset="2"/>
              </a:rPr>
              <a:t>=</a:t>
            </a:r>
            <a:r>
              <a:rPr lang="en-US" altLang="zh-CN" sz="2200" dirty="0" err="1">
                <a:sym typeface="Symbol" panose="05050102010706020507" pitchFamily="18" charset="2"/>
              </a:rPr>
              <a:t>xy</a:t>
            </a:r>
            <a:r>
              <a:rPr lang="en-US" altLang="zh-CN" sz="2200" dirty="0">
                <a:sym typeface="Symbol" panose="05050102010706020507" pitchFamily="18" charset="2"/>
              </a:rPr>
              <a:t>(¬P(x)∨¬Q(y)∨¬R(x</a:t>
            </a:r>
            <a:r>
              <a:rPr lang="zh-CN" altLang="en-US" sz="2200" dirty="0">
                <a:sym typeface="Symbol" panose="05050102010706020507" pitchFamily="18" charset="2"/>
              </a:rPr>
              <a:t>，</a:t>
            </a:r>
            <a:r>
              <a:rPr lang="en-US" altLang="zh-CN" sz="2200" dirty="0">
                <a:sym typeface="Symbol" panose="05050102010706020507" pitchFamily="18" charset="2"/>
              </a:rPr>
              <a:t>y))∧</a:t>
            </a:r>
            <a:r>
              <a:rPr lang="en-US" altLang="en-US" sz="2200" noProof="1">
                <a:sym typeface="Symbol" panose="05050102010706020507" pitchFamily="18" charset="2"/>
              </a:rPr>
              <a:t></a:t>
            </a:r>
            <a:r>
              <a:rPr lang="en-US" altLang="zh-CN" sz="2200" dirty="0" err="1">
                <a:sym typeface="Symbol" panose="05050102010706020507" pitchFamily="18" charset="2"/>
              </a:rPr>
              <a:t>uz</a:t>
            </a:r>
            <a:r>
              <a:rPr lang="en-US" altLang="zh-CN" sz="2200" dirty="0">
                <a:sym typeface="Symbol" panose="05050102010706020507" pitchFamily="18" charset="2"/>
              </a:rPr>
              <a:t>(P(u)∧(¬S(z)∨R(</a:t>
            </a:r>
            <a:r>
              <a:rPr lang="en-US" altLang="zh-CN" sz="2200" dirty="0" err="1">
                <a:sym typeface="Symbol" panose="05050102010706020507" pitchFamily="18" charset="2"/>
              </a:rPr>
              <a:t>u,z</a:t>
            </a:r>
            <a:r>
              <a:rPr lang="en-US" altLang="zh-CN" sz="2200" dirty="0">
                <a:sym typeface="Symbol" panose="05050102010706020507" pitchFamily="18" charset="2"/>
              </a:rPr>
              <a:t>)))∧</a:t>
            </a:r>
            <a:r>
              <a:rPr lang="en-US" altLang="en-US" sz="2200" noProof="1">
                <a:sym typeface="Symbol" panose="05050102010706020507" pitchFamily="18" charset="2"/>
              </a:rPr>
              <a:t></a:t>
            </a:r>
            <a:r>
              <a:rPr lang="en-US" altLang="zh-CN" sz="2200" dirty="0">
                <a:sym typeface="Symbol" panose="05050102010706020507" pitchFamily="18" charset="2"/>
              </a:rPr>
              <a:t>v(S(v)∧Q(v))</a:t>
            </a:r>
          </a:p>
          <a:p>
            <a:pPr marL="533507" indent="-533507">
              <a:lnSpc>
                <a:spcPct val="200000"/>
              </a:lnSpc>
              <a:buNone/>
            </a:pPr>
            <a:r>
              <a:rPr lang="en-US" altLang="zh-CN" sz="2200" dirty="0">
                <a:sym typeface="Symbol" panose="05050102010706020507" pitchFamily="18" charset="2"/>
              </a:rPr>
              <a:t>=</a:t>
            </a:r>
            <a:r>
              <a:rPr lang="en-US" altLang="en-US" sz="2200" noProof="1">
                <a:sym typeface="Symbol" panose="05050102010706020507" pitchFamily="18" charset="2"/>
              </a:rPr>
              <a:t></a:t>
            </a:r>
            <a:r>
              <a:rPr lang="en-US" altLang="zh-CN" sz="2200" dirty="0">
                <a:sym typeface="Symbol" panose="05050102010706020507" pitchFamily="18" charset="2"/>
              </a:rPr>
              <a:t>u</a:t>
            </a:r>
            <a:r>
              <a:rPr lang="en-US" altLang="en-US" sz="2200" noProof="1">
                <a:sym typeface="Symbol" panose="05050102010706020507" pitchFamily="18" charset="2"/>
              </a:rPr>
              <a:t></a:t>
            </a:r>
            <a:r>
              <a:rPr lang="en-US" altLang="zh-CN" sz="2200" dirty="0" err="1">
                <a:sym typeface="Symbol" panose="05050102010706020507" pitchFamily="18" charset="2"/>
              </a:rPr>
              <a:t>vxyz</a:t>
            </a:r>
            <a:r>
              <a:rPr lang="en-US" altLang="zh-CN" sz="2200" dirty="0">
                <a:sym typeface="Symbol" panose="05050102010706020507" pitchFamily="18" charset="2"/>
              </a:rPr>
              <a:t>((¬P(x)∨¬Q(y)∨¬R(x</a:t>
            </a:r>
            <a:r>
              <a:rPr lang="zh-CN" altLang="en-US" sz="2200" dirty="0">
                <a:sym typeface="Symbol" panose="05050102010706020507" pitchFamily="18" charset="2"/>
              </a:rPr>
              <a:t>，</a:t>
            </a:r>
            <a:r>
              <a:rPr lang="en-US" altLang="zh-CN" sz="2200" dirty="0">
                <a:sym typeface="Symbol" panose="05050102010706020507" pitchFamily="18" charset="2"/>
              </a:rPr>
              <a:t>y))∧(P(u)∧(¬S(z)∨R(</a:t>
            </a:r>
            <a:r>
              <a:rPr lang="en-US" altLang="zh-CN" sz="2200" dirty="0" err="1">
                <a:sym typeface="Symbol" panose="05050102010706020507" pitchFamily="18" charset="2"/>
              </a:rPr>
              <a:t>u,z</a:t>
            </a:r>
            <a:r>
              <a:rPr lang="en-US" altLang="zh-CN" sz="2200" dirty="0">
                <a:sym typeface="Symbol" panose="05050102010706020507" pitchFamily="18" charset="2"/>
              </a:rPr>
              <a:t>)))∧(S(v)∧Q(v)))</a:t>
            </a:r>
          </a:p>
          <a:p>
            <a:pPr marL="533507" indent="-533507" algn="r">
              <a:lnSpc>
                <a:spcPct val="200000"/>
              </a:lnSpc>
              <a:buNone/>
            </a:pPr>
            <a:r>
              <a:rPr lang="zh-CN" altLang="en-US" sz="2200" dirty="0">
                <a:solidFill>
                  <a:srgbClr val="C00000"/>
                </a:solidFill>
                <a:sym typeface="Symbol" panose="05050102010706020507" pitchFamily="18" charset="2"/>
              </a:rPr>
              <a:t>       </a:t>
            </a:r>
            <a:r>
              <a:rPr lang="en-US" altLang="zh-CN" sz="2200" dirty="0">
                <a:solidFill>
                  <a:srgbClr val="C00000"/>
                </a:solidFill>
                <a:sym typeface="Symbol" panose="05050102010706020507" pitchFamily="18" charset="2"/>
              </a:rPr>
              <a:t>----</a:t>
            </a:r>
            <a:r>
              <a:rPr lang="zh-CN" altLang="en-US" sz="2200" dirty="0">
                <a:solidFill>
                  <a:srgbClr val="C00000"/>
                </a:solidFill>
                <a:sym typeface="Symbol" panose="05050102010706020507" pitchFamily="18" charset="2"/>
              </a:rPr>
              <a:t>（前束合取范式）</a:t>
            </a:r>
          </a:p>
          <a:p>
            <a:pPr>
              <a:lnSpc>
                <a:spcPct val="200000"/>
              </a:lnSpc>
              <a:buFont typeface="Symbol" panose="05050102010706020507" pitchFamily="18" charset="2"/>
              <a:buChar char="Þ"/>
            </a:pPr>
            <a:r>
              <a:rPr lang="zh-CN" altLang="en-US" sz="2200" dirty="0">
                <a:sym typeface="Symbol" panose="05050102010706020507" pitchFamily="18" charset="2"/>
              </a:rPr>
              <a:t></a:t>
            </a:r>
            <a:r>
              <a:rPr lang="en-US" altLang="zh-CN" sz="2200" dirty="0" err="1">
                <a:sym typeface="Symbol" panose="05050102010706020507" pitchFamily="18" charset="2"/>
              </a:rPr>
              <a:t>xyz</a:t>
            </a:r>
            <a:r>
              <a:rPr lang="en-US" altLang="zh-CN" sz="2200" dirty="0">
                <a:sym typeface="Symbol" panose="05050102010706020507" pitchFamily="18" charset="2"/>
              </a:rPr>
              <a:t>(¬P(x)∨¬Q(y)∨¬R(x</a:t>
            </a:r>
            <a:r>
              <a:rPr lang="zh-CN" altLang="en-US" sz="2200" dirty="0">
                <a:sym typeface="Symbol" panose="05050102010706020507" pitchFamily="18" charset="2"/>
              </a:rPr>
              <a:t>，</a:t>
            </a:r>
            <a:r>
              <a:rPr lang="en-US" altLang="zh-CN" sz="2200" dirty="0">
                <a:sym typeface="Symbol" panose="05050102010706020507" pitchFamily="18" charset="2"/>
              </a:rPr>
              <a:t>y))∧((P(a)∧(¬S(z)∨R(a</a:t>
            </a:r>
            <a:r>
              <a:rPr lang="zh-CN" altLang="en-US" sz="2200" dirty="0">
                <a:sym typeface="Symbol" panose="05050102010706020507" pitchFamily="18" charset="2"/>
              </a:rPr>
              <a:t>，</a:t>
            </a:r>
            <a:r>
              <a:rPr lang="en-US" altLang="zh-CN" sz="2200" dirty="0">
                <a:sym typeface="Symbol" panose="05050102010706020507" pitchFamily="18" charset="2"/>
              </a:rPr>
              <a:t>z)))∧(S(b)∧Q(b)))</a:t>
            </a:r>
          </a:p>
          <a:p>
            <a:pPr marL="0" indent="0">
              <a:lnSpc>
                <a:spcPct val="200000"/>
              </a:lnSpc>
              <a:buNone/>
            </a:pPr>
            <a:r>
              <a:rPr lang="zh-CN" altLang="en-US" sz="2200" dirty="0">
                <a:solidFill>
                  <a:srgbClr val="C00000"/>
                </a:solidFill>
                <a:sym typeface="Symbol" panose="05050102010706020507" pitchFamily="18" charset="2"/>
              </a:rPr>
              <a:t>                                                                                                              </a:t>
            </a:r>
            <a:r>
              <a:rPr lang="en-US" altLang="zh-CN" sz="2200" dirty="0">
                <a:solidFill>
                  <a:srgbClr val="C00000"/>
                </a:solidFill>
                <a:sym typeface="Symbol" panose="05050102010706020507" pitchFamily="18" charset="2"/>
              </a:rPr>
              <a:t>----</a:t>
            </a:r>
            <a:r>
              <a:rPr lang="zh-CN" altLang="en-US" sz="2200" dirty="0">
                <a:solidFill>
                  <a:srgbClr val="C00000"/>
                </a:solidFill>
                <a:sym typeface="Symbol" panose="05050102010706020507" pitchFamily="18" charset="2"/>
              </a:rPr>
              <a:t>（</a:t>
            </a:r>
            <a:r>
              <a:rPr lang="en-US" altLang="zh-CN" sz="2200" dirty="0" err="1">
                <a:solidFill>
                  <a:srgbClr val="C00000"/>
                </a:solidFill>
                <a:sym typeface="Symbol" panose="05050102010706020507" pitchFamily="18" charset="2"/>
              </a:rPr>
              <a:t>Skolem</a:t>
            </a:r>
            <a:r>
              <a:rPr lang="zh-CN" altLang="en-US" sz="2200" dirty="0">
                <a:solidFill>
                  <a:srgbClr val="C00000"/>
                </a:solidFill>
                <a:sym typeface="Symbol" panose="05050102010706020507" pitchFamily="18" charset="2"/>
              </a:rPr>
              <a:t>范式）</a:t>
            </a:r>
            <a:endParaRPr lang="en-US" altLang="zh-CN" sz="2200" dirty="0">
              <a:solidFill>
                <a:srgbClr val="C00000"/>
              </a:solidFill>
              <a:sym typeface="Symbol" panose="05050102010706020507" pitchFamily="18" charset="2"/>
            </a:endParaRPr>
          </a:p>
        </p:txBody>
      </p:sp>
      <p:sp>
        <p:nvSpPr>
          <p:cNvPr id="107525" name="Rectangle 4">
            <a:extLst>
              <a:ext uri="{FF2B5EF4-FFF2-40B4-BE49-F238E27FC236}">
                <a16:creationId xmlns:a16="http://schemas.microsoft.com/office/drawing/2014/main" id="{27366826-257E-453F-A5BF-D1D6B7496FAC}"/>
              </a:ext>
            </a:extLst>
          </p:cNvPr>
          <p:cNvSpPr>
            <a:spLocks noChangeArrowheads="1"/>
          </p:cNvSpPr>
          <p:nvPr/>
        </p:nvSpPr>
        <p:spPr bwMode="auto">
          <a:xfrm>
            <a:off x="231774" y="762794"/>
            <a:ext cx="11966576" cy="1133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spcBef>
                <a:spcPct val="0"/>
              </a:spcBef>
              <a:buClrTx/>
              <a:buNone/>
            </a:pPr>
            <a:r>
              <a:rPr lang="zh-CN" altLang="zh-CN" sz="2400" dirty="0">
                <a:solidFill>
                  <a:srgbClr val="C00000"/>
                </a:solidFill>
                <a:latin typeface="+mn-ea"/>
                <a:ea typeface="+mn-ea"/>
              </a:rPr>
              <a:t>例</a:t>
            </a:r>
            <a:r>
              <a:rPr lang="en-US" altLang="zh-CN" sz="2400" dirty="0">
                <a:solidFill>
                  <a:srgbClr val="C00000"/>
                </a:solidFill>
                <a:latin typeface="+mn-ea"/>
                <a:ea typeface="+mn-ea"/>
              </a:rPr>
              <a:t>3.25  </a:t>
            </a:r>
            <a:r>
              <a:rPr lang="zh-CN" altLang="en-US" sz="2400" dirty="0">
                <a:solidFill>
                  <a:schemeClr val="tx1"/>
                </a:solidFill>
                <a:latin typeface="+mn-ea"/>
                <a:ea typeface="+mn-ea"/>
              </a:rPr>
              <a:t>利用消解原理证明</a:t>
            </a:r>
          </a:p>
          <a:p>
            <a:pPr>
              <a:lnSpc>
                <a:spcPct val="150000"/>
              </a:lnSpc>
              <a:spcBef>
                <a:spcPct val="0"/>
              </a:spcBef>
              <a:buClrTx/>
              <a:buNone/>
            </a:pPr>
            <a:r>
              <a:rPr lang="en-US" altLang="zh-CN" sz="2400" dirty="0">
                <a:solidFill>
                  <a:schemeClr val="tx1"/>
                </a:solidFill>
                <a:latin typeface="+mn-ea"/>
                <a:ea typeface="+mn-ea"/>
                <a:sym typeface="Symbol" panose="05050102010706020507" pitchFamily="18" charset="2"/>
              </a:rPr>
              <a:t></a:t>
            </a:r>
            <a:r>
              <a:rPr lang="en-US" altLang="zh-CN" sz="2400" dirty="0">
                <a:solidFill>
                  <a:schemeClr val="tx1"/>
                </a:solidFill>
                <a:latin typeface="+mn-ea"/>
                <a:ea typeface="+mn-ea"/>
              </a:rPr>
              <a:t>x(P(x)→</a:t>
            </a:r>
            <a:r>
              <a:rPr lang="en-US" altLang="zh-CN" sz="2400" dirty="0">
                <a:solidFill>
                  <a:schemeClr val="tx1"/>
                </a:solidFill>
                <a:latin typeface="+mn-ea"/>
                <a:ea typeface="+mn-ea"/>
                <a:sym typeface="Symbol" panose="05050102010706020507" pitchFamily="18" charset="2"/>
              </a:rPr>
              <a:t> </a:t>
            </a:r>
            <a:r>
              <a:rPr lang="en-US" altLang="zh-CN" sz="2400" dirty="0">
                <a:solidFill>
                  <a:schemeClr val="tx1"/>
                </a:solidFill>
                <a:latin typeface="+mn-ea"/>
                <a:ea typeface="+mn-ea"/>
              </a:rPr>
              <a:t>y(Q(y)→ R(</a:t>
            </a:r>
            <a:r>
              <a:rPr lang="en-US" altLang="zh-CN" sz="2400" dirty="0" err="1">
                <a:solidFill>
                  <a:schemeClr val="tx1"/>
                </a:solidFill>
                <a:latin typeface="+mn-ea"/>
                <a:ea typeface="+mn-ea"/>
              </a:rPr>
              <a:t>x,y</a:t>
            </a:r>
            <a:r>
              <a:rPr lang="en-US" altLang="zh-CN" sz="2400" dirty="0">
                <a:solidFill>
                  <a:schemeClr val="tx1"/>
                </a:solidFill>
                <a:latin typeface="+mn-ea"/>
                <a:ea typeface="+mn-ea"/>
              </a:rPr>
              <a:t>)))</a:t>
            </a:r>
            <a:r>
              <a:rPr lang="zh-CN" altLang="en-US" sz="2400" dirty="0">
                <a:solidFill>
                  <a:schemeClr val="tx1"/>
                </a:solidFill>
                <a:latin typeface="+mn-ea"/>
                <a:ea typeface="+mn-ea"/>
              </a:rPr>
              <a:t>，</a:t>
            </a:r>
            <a:r>
              <a:rPr lang="en-US" altLang="en-US" sz="2400" noProof="1">
                <a:solidFill>
                  <a:schemeClr val="tx1"/>
                </a:solidFill>
                <a:latin typeface="+mn-ea"/>
                <a:ea typeface="+mn-ea"/>
                <a:sym typeface="Symbol" panose="05050102010706020507" pitchFamily="18" charset="2"/>
              </a:rPr>
              <a:t></a:t>
            </a:r>
            <a:r>
              <a:rPr lang="en-US" altLang="zh-CN" sz="2400" dirty="0">
                <a:solidFill>
                  <a:schemeClr val="tx1"/>
                </a:solidFill>
                <a:latin typeface="+mn-ea"/>
                <a:ea typeface="+mn-ea"/>
              </a:rPr>
              <a:t>x(P(x)∧</a:t>
            </a:r>
            <a:r>
              <a:rPr lang="en-US" altLang="zh-CN" sz="2400" dirty="0">
                <a:solidFill>
                  <a:schemeClr val="tx1"/>
                </a:solidFill>
                <a:latin typeface="+mn-ea"/>
                <a:ea typeface="+mn-ea"/>
                <a:sym typeface="Symbol" panose="05050102010706020507" pitchFamily="18" charset="2"/>
              </a:rPr>
              <a:t></a:t>
            </a:r>
            <a:r>
              <a:rPr lang="en-US" altLang="zh-CN" sz="2400" dirty="0">
                <a:solidFill>
                  <a:schemeClr val="tx1"/>
                </a:solidFill>
                <a:latin typeface="+mn-ea"/>
                <a:ea typeface="+mn-ea"/>
              </a:rPr>
              <a:t>y(S(y)→R(</a:t>
            </a:r>
            <a:r>
              <a:rPr lang="en-US" altLang="zh-CN" sz="2400" dirty="0" err="1">
                <a:solidFill>
                  <a:schemeClr val="tx1"/>
                </a:solidFill>
                <a:latin typeface="+mn-ea"/>
                <a:ea typeface="+mn-ea"/>
              </a:rPr>
              <a:t>x,y</a:t>
            </a:r>
            <a:r>
              <a:rPr lang="en-US" altLang="zh-CN" sz="2400" dirty="0">
                <a:solidFill>
                  <a:schemeClr val="tx1"/>
                </a:solidFill>
                <a:latin typeface="+mn-ea"/>
                <a:ea typeface="+mn-ea"/>
              </a:rPr>
              <a:t>))) </a:t>
            </a:r>
            <a:r>
              <a:rPr lang="en-US" altLang="zh-CN" sz="2400" dirty="0">
                <a:latin typeface="+mn-ea"/>
                <a:sym typeface="Symbol" panose="05050102010706020507" pitchFamily="18" charset="2"/>
              </a:rPr>
              <a:t></a:t>
            </a:r>
            <a:r>
              <a:rPr lang="en-US" altLang="zh-CN" sz="2400" dirty="0">
                <a:solidFill>
                  <a:schemeClr val="tx1"/>
                </a:solidFill>
                <a:latin typeface="+mn-ea"/>
                <a:ea typeface="+mn-ea"/>
                <a:sym typeface="Symbol" panose="05050102010706020507" pitchFamily="18" charset="2"/>
              </a:rPr>
              <a:t></a:t>
            </a:r>
            <a:r>
              <a:rPr lang="en-US" altLang="zh-CN" sz="2400" dirty="0">
                <a:solidFill>
                  <a:schemeClr val="tx1"/>
                </a:solidFill>
                <a:latin typeface="+mn-ea"/>
                <a:ea typeface="+mn-ea"/>
              </a:rPr>
              <a:t>x(S(x)→</a:t>
            </a:r>
            <a:r>
              <a:rPr lang="en-US" altLang="zh-CN" sz="2400" dirty="0">
                <a:solidFill>
                  <a:schemeClr val="tx1"/>
                </a:solidFill>
                <a:latin typeface="+mn-ea"/>
                <a:ea typeface="+mn-ea"/>
                <a:sym typeface="Symbol" panose="05050102010706020507" pitchFamily="18" charset="2"/>
              </a:rPr>
              <a:t>¬</a:t>
            </a:r>
            <a:r>
              <a:rPr lang="en-US" altLang="zh-CN" sz="2400" dirty="0">
                <a:solidFill>
                  <a:schemeClr val="tx1"/>
                </a:solidFill>
                <a:latin typeface="+mn-ea"/>
                <a:ea typeface="+mn-ea"/>
              </a:rPr>
              <a:t>Q(x))</a:t>
            </a:r>
            <a:r>
              <a:rPr lang="zh-CN" altLang="en-US" sz="2400" dirty="0">
                <a:solidFill>
                  <a:schemeClr val="tx1"/>
                </a:solidFill>
                <a:latin typeface="+mn-ea"/>
                <a:ea typeface="+mn-ea"/>
              </a:rPr>
              <a:t>。</a:t>
            </a:r>
            <a:r>
              <a:rPr lang="en-US" altLang="zh-CN" sz="2400" dirty="0">
                <a:solidFill>
                  <a:schemeClr val="tx1"/>
                </a:solidFill>
                <a:latin typeface="+mn-ea"/>
                <a:ea typeface="+mn-ea"/>
              </a:rPr>
              <a:t> </a:t>
            </a:r>
            <a:endParaRPr lang="en-US" altLang="zh-CN" sz="2400" dirty="0">
              <a:solidFill>
                <a:schemeClr val="tx1"/>
              </a:solidFill>
              <a:latin typeface="+mn-ea"/>
              <a:ea typeface="+mn-ea"/>
              <a:sym typeface="Symbol" panose="05050102010706020507" pitchFamily="18" charset="2"/>
            </a:endParaRPr>
          </a:p>
        </p:txBody>
      </p:sp>
      <p:sp>
        <p:nvSpPr>
          <p:cNvPr id="6" name="Rectangle 2">
            <a:extLst>
              <a:ext uri="{FF2B5EF4-FFF2-40B4-BE49-F238E27FC236}">
                <a16:creationId xmlns:a16="http://schemas.microsoft.com/office/drawing/2014/main" id="{80208A11-2E70-4EB1-B4F2-7A4F70AA0F1F}"/>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3.25</a:t>
            </a:r>
            <a:endParaRPr lang="zh-CN" altLang="en-US" dirty="0"/>
          </a:p>
        </p:txBody>
      </p:sp>
    </p:spTree>
    <p:custDataLst>
      <p:tags r:id="rId1"/>
    </p:custDataLst>
    <p:extLst>
      <p:ext uri="{BB962C8B-B14F-4D97-AF65-F5344CB8AC3E}">
        <p14:creationId xmlns:p14="http://schemas.microsoft.com/office/powerpoint/2010/main" val="4237405573"/>
      </p:ext>
    </p:extLst>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9572">
                                            <p:txEl>
                                              <p:pRg st="0" end="0"/>
                                            </p:txEl>
                                          </p:spTgt>
                                        </p:tgtEl>
                                        <p:attrNameLst>
                                          <p:attrName>style.visibility</p:attrName>
                                        </p:attrNameLst>
                                      </p:cBhvr>
                                      <p:to>
                                        <p:strVal val="visible"/>
                                      </p:to>
                                    </p:set>
                                    <p:anim calcmode="lin" valueType="num">
                                      <p:cBhvr additive="base">
                                        <p:cTn id="7" dur="500" fill="hold"/>
                                        <p:tgtEl>
                                          <p:spTgt spid="10957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957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9572">
                                            <p:txEl>
                                              <p:pRg st="1" end="1"/>
                                            </p:txEl>
                                          </p:spTgt>
                                        </p:tgtEl>
                                        <p:attrNameLst>
                                          <p:attrName>style.visibility</p:attrName>
                                        </p:attrNameLst>
                                      </p:cBhvr>
                                      <p:to>
                                        <p:strVal val="visible"/>
                                      </p:to>
                                    </p:set>
                                    <p:anim calcmode="lin" valueType="num">
                                      <p:cBhvr additive="base">
                                        <p:cTn id="13" dur="500" fill="hold"/>
                                        <p:tgtEl>
                                          <p:spTgt spid="10957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957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9572">
                                            <p:txEl>
                                              <p:pRg st="2" end="2"/>
                                            </p:txEl>
                                          </p:spTgt>
                                        </p:tgtEl>
                                        <p:attrNameLst>
                                          <p:attrName>style.visibility</p:attrName>
                                        </p:attrNameLst>
                                      </p:cBhvr>
                                      <p:to>
                                        <p:strVal val="visible"/>
                                      </p:to>
                                    </p:set>
                                    <p:anim calcmode="lin" valueType="num">
                                      <p:cBhvr additive="base">
                                        <p:cTn id="19" dur="500" fill="hold"/>
                                        <p:tgtEl>
                                          <p:spTgt spid="10957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957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9572">
                                            <p:txEl>
                                              <p:pRg st="3" end="3"/>
                                            </p:txEl>
                                          </p:spTgt>
                                        </p:tgtEl>
                                        <p:attrNameLst>
                                          <p:attrName>style.visibility</p:attrName>
                                        </p:attrNameLst>
                                      </p:cBhvr>
                                      <p:to>
                                        <p:strVal val="visible"/>
                                      </p:to>
                                    </p:set>
                                    <p:anim calcmode="lin" valueType="num">
                                      <p:cBhvr additive="base">
                                        <p:cTn id="25" dur="500" fill="hold"/>
                                        <p:tgtEl>
                                          <p:spTgt spid="10957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957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9572">
                                            <p:txEl>
                                              <p:pRg st="4" end="4"/>
                                            </p:txEl>
                                          </p:spTgt>
                                        </p:tgtEl>
                                        <p:attrNameLst>
                                          <p:attrName>style.visibility</p:attrName>
                                        </p:attrNameLst>
                                      </p:cBhvr>
                                      <p:to>
                                        <p:strVal val="visible"/>
                                      </p:to>
                                    </p:set>
                                    <p:anim calcmode="lin" valueType="num">
                                      <p:cBhvr additive="base">
                                        <p:cTn id="31" dur="500" fill="hold"/>
                                        <p:tgtEl>
                                          <p:spTgt spid="10957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957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9572">
                                            <p:txEl>
                                              <p:pRg st="5" end="5"/>
                                            </p:txEl>
                                          </p:spTgt>
                                        </p:tgtEl>
                                        <p:attrNameLst>
                                          <p:attrName>style.visibility</p:attrName>
                                        </p:attrNameLst>
                                      </p:cBhvr>
                                      <p:to>
                                        <p:strVal val="visible"/>
                                      </p:to>
                                    </p:set>
                                    <p:anim calcmode="lin" valueType="num">
                                      <p:cBhvr additive="base">
                                        <p:cTn id="37" dur="500" fill="hold"/>
                                        <p:tgtEl>
                                          <p:spTgt spid="109572">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957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9572">
                                            <p:txEl>
                                              <p:pRg st="6" end="6"/>
                                            </p:txEl>
                                          </p:spTgt>
                                        </p:tgtEl>
                                        <p:attrNameLst>
                                          <p:attrName>style.visibility</p:attrName>
                                        </p:attrNameLst>
                                      </p:cBhvr>
                                      <p:to>
                                        <p:strVal val="visible"/>
                                      </p:to>
                                    </p:set>
                                    <p:anim calcmode="lin" valueType="num">
                                      <p:cBhvr additive="base">
                                        <p:cTn id="43" dur="500" fill="hold"/>
                                        <p:tgtEl>
                                          <p:spTgt spid="109572">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9572">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build="p"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2" name="Rectangle 3">
            <a:extLst>
              <a:ext uri="{FF2B5EF4-FFF2-40B4-BE49-F238E27FC236}">
                <a16:creationId xmlns:a16="http://schemas.microsoft.com/office/drawing/2014/main" id="{0034B45D-AC3A-4C0B-B702-76AFD190B20C}"/>
              </a:ext>
            </a:extLst>
          </p:cNvPr>
          <p:cNvSpPr>
            <a:spLocks noGrp="1" noChangeArrowheads="1"/>
          </p:cNvSpPr>
          <p:nvPr>
            <p:ph type="body" idx="4294967295"/>
          </p:nvPr>
        </p:nvSpPr>
        <p:spPr>
          <a:xfrm>
            <a:off x="247418" y="1236697"/>
            <a:ext cx="9890357" cy="670347"/>
          </a:xfrm>
        </p:spPr>
        <p:txBody>
          <a:bodyPr>
            <a:noAutofit/>
          </a:bodyPr>
          <a:lstStyle/>
          <a:p>
            <a:pPr marL="533507" indent="-533507">
              <a:lnSpc>
                <a:spcPct val="200000"/>
              </a:lnSpc>
              <a:buNone/>
            </a:pPr>
            <a:r>
              <a:rPr lang="en-US" altLang="zh-CN" sz="2200" dirty="0">
                <a:solidFill>
                  <a:srgbClr val="3333FF"/>
                </a:solidFill>
              </a:rPr>
              <a:t>A={</a:t>
            </a:r>
            <a:r>
              <a:rPr lang="en-US" altLang="zh-CN" sz="2200" dirty="0">
                <a:solidFill>
                  <a:srgbClr val="3333FF"/>
                </a:solidFill>
                <a:sym typeface="Symbol" panose="05050102010706020507" pitchFamily="18" charset="2"/>
              </a:rPr>
              <a:t>¬P(x)∨¬Q(y)∨¬R(x</a:t>
            </a:r>
            <a:r>
              <a:rPr lang="zh-CN" altLang="en-US" sz="2200" dirty="0">
                <a:solidFill>
                  <a:srgbClr val="3333FF"/>
                </a:solidFill>
                <a:sym typeface="Symbol" panose="05050102010706020507" pitchFamily="18" charset="2"/>
              </a:rPr>
              <a:t>，</a:t>
            </a:r>
            <a:r>
              <a:rPr lang="en-US" altLang="zh-CN" sz="2200" dirty="0">
                <a:solidFill>
                  <a:srgbClr val="3333FF"/>
                </a:solidFill>
                <a:sym typeface="Symbol" panose="05050102010706020507" pitchFamily="18" charset="2"/>
              </a:rPr>
              <a:t>y),  P(a),  ¬S(z)∨R(a</a:t>
            </a:r>
            <a:r>
              <a:rPr lang="zh-CN" altLang="en-US" sz="2200" dirty="0">
                <a:solidFill>
                  <a:srgbClr val="3333FF"/>
                </a:solidFill>
                <a:sym typeface="Symbol" panose="05050102010706020507" pitchFamily="18" charset="2"/>
              </a:rPr>
              <a:t>，</a:t>
            </a:r>
            <a:r>
              <a:rPr lang="en-US" altLang="zh-CN" sz="2200" dirty="0">
                <a:solidFill>
                  <a:srgbClr val="3333FF"/>
                </a:solidFill>
                <a:sym typeface="Symbol" panose="05050102010706020507" pitchFamily="18" charset="2"/>
              </a:rPr>
              <a:t>z),  S(b),  Q(b)}</a:t>
            </a:r>
          </a:p>
        </p:txBody>
      </p:sp>
      <p:sp>
        <p:nvSpPr>
          <p:cNvPr id="107525" name="Rectangle 4">
            <a:extLst>
              <a:ext uri="{FF2B5EF4-FFF2-40B4-BE49-F238E27FC236}">
                <a16:creationId xmlns:a16="http://schemas.microsoft.com/office/drawing/2014/main" id="{27366826-257E-453F-A5BF-D1D6B7496FAC}"/>
              </a:ext>
            </a:extLst>
          </p:cNvPr>
          <p:cNvSpPr>
            <a:spLocks noChangeArrowheads="1"/>
          </p:cNvSpPr>
          <p:nvPr/>
        </p:nvSpPr>
        <p:spPr bwMode="auto">
          <a:xfrm>
            <a:off x="247418" y="912536"/>
            <a:ext cx="4480157"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buNone/>
            </a:pPr>
            <a:r>
              <a:rPr lang="zh-CN" altLang="zh-CN" sz="2400" dirty="0">
                <a:latin typeface="+mn-ea"/>
                <a:ea typeface="+mn-ea"/>
              </a:rPr>
              <a:t>由</a:t>
            </a:r>
            <a:r>
              <a:rPr lang="en-US" altLang="zh-CN" sz="2400" dirty="0" err="1">
                <a:latin typeface="+mn-ea"/>
                <a:ea typeface="+mn-ea"/>
              </a:rPr>
              <a:t>Skolem</a:t>
            </a:r>
            <a:r>
              <a:rPr lang="zh-CN" altLang="zh-CN" sz="2400" dirty="0">
                <a:latin typeface="+mn-ea"/>
                <a:ea typeface="+mn-ea"/>
              </a:rPr>
              <a:t>范式得到子句集：</a:t>
            </a:r>
          </a:p>
        </p:txBody>
      </p:sp>
      <p:sp>
        <p:nvSpPr>
          <p:cNvPr id="6" name="Rectangle 2">
            <a:extLst>
              <a:ext uri="{FF2B5EF4-FFF2-40B4-BE49-F238E27FC236}">
                <a16:creationId xmlns:a16="http://schemas.microsoft.com/office/drawing/2014/main" id="{80208A11-2E70-4EB1-B4F2-7A4F70AA0F1F}"/>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3.25</a:t>
            </a:r>
            <a:r>
              <a:rPr lang="zh-CN" altLang="en-US" dirty="0"/>
              <a:t>（续）</a:t>
            </a:r>
          </a:p>
        </p:txBody>
      </p:sp>
      <p:sp>
        <p:nvSpPr>
          <p:cNvPr id="5" name="Rectangle 3">
            <a:extLst>
              <a:ext uri="{FF2B5EF4-FFF2-40B4-BE49-F238E27FC236}">
                <a16:creationId xmlns:a16="http://schemas.microsoft.com/office/drawing/2014/main" id="{58396121-B18C-42FE-878C-9B7CA0A86ACD}"/>
              </a:ext>
            </a:extLst>
          </p:cNvPr>
          <p:cNvSpPr txBox="1">
            <a:spLocks noChangeArrowheads="1"/>
          </p:cNvSpPr>
          <p:nvPr/>
        </p:nvSpPr>
        <p:spPr>
          <a:xfrm>
            <a:off x="210415" y="1907044"/>
            <a:ext cx="8936760" cy="670347"/>
          </a:xfrm>
          <a:prstGeom prst="rect">
            <a:avLst/>
          </a:prstGeom>
        </p:spPr>
        <p:txBody>
          <a:bodyPr vert="horz" lIns="121917" tIns="60958" rIns="121917" bIns="60958" rtlCol="0">
            <a:no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zh-CN" dirty="0"/>
              <a:t>然后，对集合</a:t>
            </a:r>
            <a:r>
              <a:rPr lang="en-US" altLang="zh-CN" dirty="0"/>
              <a:t>A</a:t>
            </a:r>
            <a:r>
              <a:rPr lang="zh-CN" altLang="zh-CN" dirty="0"/>
              <a:t>应用消解原理。</a:t>
            </a:r>
          </a:p>
        </p:txBody>
      </p:sp>
      <p:sp>
        <p:nvSpPr>
          <p:cNvPr id="2" name="矩形 1">
            <a:extLst>
              <a:ext uri="{FF2B5EF4-FFF2-40B4-BE49-F238E27FC236}">
                <a16:creationId xmlns:a16="http://schemas.microsoft.com/office/drawing/2014/main" id="{076C3B97-0E9F-4F77-B579-2F4ACB740DC5}"/>
              </a:ext>
            </a:extLst>
          </p:cNvPr>
          <p:cNvSpPr/>
          <p:nvPr/>
        </p:nvSpPr>
        <p:spPr>
          <a:xfrm>
            <a:off x="600016" y="2461345"/>
            <a:ext cx="10998317" cy="4366708"/>
          </a:xfrm>
          <a:prstGeom prst="rect">
            <a:avLst/>
          </a:prstGeom>
        </p:spPr>
        <p:txBody>
          <a:bodyPr wrap="square">
            <a:spAutoFit/>
          </a:bodyPr>
          <a:lstStyle/>
          <a:p>
            <a:pPr>
              <a:lnSpc>
                <a:spcPct val="130000"/>
              </a:lnSpc>
            </a:pPr>
            <a:r>
              <a:rPr lang="en-US" altLang="zh-CN" b="1" dirty="0"/>
              <a:t>(1)</a:t>
            </a:r>
            <a:r>
              <a:rPr lang="en-US" altLang="zh-CN" b="1" dirty="0">
                <a:latin typeface="+mn-ea"/>
              </a:rPr>
              <a:t> ¬P(x)∨¬Q(y)∨¬R(x</a:t>
            </a:r>
            <a:r>
              <a:rPr lang="zh-CN" altLang="en-US" b="1" dirty="0">
                <a:latin typeface="+mn-ea"/>
              </a:rPr>
              <a:t>，</a:t>
            </a:r>
            <a:r>
              <a:rPr lang="en-US" altLang="zh-CN" b="1" dirty="0">
                <a:latin typeface="+mn-ea"/>
              </a:rPr>
              <a:t>y)        P</a:t>
            </a:r>
          </a:p>
          <a:p>
            <a:pPr>
              <a:lnSpc>
                <a:spcPct val="130000"/>
              </a:lnSpc>
            </a:pPr>
            <a:r>
              <a:rPr lang="en-US" altLang="zh-CN" b="1" dirty="0"/>
              <a:t>(2)</a:t>
            </a:r>
            <a:r>
              <a:rPr lang="en-US" altLang="zh-CN" b="1" dirty="0">
                <a:latin typeface="+mn-ea"/>
              </a:rPr>
              <a:t> P(a)                        	           P</a:t>
            </a:r>
          </a:p>
          <a:p>
            <a:pPr>
              <a:lnSpc>
                <a:spcPct val="130000"/>
              </a:lnSpc>
            </a:pPr>
            <a:r>
              <a:rPr lang="en-US" altLang="zh-CN" b="1" dirty="0"/>
              <a:t>(3)</a:t>
            </a:r>
            <a:r>
              <a:rPr lang="en-US" altLang="zh-CN" b="1" dirty="0">
                <a:latin typeface="+mn-ea"/>
              </a:rPr>
              <a:t> ¬Q(y)∨¬R(a</a:t>
            </a:r>
            <a:r>
              <a:rPr lang="zh-CN" altLang="en-US" b="1" dirty="0">
                <a:latin typeface="+mn-ea"/>
              </a:rPr>
              <a:t>，</a:t>
            </a:r>
            <a:r>
              <a:rPr lang="en-US" altLang="zh-CN" b="1" dirty="0">
                <a:latin typeface="+mn-ea"/>
              </a:rPr>
              <a:t>y)                    T</a:t>
            </a:r>
            <a:r>
              <a:rPr lang="zh-CN" altLang="en-US" b="1" dirty="0">
                <a:latin typeface="+mn-ea"/>
              </a:rPr>
              <a:t>，</a:t>
            </a:r>
            <a:r>
              <a:rPr lang="en-US" altLang="zh-CN" b="1" dirty="0"/>
              <a:t> (1)</a:t>
            </a:r>
            <a:r>
              <a:rPr lang="zh-CN" altLang="en-US" b="1" dirty="0">
                <a:latin typeface="+mn-ea"/>
              </a:rPr>
              <a:t> ，</a:t>
            </a:r>
            <a:r>
              <a:rPr lang="en-US" altLang="zh-CN" b="1" dirty="0"/>
              <a:t> (2)</a:t>
            </a:r>
            <a:r>
              <a:rPr lang="zh-CN" altLang="en-US" b="1" dirty="0">
                <a:latin typeface="+mn-ea"/>
              </a:rPr>
              <a:t> ，消解原理，代换</a:t>
            </a:r>
            <a:r>
              <a:rPr lang="en-US" altLang="zh-CN" b="1" dirty="0">
                <a:latin typeface="+mn-ea"/>
              </a:rPr>
              <a:t>{a/x}</a:t>
            </a:r>
          </a:p>
          <a:p>
            <a:pPr>
              <a:lnSpc>
                <a:spcPct val="130000"/>
              </a:lnSpc>
            </a:pPr>
            <a:r>
              <a:rPr lang="en-US" altLang="zh-CN" b="1" dirty="0"/>
              <a:t>(4)</a:t>
            </a:r>
            <a:r>
              <a:rPr lang="en-US" altLang="zh-CN" b="1" dirty="0">
                <a:latin typeface="+mn-ea"/>
              </a:rPr>
              <a:t> Q(b)                      	           P</a:t>
            </a:r>
          </a:p>
          <a:p>
            <a:pPr>
              <a:lnSpc>
                <a:spcPct val="130000"/>
              </a:lnSpc>
            </a:pPr>
            <a:r>
              <a:rPr lang="en-US" altLang="zh-CN" b="1" dirty="0"/>
              <a:t>(5)</a:t>
            </a:r>
            <a:r>
              <a:rPr lang="en-US" altLang="zh-CN" b="1" dirty="0">
                <a:latin typeface="+mn-ea"/>
              </a:rPr>
              <a:t> ¬R(a</a:t>
            </a:r>
            <a:r>
              <a:rPr lang="zh-CN" altLang="en-US" b="1" dirty="0">
                <a:latin typeface="+mn-ea"/>
              </a:rPr>
              <a:t>，</a:t>
            </a:r>
            <a:r>
              <a:rPr lang="en-US" altLang="zh-CN" b="1" dirty="0">
                <a:latin typeface="+mn-ea"/>
              </a:rPr>
              <a:t>b)                                T</a:t>
            </a:r>
            <a:r>
              <a:rPr lang="zh-CN" altLang="en-US" b="1" dirty="0">
                <a:latin typeface="+mn-ea"/>
              </a:rPr>
              <a:t>，</a:t>
            </a:r>
            <a:r>
              <a:rPr lang="en-US" altLang="zh-CN" b="1" dirty="0"/>
              <a:t> (3) </a:t>
            </a:r>
            <a:r>
              <a:rPr lang="zh-CN" altLang="en-US" b="1" dirty="0">
                <a:latin typeface="+mn-ea"/>
              </a:rPr>
              <a:t>，</a:t>
            </a:r>
            <a:r>
              <a:rPr lang="en-US" altLang="zh-CN" b="1" dirty="0"/>
              <a:t> (4) </a:t>
            </a:r>
            <a:r>
              <a:rPr lang="zh-CN" altLang="en-US" b="1" dirty="0">
                <a:latin typeface="+mn-ea"/>
              </a:rPr>
              <a:t>，消解原理，代换</a:t>
            </a:r>
            <a:r>
              <a:rPr lang="en-US" altLang="zh-CN" b="1" dirty="0">
                <a:latin typeface="+mn-ea"/>
              </a:rPr>
              <a:t>{b/y}</a:t>
            </a:r>
          </a:p>
          <a:p>
            <a:pPr>
              <a:lnSpc>
                <a:spcPct val="130000"/>
              </a:lnSpc>
            </a:pPr>
            <a:r>
              <a:rPr lang="en-US" altLang="zh-CN" b="1" dirty="0"/>
              <a:t>(6)</a:t>
            </a:r>
            <a:r>
              <a:rPr lang="en-US" altLang="zh-CN" b="1" dirty="0">
                <a:latin typeface="+mn-ea"/>
              </a:rPr>
              <a:t> ¬S(z)∨R(a</a:t>
            </a:r>
            <a:r>
              <a:rPr lang="zh-CN" altLang="en-US" b="1" dirty="0">
                <a:latin typeface="+mn-ea"/>
              </a:rPr>
              <a:t>，</a:t>
            </a:r>
            <a:r>
              <a:rPr lang="en-US" altLang="zh-CN" b="1" dirty="0">
                <a:latin typeface="+mn-ea"/>
              </a:rPr>
              <a:t>z)                        P</a:t>
            </a:r>
          </a:p>
          <a:p>
            <a:pPr>
              <a:lnSpc>
                <a:spcPct val="130000"/>
              </a:lnSpc>
            </a:pPr>
            <a:r>
              <a:rPr lang="en-US" altLang="zh-CN" b="1" dirty="0"/>
              <a:t>(7)</a:t>
            </a:r>
            <a:r>
              <a:rPr lang="en-US" altLang="zh-CN" b="1" dirty="0">
                <a:latin typeface="+mn-ea"/>
              </a:rPr>
              <a:t> S(b)                                        P</a:t>
            </a:r>
          </a:p>
          <a:p>
            <a:pPr>
              <a:lnSpc>
                <a:spcPct val="130000"/>
              </a:lnSpc>
            </a:pPr>
            <a:r>
              <a:rPr lang="en-US" altLang="zh-CN" b="1" dirty="0"/>
              <a:t>(8)</a:t>
            </a:r>
            <a:r>
              <a:rPr lang="en-US" altLang="zh-CN" b="1" dirty="0">
                <a:latin typeface="+mn-ea"/>
              </a:rPr>
              <a:t> R(a</a:t>
            </a:r>
            <a:r>
              <a:rPr lang="zh-CN" altLang="en-US" b="1" dirty="0">
                <a:latin typeface="+mn-ea"/>
              </a:rPr>
              <a:t>，</a:t>
            </a:r>
            <a:r>
              <a:rPr lang="en-US" altLang="zh-CN" b="1" dirty="0">
                <a:latin typeface="+mn-ea"/>
              </a:rPr>
              <a:t>b)                     	           T</a:t>
            </a:r>
            <a:r>
              <a:rPr lang="zh-CN" altLang="en-US" b="1" dirty="0">
                <a:latin typeface="+mn-ea"/>
              </a:rPr>
              <a:t>，</a:t>
            </a:r>
            <a:r>
              <a:rPr lang="en-US" altLang="zh-CN" b="1" dirty="0"/>
              <a:t> (6) </a:t>
            </a:r>
            <a:r>
              <a:rPr lang="zh-CN" altLang="en-US" b="1" dirty="0">
                <a:latin typeface="+mn-ea"/>
              </a:rPr>
              <a:t>，</a:t>
            </a:r>
            <a:r>
              <a:rPr lang="en-US" altLang="zh-CN" b="1" dirty="0"/>
              <a:t> (7) </a:t>
            </a:r>
            <a:r>
              <a:rPr lang="zh-CN" altLang="en-US" b="1" dirty="0">
                <a:latin typeface="+mn-ea"/>
              </a:rPr>
              <a:t>，消解原理，代换</a:t>
            </a:r>
            <a:r>
              <a:rPr lang="en-US" altLang="zh-CN" b="1" dirty="0">
                <a:latin typeface="+mn-ea"/>
              </a:rPr>
              <a:t>{b/z}</a:t>
            </a:r>
          </a:p>
          <a:p>
            <a:pPr>
              <a:lnSpc>
                <a:spcPct val="130000"/>
              </a:lnSpc>
            </a:pPr>
            <a:r>
              <a:rPr lang="en-US" altLang="zh-CN" b="1" dirty="0">
                <a:solidFill>
                  <a:srgbClr val="C00000"/>
                </a:solidFill>
              </a:rPr>
              <a:t>(9)</a:t>
            </a:r>
            <a:r>
              <a:rPr lang="en-US" altLang="zh-CN" b="1" dirty="0">
                <a:solidFill>
                  <a:srgbClr val="C00000"/>
                </a:solidFill>
                <a:latin typeface="+mn-ea"/>
              </a:rPr>
              <a:t> ¬R(a</a:t>
            </a:r>
            <a:r>
              <a:rPr lang="zh-CN" altLang="en-US" b="1" dirty="0">
                <a:solidFill>
                  <a:srgbClr val="C00000"/>
                </a:solidFill>
                <a:latin typeface="+mn-ea"/>
              </a:rPr>
              <a:t>，</a:t>
            </a:r>
            <a:r>
              <a:rPr lang="en-US" altLang="zh-CN" b="1" dirty="0">
                <a:solidFill>
                  <a:srgbClr val="C00000"/>
                </a:solidFill>
                <a:latin typeface="+mn-ea"/>
              </a:rPr>
              <a:t>b)∧R(a</a:t>
            </a:r>
            <a:r>
              <a:rPr lang="zh-CN" altLang="en-US" b="1" dirty="0">
                <a:solidFill>
                  <a:srgbClr val="C00000"/>
                </a:solidFill>
                <a:latin typeface="+mn-ea"/>
              </a:rPr>
              <a:t>，</a:t>
            </a:r>
            <a:r>
              <a:rPr lang="en-US" altLang="zh-CN" b="1" dirty="0">
                <a:solidFill>
                  <a:srgbClr val="C00000"/>
                </a:solidFill>
                <a:latin typeface="+mn-ea"/>
              </a:rPr>
              <a:t>b)                 </a:t>
            </a:r>
            <a:r>
              <a:rPr lang="en-US" altLang="zh-CN" b="1" dirty="0">
                <a:latin typeface="+mn-ea"/>
              </a:rPr>
              <a:t>T</a:t>
            </a:r>
            <a:r>
              <a:rPr lang="zh-CN" altLang="en-US" b="1" dirty="0">
                <a:latin typeface="+mn-ea"/>
              </a:rPr>
              <a:t>，</a:t>
            </a:r>
            <a:r>
              <a:rPr lang="en-US" altLang="zh-CN" b="1" dirty="0"/>
              <a:t> (5) </a:t>
            </a:r>
            <a:r>
              <a:rPr lang="zh-CN" altLang="en-US" b="1" dirty="0">
                <a:latin typeface="+mn-ea"/>
              </a:rPr>
              <a:t>，</a:t>
            </a:r>
            <a:r>
              <a:rPr lang="en-US" altLang="zh-CN" b="1" dirty="0"/>
              <a:t> (8) </a:t>
            </a:r>
            <a:r>
              <a:rPr lang="zh-CN" altLang="en-US" b="1" dirty="0">
                <a:latin typeface="+mn-ea"/>
              </a:rPr>
              <a:t>，</a:t>
            </a:r>
          </a:p>
        </p:txBody>
      </p:sp>
    </p:spTree>
    <p:custDataLst>
      <p:tags r:id="rId1"/>
    </p:custDataLst>
    <p:extLst>
      <p:ext uri="{BB962C8B-B14F-4D97-AF65-F5344CB8AC3E}">
        <p14:creationId xmlns:p14="http://schemas.microsoft.com/office/powerpoint/2010/main" val="3591287923"/>
      </p:ext>
    </p:extLst>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9572">
                                            <p:txEl>
                                              <p:pRg st="0" end="0"/>
                                            </p:txEl>
                                          </p:spTgt>
                                        </p:tgtEl>
                                        <p:attrNameLst>
                                          <p:attrName>style.visibility</p:attrName>
                                        </p:attrNameLst>
                                      </p:cBhvr>
                                      <p:to>
                                        <p:strVal val="visible"/>
                                      </p:to>
                                    </p:set>
                                    <p:anim calcmode="lin" valueType="num">
                                      <p:cBhvr additive="base">
                                        <p:cTn id="7" dur="500" fill="hold"/>
                                        <p:tgtEl>
                                          <p:spTgt spid="10957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957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animEffect transition="in" filter="barn(inVertical)">
                                      <p:cBhvr>
                                        <p:cTn id="19" dur="500"/>
                                        <p:tgtEl>
                                          <p:spTgt spid="2">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2">
                                            <p:txEl>
                                              <p:pRg st="1" end="1"/>
                                            </p:txEl>
                                          </p:spTgt>
                                        </p:tgtEl>
                                        <p:attrNameLst>
                                          <p:attrName>style.visibility</p:attrName>
                                        </p:attrNameLst>
                                      </p:cBhvr>
                                      <p:to>
                                        <p:strVal val="visible"/>
                                      </p:to>
                                    </p:set>
                                    <p:animEffect transition="in" filter="barn(inVertical)">
                                      <p:cBhvr>
                                        <p:cTn id="24" dur="500"/>
                                        <p:tgtEl>
                                          <p:spTgt spid="2">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2">
                                            <p:txEl>
                                              <p:pRg st="2" end="2"/>
                                            </p:txEl>
                                          </p:spTgt>
                                        </p:tgtEl>
                                        <p:attrNameLst>
                                          <p:attrName>style.visibility</p:attrName>
                                        </p:attrNameLst>
                                      </p:cBhvr>
                                      <p:to>
                                        <p:strVal val="visible"/>
                                      </p:to>
                                    </p:set>
                                    <p:animEffect transition="in" filter="barn(inVertical)">
                                      <p:cBhvr>
                                        <p:cTn id="29" dur="500"/>
                                        <p:tgtEl>
                                          <p:spTgt spid="2">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2">
                                            <p:txEl>
                                              <p:pRg st="3" end="3"/>
                                            </p:txEl>
                                          </p:spTgt>
                                        </p:tgtEl>
                                        <p:attrNameLst>
                                          <p:attrName>style.visibility</p:attrName>
                                        </p:attrNameLst>
                                      </p:cBhvr>
                                      <p:to>
                                        <p:strVal val="visible"/>
                                      </p:to>
                                    </p:set>
                                    <p:animEffect transition="in" filter="barn(inVertical)">
                                      <p:cBhvr>
                                        <p:cTn id="34" dur="500"/>
                                        <p:tgtEl>
                                          <p:spTgt spid="2">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2">
                                            <p:txEl>
                                              <p:pRg st="4" end="4"/>
                                            </p:txEl>
                                          </p:spTgt>
                                        </p:tgtEl>
                                        <p:attrNameLst>
                                          <p:attrName>style.visibility</p:attrName>
                                        </p:attrNameLst>
                                      </p:cBhvr>
                                      <p:to>
                                        <p:strVal val="visible"/>
                                      </p:to>
                                    </p:set>
                                    <p:animEffect transition="in" filter="barn(inVertical)">
                                      <p:cBhvr>
                                        <p:cTn id="39" dur="500"/>
                                        <p:tgtEl>
                                          <p:spTgt spid="2">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2">
                                            <p:txEl>
                                              <p:pRg st="5" end="5"/>
                                            </p:txEl>
                                          </p:spTgt>
                                        </p:tgtEl>
                                        <p:attrNameLst>
                                          <p:attrName>style.visibility</p:attrName>
                                        </p:attrNameLst>
                                      </p:cBhvr>
                                      <p:to>
                                        <p:strVal val="visible"/>
                                      </p:to>
                                    </p:set>
                                    <p:animEffect transition="in" filter="barn(inVertical)">
                                      <p:cBhvr>
                                        <p:cTn id="44" dur="500"/>
                                        <p:tgtEl>
                                          <p:spTgt spid="2">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2">
                                            <p:txEl>
                                              <p:pRg st="6" end="6"/>
                                            </p:txEl>
                                          </p:spTgt>
                                        </p:tgtEl>
                                        <p:attrNameLst>
                                          <p:attrName>style.visibility</p:attrName>
                                        </p:attrNameLst>
                                      </p:cBhvr>
                                      <p:to>
                                        <p:strVal val="visible"/>
                                      </p:to>
                                    </p:set>
                                    <p:animEffect transition="in" filter="barn(inVertical)">
                                      <p:cBhvr>
                                        <p:cTn id="49" dur="500"/>
                                        <p:tgtEl>
                                          <p:spTgt spid="2">
                                            <p:txEl>
                                              <p:pRg st="6" end="6"/>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2">
                                            <p:txEl>
                                              <p:pRg st="7" end="7"/>
                                            </p:txEl>
                                          </p:spTgt>
                                        </p:tgtEl>
                                        <p:attrNameLst>
                                          <p:attrName>style.visibility</p:attrName>
                                        </p:attrNameLst>
                                      </p:cBhvr>
                                      <p:to>
                                        <p:strVal val="visible"/>
                                      </p:to>
                                    </p:set>
                                    <p:animEffect transition="in" filter="barn(inVertical)">
                                      <p:cBhvr>
                                        <p:cTn id="54" dur="500"/>
                                        <p:tgtEl>
                                          <p:spTgt spid="2">
                                            <p:txEl>
                                              <p:pRg st="7" end="7"/>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2">
                                            <p:txEl>
                                              <p:pRg st="8" end="8"/>
                                            </p:txEl>
                                          </p:spTgt>
                                        </p:tgtEl>
                                        <p:attrNameLst>
                                          <p:attrName>style.visibility</p:attrName>
                                        </p:attrNameLst>
                                      </p:cBhvr>
                                      <p:to>
                                        <p:strVal val="visible"/>
                                      </p:to>
                                    </p:set>
                                    <p:animEffect transition="in" filter="barn(inVertical)">
                                      <p:cBhvr>
                                        <p:cTn id="59"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build="p" autoUpdateAnimBg="0"/>
      <p:bldP spid="5" grpId="0" build="p"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5" y="928410"/>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5337175" y="5004270"/>
            <a:ext cx="5612996" cy="48292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TextBox 1"/>
          <p:cNvSpPr txBox="1"/>
          <p:nvPr/>
        </p:nvSpPr>
        <p:spPr>
          <a:xfrm>
            <a:off x="6584768" y="2760837"/>
            <a:ext cx="307776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自然语言的谓词符号化</a:t>
            </a:r>
          </a:p>
        </p:txBody>
      </p:sp>
      <p:sp>
        <p:nvSpPr>
          <p:cNvPr id="48" name="TextBox 1"/>
          <p:cNvSpPr txBox="1"/>
          <p:nvPr/>
        </p:nvSpPr>
        <p:spPr>
          <a:xfrm>
            <a:off x="6593209" y="3340736"/>
            <a:ext cx="215443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谓词公式与解释</a:t>
            </a:r>
          </a:p>
        </p:txBody>
      </p:sp>
      <p:sp>
        <p:nvSpPr>
          <p:cNvPr id="51" name="Freeform 3"/>
          <p:cNvSpPr/>
          <p:nvPr/>
        </p:nvSpPr>
        <p:spPr>
          <a:xfrm>
            <a:off x="6274895" y="1139593"/>
            <a:ext cx="45719" cy="488100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212209" y="155241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7" name="Freeform 3"/>
          <p:cNvSpPr/>
          <p:nvPr/>
        </p:nvSpPr>
        <p:spPr>
          <a:xfrm>
            <a:off x="6212209" y="2168606"/>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212209" y="279893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212209" y="3380565"/>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5627742" y="1516771"/>
            <a:ext cx="426399"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1</a:t>
            </a:r>
            <a:endParaRPr lang="zh-CN" altLang="en-US" b="1" dirty="0">
              <a:solidFill>
                <a:schemeClr val="bg1"/>
              </a:solidFill>
              <a:latin typeface="+mj-lt"/>
              <a:cs typeface="Microsoft YaHei UI" pitchFamily="18" charset="0"/>
            </a:endParaRPr>
          </a:p>
        </p:txBody>
      </p:sp>
      <p:sp>
        <p:nvSpPr>
          <p:cNvPr id="46" name="TextBox 1"/>
          <p:cNvSpPr txBox="1"/>
          <p:nvPr/>
        </p:nvSpPr>
        <p:spPr>
          <a:xfrm>
            <a:off x="545294" y="2704702"/>
            <a:ext cx="1846659" cy="835956"/>
          </a:xfrm>
          <a:prstGeom prst="rect">
            <a:avLst/>
          </a:prstGeom>
          <a:noFill/>
        </p:spPr>
        <p:txBody>
          <a:bodyPr wrap="none" lIns="0" tIns="0" rIns="0" bIns="60981" rtlCol="0">
            <a:spAutoFit/>
          </a:bodyPr>
          <a:lstStyle/>
          <a:p>
            <a:pPr>
              <a:lnSpc>
                <a:spcPts val="6936"/>
              </a:lnSpc>
            </a:pPr>
            <a:r>
              <a:rPr lang="zh-CN" altLang="en-US" sz="3600" b="1" dirty="0">
                <a:solidFill>
                  <a:srgbClr val="4197DF"/>
                </a:solidFill>
                <a:latin typeface="Microsoft YaHei UI" pitchFamily="18" charset="0"/>
                <a:cs typeface="Microsoft YaHei UI" pitchFamily="18" charset="0"/>
              </a:rPr>
              <a:t>内容导航</a:t>
            </a:r>
            <a:endParaRPr lang="en-US" altLang="zh-CN" sz="3600" b="1"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b="1"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6593209" y="3980037"/>
            <a:ext cx="4356962"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谓词公式的标准型</a:t>
            </a:r>
            <a:r>
              <a:rPr lang="en-US" altLang="zh-CN" b="1" dirty="0">
                <a:latin typeface="Microsoft YaHei UI" pitchFamily="18" charset="0"/>
                <a:cs typeface="Microsoft YaHei UI" pitchFamily="18" charset="0"/>
              </a:rPr>
              <a:t>——</a:t>
            </a:r>
            <a:r>
              <a:rPr lang="zh-CN" altLang="en-US" b="1" dirty="0">
                <a:latin typeface="Microsoft YaHei UI" pitchFamily="18" charset="0"/>
                <a:cs typeface="Microsoft YaHei UI" pitchFamily="18" charset="0"/>
              </a:rPr>
              <a:t>前束范式</a:t>
            </a:r>
          </a:p>
        </p:txBody>
      </p:sp>
      <p:sp>
        <p:nvSpPr>
          <p:cNvPr id="39" name="TextBox 1"/>
          <p:cNvSpPr txBox="1"/>
          <p:nvPr/>
        </p:nvSpPr>
        <p:spPr>
          <a:xfrm>
            <a:off x="6580509" y="4564237"/>
            <a:ext cx="276998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谓词逻辑的推理理论</a:t>
            </a:r>
          </a:p>
        </p:txBody>
      </p:sp>
      <p:sp>
        <p:nvSpPr>
          <p:cNvPr id="40" name="Freeform 3"/>
          <p:cNvSpPr/>
          <p:nvPr/>
        </p:nvSpPr>
        <p:spPr>
          <a:xfrm>
            <a:off x="6212209" y="402482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212209" y="460738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5627742" y="2760837"/>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3.1</a:t>
            </a:r>
          </a:p>
        </p:txBody>
      </p:sp>
      <p:sp>
        <p:nvSpPr>
          <p:cNvPr id="43" name="TextBox 1"/>
          <p:cNvSpPr txBox="1"/>
          <p:nvPr/>
        </p:nvSpPr>
        <p:spPr>
          <a:xfrm>
            <a:off x="5627742" y="3365241"/>
            <a:ext cx="533800"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3</a:t>
            </a:r>
            <a:r>
              <a:rPr lang="en-US" altLang="zh-CN" b="1" dirty="0">
                <a:latin typeface="Microsoft YaHei UI" pitchFamily="18" charset="0"/>
                <a:cs typeface="Microsoft YaHei UI" pitchFamily="18" charset="0"/>
              </a:rPr>
              <a:t>.2</a:t>
            </a:r>
          </a:p>
        </p:txBody>
      </p:sp>
      <p:sp>
        <p:nvSpPr>
          <p:cNvPr id="44" name="TextBox 1"/>
          <p:cNvSpPr txBox="1"/>
          <p:nvPr/>
        </p:nvSpPr>
        <p:spPr>
          <a:xfrm>
            <a:off x="5627742" y="3974021"/>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3.3</a:t>
            </a:r>
          </a:p>
        </p:txBody>
      </p:sp>
      <p:sp>
        <p:nvSpPr>
          <p:cNvPr id="45" name="TextBox 1"/>
          <p:cNvSpPr txBox="1"/>
          <p:nvPr/>
        </p:nvSpPr>
        <p:spPr>
          <a:xfrm>
            <a:off x="5627742" y="457760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3.4</a:t>
            </a:r>
          </a:p>
        </p:txBody>
      </p:sp>
      <p:sp>
        <p:nvSpPr>
          <p:cNvPr id="77" name="等腰三角形 76"/>
          <p:cNvSpPr/>
          <p:nvPr/>
        </p:nvSpPr>
        <p:spPr>
          <a:xfrm>
            <a:off x="5770064" y="1474713"/>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等腰三角形 77"/>
          <p:cNvSpPr/>
          <p:nvPr/>
        </p:nvSpPr>
        <p:spPr>
          <a:xfrm>
            <a:off x="5749341" y="2099743"/>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TextBox 1"/>
          <p:cNvSpPr txBox="1"/>
          <p:nvPr/>
        </p:nvSpPr>
        <p:spPr>
          <a:xfrm>
            <a:off x="6598153" y="5140151"/>
            <a:ext cx="2154436"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谓词逻辑的应用</a:t>
            </a:r>
          </a:p>
        </p:txBody>
      </p:sp>
      <p:sp>
        <p:nvSpPr>
          <p:cNvPr id="81" name="Freeform 3"/>
          <p:cNvSpPr/>
          <p:nvPr/>
        </p:nvSpPr>
        <p:spPr>
          <a:xfrm>
            <a:off x="6212209" y="518329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82" name="TextBox 1"/>
          <p:cNvSpPr txBox="1"/>
          <p:nvPr/>
        </p:nvSpPr>
        <p:spPr>
          <a:xfrm>
            <a:off x="5645386" y="5153519"/>
            <a:ext cx="551433"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a:t>
            </a:r>
            <a:r>
              <a:rPr lang="en-US" altLang="zh-CN" b="1" dirty="0">
                <a:solidFill>
                  <a:schemeClr val="bg1"/>
                </a:solidFill>
                <a:latin typeface="Microsoft YaHei UI" pitchFamily="18" charset="0"/>
                <a:cs typeface="Microsoft YaHei UI" pitchFamily="18" charset="0"/>
              </a:rPr>
              <a:t>3.5</a:t>
            </a:r>
          </a:p>
        </p:txBody>
      </p:sp>
      <p:sp>
        <p:nvSpPr>
          <p:cNvPr id="49" name="Freeform 3">
            <a:extLst>
              <a:ext uri="{FF2B5EF4-FFF2-40B4-BE49-F238E27FC236}">
                <a16:creationId xmlns:a16="http://schemas.microsoft.com/office/drawing/2014/main" id="{3C54E87D-6CAE-485E-AAA4-0C102D0BF66D}"/>
              </a:ext>
            </a:extLst>
          </p:cNvPr>
          <p:cNvSpPr/>
          <p:nvPr/>
        </p:nvSpPr>
        <p:spPr>
          <a:xfrm>
            <a:off x="6212209" y="575921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0" name="TextBox 1">
            <a:extLst>
              <a:ext uri="{FF2B5EF4-FFF2-40B4-BE49-F238E27FC236}">
                <a16:creationId xmlns:a16="http://schemas.microsoft.com/office/drawing/2014/main" id="{6574AE27-BFA3-495A-B514-7C2A6BEDB1B0}"/>
              </a:ext>
            </a:extLst>
          </p:cNvPr>
          <p:cNvSpPr txBox="1"/>
          <p:nvPr/>
        </p:nvSpPr>
        <p:spPr>
          <a:xfrm>
            <a:off x="6598153" y="5712178"/>
            <a:ext cx="61555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作业</a:t>
            </a:r>
          </a:p>
        </p:txBody>
      </p:sp>
      <p:sp>
        <p:nvSpPr>
          <p:cNvPr id="56" name="TextBox 1">
            <a:extLst>
              <a:ext uri="{FF2B5EF4-FFF2-40B4-BE49-F238E27FC236}">
                <a16:creationId xmlns:a16="http://schemas.microsoft.com/office/drawing/2014/main" id="{CC4EB79E-6CF5-4540-8F8D-A5344F7296C1}"/>
              </a:ext>
            </a:extLst>
          </p:cNvPr>
          <p:cNvSpPr txBox="1"/>
          <p:nvPr/>
        </p:nvSpPr>
        <p:spPr>
          <a:xfrm>
            <a:off x="5645386" y="5725546"/>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3.6</a:t>
            </a:r>
          </a:p>
        </p:txBody>
      </p:sp>
      <p:sp>
        <p:nvSpPr>
          <p:cNvPr id="55" name="TextBox 1">
            <a:extLst>
              <a:ext uri="{FF2B5EF4-FFF2-40B4-BE49-F238E27FC236}">
                <a16:creationId xmlns:a16="http://schemas.microsoft.com/office/drawing/2014/main" id="{E8A23215-F762-4CF6-9D79-0BE87133C6B5}"/>
              </a:ext>
            </a:extLst>
          </p:cNvPr>
          <p:cNvSpPr txBox="1"/>
          <p:nvPr/>
        </p:nvSpPr>
        <p:spPr>
          <a:xfrm>
            <a:off x="6593209" y="2117806"/>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历史人物</a:t>
            </a:r>
          </a:p>
        </p:txBody>
      </p:sp>
      <p:sp>
        <p:nvSpPr>
          <p:cNvPr id="58" name="TextBox 1">
            <a:extLst>
              <a:ext uri="{FF2B5EF4-FFF2-40B4-BE49-F238E27FC236}">
                <a16:creationId xmlns:a16="http://schemas.microsoft.com/office/drawing/2014/main" id="{0261FEA2-D55D-43C3-B1C1-DF54FA4B7F47}"/>
              </a:ext>
            </a:extLst>
          </p:cNvPr>
          <p:cNvSpPr txBox="1"/>
          <p:nvPr/>
        </p:nvSpPr>
        <p:spPr>
          <a:xfrm>
            <a:off x="6593209" y="1511365"/>
            <a:ext cx="276998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本章导读及学习要求</a:t>
            </a:r>
          </a:p>
        </p:txBody>
      </p:sp>
    </p:spTree>
    <p:extLst>
      <p:ext uri="{BB962C8B-B14F-4D97-AF65-F5344CB8AC3E}">
        <p14:creationId xmlns:p14="http://schemas.microsoft.com/office/powerpoint/2010/main" val="2489061582"/>
      </p:ext>
    </p:extLst>
  </p:cSld>
  <p:clrMapOvr>
    <a:masterClrMapping/>
  </p:clrMapOvr>
  <p:transition spd="slow">
    <p:push dir="u"/>
  </p:transition>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7" name="Rectangle 2"/>
          <p:cNvSpPr>
            <a:spLocks noGrp="1" noChangeArrowheads="1"/>
          </p:cNvSpPr>
          <p:nvPr>
            <p:ph type="title" idx="4294967295"/>
          </p:nvPr>
        </p:nvSpPr>
        <p:spPr/>
        <p:txBody>
          <a:bodyPr/>
          <a:lstStyle/>
          <a:p>
            <a:r>
              <a:rPr lang="zh-CN" altLang="en-US" dirty="0"/>
              <a:t>例</a:t>
            </a:r>
            <a:r>
              <a:rPr lang="en-US" altLang="zh-CN" dirty="0"/>
              <a:t>3.26</a:t>
            </a:r>
            <a:endParaRPr lang="zh-CN" altLang="en-US" dirty="0"/>
          </a:p>
        </p:txBody>
      </p:sp>
      <p:sp>
        <p:nvSpPr>
          <p:cNvPr id="39940" name="Rectangle 3"/>
          <p:cNvSpPr>
            <a:spLocks noGrp="1" noChangeArrowheads="1"/>
          </p:cNvSpPr>
          <p:nvPr>
            <p:ph type="body" idx="4294967295"/>
          </p:nvPr>
        </p:nvSpPr>
        <p:spPr>
          <a:xfrm>
            <a:off x="307975" y="1067594"/>
            <a:ext cx="11125200" cy="1733534"/>
          </a:xfrm>
        </p:spPr>
        <p:txBody>
          <a:bodyPr>
            <a:normAutofit/>
          </a:bodyPr>
          <a:lstStyle/>
          <a:p>
            <a:pPr marL="0" indent="0">
              <a:buNone/>
            </a:pPr>
            <a:r>
              <a:rPr lang="zh-CN" altLang="zh-CN" dirty="0">
                <a:solidFill>
                  <a:srgbClr val="C00000"/>
                </a:solidFill>
              </a:rPr>
              <a:t>例</a:t>
            </a:r>
            <a:r>
              <a:rPr lang="en-US" altLang="zh-CN" dirty="0">
                <a:solidFill>
                  <a:srgbClr val="C00000"/>
                </a:solidFill>
              </a:rPr>
              <a:t>3.26  </a:t>
            </a:r>
            <a:r>
              <a:rPr lang="zh-CN" altLang="zh-CN" dirty="0"/>
              <a:t>将下列语句符号化，并用演绎法证明其论证是否正确。</a:t>
            </a:r>
          </a:p>
          <a:p>
            <a:pPr marL="0" indent="0">
              <a:buNone/>
            </a:pPr>
            <a:r>
              <a:rPr lang="zh-CN" altLang="zh-CN" dirty="0"/>
              <a:t>只要是需要室外活动的课，郝亮都喜欢；所有的公共体育课都是需要室外活动的课；篮球是一门公共体育课。所以郝亮喜欢篮球这门课。</a:t>
            </a:r>
          </a:p>
        </p:txBody>
      </p:sp>
      <p:sp>
        <p:nvSpPr>
          <p:cNvPr id="7" name="Rectangle 3"/>
          <p:cNvSpPr txBox="1">
            <a:spLocks noChangeArrowheads="1"/>
          </p:cNvSpPr>
          <p:nvPr/>
        </p:nvSpPr>
        <p:spPr bwMode="auto">
          <a:xfrm>
            <a:off x="334703" y="2896394"/>
            <a:ext cx="10515600" cy="2390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4pPr>
            <a:lvl5pPr marL="20574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5pPr>
            <a:lvl6pPr marL="2514600" indent="-228600" algn="just" rtl="0" eaLnBrk="0" fontAlgn="base" hangingPunct="0">
              <a:lnSpc>
                <a:spcPct val="120000"/>
              </a:lnSpc>
              <a:spcBef>
                <a:spcPct val="20000"/>
              </a:spcBef>
              <a:spcAft>
                <a:spcPct val="0"/>
              </a:spcAft>
              <a:buClr>
                <a:srgbClr val="FF3300"/>
              </a:buClr>
              <a:buFont typeface="Wingdings" pitchFamily="2" charset="2"/>
              <a:defRPr sz="2800" b="1">
                <a:solidFill>
                  <a:srgbClr val="000000"/>
                </a:solidFill>
                <a:latin typeface="+mn-lt"/>
                <a:ea typeface="+mn-ea"/>
              </a:defRPr>
            </a:lvl6pPr>
            <a:lvl7pPr marL="2971800" indent="-228600" algn="just" rtl="0" eaLnBrk="0" fontAlgn="base" hangingPunct="0">
              <a:lnSpc>
                <a:spcPct val="120000"/>
              </a:lnSpc>
              <a:spcBef>
                <a:spcPct val="20000"/>
              </a:spcBef>
              <a:spcAft>
                <a:spcPct val="0"/>
              </a:spcAft>
              <a:buClr>
                <a:srgbClr val="FF3300"/>
              </a:buClr>
              <a:buFont typeface="Wingdings" pitchFamily="2" charset="2"/>
              <a:defRPr sz="2800" b="1">
                <a:solidFill>
                  <a:srgbClr val="000000"/>
                </a:solidFill>
                <a:latin typeface="+mn-lt"/>
                <a:ea typeface="+mn-ea"/>
              </a:defRPr>
            </a:lvl7pPr>
            <a:lvl8pPr marL="3429000" indent="-228600" algn="just" rtl="0" eaLnBrk="0" fontAlgn="base" hangingPunct="0">
              <a:lnSpc>
                <a:spcPct val="120000"/>
              </a:lnSpc>
              <a:spcBef>
                <a:spcPct val="20000"/>
              </a:spcBef>
              <a:spcAft>
                <a:spcPct val="0"/>
              </a:spcAft>
              <a:buClr>
                <a:srgbClr val="FF3300"/>
              </a:buClr>
              <a:buFont typeface="Wingdings" pitchFamily="2" charset="2"/>
              <a:defRPr sz="2800" b="1">
                <a:solidFill>
                  <a:srgbClr val="000000"/>
                </a:solidFill>
                <a:latin typeface="+mn-lt"/>
                <a:ea typeface="+mn-ea"/>
              </a:defRPr>
            </a:lvl8pPr>
            <a:lvl9pPr marL="3886200" indent="-228600" algn="just" rtl="0" eaLnBrk="0" fontAlgn="base" hangingPunct="0">
              <a:lnSpc>
                <a:spcPct val="120000"/>
              </a:lnSpc>
              <a:spcBef>
                <a:spcPct val="20000"/>
              </a:spcBef>
              <a:spcAft>
                <a:spcPct val="0"/>
              </a:spcAft>
              <a:buClr>
                <a:srgbClr val="FF3300"/>
              </a:buClr>
              <a:buFont typeface="Wingdings" pitchFamily="2" charset="2"/>
              <a:defRPr sz="2800" b="1">
                <a:solidFill>
                  <a:srgbClr val="000000"/>
                </a:solidFill>
                <a:latin typeface="+mn-lt"/>
                <a:ea typeface="+mn-ea"/>
              </a:defRPr>
            </a:lvl9pPr>
          </a:lstStyle>
          <a:p>
            <a:pPr marL="0" indent="0">
              <a:lnSpc>
                <a:spcPct val="150000"/>
              </a:lnSpc>
              <a:buNone/>
            </a:pPr>
            <a:r>
              <a:rPr lang="zh-CN" altLang="zh-CN" sz="2400" dirty="0">
                <a:solidFill>
                  <a:srgbClr val="FF0000"/>
                </a:solidFill>
                <a:latin typeface="+mj-ea"/>
                <a:ea typeface="+mj-ea"/>
              </a:rPr>
              <a:t>解</a:t>
            </a:r>
            <a:r>
              <a:rPr lang="en-US" altLang="zh-CN" sz="2400" dirty="0">
                <a:latin typeface="+mj-ea"/>
                <a:ea typeface="+mj-ea"/>
              </a:rPr>
              <a:t>  </a:t>
            </a:r>
            <a:r>
              <a:rPr lang="zh-CN" altLang="zh-CN" sz="2400" dirty="0">
                <a:latin typeface="+mj-ea"/>
                <a:ea typeface="+mj-ea"/>
              </a:rPr>
              <a:t>设</a:t>
            </a:r>
            <a:r>
              <a:rPr lang="en-US" altLang="zh-CN" sz="2400" dirty="0">
                <a:latin typeface="+mj-ea"/>
                <a:ea typeface="+mj-ea"/>
              </a:rPr>
              <a:t>O(x)</a:t>
            </a:r>
            <a:r>
              <a:rPr lang="zh-CN" altLang="zh-CN" sz="2400" dirty="0">
                <a:latin typeface="+mj-ea"/>
                <a:ea typeface="+mj-ea"/>
              </a:rPr>
              <a:t>：</a:t>
            </a:r>
            <a:r>
              <a:rPr lang="en-US" altLang="zh-CN" sz="2400" dirty="0">
                <a:latin typeface="+mj-ea"/>
                <a:ea typeface="+mj-ea"/>
              </a:rPr>
              <a:t>x</a:t>
            </a:r>
            <a:r>
              <a:rPr lang="zh-CN" altLang="zh-CN" sz="2400" dirty="0">
                <a:latin typeface="+mj-ea"/>
                <a:ea typeface="+mj-ea"/>
              </a:rPr>
              <a:t>是需要室外活动的课；</a:t>
            </a:r>
            <a:r>
              <a:rPr lang="en-US" altLang="zh-CN" sz="2400" dirty="0">
                <a:latin typeface="+mj-ea"/>
                <a:ea typeface="+mj-ea"/>
              </a:rPr>
              <a:t>L(</a:t>
            </a:r>
            <a:r>
              <a:rPr lang="en-US" altLang="zh-CN" sz="2400" dirty="0" err="1">
                <a:latin typeface="+mj-ea"/>
                <a:ea typeface="+mj-ea"/>
              </a:rPr>
              <a:t>x,y</a:t>
            </a:r>
            <a:r>
              <a:rPr lang="en-US" altLang="zh-CN" sz="2400" dirty="0">
                <a:latin typeface="+mj-ea"/>
                <a:ea typeface="+mj-ea"/>
              </a:rPr>
              <a:t>)</a:t>
            </a:r>
            <a:r>
              <a:rPr lang="zh-CN" altLang="zh-CN" sz="2400" dirty="0">
                <a:latin typeface="+mj-ea"/>
                <a:ea typeface="+mj-ea"/>
              </a:rPr>
              <a:t>：</a:t>
            </a:r>
            <a:r>
              <a:rPr lang="en-US" altLang="zh-CN" sz="2400" dirty="0">
                <a:latin typeface="+mj-ea"/>
                <a:ea typeface="+mj-ea"/>
              </a:rPr>
              <a:t>x</a:t>
            </a:r>
            <a:r>
              <a:rPr lang="zh-CN" altLang="zh-CN" sz="2400" dirty="0">
                <a:latin typeface="+mj-ea"/>
                <a:ea typeface="+mj-ea"/>
              </a:rPr>
              <a:t>喜欢</a:t>
            </a:r>
            <a:r>
              <a:rPr lang="en-US" altLang="zh-CN" sz="2400" dirty="0">
                <a:latin typeface="+mj-ea"/>
                <a:ea typeface="+mj-ea"/>
              </a:rPr>
              <a:t>y</a:t>
            </a:r>
            <a:r>
              <a:rPr lang="zh-CN" altLang="zh-CN" sz="2400" dirty="0">
                <a:latin typeface="+mj-ea"/>
                <a:ea typeface="+mj-ea"/>
              </a:rPr>
              <a:t>；</a:t>
            </a:r>
            <a:r>
              <a:rPr lang="en-US" altLang="zh-CN" sz="2400" dirty="0">
                <a:latin typeface="+mj-ea"/>
                <a:ea typeface="+mj-ea"/>
              </a:rPr>
              <a:t>S(x)</a:t>
            </a:r>
            <a:r>
              <a:rPr lang="zh-CN" altLang="zh-CN" sz="2400" dirty="0">
                <a:latin typeface="+mj-ea"/>
                <a:ea typeface="+mj-ea"/>
              </a:rPr>
              <a:t>：</a:t>
            </a:r>
            <a:r>
              <a:rPr lang="en-US" altLang="zh-CN" sz="2400" dirty="0">
                <a:latin typeface="+mj-ea"/>
                <a:ea typeface="+mj-ea"/>
              </a:rPr>
              <a:t>x</a:t>
            </a:r>
            <a:r>
              <a:rPr lang="zh-CN" altLang="zh-CN" sz="2400" dirty="0">
                <a:latin typeface="+mj-ea"/>
                <a:ea typeface="+mj-ea"/>
              </a:rPr>
              <a:t>是一门公共体育课；</a:t>
            </a:r>
            <a:r>
              <a:rPr lang="en-US" altLang="zh-CN" sz="2400" dirty="0">
                <a:latin typeface="+mj-ea"/>
                <a:ea typeface="+mj-ea"/>
              </a:rPr>
              <a:t>a</a:t>
            </a:r>
            <a:r>
              <a:rPr lang="zh-CN" altLang="zh-CN" sz="2400" dirty="0">
                <a:latin typeface="+mj-ea"/>
                <a:ea typeface="+mj-ea"/>
              </a:rPr>
              <a:t>：郝亮；</a:t>
            </a:r>
            <a:r>
              <a:rPr lang="en-US" altLang="zh-CN" sz="2400" dirty="0">
                <a:latin typeface="+mj-ea"/>
                <a:ea typeface="+mj-ea"/>
              </a:rPr>
              <a:t>b</a:t>
            </a:r>
            <a:r>
              <a:rPr lang="zh-CN" altLang="zh-CN" sz="2400" dirty="0">
                <a:latin typeface="+mj-ea"/>
                <a:ea typeface="+mj-ea"/>
              </a:rPr>
              <a:t>：篮球。则上述句子可符号化为：</a:t>
            </a:r>
          </a:p>
          <a:p>
            <a:pPr marL="0" indent="0">
              <a:lnSpc>
                <a:spcPct val="150000"/>
              </a:lnSpc>
              <a:buNone/>
            </a:pPr>
            <a:r>
              <a:rPr lang="zh-CN" altLang="zh-CN" sz="2400" dirty="0">
                <a:latin typeface="+mj-ea"/>
                <a:ea typeface="+mj-ea"/>
              </a:rPr>
              <a:t>前提：</a:t>
            </a:r>
            <a:r>
              <a:rPr lang="en-US" altLang="zh-CN" sz="2400" dirty="0">
                <a:latin typeface="+mj-ea"/>
                <a:ea typeface="+mj-ea"/>
                <a:sym typeface="Symbol" panose="05050102010706020507" pitchFamily="18" charset="2"/>
              </a:rPr>
              <a:t></a:t>
            </a:r>
            <a:r>
              <a:rPr lang="fr-FR" altLang="zh-CN" sz="2400" dirty="0">
                <a:latin typeface="+mj-ea"/>
                <a:ea typeface="+mj-ea"/>
              </a:rPr>
              <a:t>x(O(x)→L(a,x))</a:t>
            </a:r>
            <a:r>
              <a:rPr lang="zh-CN" altLang="zh-CN" sz="2400" dirty="0">
                <a:latin typeface="+mj-ea"/>
                <a:ea typeface="+mj-ea"/>
              </a:rPr>
              <a:t>，</a:t>
            </a:r>
            <a:r>
              <a:rPr lang="en-US" altLang="zh-CN" sz="2400" dirty="0">
                <a:latin typeface="+mj-ea"/>
                <a:ea typeface="+mj-ea"/>
                <a:sym typeface="Symbol" panose="05050102010706020507" pitchFamily="18" charset="2"/>
              </a:rPr>
              <a:t></a:t>
            </a:r>
            <a:r>
              <a:rPr lang="fr-FR" altLang="zh-CN" sz="2400" dirty="0">
                <a:latin typeface="+mj-ea"/>
                <a:ea typeface="+mj-ea"/>
              </a:rPr>
              <a:t>x(S(x)→O(x))</a:t>
            </a:r>
            <a:r>
              <a:rPr lang="zh-CN" altLang="zh-CN" sz="2400" dirty="0">
                <a:latin typeface="+mj-ea"/>
                <a:ea typeface="+mj-ea"/>
              </a:rPr>
              <a:t>，</a:t>
            </a:r>
            <a:r>
              <a:rPr lang="fr-FR" altLang="zh-CN" sz="2400" dirty="0">
                <a:latin typeface="+mj-ea"/>
                <a:ea typeface="+mj-ea"/>
              </a:rPr>
              <a:t>S(b)</a:t>
            </a:r>
            <a:r>
              <a:rPr lang="zh-CN" altLang="zh-CN" sz="2400" dirty="0">
                <a:latin typeface="+mj-ea"/>
                <a:ea typeface="+mj-ea"/>
              </a:rPr>
              <a:t>。</a:t>
            </a:r>
          </a:p>
          <a:p>
            <a:pPr marL="0" indent="0">
              <a:lnSpc>
                <a:spcPct val="150000"/>
              </a:lnSpc>
              <a:buNone/>
            </a:pPr>
            <a:r>
              <a:rPr lang="zh-CN" altLang="zh-CN" sz="2400" dirty="0">
                <a:latin typeface="+mj-ea"/>
                <a:ea typeface="+mj-ea"/>
              </a:rPr>
              <a:t>结论：</a:t>
            </a:r>
            <a:r>
              <a:rPr lang="fr-FR" altLang="zh-CN" sz="2400" dirty="0">
                <a:latin typeface="+mj-ea"/>
                <a:ea typeface="+mj-ea"/>
              </a:rPr>
              <a:t>L(a,b)</a:t>
            </a:r>
            <a:r>
              <a:rPr lang="zh-CN" altLang="zh-CN" sz="2400" dirty="0">
                <a:latin typeface="+mj-ea"/>
                <a:ea typeface="+mj-ea"/>
              </a:rPr>
              <a:t>。</a:t>
            </a:r>
          </a:p>
        </p:txBody>
      </p:sp>
    </p:spTree>
    <p:custDataLst>
      <p:tags r:id="rId1"/>
    </p:custDataLst>
    <p:extLst>
      <p:ext uri="{BB962C8B-B14F-4D97-AF65-F5344CB8AC3E}">
        <p14:creationId xmlns:p14="http://schemas.microsoft.com/office/powerpoint/2010/main" val="40212951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9940">
                                            <p:txEl>
                                              <p:pRg st="0" end="0"/>
                                            </p:txEl>
                                          </p:spTgt>
                                        </p:tgtEl>
                                        <p:attrNameLst>
                                          <p:attrName>style.visibility</p:attrName>
                                        </p:attrNameLst>
                                      </p:cBhvr>
                                      <p:to>
                                        <p:strVal val="visible"/>
                                      </p:to>
                                    </p:set>
                                    <p:animEffect transition="in" filter="box(in)">
                                      <p:cBhvr>
                                        <p:cTn id="7" dur="500"/>
                                        <p:tgtEl>
                                          <p:spTgt spid="399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9940">
                                            <p:txEl>
                                              <p:pRg st="1" end="1"/>
                                            </p:txEl>
                                          </p:spTgt>
                                        </p:tgtEl>
                                        <p:attrNameLst>
                                          <p:attrName>style.visibility</p:attrName>
                                        </p:attrNameLst>
                                      </p:cBhvr>
                                      <p:to>
                                        <p:strVal val="visible"/>
                                      </p:to>
                                    </p:set>
                                    <p:animEffect transition="in" filter="box(in)">
                                      <p:cBhvr>
                                        <p:cTn id="12" dur="500"/>
                                        <p:tgtEl>
                                          <p:spTgt spid="3994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box(in)">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box(in)">
                                      <p:cBhvr>
                                        <p:cTn id="22" dur="5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box(in)">
                                      <p:cBhvr>
                                        <p:cTn id="2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8831744E-54CC-479A-AAEB-959D9E3A621E}"/>
              </a:ext>
            </a:extLst>
          </p:cNvPr>
          <p:cNvPicPr>
            <a:picLocks noChangeAspect="1"/>
          </p:cNvPicPr>
          <p:nvPr/>
        </p:nvPicPr>
        <p:blipFill>
          <a:blip r:embed="rId4"/>
          <a:stretch>
            <a:fillRect/>
          </a:stretch>
        </p:blipFill>
        <p:spPr>
          <a:xfrm>
            <a:off x="460374" y="1092774"/>
            <a:ext cx="3583777" cy="5403980"/>
          </a:xfrm>
          <a:prstGeom prst="rect">
            <a:avLst/>
          </a:prstGeom>
        </p:spPr>
      </p:pic>
      <p:sp>
        <p:nvSpPr>
          <p:cNvPr id="24" name="Rectangle 2"/>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kern="1200">
                <a:solidFill>
                  <a:schemeClr val="bg1"/>
                </a:solidFill>
                <a:latin typeface="+mj-lt"/>
                <a:ea typeface="+mj-ea"/>
                <a:cs typeface="+mj-cs"/>
              </a:defRPr>
            </a:lvl1pPr>
          </a:lstStyle>
          <a:p>
            <a:r>
              <a:rPr lang="zh-CN" altLang="en-US" b="1" dirty="0">
                <a:latin typeface="+mn-ea"/>
                <a:ea typeface="+mn-ea"/>
              </a:rPr>
              <a:t>历史人物</a:t>
            </a:r>
            <a:r>
              <a:rPr lang="en-US" altLang="zh-CN" b="1" dirty="0">
                <a:latin typeface="+mn-ea"/>
                <a:ea typeface="+mn-ea"/>
              </a:rPr>
              <a:t>-</a:t>
            </a:r>
            <a:r>
              <a:rPr lang="zh-CN" altLang="en-US" b="1" dirty="0">
                <a:latin typeface="+mn-ea"/>
                <a:ea typeface="+mn-ea"/>
              </a:rPr>
              <a:t>哥德尔</a:t>
            </a:r>
          </a:p>
        </p:txBody>
      </p:sp>
      <p:sp>
        <p:nvSpPr>
          <p:cNvPr id="6" name="Rectangle 6"/>
          <p:cNvSpPr>
            <a:spLocks noChangeArrowheads="1"/>
          </p:cNvSpPr>
          <p:nvPr/>
        </p:nvSpPr>
        <p:spPr bwMode="auto">
          <a:xfrm>
            <a:off x="772942" y="5334793"/>
            <a:ext cx="2964033" cy="683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zh-CN" altLang="en-US" sz="2400" dirty="0">
                <a:solidFill>
                  <a:srgbClr val="FFFF00"/>
                </a:solidFill>
                <a:latin typeface="+mn-ea"/>
                <a:ea typeface="+mn-ea"/>
              </a:rPr>
              <a:t>哥德尔与爱因斯坦</a:t>
            </a:r>
          </a:p>
        </p:txBody>
      </p:sp>
      <p:sp>
        <p:nvSpPr>
          <p:cNvPr id="14" name="矩形 13">
            <a:extLst>
              <a:ext uri="{FF2B5EF4-FFF2-40B4-BE49-F238E27FC236}">
                <a16:creationId xmlns:a16="http://schemas.microsoft.com/office/drawing/2014/main" id="{CC25BE46-37CA-4EF6-B439-0F912D8B3691}"/>
              </a:ext>
            </a:extLst>
          </p:cNvPr>
          <p:cNvSpPr/>
          <p:nvPr/>
        </p:nvSpPr>
        <p:spPr>
          <a:xfrm>
            <a:off x="4645024" y="1457069"/>
            <a:ext cx="7108827" cy="2196242"/>
          </a:xfrm>
          <a:prstGeom prst="rect">
            <a:avLst/>
          </a:prstGeom>
          <a:noFill/>
        </p:spPr>
        <p:txBody>
          <a:bodyPr wrap="square">
            <a:spAutoFit/>
          </a:bodyPr>
          <a:lstStyle/>
          <a:p>
            <a:pPr>
              <a:lnSpc>
                <a:spcPct val="200000"/>
              </a:lnSpc>
            </a:pPr>
            <a:r>
              <a:rPr lang="zh-CN" altLang="en-US" b="1" dirty="0">
                <a:solidFill>
                  <a:srgbClr val="0000CC"/>
                </a:solidFill>
                <a:latin typeface="Helvetica Neue"/>
              </a:rPr>
              <a:t>其最杰出的贡献是</a:t>
            </a:r>
            <a:endParaRPr lang="en-US" altLang="zh-CN" b="1" dirty="0">
              <a:solidFill>
                <a:srgbClr val="0000CC"/>
              </a:solidFill>
              <a:latin typeface="Helvetica Neue"/>
            </a:endParaRPr>
          </a:p>
          <a:p>
            <a:pPr marL="342900" indent="-342900">
              <a:lnSpc>
                <a:spcPct val="200000"/>
              </a:lnSpc>
              <a:buFont typeface="Wingdings" panose="05000000000000000000" pitchFamily="2" charset="2"/>
              <a:buChar char="u"/>
            </a:pPr>
            <a:r>
              <a:rPr lang="zh-CN" altLang="en-US" b="1" dirty="0">
                <a:solidFill>
                  <a:srgbClr val="333333"/>
                </a:solidFill>
                <a:latin typeface="Helvetica Neue"/>
              </a:rPr>
              <a:t>哥德尔不完全性定理</a:t>
            </a:r>
            <a:endParaRPr lang="en-US" altLang="zh-CN" b="1" dirty="0">
              <a:solidFill>
                <a:srgbClr val="333333"/>
              </a:solidFill>
              <a:latin typeface="Helvetica Neue"/>
            </a:endParaRPr>
          </a:p>
          <a:p>
            <a:pPr marL="342900" indent="-342900">
              <a:lnSpc>
                <a:spcPct val="200000"/>
              </a:lnSpc>
              <a:buFont typeface="Wingdings" panose="05000000000000000000" pitchFamily="2" charset="2"/>
              <a:buChar char="u"/>
            </a:pPr>
            <a:r>
              <a:rPr lang="zh-CN" altLang="en-US" b="1" dirty="0">
                <a:solidFill>
                  <a:srgbClr val="333333"/>
                </a:solidFill>
                <a:latin typeface="Helvetica Neue"/>
              </a:rPr>
              <a:t>连续统假设的相对协调性证明</a:t>
            </a:r>
            <a:endParaRPr lang="zh-CN" altLang="en-US" b="1" dirty="0"/>
          </a:p>
        </p:txBody>
      </p:sp>
      <p:sp>
        <p:nvSpPr>
          <p:cNvPr id="16" name="矩形 15">
            <a:extLst>
              <a:ext uri="{FF2B5EF4-FFF2-40B4-BE49-F238E27FC236}">
                <a16:creationId xmlns:a16="http://schemas.microsoft.com/office/drawing/2014/main" id="{7E32D129-61E5-479D-857F-8992E592A81A}"/>
              </a:ext>
            </a:extLst>
          </p:cNvPr>
          <p:cNvSpPr/>
          <p:nvPr/>
        </p:nvSpPr>
        <p:spPr>
          <a:xfrm>
            <a:off x="4651374" y="4320599"/>
            <a:ext cx="6988175" cy="1458220"/>
          </a:xfrm>
          <a:prstGeom prst="rect">
            <a:avLst/>
          </a:prstGeom>
        </p:spPr>
        <p:txBody>
          <a:bodyPr wrap="square">
            <a:spAutoFit/>
          </a:bodyPr>
          <a:lstStyle/>
          <a:p>
            <a:pPr>
              <a:lnSpc>
                <a:spcPct val="200000"/>
              </a:lnSpc>
            </a:pPr>
            <a:r>
              <a:rPr lang="zh-CN" altLang="zh-CN" b="1" dirty="0">
                <a:solidFill>
                  <a:srgbClr val="0000CC"/>
                </a:solidFill>
                <a:latin typeface="+mn-ea"/>
              </a:rPr>
              <a:t>代表性作品</a:t>
            </a:r>
            <a:r>
              <a:rPr lang="zh-CN" altLang="en-US" b="1" dirty="0">
                <a:solidFill>
                  <a:srgbClr val="0000CC"/>
                </a:solidFill>
                <a:latin typeface="+mn-ea"/>
              </a:rPr>
              <a:t>：</a:t>
            </a:r>
            <a:endParaRPr lang="en-US" altLang="zh-CN" b="1" dirty="0">
              <a:solidFill>
                <a:srgbClr val="0000CC"/>
              </a:solidFill>
              <a:latin typeface="+mn-ea"/>
            </a:endParaRPr>
          </a:p>
          <a:p>
            <a:pPr marL="342900" indent="-342900">
              <a:lnSpc>
                <a:spcPct val="200000"/>
              </a:lnSpc>
              <a:buFont typeface="Wingdings" panose="05000000000000000000" pitchFamily="2" charset="2"/>
              <a:buChar char="u"/>
            </a:pPr>
            <a:r>
              <a:rPr lang="zh-CN" altLang="zh-CN" b="1" kern="100" dirty="0">
                <a:solidFill>
                  <a:srgbClr val="333333"/>
                </a:solidFill>
                <a:latin typeface="+mn-ea"/>
                <a:cs typeface="Times New Roman" panose="02020603050405020304" pitchFamily="18" charset="0"/>
              </a:rPr>
              <a:t>《</a:t>
            </a:r>
            <a:r>
              <a:rPr lang="en-US" altLang="zh-CN" b="1" kern="100" dirty="0">
                <a:solidFill>
                  <a:srgbClr val="333333"/>
                </a:solidFill>
                <a:latin typeface="+mn-ea"/>
              </a:rPr>
              <a:t>&lt;</a:t>
            </a:r>
            <a:r>
              <a:rPr lang="zh-CN" altLang="zh-CN" b="1" kern="100" dirty="0">
                <a:solidFill>
                  <a:srgbClr val="333333"/>
                </a:solidFill>
                <a:latin typeface="+mn-ea"/>
                <a:cs typeface="Times New Roman" panose="02020603050405020304" pitchFamily="18" charset="0"/>
              </a:rPr>
              <a:t>数学原理</a:t>
            </a:r>
            <a:r>
              <a:rPr lang="en-US" altLang="zh-CN" b="1" kern="100" dirty="0">
                <a:solidFill>
                  <a:srgbClr val="333333"/>
                </a:solidFill>
                <a:latin typeface="+mn-ea"/>
              </a:rPr>
              <a:t>&gt;</a:t>
            </a:r>
            <a:r>
              <a:rPr lang="zh-CN" altLang="zh-CN" b="1" kern="100" dirty="0">
                <a:solidFill>
                  <a:srgbClr val="333333"/>
                </a:solidFill>
                <a:latin typeface="+mn-ea"/>
                <a:cs typeface="Times New Roman" panose="02020603050405020304" pitchFamily="18" charset="0"/>
              </a:rPr>
              <a:t>及有关系统中形式不可判定命题》</a:t>
            </a:r>
            <a:endParaRPr lang="zh-CN" altLang="en-US" b="1" dirty="0">
              <a:latin typeface="+mn-ea"/>
            </a:endParaRPr>
          </a:p>
        </p:txBody>
      </p:sp>
    </p:spTree>
    <p:custDataLst>
      <p:tags r:id="rId1"/>
    </p:custDataLst>
    <p:extLst>
      <p:ext uri="{BB962C8B-B14F-4D97-AF65-F5344CB8AC3E}">
        <p14:creationId xmlns:p14="http://schemas.microsoft.com/office/powerpoint/2010/main" val="699790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circle(in)">
                                      <p:cBhvr>
                                        <p:cTn id="7" dur="2000"/>
                                        <p:tgtEl>
                                          <p:spTgt spid="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circle(in)">
                                      <p:cBhvr>
                                        <p:cTn id="12" dur="2000"/>
                                        <p:tgtEl>
                                          <p:spTgt spid="1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heel(1)">
                                      <p:cBhvr>
                                        <p:cTn id="17" dur="2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6" grpId="0"/>
    </p:bld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5" name="Rectangle 4">
            <a:extLst>
              <a:ext uri="{FF2B5EF4-FFF2-40B4-BE49-F238E27FC236}">
                <a16:creationId xmlns:a16="http://schemas.microsoft.com/office/drawing/2014/main" id="{27366826-257E-453F-A5BF-D1D6B7496FAC}"/>
              </a:ext>
            </a:extLst>
          </p:cNvPr>
          <p:cNvSpPr>
            <a:spLocks noChangeArrowheads="1"/>
          </p:cNvSpPr>
          <p:nvPr/>
        </p:nvSpPr>
        <p:spPr bwMode="auto">
          <a:xfrm>
            <a:off x="264448" y="1074156"/>
            <a:ext cx="4480157"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buNone/>
            </a:pPr>
            <a:r>
              <a:rPr lang="zh-CN" altLang="en-US" sz="2400" dirty="0">
                <a:solidFill>
                  <a:srgbClr val="C00000"/>
                </a:solidFill>
                <a:latin typeface="+mn-ea"/>
                <a:ea typeface="+mn-ea"/>
              </a:rPr>
              <a:t>证明</a:t>
            </a:r>
            <a:endParaRPr lang="zh-CN" altLang="zh-CN" sz="2400" dirty="0">
              <a:solidFill>
                <a:srgbClr val="C00000"/>
              </a:solidFill>
              <a:latin typeface="+mn-ea"/>
              <a:ea typeface="+mn-ea"/>
            </a:endParaRPr>
          </a:p>
        </p:txBody>
      </p:sp>
      <p:sp>
        <p:nvSpPr>
          <p:cNvPr id="6" name="Rectangle 2">
            <a:extLst>
              <a:ext uri="{FF2B5EF4-FFF2-40B4-BE49-F238E27FC236}">
                <a16:creationId xmlns:a16="http://schemas.microsoft.com/office/drawing/2014/main" id="{80208A11-2E70-4EB1-B4F2-7A4F70AA0F1F}"/>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3.26</a:t>
            </a:r>
            <a:r>
              <a:rPr lang="zh-CN" altLang="en-US" dirty="0"/>
              <a:t>（续）</a:t>
            </a:r>
          </a:p>
        </p:txBody>
      </p:sp>
      <p:sp>
        <p:nvSpPr>
          <p:cNvPr id="2" name="矩形 1">
            <a:extLst>
              <a:ext uri="{FF2B5EF4-FFF2-40B4-BE49-F238E27FC236}">
                <a16:creationId xmlns:a16="http://schemas.microsoft.com/office/drawing/2014/main" id="{076C3B97-0E9F-4F77-B579-2F4ACB740DC5}"/>
              </a:ext>
            </a:extLst>
          </p:cNvPr>
          <p:cNvSpPr/>
          <p:nvPr/>
        </p:nvSpPr>
        <p:spPr>
          <a:xfrm>
            <a:off x="955675" y="854025"/>
            <a:ext cx="10287000" cy="5151538"/>
          </a:xfrm>
          <a:prstGeom prst="rect">
            <a:avLst/>
          </a:prstGeom>
        </p:spPr>
        <p:txBody>
          <a:bodyPr wrap="square">
            <a:spAutoFit/>
          </a:bodyPr>
          <a:lstStyle/>
          <a:p>
            <a:pPr marL="360000">
              <a:lnSpc>
                <a:spcPct val="200000"/>
              </a:lnSpc>
            </a:pPr>
            <a:r>
              <a:rPr lang="en-US" altLang="zh-CN" b="1" dirty="0">
                <a:latin typeface="+mn-ea"/>
              </a:rPr>
              <a:t>(1)</a:t>
            </a:r>
            <a:r>
              <a:rPr lang="zh-CN" altLang="zh-CN" b="1" dirty="0">
                <a:latin typeface="+mn-ea"/>
              </a:rPr>
              <a:t> </a:t>
            </a:r>
            <a:r>
              <a:rPr lang="en-US" altLang="zh-CN" b="1" dirty="0">
                <a:latin typeface="+mn-ea"/>
                <a:sym typeface="Symbol" panose="05050102010706020507" pitchFamily="18" charset="2"/>
              </a:rPr>
              <a:t></a:t>
            </a:r>
            <a:r>
              <a:rPr lang="fr-FR" altLang="zh-CN" b="1" dirty="0">
                <a:latin typeface="+mn-ea"/>
              </a:rPr>
              <a:t>x(O(x)→L(a,x))           P</a:t>
            </a:r>
            <a:endParaRPr lang="zh-CN" altLang="zh-CN" b="1" dirty="0">
              <a:latin typeface="+mn-ea"/>
            </a:endParaRPr>
          </a:p>
          <a:p>
            <a:pPr marL="360000">
              <a:lnSpc>
                <a:spcPct val="200000"/>
              </a:lnSpc>
            </a:pPr>
            <a:r>
              <a:rPr lang="en-US" altLang="zh-CN" b="1" dirty="0">
                <a:latin typeface="+mn-ea"/>
              </a:rPr>
              <a:t>(2)</a:t>
            </a:r>
            <a:r>
              <a:rPr lang="zh-CN" altLang="zh-CN" b="1" dirty="0">
                <a:latin typeface="+mn-ea"/>
              </a:rPr>
              <a:t> </a:t>
            </a:r>
            <a:r>
              <a:rPr lang="fr-FR" altLang="zh-CN" b="1" dirty="0">
                <a:latin typeface="+mn-ea"/>
              </a:rPr>
              <a:t>O(b)→L(a,b)                 UI</a:t>
            </a:r>
            <a:r>
              <a:rPr lang="zh-CN" altLang="zh-CN" b="1" dirty="0">
                <a:latin typeface="+mn-ea"/>
              </a:rPr>
              <a:t>，</a:t>
            </a:r>
            <a:r>
              <a:rPr lang="en-US" altLang="zh-CN" b="1" dirty="0">
                <a:latin typeface="+mn-ea"/>
              </a:rPr>
              <a:t> (1)</a:t>
            </a:r>
            <a:r>
              <a:rPr lang="zh-CN" altLang="zh-CN" b="1" dirty="0">
                <a:latin typeface="+mn-ea"/>
              </a:rPr>
              <a:t> </a:t>
            </a:r>
          </a:p>
          <a:p>
            <a:pPr marL="360000">
              <a:lnSpc>
                <a:spcPct val="200000"/>
              </a:lnSpc>
            </a:pPr>
            <a:r>
              <a:rPr lang="en-US" altLang="zh-CN" b="1" dirty="0">
                <a:latin typeface="+mn-ea"/>
              </a:rPr>
              <a:t>(3)</a:t>
            </a:r>
            <a:r>
              <a:rPr lang="zh-CN" altLang="zh-CN" b="1" dirty="0">
                <a:latin typeface="+mn-ea"/>
              </a:rPr>
              <a:t> </a:t>
            </a:r>
            <a:r>
              <a:rPr lang="en-US" altLang="zh-CN" b="1" dirty="0">
                <a:latin typeface="+mn-ea"/>
                <a:sym typeface="Symbol" panose="05050102010706020507" pitchFamily="18" charset="2"/>
              </a:rPr>
              <a:t></a:t>
            </a:r>
            <a:r>
              <a:rPr lang="fr-FR" altLang="zh-CN" b="1" dirty="0">
                <a:latin typeface="+mn-ea"/>
              </a:rPr>
              <a:t>x(S(x)→O(x))              P</a:t>
            </a:r>
            <a:endParaRPr lang="zh-CN" altLang="zh-CN" b="1" dirty="0">
              <a:latin typeface="+mn-ea"/>
            </a:endParaRPr>
          </a:p>
          <a:p>
            <a:pPr marL="360000">
              <a:lnSpc>
                <a:spcPct val="200000"/>
              </a:lnSpc>
            </a:pPr>
            <a:r>
              <a:rPr lang="en-US" altLang="zh-CN" b="1" dirty="0">
                <a:latin typeface="+mn-ea"/>
              </a:rPr>
              <a:t>(4)</a:t>
            </a:r>
            <a:r>
              <a:rPr lang="zh-CN" altLang="zh-CN" b="1" dirty="0">
                <a:latin typeface="+mn-ea"/>
              </a:rPr>
              <a:t> </a:t>
            </a:r>
            <a:r>
              <a:rPr lang="fr-FR" altLang="zh-CN" b="1" dirty="0">
                <a:latin typeface="+mn-ea"/>
              </a:rPr>
              <a:t>S(b)→O(b)                    UI</a:t>
            </a:r>
            <a:r>
              <a:rPr lang="zh-CN" altLang="zh-CN" b="1" dirty="0">
                <a:latin typeface="+mn-ea"/>
              </a:rPr>
              <a:t>，</a:t>
            </a:r>
            <a:r>
              <a:rPr lang="en-US" altLang="zh-CN" b="1" dirty="0">
                <a:latin typeface="+mn-ea"/>
              </a:rPr>
              <a:t> (3)</a:t>
            </a:r>
            <a:endParaRPr lang="zh-CN" altLang="zh-CN" b="1" dirty="0">
              <a:latin typeface="+mn-ea"/>
            </a:endParaRPr>
          </a:p>
          <a:p>
            <a:pPr marL="360000">
              <a:lnSpc>
                <a:spcPct val="200000"/>
              </a:lnSpc>
            </a:pPr>
            <a:r>
              <a:rPr lang="en-US" altLang="zh-CN" b="1" dirty="0">
                <a:latin typeface="+mn-ea"/>
              </a:rPr>
              <a:t>(5)</a:t>
            </a:r>
            <a:r>
              <a:rPr lang="zh-CN" altLang="zh-CN" b="1" dirty="0">
                <a:latin typeface="+mn-ea"/>
              </a:rPr>
              <a:t> </a:t>
            </a:r>
            <a:r>
              <a:rPr lang="fr-FR" altLang="zh-CN" b="1" dirty="0">
                <a:latin typeface="+mn-ea"/>
              </a:rPr>
              <a:t>S(b)→L(a,b)         	      T</a:t>
            </a:r>
            <a:r>
              <a:rPr lang="zh-CN" altLang="zh-CN" b="1" dirty="0">
                <a:latin typeface="+mn-ea"/>
              </a:rPr>
              <a:t>，</a:t>
            </a:r>
            <a:r>
              <a:rPr lang="en-US" altLang="zh-CN" b="1" dirty="0">
                <a:latin typeface="+mn-ea"/>
              </a:rPr>
              <a:t> (2)</a:t>
            </a:r>
            <a:r>
              <a:rPr lang="zh-CN" altLang="zh-CN" b="1" dirty="0">
                <a:latin typeface="+mn-ea"/>
              </a:rPr>
              <a:t> ，</a:t>
            </a:r>
            <a:r>
              <a:rPr lang="en-US" altLang="zh-CN" b="1" dirty="0">
                <a:latin typeface="+mn-ea"/>
              </a:rPr>
              <a:t> (4) </a:t>
            </a:r>
            <a:r>
              <a:rPr lang="zh-CN" altLang="zh-CN" b="1" dirty="0">
                <a:latin typeface="+mn-ea"/>
              </a:rPr>
              <a:t>，</a:t>
            </a:r>
            <a:r>
              <a:rPr lang="fr-FR" altLang="zh-CN" b="1" dirty="0">
                <a:latin typeface="+mn-ea"/>
              </a:rPr>
              <a:t>I</a:t>
            </a:r>
            <a:endParaRPr lang="zh-CN" altLang="zh-CN" b="1" dirty="0">
              <a:latin typeface="+mn-ea"/>
            </a:endParaRPr>
          </a:p>
          <a:p>
            <a:pPr marL="360000">
              <a:lnSpc>
                <a:spcPct val="200000"/>
              </a:lnSpc>
            </a:pPr>
            <a:r>
              <a:rPr lang="en-US" altLang="zh-CN" b="1" dirty="0">
                <a:latin typeface="+mn-ea"/>
              </a:rPr>
              <a:t>(6)</a:t>
            </a:r>
            <a:r>
              <a:rPr lang="zh-CN" altLang="zh-CN" b="1" dirty="0">
                <a:latin typeface="+mn-ea"/>
              </a:rPr>
              <a:t> </a:t>
            </a:r>
            <a:r>
              <a:rPr lang="fr-FR" altLang="zh-CN" b="1" dirty="0">
                <a:latin typeface="+mn-ea"/>
              </a:rPr>
              <a:t>S(b)                               P</a:t>
            </a:r>
            <a:endParaRPr lang="zh-CN" altLang="zh-CN" b="1" dirty="0">
              <a:latin typeface="+mn-ea"/>
            </a:endParaRPr>
          </a:p>
          <a:p>
            <a:pPr marL="360000">
              <a:lnSpc>
                <a:spcPct val="200000"/>
              </a:lnSpc>
            </a:pPr>
            <a:r>
              <a:rPr lang="en-US" altLang="zh-CN" b="1" dirty="0">
                <a:latin typeface="+mn-ea"/>
              </a:rPr>
              <a:t>(7)</a:t>
            </a:r>
            <a:r>
              <a:rPr lang="zh-CN" altLang="zh-CN" b="1" dirty="0">
                <a:latin typeface="+mn-ea"/>
              </a:rPr>
              <a:t> </a:t>
            </a:r>
            <a:r>
              <a:rPr lang="fr-FR" altLang="zh-CN" b="1" dirty="0">
                <a:latin typeface="+mn-ea"/>
              </a:rPr>
              <a:t>L(a,b)                            T</a:t>
            </a:r>
            <a:r>
              <a:rPr lang="zh-CN" altLang="zh-CN" b="1" dirty="0">
                <a:latin typeface="+mn-ea"/>
              </a:rPr>
              <a:t>，</a:t>
            </a:r>
            <a:r>
              <a:rPr lang="en-US" altLang="zh-CN" b="1" dirty="0">
                <a:latin typeface="+mn-ea"/>
              </a:rPr>
              <a:t> (5) </a:t>
            </a:r>
            <a:r>
              <a:rPr lang="zh-CN" altLang="zh-CN" b="1" dirty="0">
                <a:latin typeface="+mn-ea"/>
              </a:rPr>
              <a:t>，</a:t>
            </a:r>
            <a:r>
              <a:rPr lang="en-US" altLang="zh-CN" b="1" dirty="0">
                <a:latin typeface="+mn-ea"/>
              </a:rPr>
              <a:t> (6) </a:t>
            </a:r>
            <a:r>
              <a:rPr lang="zh-CN" altLang="zh-CN" b="1" dirty="0">
                <a:latin typeface="+mn-ea"/>
              </a:rPr>
              <a:t>，</a:t>
            </a:r>
            <a:r>
              <a:rPr lang="fr-FR" altLang="zh-CN" b="1" dirty="0">
                <a:latin typeface="+mn-ea"/>
              </a:rPr>
              <a:t>I</a:t>
            </a:r>
            <a:endParaRPr lang="zh-CN" altLang="zh-CN" b="1" dirty="0">
              <a:latin typeface="+mn-ea"/>
            </a:endParaRPr>
          </a:p>
        </p:txBody>
      </p:sp>
    </p:spTree>
    <p:extLst>
      <p:ext uri="{BB962C8B-B14F-4D97-AF65-F5344CB8AC3E}">
        <p14:creationId xmlns:p14="http://schemas.microsoft.com/office/powerpoint/2010/main" val="3197566580"/>
      </p:ext>
    </p:extLst>
  </p:cSld>
  <p:clrMapOvr>
    <a:masterClrMapping/>
  </p:clrMapOvr>
  <p:transition>
    <p:cover dir="r"/>
  </p:transition>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7" name="Rectangle 2"/>
          <p:cNvSpPr>
            <a:spLocks noGrp="1" noChangeArrowheads="1"/>
          </p:cNvSpPr>
          <p:nvPr>
            <p:ph type="title" idx="4294967295"/>
          </p:nvPr>
        </p:nvSpPr>
        <p:spPr/>
        <p:txBody>
          <a:bodyPr/>
          <a:lstStyle/>
          <a:p>
            <a:r>
              <a:rPr lang="zh-CN" altLang="en-US" dirty="0"/>
              <a:t>例</a:t>
            </a:r>
            <a:r>
              <a:rPr lang="en-US" altLang="zh-CN" dirty="0"/>
              <a:t>3.27</a:t>
            </a:r>
          </a:p>
        </p:txBody>
      </p:sp>
      <p:sp>
        <p:nvSpPr>
          <p:cNvPr id="39940" name="Rectangle 3"/>
          <p:cNvSpPr>
            <a:spLocks noGrp="1" noChangeArrowheads="1"/>
          </p:cNvSpPr>
          <p:nvPr>
            <p:ph type="body" idx="4294967295"/>
          </p:nvPr>
        </p:nvSpPr>
        <p:spPr>
          <a:xfrm>
            <a:off x="300792" y="949766"/>
            <a:ext cx="11555672" cy="1733534"/>
          </a:xfrm>
        </p:spPr>
        <p:txBody>
          <a:bodyPr>
            <a:normAutofit/>
          </a:bodyPr>
          <a:lstStyle/>
          <a:p>
            <a:pPr marL="0" indent="0">
              <a:buNone/>
            </a:pPr>
            <a:r>
              <a:rPr lang="zh-CN" altLang="zh-CN" dirty="0">
                <a:solidFill>
                  <a:srgbClr val="C00000"/>
                </a:solidFill>
              </a:rPr>
              <a:t>例</a:t>
            </a:r>
            <a:r>
              <a:rPr lang="en-US" altLang="zh-CN" dirty="0">
                <a:solidFill>
                  <a:srgbClr val="C00000"/>
                </a:solidFill>
              </a:rPr>
              <a:t>3.27  </a:t>
            </a:r>
            <a:r>
              <a:rPr lang="zh-CN" altLang="zh-CN" dirty="0"/>
              <a:t>证明下列论断的正确性。</a:t>
            </a:r>
            <a:endParaRPr lang="en-US" altLang="zh-CN" dirty="0"/>
          </a:p>
          <a:p>
            <a:pPr marL="0" indent="0">
              <a:buNone/>
            </a:pPr>
            <a:r>
              <a:rPr lang="zh-CN" altLang="en-US" dirty="0"/>
              <a:t>海关人员检查每一个进入本国的不重要人物；某些走私者进入该国时仅仅被走私者所检查；没有一个走私者是重要人物。所以海关人员中的某些人是走私者。</a:t>
            </a:r>
            <a:endParaRPr lang="zh-CN" altLang="zh-CN" dirty="0"/>
          </a:p>
        </p:txBody>
      </p:sp>
      <p:sp>
        <p:nvSpPr>
          <p:cNvPr id="7" name="Rectangle 3"/>
          <p:cNvSpPr txBox="1">
            <a:spLocks noChangeArrowheads="1"/>
          </p:cNvSpPr>
          <p:nvPr/>
        </p:nvSpPr>
        <p:spPr bwMode="auto">
          <a:xfrm>
            <a:off x="341886" y="2683300"/>
            <a:ext cx="11555672" cy="3903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4pPr>
            <a:lvl5pPr marL="20574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5pPr>
            <a:lvl6pPr marL="2514600" indent="-228600" algn="just" rtl="0" eaLnBrk="0" fontAlgn="base" hangingPunct="0">
              <a:lnSpc>
                <a:spcPct val="120000"/>
              </a:lnSpc>
              <a:spcBef>
                <a:spcPct val="20000"/>
              </a:spcBef>
              <a:spcAft>
                <a:spcPct val="0"/>
              </a:spcAft>
              <a:buClr>
                <a:srgbClr val="FF3300"/>
              </a:buClr>
              <a:buFont typeface="Wingdings" pitchFamily="2" charset="2"/>
              <a:defRPr sz="2800" b="1">
                <a:solidFill>
                  <a:srgbClr val="000000"/>
                </a:solidFill>
                <a:latin typeface="+mn-lt"/>
                <a:ea typeface="+mn-ea"/>
              </a:defRPr>
            </a:lvl6pPr>
            <a:lvl7pPr marL="2971800" indent="-228600" algn="just" rtl="0" eaLnBrk="0" fontAlgn="base" hangingPunct="0">
              <a:lnSpc>
                <a:spcPct val="120000"/>
              </a:lnSpc>
              <a:spcBef>
                <a:spcPct val="20000"/>
              </a:spcBef>
              <a:spcAft>
                <a:spcPct val="0"/>
              </a:spcAft>
              <a:buClr>
                <a:srgbClr val="FF3300"/>
              </a:buClr>
              <a:buFont typeface="Wingdings" pitchFamily="2" charset="2"/>
              <a:defRPr sz="2800" b="1">
                <a:solidFill>
                  <a:srgbClr val="000000"/>
                </a:solidFill>
                <a:latin typeface="+mn-lt"/>
                <a:ea typeface="+mn-ea"/>
              </a:defRPr>
            </a:lvl7pPr>
            <a:lvl8pPr marL="3429000" indent="-228600" algn="just" rtl="0" eaLnBrk="0" fontAlgn="base" hangingPunct="0">
              <a:lnSpc>
                <a:spcPct val="120000"/>
              </a:lnSpc>
              <a:spcBef>
                <a:spcPct val="20000"/>
              </a:spcBef>
              <a:spcAft>
                <a:spcPct val="0"/>
              </a:spcAft>
              <a:buClr>
                <a:srgbClr val="FF3300"/>
              </a:buClr>
              <a:buFont typeface="Wingdings" pitchFamily="2" charset="2"/>
              <a:defRPr sz="2800" b="1">
                <a:solidFill>
                  <a:srgbClr val="000000"/>
                </a:solidFill>
                <a:latin typeface="+mn-lt"/>
                <a:ea typeface="+mn-ea"/>
              </a:defRPr>
            </a:lvl8pPr>
            <a:lvl9pPr marL="3886200" indent="-228600" algn="just" rtl="0" eaLnBrk="0" fontAlgn="base" hangingPunct="0">
              <a:lnSpc>
                <a:spcPct val="120000"/>
              </a:lnSpc>
              <a:spcBef>
                <a:spcPct val="20000"/>
              </a:spcBef>
              <a:spcAft>
                <a:spcPct val="0"/>
              </a:spcAft>
              <a:buClr>
                <a:srgbClr val="FF3300"/>
              </a:buClr>
              <a:buFont typeface="Wingdings" pitchFamily="2" charset="2"/>
              <a:defRPr sz="2800" b="1">
                <a:solidFill>
                  <a:srgbClr val="000000"/>
                </a:solidFill>
                <a:latin typeface="+mn-lt"/>
                <a:ea typeface="+mn-ea"/>
              </a:defRPr>
            </a:lvl9pPr>
          </a:lstStyle>
          <a:p>
            <a:pPr marL="0" indent="0">
              <a:lnSpc>
                <a:spcPct val="150000"/>
              </a:lnSpc>
              <a:spcBef>
                <a:spcPts val="0"/>
              </a:spcBef>
              <a:buNone/>
            </a:pPr>
            <a:r>
              <a:rPr lang="zh-CN" altLang="zh-CN" sz="2400" dirty="0">
                <a:solidFill>
                  <a:srgbClr val="C00000"/>
                </a:solidFill>
                <a:latin typeface="+mj-ea"/>
                <a:ea typeface="+mj-ea"/>
              </a:rPr>
              <a:t>解</a:t>
            </a:r>
            <a:r>
              <a:rPr lang="en-US" altLang="zh-CN" sz="2400" dirty="0">
                <a:latin typeface="+mj-ea"/>
                <a:ea typeface="+mj-ea"/>
              </a:rPr>
              <a:t>  </a:t>
            </a:r>
            <a:r>
              <a:rPr lang="zh-CN" altLang="zh-CN" sz="2400" dirty="0">
                <a:latin typeface="+mj-ea"/>
                <a:ea typeface="+mj-ea"/>
              </a:rPr>
              <a:t>设</a:t>
            </a:r>
            <a:r>
              <a:rPr lang="en-US" altLang="zh-CN" sz="2400" dirty="0">
                <a:latin typeface="+mj-ea"/>
                <a:ea typeface="+mj-ea"/>
              </a:rPr>
              <a:t>E(x)</a:t>
            </a:r>
            <a:r>
              <a:rPr lang="zh-CN" altLang="en-US" sz="2400" dirty="0">
                <a:latin typeface="+mj-ea"/>
                <a:ea typeface="+mj-ea"/>
              </a:rPr>
              <a:t>：</a:t>
            </a:r>
            <a:r>
              <a:rPr lang="en-US" altLang="zh-CN" sz="2400" dirty="0">
                <a:latin typeface="+mj-ea"/>
                <a:ea typeface="+mj-ea"/>
              </a:rPr>
              <a:t>x</a:t>
            </a:r>
            <a:r>
              <a:rPr lang="zh-CN" altLang="en-US" sz="2400" dirty="0">
                <a:latin typeface="+mj-ea"/>
                <a:ea typeface="+mj-ea"/>
              </a:rPr>
              <a:t>进入国境；</a:t>
            </a:r>
            <a:r>
              <a:rPr lang="en-US" altLang="zh-CN" sz="2400" dirty="0">
                <a:latin typeface="+mj-ea"/>
                <a:ea typeface="+mj-ea"/>
              </a:rPr>
              <a:t>V(x)</a:t>
            </a:r>
            <a:r>
              <a:rPr lang="zh-CN" altLang="en-US" sz="2400" dirty="0">
                <a:latin typeface="+mj-ea"/>
                <a:ea typeface="+mj-ea"/>
              </a:rPr>
              <a:t>：</a:t>
            </a:r>
            <a:r>
              <a:rPr lang="en-US" altLang="zh-CN" sz="2400" dirty="0">
                <a:latin typeface="+mj-ea"/>
                <a:ea typeface="+mj-ea"/>
              </a:rPr>
              <a:t>x</a:t>
            </a:r>
            <a:r>
              <a:rPr lang="zh-CN" altLang="en-US" sz="2400" dirty="0">
                <a:latin typeface="+mj-ea"/>
                <a:ea typeface="+mj-ea"/>
              </a:rPr>
              <a:t>是重要人物；</a:t>
            </a:r>
            <a:r>
              <a:rPr lang="en-US" altLang="zh-CN" sz="2400" dirty="0">
                <a:latin typeface="+mj-ea"/>
                <a:ea typeface="+mj-ea"/>
              </a:rPr>
              <a:t>C(x)</a:t>
            </a:r>
            <a:r>
              <a:rPr lang="zh-CN" altLang="en-US" sz="2400" dirty="0">
                <a:latin typeface="+mj-ea"/>
                <a:ea typeface="+mj-ea"/>
              </a:rPr>
              <a:t>：</a:t>
            </a:r>
            <a:r>
              <a:rPr lang="en-US" altLang="zh-CN" sz="2400" dirty="0">
                <a:latin typeface="+mj-ea"/>
                <a:ea typeface="+mj-ea"/>
              </a:rPr>
              <a:t>x</a:t>
            </a:r>
            <a:r>
              <a:rPr lang="zh-CN" altLang="en-US" sz="2400" dirty="0">
                <a:latin typeface="+mj-ea"/>
                <a:ea typeface="+mj-ea"/>
              </a:rPr>
              <a:t>是海关人员；</a:t>
            </a:r>
            <a:r>
              <a:rPr lang="en-US" altLang="zh-CN" sz="2400" dirty="0">
                <a:latin typeface="+mj-ea"/>
                <a:ea typeface="+mj-ea"/>
              </a:rPr>
              <a:t>P(x)</a:t>
            </a:r>
            <a:r>
              <a:rPr lang="zh-CN" altLang="en-US" sz="2400" dirty="0">
                <a:latin typeface="+mj-ea"/>
                <a:ea typeface="+mj-ea"/>
              </a:rPr>
              <a:t>：</a:t>
            </a:r>
            <a:r>
              <a:rPr lang="en-US" altLang="zh-CN" sz="2400" dirty="0">
                <a:latin typeface="+mj-ea"/>
                <a:ea typeface="+mj-ea"/>
              </a:rPr>
              <a:t>x</a:t>
            </a:r>
            <a:r>
              <a:rPr lang="zh-CN" altLang="en-US" sz="2400" dirty="0">
                <a:latin typeface="+mj-ea"/>
                <a:ea typeface="+mj-ea"/>
              </a:rPr>
              <a:t>是走私者；</a:t>
            </a:r>
            <a:r>
              <a:rPr lang="en-US" altLang="zh-CN" sz="2400" dirty="0">
                <a:latin typeface="+mj-ea"/>
                <a:ea typeface="+mj-ea"/>
              </a:rPr>
              <a:t>B(</a:t>
            </a:r>
            <a:r>
              <a:rPr lang="en-US" altLang="zh-CN" sz="2400" dirty="0" err="1">
                <a:latin typeface="+mj-ea"/>
                <a:ea typeface="+mj-ea"/>
              </a:rPr>
              <a:t>x,y</a:t>
            </a:r>
            <a:r>
              <a:rPr lang="en-US" altLang="zh-CN" sz="2400" dirty="0">
                <a:latin typeface="+mj-ea"/>
                <a:ea typeface="+mj-ea"/>
              </a:rPr>
              <a:t>)</a:t>
            </a:r>
            <a:r>
              <a:rPr lang="zh-CN" altLang="en-US" sz="2400" dirty="0">
                <a:latin typeface="+mj-ea"/>
                <a:ea typeface="+mj-ea"/>
              </a:rPr>
              <a:t>：</a:t>
            </a:r>
            <a:r>
              <a:rPr lang="en-US" altLang="zh-CN" sz="2400" dirty="0">
                <a:latin typeface="+mj-ea"/>
                <a:ea typeface="+mj-ea"/>
              </a:rPr>
              <a:t>y</a:t>
            </a:r>
            <a:r>
              <a:rPr lang="zh-CN" altLang="en-US" sz="2400" dirty="0">
                <a:latin typeface="+mj-ea"/>
                <a:ea typeface="+mj-ea"/>
              </a:rPr>
              <a:t>检查</a:t>
            </a:r>
            <a:r>
              <a:rPr lang="en-US" altLang="zh-CN" sz="2400" dirty="0">
                <a:latin typeface="+mj-ea"/>
                <a:ea typeface="+mj-ea"/>
              </a:rPr>
              <a:t>x</a:t>
            </a:r>
            <a:r>
              <a:rPr lang="zh-CN" altLang="en-US" sz="2400" dirty="0">
                <a:latin typeface="+mj-ea"/>
                <a:ea typeface="+mj-ea"/>
              </a:rPr>
              <a:t>。则上述句子可符号化为：</a:t>
            </a:r>
          </a:p>
          <a:p>
            <a:pPr marL="0" indent="0">
              <a:lnSpc>
                <a:spcPct val="150000"/>
              </a:lnSpc>
              <a:spcBef>
                <a:spcPts val="0"/>
              </a:spcBef>
              <a:buNone/>
            </a:pPr>
            <a:r>
              <a:rPr lang="zh-CN" altLang="en-US" sz="2400" dirty="0">
                <a:latin typeface="+mj-ea"/>
                <a:ea typeface="+mj-ea"/>
              </a:rPr>
              <a:t>      </a:t>
            </a:r>
            <a:r>
              <a:rPr lang="zh-CN" altLang="en-US" sz="2400" dirty="0">
                <a:solidFill>
                  <a:srgbClr val="3333FF"/>
                </a:solidFill>
                <a:latin typeface="+mj-ea"/>
                <a:ea typeface="+mj-ea"/>
              </a:rPr>
              <a:t>前提</a:t>
            </a:r>
            <a:r>
              <a:rPr lang="zh-CN" altLang="en-US" sz="2400" dirty="0">
                <a:latin typeface="+mj-ea"/>
                <a:ea typeface="+mj-ea"/>
              </a:rPr>
              <a:t>：</a:t>
            </a:r>
            <a:r>
              <a:rPr lang="en-US" altLang="zh-CN" sz="2400" dirty="0">
                <a:sym typeface="Symbol" panose="05050102010706020507" pitchFamily="18" charset="2"/>
              </a:rPr>
              <a:t></a:t>
            </a:r>
            <a:r>
              <a:rPr lang="en-US" altLang="zh-CN" sz="2400" dirty="0">
                <a:latin typeface="+mj-ea"/>
                <a:ea typeface="+mj-ea"/>
              </a:rPr>
              <a:t>x((E(x)∧¬V(x))→</a:t>
            </a:r>
            <a:r>
              <a:rPr lang="en-US" altLang="zh-CN" sz="2400" dirty="0">
                <a:sym typeface="Symbol" panose="05050102010706020507" pitchFamily="18" charset="2"/>
              </a:rPr>
              <a:t></a:t>
            </a:r>
            <a:r>
              <a:rPr lang="en-US" altLang="zh-CN" sz="2400" dirty="0">
                <a:latin typeface="+mj-ea"/>
                <a:ea typeface="+mj-ea"/>
              </a:rPr>
              <a:t>y(C(y)∧B(</a:t>
            </a:r>
            <a:r>
              <a:rPr lang="en-US" altLang="zh-CN" sz="2400" dirty="0" err="1">
                <a:latin typeface="+mj-ea"/>
                <a:ea typeface="+mj-ea"/>
              </a:rPr>
              <a:t>x,y</a:t>
            </a:r>
            <a:r>
              <a:rPr lang="en-US" altLang="zh-CN" sz="2400" dirty="0">
                <a:latin typeface="+mj-ea"/>
                <a:ea typeface="+mj-ea"/>
              </a:rPr>
              <a:t>)))</a:t>
            </a:r>
            <a:r>
              <a:rPr lang="zh-CN" altLang="en-US" sz="2400" dirty="0">
                <a:latin typeface="+mj-ea"/>
                <a:ea typeface="+mj-ea"/>
              </a:rPr>
              <a:t>，</a:t>
            </a:r>
            <a:endParaRPr lang="en-US" altLang="zh-CN" sz="2400" dirty="0">
              <a:latin typeface="+mj-ea"/>
              <a:ea typeface="+mj-ea"/>
            </a:endParaRPr>
          </a:p>
          <a:p>
            <a:pPr marL="0" indent="0">
              <a:lnSpc>
                <a:spcPct val="150000"/>
              </a:lnSpc>
              <a:spcBef>
                <a:spcPts val="0"/>
              </a:spcBef>
              <a:buNone/>
            </a:pPr>
            <a:r>
              <a:rPr lang="en-US" altLang="zh-CN" sz="2400" dirty="0">
                <a:latin typeface="+mj-ea"/>
                <a:ea typeface="+mj-ea"/>
                <a:sym typeface="Symbol" panose="05050102010706020507" pitchFamily="18" charset="2"/>
              </a:rPr>
              <a:t>               </a:t>
            </a:r>
            <a:r>
              <a:rPr lang="en-US" altLang="zh-CN" sz="2400" dirty="0">
                <a:sym typeface="Symbol" panose="05050102010706020507" pitchFamily="18" charset="2"/>
              </a:rPr>
              <a:t></a:t>
            </a:r>
            <a:r>
              <a:rPr lang="en-US" altLang="zh-CN" sz="2400" dirty="0">
                <a:latin typeface="+mj-ea"/>
                <a:ea typeface="+mj-ea"/>
              </a:rPr>
              <a:t>x(P(x)∧E(x)∧</a:t>
            </a:r>
            <a:r>
              <a:rPr lang="en-US" altLang="zh-CN" sz="2400" dirty="0">
                <a:sym typeface="Symbol" panose="05050102010706020507" pitchFamily="18" charset="2"/>
              </a:rPr>
              <a:t></a:t>
            </a:r>
            <a:r>
              <a:rPr lang="en-US" altLang="zh-CN" sz="2400" dirty="0">
                <a:latin typeface="+mj-ea"/>
                <a:ea typeface="+mj-ea"/>
              </a:rPr>
              <a:t>y(B(</a:t>
            </a:r>
            <a:r>
              <a:rPr lang="en-US" altLang="zh-CN" sz="2400" dirty="0" err="1">
                <a:latin typeface="+mj-ea"/>
                <a:ea typeface="+mj-ea"/>
              </a:rPr>
              <a:t>x,y</a:t>
            </a:r>
            <a:r>
              <a:rPr lang="en-US" altLang="zh-CN" sz="2400" dirty="0">
                <a:latin typeface="+mj-ea"/>
                <a:ea typeface="+mj-ea"/>
              </a:rPr>
              <a:t>)→P(y)))</a:t>
            </a:r>
            <a:r>
              <a:rPr lang="zh-CN" altLang="en-US" sz="2400" dirty="0">
                <a:latin typeface="+mj-ea"/>
                <a:ea typeface="+mj-ea"/>
              </a:rPr>
              <a:t>，</a:t>
            </a:r>
            <a:r>
              <a:rPr lang="en-US" altLang="zh-CN" sz="2400" dirty="0">
                <a:sym typeface="Symbol" panose="05050102010706020507" pitchFamily="18" charset="2"/>
              </a:rPr>
              <a:t></a:t>
            </a:r>
            <a:r>
              <a:rPr lang="en-US" altLang="zh-CN" sz="2400" dirty="0">
                <a:latin typeface="+mj-ea"/>
                <a:ea typeface="+mj-ea"/>
              </a:rPr>
              <a:t>x(P(x)→</a:t>
            </a:r>
            <a:r>
              <a:rPr lang="en-US" altLang="zh-CN" sz="2400" dirty="0">
                <a:sym typeface="Symbol" panose="05050102010706020507" pitchFamily="18" charset="2"/>
              </a:rPr>
              <a:t> </a:t>
            </a:r>
            <a:r>
              <a:rPr lang="en-US" altLang="zh-CN" sz="2400" dirty="0">
                <a:latin typeface="+mj-ea"/>
                <a:ea typeface="+mj-ea"/>
              </a:rPr>
              <a:t>¬V(x))</a:t>
            </a:r>
            <a:r>
              <a:rPr lang="zh-CN" altLang="en-US" sz="2400" dirty="0">
                <a:latin typeface="+mj-ea"/>
                <a:ea typeface="+mj-ea"/>
              </a:rPr>
              <a:t>。</a:t>
            </a:r>
          </a:p>
          <a:p>
            <a:pPr marL="0" indent="0">
              <a:lnSpc>
                <a:spcPct val="150000"/>
              </a:lnSpc>
              <a:spcBef>
                <a:spcPts val="0"/>
              </a:spcBef>
              <a:buNone/>
            </a:pPr>
            <a:r>
              <a:rPr lang="zh-CN" altLang="en-US" sz="2400" dirty="0">
                <a:latin typeface="+mj-ea"/>
                <a:ea typeface="+mj-ea"/>
              </a:rPr>
              <a:t>      </a:t>
            </a:r>
            <a:r>
              <a:rPr lang="zh-CN" altLang="en-US" sz="2400" dirty="0">
                <a:solidFill>
                  <a:srgbClr val="3333FF"/>
                </a:solidFill>
                <a:latin typeface="+mj-ea"/>
                <a:ea typeface="+mj-ea"/>
              </a:rPr>
              <a:t>结论</a:t>
            </a:r>
            <a:r>
              <a:rPr lang="zh-CN" altLang="en-US" sz="2400" dirty="0">
                <a:latin typeface="+mj-ea"/>
                <a:ea typeface="+mj-ea"/>
              </a:rPr>
              <a:t>：</a:t>
            </a:r>
            <a:r>
              <a:rPr lang="en-US" altLang="zh-CN" sz="2400" dirty="0">
                <a:sym typeface="Symbol" panose="05050102010706020507" pitchFamily="18" charset="2"/>
              </a:rPr>
              <a:t> </a:t>
            </a:r>
            <a:r>
              <a:rPr lang="en-US" altLang="zh-CN" sz="2400" dirty="0">
                <a:latin typeface="+mj-ea"/>
                <a:ea typeface="+mj-ea"/>
              </a:rPr>
              <a:t>x(P(x)∧C(x))</a:t>
            </a:r>
            <a:r>
              <a:rPr lang="zh-CN" altLang="en-US" sz="2400" dirty="0">
                <a:latin typeface="+mj-ea"/>
                <a:ea typeface="+mj-ea"/>
              </a:rPr>
              <a:t>。</a:t>
            </a:r>
          </a:p>
          <a:p>
            <a:pPr marL="0" indent="0" algn="l">
              <a:lnSpc>
                <a:spcPct val="150000"/>
              </a:lnSpc>
              <a:spcBef>
                <a:spcPts val="0"/>
              </a:spcBef>
              <a:buNone/>
            </a:pPr>
            <a:r>
              <a:rPr lang="zh-CN" altLang="en-US" sz="2400" dirty="0">
                <a:latin typeface="+mj-ea"/>
                <a:ea typeface="+mj-ea"/>
              </a:rPr>
              <a:t>即证明</a:t>
            </a:r>
            <a:r>
              <a:rPr lang="en-US" altLang="zh-CN" sz="2400" dirty="0">
                <a:sym typeface="Symbol" panose="05050102010706020507" pitchFamily="18" charset="2"/>
              </a:rPr>
              <a:t></a:t>
            </a:r>
            <a:r>
              <a:rPr lang="en-US" altLang="zh-CN" sz="2400" dirty="0">
                <a:latin typeface="+mj-ea"/>
              </a:rPr>
              <a:t>x((E(x)∧¬V(x))→</a:t>
            </a:r>
            <a:r>
              <a:rPr lang="en-US" altLang="zh-CN" sz="2400" dirty="0">
                <a:sym typeface="Symbol" panose="05050102010706020507" pitchFamily="18" charset="2"/>
              </a:rPr>
              <a:t></a:t>
            </a:r>
            <a:r>
              <a:rPr lang="en-US" altLang="zh-CN" sz="2400" dirty="0">
                <a:latin typeface="+mj-ea"/>
              </a:rPr>
              <a:t>y(C(y)∧B(</a:t>
            </a:r>
            <a:r>
              <a:rPr lang="en-US" altLang="zh-CN" sz="2400" dirty="0" err="1">
                <a:latin typeface="+mj-ea"/>
              </a:rPr>
              <a:t>x,y</a:t>
            </a:r>
            <a:r>
              <a:rPr lang="en-US" altLang="zh-CN" sz="2400" dirty="0">
                <a:latin typeface="+mj-ea"/>
              </a:rPr>
              <a:t>))), </a:t>
            </a:r>
            <a:r>
              <a:rPr lang="en-US" altLang="zh-CN" sz="2400" dirty="0">
                <a:sym typeface="Symbol" panose="05050102010706020507" pitchFamily="18" charset="2"/>
              </a:rPr>
              <a:t></a:t>
            </a:r>
            <a:r>
              <a:rPr lang="en-US" altLang="zh-CN" sz="2400" dirty="0">
                <a:latin typeface="+mj-ea"/>
              </a:rPr>
              <a:t>x(P(x)∧E(x)∧</a:t>
            </a:r>
            <a:r>
              <a:rPr lang="en-US" altLang="zh-CN" sz="2400" dirty="0">
                <a:sym typeface="Symbol" panose="05050102010706020507" pitchFamily="18" charset="2"/>
              </a:rPr>
              <a:t></a:t>
            </a:r>
            <a:r>
              <a:rPr lang="en-US" altLang="zh-CN" sz="2400" dirty="0">
                <a:latin typeface="+mj-ea"/>
              </a:rPr>
              <a:t>y(B(</a:t>
            </a:r>
            <a:r>
              <a:rPr lang="en-US" altLang="zh-CN" sz="2400" dirty="0" err="1">
                <a:latin typeface="+mj-ea"/>
              </a:rPr>
              <a:t>x,y</a:t>
            </a:r>
            <a:r>
              <a:rPr lang="en-US" altLang="zh-CN" sz="2400" dirty="0">
                <a:latin typeface="+mj-ea"/>
              </a:rPr>
              <a:t>)→P(y)))</a:t>
            </a:r>
            <a:r>
              <a:rPr lang="zh-CN" altLang="en-US" sz="2400" dirty="0">
                <a:latin typeface="+mj-ea"/>
              </a:rPr>
              <a:t>，</a:t>
            </a:r>
            <a:r>
              <a:rPr lang="en-US" altLang="zh-CN" sz="2400" dirty="0">
                <a:sym typeface="Symbol" panose="05050102010706020507" pitchFamily="18" charset="2"/>
              </a:rPr>
              <a:t></a:t>
            </a:r>
            <a:r>
              <a:rPr lang="en-US" altLang="zh-CN" sz="2400" dirty="0">
                <a:latin typeface="+mj-ea"/>
              </a:rPr>
              <a:t>x(P(x)→</a:t>
            </a:r>
            <a:r>
              <a:rPr lang="en-US" altLang="zh-CN" sz="2400" dirty="0">
                <a:sym typeface="Symbol" panose="05050102010706020507" pitchFamily="18" charset="2"/>
              </a:rPr>
              <a:t> </a:t>
            </a:r>
            <a:r>
              <a:rPr lang="en-US" altLang="zh-CN" sz="2400" dirty="0">
                <a:latin typeface="+mj-ea"/>
              </a:rPr>
              <a:t>¬V(x))</a:t>
            </a:r>
            <a:r>
              <a:rPr lang="en-US" altLang="zh-CN" sz="2400" dirty="0">
                <a:latin typeface="Arial" panose="020B0604020202020204" pitchFamily="34" charset="0"/>
                <a:sym typeface="Symbol" panose="05050102010706020507" pitchFamily="18" charset="2"/>
              </a:rPr>
              <a:t> </a:t>
            </a:r>
            <a:r>
              <a:rPr lang="en-US" altLang="zh-CN" sz="2400" dirty="0">
                <a:sym typeface="Symbol" panose="05050102010706020507" pitchFamily="18" charset="2"/>
              </a:rPr>
              <a:t></a:t>
            </a:r>
            <a:r>
              <a:rPr lang="en-US" altLang="zh-CN" sz="2400" dirty="0">
                <a:latin typeface="+mj-ea"/>
              </a:rPr>
              <a:t>x(P(x)∧C(x)).</a:t>
            </a:r>
            <a:endParaRPr lang="zh-CN" altLang="en-US" sz="2400" dirty="0">
              <a:latin typeface="+mj-ea"/>
              <a:ea typeface="+mj-ea"/>
            </a:endParaRPr>
          </a:p>
        </p:txBody>
      </p:sp>
    </p:spTree>
    <p:custDataLst>
      <p:tags r:id="rId1"/>
    </p:custDataLst>
    <p:extLst>
      <p:ext uri="{BB962C8B-B14F-4D97-AF65-F5344CB8AC3E}">
        <p14:creationId xmlns:p14="http://schemas.microsoft.com/office/powerpoint/2010/main" val="14465674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ox(i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ox(in)">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ox(in)">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ox(in)">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box(in)">
                                      <p:cBhvr>
                                        <p:cTn id="2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5" name="Rectangle 4">
            <a:extLst>
              <a:ext uri="{FF2B5EF4-FFF2-40B4-BE49-F238E27FC236}">
                <a16:creationId xmlns:a16="http://schemas.microsoft.com/office/drawing/2014/main" id="{27366826-257E-453F-A5BF-D1D6B7496FAC}"/>
              </a:ext>
            </a:extLst>
          </p:cNvPr>
          <p:cNvSpPr>
            <a:spLocks noChangeArrowheads="1"/>
          </p:cNvSpPr>
          <p:nvPr/>
        </p:nvSpPr>
        <p:spPr bwMode="auto">
          <a:xfrm>
            <a:off x="231776" y="825177"/>
            <a:ext cx="914400"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buNone/>
            </a:pPr>
            <a:r>
              <a:rPr lang="zh-CN" altLang="en-US" sz="2400" dirty="0">
                <a:solidFill>
                  <a:srgbClr val="C00000"/>
                </a:solidFill>
                <a:latin typeface="+mn-ea"/>
                <a:ea typeface="+mn-ea"/>
              </a:rPr>
              <a:t>证明</a:t>
            </a:r>
            <a:endParaRPr lang="zh-CN" altLang="zh-CN" sz="2400" dirty="0">
              <a:solidFill>
                <a:srgbClr val="C00000"/>
              </a:solidFill>
              <a:latin typeface="+mn-ea"/>
              <a:ea typeface="+mn-ea"/>
            </a:endParaRPr>
          </a:p>
        </p:txBody>
      </p:sp>
      <p:sp>
        <p:nvSpPr>
          <p:cNvPr id="6" name="Rectangle 2">
            <a:extLst>
              <a:ext uri="{FF2B5EF4-FFF2-40B4-BE49-F238E27FC236}">
                <a16:creationId xmlns:a16="http://schemas.microsoft.com/office/drawing/2014/main" id="{80208A11-2E70-4EB1-B4F2-7A4F70AA0F1F}"/>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3.27</a:t>
            </a:r>
            <a:r>
              <a:rPr lang="zh-CN" altLang="en-US" dirty="0"/>
              <a:t>（续）</a:t>
            </a: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076C3B97-0E9F-4F77-B579-2F4ACB740DC5}"/>
                  </a:ext>
                </a:extLst>
              </p:cNvPr>
              <p:cNvSpPr/>
              <p:nvPr/>
            </p:nvSpPr>
            <p:spPr>
              <a:xfrm>
                <a:off x="1116100" y="845367"/>
                <a:ext cx="10287000" cy="5565691"/>
              </a:xfrm>
              <a:prstGeom prst="rect">
                <a:avLst/>
              </a:prstGeom>
            </p:spPr>
            <p:txBody>
              <a:bodyPr wrap="square">
                <a:spAutoFit/>
              </a:bodyPr>
              <a:lstStyle/>
              <a:p>
                <a:pPr>
                  <a:lnSpc>
                    <a:spcPct val="150000"/>
                  </a:lnSpc>
                </a:pPr>
                <a:r>
                  <a:rPr lang="en-US" altLang="zh-CN" b="1" dirty="0">
                    <a:latin typeface="+mn-ea"/>
                  </a:rPr>
                  <a:t>(1)</a:t>
                </a:r>
                <a:r>
                  <a:rPr lang="zh-CN" altLang="zh-CN" b="1" dirty="0">
                    <a:latin typeface="+mn-ea"/>
                  </a:rPr>
                  <a:t> </a:t>
                </a:r>
                <a:r>
                  <a:rPr lang="en-US" altLang="zh-CN" b="1" dirty="0">
                    <a:latin typeface="+mn-ea"/>
                    <a:sym typeface="Symbol" panose="05050102010706020507" pitchFamily="18" charset="2"/>
                  </a:rPr>
                  <a:t></a:t>
                </a:r>
                <a:r>
                  <a:rPr lang="pt-BR" altLang="zh-CN" b="1" dirty="0">
                    <a:latin typeface="+mn-ea"/>
                  </a:rPr>
                  <a:t>x(P(x)</a:t>
                </a:r>
                <a:r>
                  <a:rPr lang="zh-CN" altLang="zh-CN" b="1" dirty="0">
                    <a:latin typeface="+mn-ea"/>
                  </a:rPr>
                  <a:t>∧</a:t>
                </a:r>
                <a:r>
                  <a:rPr lang="pt-BR" altLang="zh-CN" b="1" dirty="0">
                    <a:latin typeface="+mn-ea"/>
                  </a:rPr>
                  <a:t>E(x)</a:t>
                </a:r>
                <a:r>
                  <a:rPr lang="zh-CN" altLang="zh-CN" b="1" dirty="0">
                    <a:latin typeface="+mn-ea"/>
                  </a:rPr>
                  <a:t>∧</a:t>
                </a:r>
                <a:r>
                  <a:rPr lang="en-US" altLang="zh-CN" b="1" dirty="0">
                    <a:latin typeface="+mn-ea"/>
                    <a:sym typeface="Symbol" panose="05050102010706020507" pitchFamily="18" charset="2"/>
                  </a:rPr>
                  <a:t></a:t>
                </a:r>
                <a:r>
                  <a:rPr lang="pt-BR" altLang="zh-CN" b="1" dirty="0">
                    <a:latin typeface="+mn-ea"/>
                  </a:rPr>
                  <a:t>y(B(x,y)→P(y)))          P</a:t>
                </a:r>
                <a:endParaRPr lang="zh-CN" altLang="zh-CN" b="1" dirty="0">
                  <a:latin typeface="+mn-ea"/>
                </a:endParaRPr>
              </a:p>
              <a:p>
                <a:pPr>
                  <a:lnSpc>
                    <a:spcPct val="150000"/>
                  </a:lnSpc>
                </a:pPr>
                <a:r>
                  <a:rPr lang="en-US" altLang="zh-CN" b="1" dirty="0">
                    <a:latin typeface="+mn-ea"/>
                  </a:rPr>
                  <a:t>(2)</a:t>
                </a:r>
                <a:r>
                  <a:rPr lang="zh-CN" altLang="zh-CN" b="1" dirty="0">
                    <a:latin typeface="+mn-ea"/>
                  </a:rPr>
                  <a:t> </a:t>
                </a:r>
                <a:r>
                  <a:rPr lang="pt-BR" altLang="zh-CN" b="1" dirty="0">
                    <a:latin typeface="+mn-ea"/>
                  </a:rPr>
                  <a:t>P(a)</a:t>
                </a:r>
                <a:r>
                  <a:rPr lang="zh-CN" altLang="zh-CN" b="1" dirty="0">
                    <a:latin typeface="+mn-ea"/>
                  </a:rPr>
                  <a:t>∧</a:t>
                </a:r>
                <a:r>
                  <a:rPr lang="pt-BR" altLang="zh-CN" b="1" dirty="0">
                    <a:latin typeface="+mn-ea"/>
                  </a:rPr>
                  <a:t>E(a)</a:t>
                </a:r>
                <a:r>
                  <a:rPr lang="zh-CN" altLang="zh-CN" b="1" dirty="0">
                    <a:latin typeface="+mn-ea"/>
                  </a:rPr>
                  <a:t>∧</a:t>
                </a:r>
                <a:r>
                  <a:rPr lang="en-US" altLang="zh-CN" b="1" dirty="0">
                    <a:latin typeface="+mn-ea"/>
                    <a:sym typeface="Symbol" panose="05050102010706020507" pitchFamily="18" charset="2"/>
                  </a:rPr>
                  <a:t></a:t>
                </a:r>
                <a:r>
                  <a:rPr lang="pt-BR" altLang="zh-CN" b="1" dirty="0">
                    <a:latin typeface="+mn-ea"/>
                  </a:rPr>
                  <a:t>y( B(a,y)→P(y))               EI</a:t>
                </a:r>
                <a:r>
                  <a:rPr lang="zh-CN" altLang="zh-CN" b="1" dirty="0">
                    <a:latin typeface="+mn-ea"/>
                  </a:rPr>
                  <a:t>，</a:t>
                </a:r>
                <a:r>
                  <a:rPr lang="en-US" altLang="zh-CN" b="1" dirty="0">
                    <a:latin typeface="+mn-ea"/>
                  </a:rPr>
                  <a:t> (1)</a:t>
                </a:r>
                <a:r>
                  <a:rPr lang="zh-CN" altLang="zh-CN" b="1" dirty="0">
                    <a:latin typeface="+mn-ea"/>
                  </a:rPr>
                  <a:t> </a:t>
                </a:r>
              </a:p>
              <a:p>
                <a:pPr>
                  <a:lnSpc>
                    <a:spcPct val="150000"/>
                  </a:lnSpc>
                </a:pPr>
                <a:r>
                  <a:rPr lang="en-US" altLang="zh-CN" b="1" dirty="0">
                    <a:latin typeface="+mn-ea"/>
                  </a:rPr>
                  <a:t>(3)</a:t>
                </a:r>
                <a:r>
                  <a:rPr lang="zh-CN" altLang="zh-CN" b="1" dirty="0">
                    <a:latin typeface="+mn-ea"/>
                  </a:rPr>
                  <a:t> </a:t>
                </a:r>
                <a:r>
                  <a:rPr lang="pt-BR" altLang="zh-CN" b="1" dirty="0">
                    <a:latin typeface="+mn-ea"/>
                  </a:rPr>
                  <a:t>P(a)                                                      T</a:t>
                </a:r>
                <a:r>
                  <a:rPr lang="zh-CN" altLang="zh-CN" b="1" dirty="0">
                    <a:latin typeface="+mn-ea"/>
                  </a:rPr>
                  <a:t>，</a:t>
                </a:r>
                <a:r>
                  <a:rPr lang="en-US" altLang="zh-CN" b="1" dirty="0">
                    <a:latin typeface="+mn-ea"/>
                  </a:rPr>
                  <a:t> (2)</a:t>
                </a:r>
                <a:r>
                  <a:rPr lang="zh-CN" altLang="zh-CN" b="1" dirty="0">
                    <a:latin typeface="+mn-ea"/>
                  </a:rPr>
                  <a:t> ，</a:t>
                </a:r>
                <a:r>
                  <a:rPr lang="pt-BR" altLang="zh-CN" b="1" dirty="0">
                    <a:latin typeface="+mn-ea"/>
                  </a:rPr>
                  <a:t>I</a:t>
                </a:r>
                <a:endParaRPr lang="zh-CN" altLang="zh-CN" b="1" dirty="0">
                  <a:latin typeface="+mn-ea"/>
                </a:endParaRPr>
              </a:p>
              <a:p>
                <a:pPr>
                  <a:lnSpc>
                    <a:spcPct val="150000"/>
                  </a:lnSpc>
                </a:pPr>
                <a:r>
                  <a:rPr lang="en-US" altLang="zh-CN" b="1" dirty="0">
                    <a:latin typeface="+mn-ea"/>
                  </a:rPr>
                  <a:t>(4)</a:t>
                </a:r>
                <a:r>
                  <a:rPr lang="zh-CN" altLang="zh-CN" b="1" dirty="0">
                    <a:latin typeface="+mn-ea"/>
                  </a:rPr>
                  <a:t> </a:t>
                </a:r>
                <a:r>
                  <a:rPr lang="pt-BR" altLang="zh-CN" b="1" dirty="0">
                    <a:latin typeface="+mn-ea"/>
                  </a:rPr>
                  <a:t>E(a)                                                      T</a:t>
                </a:r>
                <a:r>
                  <a:rPr lang="zh-CN" altLang="zh-CN" b="1" dirty="0">
                    <a:latin typeface="+mn-ea"/>
                  </a:rPr>
                  <a:t>，</a:t>
                </a:r>
                <a:r>
                  <a:rPr lang="en-US" altLang="zh-CN" b="1" dirty="0">
                    <a:latin typeface="+mn-ea"/>
                  </a:rPr>
                  <a:t> (2)</a:t>
                </a:r>
                <a:r>
                  <a:rPr lang="zh-CN" altLang="zh-CN" b="1" dirty="0">
                    <a:latin typeface="+mn-ea"/>
                  </a:rPr>
                  <a:t> ，</a:t>
                </a:r>
                <a:r>
                  <a:rPr lang="pt-BR" altLang="zh-CN" b="1" dirty="0">
                    <a:latin typeface="+mn-ea"/>
                  </a:rPr>
                  <a:t>I</a:t>
                </a:r>
                <a:endParaRPr lang="zh-CN" altLang="zh-CN" b="1" dirty="0">
                  <a:latin typeface="+mn-ea"/>
                </a:endParaRPr>
              </a:p>
              <a:p>
                <a:pPr>
                  <a:lnSpc>
                    <a:spcPct val="150000"/>
                  </a:lnSpc>
                </a:pPr>
                <a:r>
                  <a:rPr lang="en-US" altLang="zh-CN" b="1" dirty="0">
                    <a:latin typeface="+mn-ea"/>
                  </a:rPr>
                  <a:t>(5)</a:t>
                </a:r>
                <a:r>
                  <a:rPr lang="zh-CN" altLang="zh-CN" b="1" dirty="0">
                    <a:latin typeface="+mn-ea"/>
                  </a:rPr>
                  <a:t> </a:t>
                </a:r>
                <a:r>
                  <a:rPr lang="en-US" altLang="zh-CN" b="1" dirty="0">
                    <a:latin typeface="+mn-ea"/>
                    <a:sym typeface="Symbol" panose="05050102010706020507" pitchFamily="18" charset="2"/>
                  </a:rPr>
                  <a:t></a:t>
                </a:r>
                <a:r>
                  <a:rPr lang="pt-BR" altLang="zh-CN" b="1" dirty="0">
                    <a:latin typeface="+mn-ea"/>
                  </a:rPr>
                  <a:t>y( B(a,y)→P(y))                  	             T</a:t>
                </a:r>
                <a:r>
                  <a:rPr lang="zh-CN" altLang="zh-CN" b="1" dirty="0">
                    <a:latin typeface="+mn-ea"/>
                  </a:rPr>
                  <a:t>，</a:t>
                </a:r>
                <a:r>
                  <a:rPr lang="en-US" altLang="zh-CN" b="1" dirty="0">
                    <a:latin typeface="+mn-ea"/>
                  </a:rPr>
                  <a:t> (2)</a:t>
                </a:r>
                <a:r>
                  <a:rPr lang="zh-CN" altLang="zh-CN" b="1" dirty="0">
                    <a:latin typeface="+mn-ea"/>
                  </a:rPr>
                  <a:t> ，</a:t>
                </a:r>
                <a:r>
                  <a:rPr lang="pt-BR" altLang="zh-CN" b="1" dirty="0">
                    <a:latin typeface="+mn-ea"/>
                  </a:rPr>
                  <a:t>I</a:t>
                </a:r>
                <a:endParaRPr lang="zh-CN" altLang="zh-CN" b="1" dirty="0">
                  <a:latin typeface="+mn-ea"/>
                </a:endParaRPr>
              </a:p>
              <a:p>
                <a:pPr>
                  <a:lnSpc>
                    <a:spcPct val="150000"/>
                  </a:lnSpc>
                </a:pPr>
                <a:r>
                  <a:rPr lang="en-US" altLang="zh-CN" b="1" dirty="0">
                    <a:latin typeface="+mn-ea"/>
                  </a:rPr>
                  <a:t>(6)</a:t>
                </a:r>
                <a:r>
                  <a:rPr lang="zh-CN" altLang="zh-CN" b="1" dirty="0">
                    <a:latin typeface="+mn-ea"/>
                  </a:rPr>
                  <a:t> </a:t>
                </a:r>
                <a:r>
                  <a:rPr lang="en-US" altLang="zh-CN" b="1" dirty="0">
                    <a:latin typeface="+mn-ea"/>
                    <a:sym typeface="Symbol" panose="05050102010706020507" pitchFamily="18" charset="2"/>
                  </a:rPr>
                  <a:t></a:t>
                </a:r>
                <a:r>
                  <a:rPr lang="pt-BR" altLang="zh-CN" b="1" dirty="0">
                    <a:latin typeface="+mn-ea"/>
                  </a:rPr>
                  <a:t>x(P(x)→</a:t>
                </a:r>
                <a14:m>
                  <m:oMath xmlns:m="http://schemas.openxmlformats.org/officeDocument/2006/math">
                    <m:r>
                      <a:rPr lang="pt-BR" altLang="zh-CN" b="1">
                        <a:latin typeface="Cambria Math" panose="02040503050406030204" pitchFamily="18" charset="0"/>
                      </a:rPr>
                      <m:t>¬</m:t>
                    </m:r>
                  </m:oMath>
                </a14:m>
                <a:r>
                  <a:rPr lang="pt-BR" altLang="zh-CN" b="1" dirty="0">
                    <a:latin typeface="+mn-ea"/>
                  </a:rPr>
                  <a:t>V(x))                                   P</a:t>
                </a:r>
                <a:endParaRPr lang="zh-CN" altLang="zh-CN" b="1" dirty="0">
                  <a:latin typeface="+mn-ea"/>
                </a:endParaRPr>
              </a:p>
              <a:p>
                <a:pPr>
                  <a:lnSpc>
                    <a:spcPct val="150000"/>
                  </a:lnSpc>
                </a:pPr>
                <a:r>
                  <a:rPr lang="en-US" altLang="zh-CN" b="1" dirty="0">
                    <a:latin typeface="+mn-ea"/>
                  </a:rPr>
                  <a:t>(7)</a:t>
                </a:r>
                <a:r>
                  <a:rPr lang="zh-CN" altLang="zh-CN" b="1" dirty="0">
                    <a:latin typeface="+mn-ea"/>
                  </a:rPr>
                  <a:t> </a:t>
                </a:r>
                <a:r>
                  <a:rPr lang="pt-BR" altLang="zh-CN" b="1" dirty="0">
                    <a:latin typeface="+mn-ea"/>
                  </a:rPr>
                  <a:t>P(a)→</a:t>
                </a:r>
                <a14:m>
                  <m:oMath xmlns:m="http://schemas.openxmlformats.org/officeDocument/2006/math">
                    <m:r>
                      <a:rPr lang="pt-BR" altLang="zh-CN" b="1">
                        <a:latin typeface="Cambria Math" panose="02040503050406030204" pitchFamily="18" charset="0"/>
                      </a:rPr>
                      <m:t>¬</m:t>
                    </m:r>
                  </m:oMath>
                </a14:m>
                <a:r>
                  <a:rPr lang="pt-BR" altLang="zh-CN" b="1" dirty="0">
                    <a:latin typeface="+mn-ea"/>
                  </a:rPr>
                  <a:t>V(a)                                          UI</a:t>
                </a:r>
                <a:r>
                  <a:rPr lang="zh-CN" altLang="zh-CN" b="1" dirty="0">
                    <a:latin typeface="+mn-ea"/>
                  </a:rPr>
                  <a:t>，</a:t>
                </a:r>
                <a:r>
                  <a:rPr lang="en-US" altLang="zh-CN" b="1" dirty="0">
                    <a:latin typeface="+mn-ea"/>
                  </a:rPr>
                  <a:t>(6)</a:t>
                </a:r>
                <a:r>
                  <a:rPr lang="pt-BR" altLang="zh-CN" b="1" dirty="0">
                    <a:latin typeface="+mn-ea"/>
                  </a:rPr>
                  <a:t> </a:t>
                </a:r>
                <a:endParaRPr lang="zh-CN" altLang="zh-CN" b="1" dirty="0">
                  <a:latin typeface="+mn-ea"/>
                </a:endParaRPr>
              </a:p>
              <a:p>
                <a:pPr>
                  <a:lnSpc>
                    <a:spcPct val="150000"/>
                  </a:lnSpc>
                </a:pPr>
                <a:r>
                  <a:rPr lang="en-US" altLang="zh-CN" b="1" dirty="0">
                    <a:latin typeface="+mn-ea"/>
                  </a:rPr>
                  <a:t>(8)</a:t>
                </a:r>
                <a:r>
                  <a:rPr lang="zh-CN" altLang="zh-CN" b="1" dirty="0">
                    <a:latin typeface="+mn-ea"/>
                  </a:rPr>
                  <a:t> </a:t>
                </a:r>
                <a14:m>
                  <m:oMath xmlns:m="http://schemas.openxmlformats.org/officeDocument/2006/math">
                    <m:r>
                      <a:rPr lang="pt-BR" altLang="zh-CN" b="1">
                        <a:latin typeface="Cambria Math" panose="02040503050406030204" pitchFamily="18" charset="0"/>
                      </a:rPr>
                      <m:t>¬</m:t>
                    </m:r>
                  </m:oMath>
                </a14:m>
                <a:r>
                  <a:rPr lang="pt-BR" altLang="zh-CN" b="1" dirty="0">
                    <a:latin typeface="+mn-ea"/>
                  </a:rPr>
                  <a:t>V(a)                                                    T</a:t>
                </a:r>
                <a:r>
                  <a:rPr lang="zh-CN" altLang="zh-CN" b="1" dirty="0">
                    <a:latin typeface="+mn-ea"/>
                  </a:rPr>
                  <a:t>，</a:t>
                </a:r>
                <a:r>
                  <a:rPr lang="en-US" altLang="zh-CN" b="1" dirty="0">
                    <a:latin typeface="+mn-ea"/>
                  </a:rPr>
                  <a:t> (3)</a:t>
                </a:r>
                <a:r>
                  <a:rPr lang="zh-CN" altLang="zh-CN" b="1" dirty="0">
                    <a:latin typeface="+mn-ea"/>
                  </a:rPr>
                  <a:t> ，</a:t>
                </a:r>
                <a:r>
                  <a:rPr lang="en-US" altLang="zh-CN" b="1" dirty="0">
                    <a:latin typeface="+mn-ea"/>
                  </a:rPr>
                  <a:t>(7)</a:t>
                </a:r>
                <a:r>
                  <a:rPr lang="zh-CN" altLang="zh-CN" b="1" dirty="0">
                    <a:latin typeface="+mn-ea"/>
                  </a:rPr>
                  <a:t> ，</a:t>
                </a:r>
                <a:r>
                  <a:rPr lang="pt-BR" altLang="zh-CN" b="1" dirty="0">
                    <a:latin typeface="+mn-ea"/>
                  </a:rPr>
                  <a:t>I</a:t>
                </a:r>
                <a:endParaRPr lang="zh-CN" altLang="zh-CN" b="1" dirty="0">
                  <a:latin typeface="+mn-ea"/>
                </a:endParaRPr>
              </a:p>
              <a:p>
                <a:pPr>
                  <a:lnSpc>
                    <a:spcPct val="150000"/>
                  </a:lnSpc>
                </a:pPr>
                <a:r>
                  <a:rPr lang="en-US" altLang="zh-CN" b="1" dirty="0">
                    <a:latin typeface="+mn-ea"/>
                  </a:rPr>
                  <a:t>(9)</a:t>
                </a:r>
                <a:r>
                  <a:rPr lang="zh-CN" altLang="zh-CN" b="1" dirty="0">
                    <a:latin typeface="+mn-ea"/>
                  </a:rPr>
                  <a:t> </a:t>
                </a:r>
                <a:r>
                  <a:rPr lang="en-US" altLang="zh-CN" b="1" dirty="0">
                    <a:latin typeface="+mn-ea"/>
                    <a:sym typeface="Symbol" panose="05050102010706020507" pitchFamily="18" charset="2"/>
                  </a:rPr>
                  <a:t></a:t>
                </a:r>
                <a:r>
                  <a:rPr lang="pt-BR" altLang="zh-CN" b="1" dirty="0">
                    <a:latin typeface="+mn-ea"/>
                  </a:rPr>
                  <a:t>x((E(x)</a:t>
                </a:r>
                <a:r>
                  <a:rPr lang="zh-CN" altLang="zh-CN" b="1" dirty="0">
                    <a:latin typeface="+mn-ea"/>
                  </a:rPr>
                  <a:t>∧</a:t>
                </a:r>
                <a14:m>
                  <m:oMath xmlns:m="http://schemas.openxmlformats.org/officeDocument/2006/math">
                    <m:r>
                      <a:rPr lang="pt-BR" altLang="zh-CN" b="1">
                        <a:latin typeface="Cambria Math" panose="02040503050406030204" pitchFamily="18" charset="0"/>
                      </a:rPr>
                      <m:t>¬</m:t>
                    </m:r>
                  </m:oMath>
                </a14:m>
                <a:r>
                  <a:rPr lang="pt-BR" altLang="zh-CN" b="1" dirty="0">
                    <a:latin typeface="+mn-ea"/>
                  </a:rPr>
                  <a:t>V(x))→</a:t>
                </a:r>
                <a:r>
                  <a:rPr lang="en-US" altLang="zh-CN" b="1" dirty="0">
                    <a:latin typeface="+mn-ea"/>
                    <a:sym typeface="Symbol" panose="05050102010706020507" pitchFamily="18" charset="2"/>
                  </a:rPr>
                  <a:t></a:t>
                </a:r>
                <a:r>
                  <a:rPr lang="pt-BR" altLang="zh-CN" b="1" dirty="0">
                    <a:latin typeface="+mn-ea"/>
                  </a:rPr>
                  <a:t>y(C(y)</a:t>
                </a:r>
                <a:r>
                  <a:rPr lang="zh-CN" altLang="zh-CN" b="1" dirty="0">
                    <a:latin typeface="+mn-ea"/>
                  </a:rPr>
                  <a:t>∧</a:t>
                </a:r>
                <a:r>
                  <a:rPr lang="pt-BR" altLang="zh-CN" b="1" dirty="0">
                    <a:latin typeface="+mn-ea"/>
                  </a:rPr>
                  <a:t>B(x,y)))	P</a:t>
                </a:r>
                <a:endParaRPr lang="zh-CN" altLang="zh-CN" b="1" dirty="0">
                  <a:latin typeface="+mn-ea"/>
                </a:endParaRPr>
              </a:p>
              <a:p>
                <a:pPr>
                  <a:lnSpc>
                    <a:spcPct val="150000"/>
                  </a:lnSpc>
                </a:pPr>
                <a:r>
                  <a:rPr lang="en-US" altLang="zh-CN" b="1" dirty="0">
                    <a:latin typeface="+mn-ea"/>
                  </a:rPr>
                  <a:t>(10)</a:t>
                </a:r>
                <a:r>
                  <a:rPr lang="pt-BR" altLang="zh-CN" b="1" dirty="0">
                    <a:latin typeface="+mn-ea"/>
                  </a:rPr>
                  <a:t> (E(a)</a:t>
                </a:r>
                <a:r>
                  <a:rPr lang="zh-CN" altLang="zh-CN" b="1" dirty="0">
                    <a:latin typeface="+mn-ea"/>
                  </a:rPr>
                  <a:t>∧</a:t>
                </a:r>
                <a14:m>
                  <m:oMath xmlns:m="http://schemas.openxmlformats.org/officeDocument/2006/math">
                    <m:r>
                      <a:rPr lang="pt-BR" altLang="zh-CN" b="1">
                        <a:latin typeface="Cambria Math" panose="02040503050406030204" pitchFamily="18" charset="0"/>
                      </a:rPr>
                      <m:t>¬</m:t>
                    </m:r>
                  </m:oMath>
                </a14:m>
                <a:r>
                  <a:rPr lang="pt-BR" altLang="zh-CN" b="1" dirty="0">
                    <a:latin typeface="+mn-ea"/>
                  </a:rPr>
                  <a:t>V(a))→</a:t>
                </a:r>
                <a:r>
                  <a:rPr lang="en-US" altLang="zh-CN" b="1" dirty="0">
                    <a:latin typeface="+mn-ea"/>
                    <a:sym typeface="Symbol" panose="05050102010706020507" pitchFamily="18" charset="2"/>
                  </a:rPr>
                  <a:t></a:t>
                </a:r>
                <a:r>
                  <a:rPr lang="pt-BR" altLang="zh-CN" b="1" dirty="0">
                    <a:latin typeface="+mn-ea"/>
                  </a:rPr>
                  <a:t>y(C(y)</a:t>
                </a:r>
                <a:r>
                  <a:rPr lang="zh-CN" altLang="zh-CN" b="1" dirty="0">
                    <a:latin typeface="+mn-ea"/>
                  </a:rPr>
                  <a:t>∧</a:t>
                </a:r>
                <a:r>
                  <a:rPr lang="pt-BR" altLang="zh-CN" b="1" dirty="0">
                    <a:latin typeface="+mn-ea"/>
                  </a:rPr>
                  <a:t>B(a,y))        UI</a:t>
                </a:r>
                <a:r>
                  <a:rPr lang="zh-CN" altLang="zh-CN" b="1" dirty="0">
                    <a:latin typeface="+mn-ea"/>
                  </a:rPr>
                  <a:t>，</a:t>
                </a:r>
                <a:r>
                  <a:rPr lang="en-US" altLang="zh-CN" b="1" dirty="0">
                    <a:latin typeface="+mn-ea"/>
                  </a:rPr>
                  <a:t>(9)</a:t>
                </a:r>
                <a:r>
                  <a:rPr lang="pt-BR" altLang="zh-CN" b="1" dirty="0">
                    <a:latin typeface="+mn-ea"/>
                  </a:rPr>
                  <a:t>                                        </a:t>
                </a:r>
                <a:endParaRPr lang="zh-CN" altLang="zh-CN" b="1" dirty="0">
                  <a:latin typeface="+mn-ea"/>
                </a:endParaRPr>
              </a:p>
            </p:txBody>
          </p:sp>
        </mc:Choice>
        <mc:Fallback xmlns="">
          <p:sp>
            <p:nvSpPr>
              <p:cNvPr id="2" name="矩形 1">
                <a:extLst>
                  <a:ext uri="{FF2B5EF4-FFF2-40B4-BE49-F238E27FC236}">
                    <a16:creationId xmlns:a16="http://schemas.microsoft.com/office/drawing/2014/main" id="{076C3B97-0E9F-4F77-B579-2F4ACB740DC5}"/>
                  </a:ext>
                </a:extLst>
              </p:cNvPr>
              <p:cNvSpPr>
                <a:spLocks noRot="1" noChangeAspect="1" noMove="1" noResize="1" noEditPoints="1" noAdjustHandles="1" noChangeArrowheads="1" noChangeShapeType="1" noTextEdit="1"/>
              </p:cNvSpPr>
              <p:nvPr/>
            </p:nvSpPr>
            <p:spPr>
              <a:xfrm>
                <a:off x="1116100" y="845367"/>
                <a:ext cx="10287000" cy="5565691"/>
              </a:xfrm>
              <a:prstGeom prst="rect">
                <a:avLst/>
              </a:prstGeom>
              <a:blipFill>
                <a:blip r:embed="rId6"/>
                <a:stretch>
                  <a:fillRect l="-889" b="-1643"/>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399C751F-AB3E-4BEA-A586-EE842E9DD908}"/>
              </a:ext>
            </a:extLst>
          </p:cNvPr>
          <p:cNvSpPr/>
          <p:nvPr/>
        </p:nvSpPr>
        <p:spPr>
          <a:xfrm>
            <a:off x="6473825" y="3911486"/>
            <a:ext cx="5715000" cy="2795702"/>
          </a:xfrm>
          <a:prstGeom prst="rect">
            <a:avLst/>
          </a:prstGeom>
          <a:solidFill>
            <a:srgbClr val="00B0F0"/>
          </a:solidFill>
        </p:spPr>
        <p:txBody>
          <a:bodyPr wrap="square">
            <a:spAutoFit/>
          </a:bodyPr>
          <a:lstStyle/>
          <a:p>
            <a:pPr>
              <a:lnSpc>
                <a:spcPct val="150000"/>
              </a:lnSpc>
            </a:pPr>
            <a:r>
              <a:rPr lang="zh-CN" altLang="en-US" b="1" dirty="0">
                <a:latin typeface="+mn-ea"/>
              </a:rPr>
              <a:t>证明</a:t>
            </a:r>
            <a:endParaRPr lang="en-US" altLang="zh-CN" b="1" dirty="0">
              <a:latin typeface="+mn-ea"/>
            </a:endParaRPr>
          </a:p>
          <a:p>
            <a:pPr>
              <a:lnSpc>
                <a:spcPct val="150000"/>
              </a:lnSpc>
            </a:pPr>
            <a:r>
              <a:rPr lang="en-US" altLang="zh-CN" b="1" dirty="0">
                <a:latin typeface="+mn-ea"/>
                <a:sym typeface="Symbol" panose="05050102010706020507" pitchFamily="18" charset="2"/>
              </a:rPr>
              <a:t></a:t>
            </a:r>
            <a:r>
              <a:rPr lang="en-US" altLang="zh-CN" b="1" dirty="0">
                <a:latin typeface="+mn-ea"/>
              </a:rPr>
              <a:t>x((E(x)∧¬V(x))→</a:t>
            </a:r>
            <a:r>
              <a:rPr lang="en-US" altLang="zh-CN" b="1" dirty="0">
                <a:latin typeface="+mn-ea"/>
                <a:sym typeface="Symbol" panose="05050102010706020507" pitchFamily="18" charset="2"/>
              </a:rPr>
              <a:t></a:t>
            </a:r>
            <a:r>
              <a:rPr lang="en-US" altLang="zh-CN" b="1" dirty="0">
                <a:latin typeface="+mn-ea"/>
              </a:rPr>
              <a:t>y(C(y)∧B(</a:t>
            </a:r>
            <a:r>
              <a:rPr lang="en-US" altLang="zh-CN" b="1" dirty="0" err="1">
                <a:latin typeface="+mn-ea"/>
              </a:rPr>
              <a:t>x,y</a:t>
            </a:r>
            <a:r>
              <a:rPr lang="en-US" altLang="zh-CN" b="1" dirty="0">
                <a:latin typeface="+mn-ea"/>
              </a:rPr>
              <a:t>))), </a:t>
            </a:r>
            <a:r>
              <a:rPr lang="en-US" altLang="zh-CN" b="1" dirty="0">
                <a:latin typeface="+mn-ea"/>
                <a:sym typeface="Symbol" panose="05050102010706020507" pitchFamily="18" charset="2"/>
              </a:rPr>
              <a:t></a:t>
            </a:r>
            <a:r>
              <a:rPr lang="en-US" altLang="zh-CN" b="1" dirty="0">
                <a:latin typeface="+mn-ea"/>
              </a:rPr>
              <a:t>x(P(x)∧E(x)∧</a:t>
            </a:r>
            <a:r>
              <a:rPr lang="en-US" altLang="zh-CN" b="1" dirty="0">
                <a:latin typeface="+mn-ea"/>
                <a:sym typeface="Symbol" panose="05050102010706020507" pitchFamily="18" charset="2"/>
              </a:rPr>
              <a:t></a:t>
            </a:r>
            <a:r>
              <a:rPr lang="en-US" altLang="zh-CN" b="1" dirty="0">
                <a:latin typeface="+mn-ea"/>
              </a:rPr>
              <a:t>y(B(</a:t>
            </a:r>
            <a:r>
              <a:rPr lang="en-US" altLang="zh-CN" b="1" dirty="0" err="1">
                <a:latin typeface="+mn-ea"/>
              </a:rPr>
              <a:t>x,y</a:t>
            </a:r>
            <a:r>
              <a:rPr lang="en-US" altLang="zh-CN" b="1" dirty="0">
                <a:latin typeface="+mn-ea"/>
              </a:rPr>
              <a:t>)→P(y)))</a:t>
            </a:r>
            <a:r>
              <a:rPr lang="zh-CN" altLang="en-US" b="1" dirty="0">
                <a:latin typeface="+mn-ea"/>
              </a:rPr>
              <a:t>，</a:t>
            </a:r>
            <a:endParaRPr lang="en-US" altLang="zh-CN" b="1" dirty="0">
              <a:latin typeface="+mn-ea"/>
            </a:endParaRPr>
          </a:p>
          <a:p>
            <a:pPr>
              <a:lnSpc>
                <a:spcPct val="150000"/>
              </a:lnSpc>
            </a:pPr>
            <a:r>
              <a:rPr lang="en-US" altLang="zh-CN" b="1" dirty="0">
                <a:latin typeface="+mn-ea"/>
                <a:sym typeface="Symbol" panose="05050102010706020507" pitchFamily="18" charset="2"/>
              </a:rPr>
              <a:t></a:t>
            </a:r>
            <a:r>
              <a:rPr lang="en-US" altLang="zh-CN" b="1" dirty="0">
                <a:latin typeface="+mn-ea"/>
              </a:rPr>
              <a:t>x(P(x)→</a:t>
            </a:r>
            <a:r>
              <a:rPr lang="en-US" altLang="zh-CN" b="1" dirty="0">
                <a:latin typeface="+mn-ea"/>
                <a:sym typeface="Symbol" panose="05050102010706020507" pitchFamily="18" charset="2"/>
              </a:rPr>
              <a:t> </a:t>
            </a:r>
            <a:r>
              <a:rPr lang="en-US" altLang="zh-CN" b="1" dirty="0">
                <a:latin typeface="+mn-ea"/>
              </a:rPr>
              <a:t>¬V(x))</a:t>
            </a:r>
          </a:p>
          <a:p>
            <a:pPr>
              <a:lnSpc>
                <a:spcPct val="150000"/>
              </a:lnSpc>
            </a:pPr>
            <a:r>
              <a:rPr lang="en-US" altLang="zh-CN" b="1" dirty="0">
                <a:latin typeface="+mn-ea"/>
                <a:sym typeface="Symbol" panose="05050102010706020507" pitchFamily="18" charset="2"/>
              </a:rPr>
              <a:t> </a:t>
            </a:r>
            <a:r>
              <a:rPr lang="en-US" altLang="zh-CN" b="1" dirty="0">
                <a:latin typeface="+mn-ea"/>
              </a:rPr>
              <a:t>x(P(x)∧C(x)).</a:t>
            </a:r>
            <a:endParaRPr lang="zh-CN" altLang="en-US" b="1" dirty="0">
              <a:latin typeface="+mn-ea"/>
            </a:endParaRPr>
          </a:p>
        </p:txBody>
      </p:sp>
      <p:sp>
        <p:nvSpPr>
          <p:cNvPr id="8" name="矩形 7">
            <a:extLst>
              <a:ext uri="{FF2B5EF4-FFF2-40B4-BE49-F238E27FC236}">
                <a16:creationId xmlns:a16="http://schemas.microsoft.com/office/drawing/2014/main" id="{F870BF01-7520-4D39-B853-9A75F4A6BB5A}"/>
              </a:ext>
            </a:extLst>
          </p:cNvPr>
          <p:cNvSpPr/>
          <p:nvPr/>
        </p:nvSpPr>
        <p:spPr>
          <a:xfrm>
            <a:off x="6448845" y="3872059"/>
            <a:ext cx="5715000" cy="2795702"/>
          </a:xfrm>
          <a:prstGeom prst="rect">
            <a:avLst/>
          </a:prstGeom>
          <a:solidFill>
            <a:srgbClr val="00B0F0"/>
          </a:solidFill>
        </p:spPr>
        <p:txBody>
          <a:bodyPr wrap="square">
            <a:spAutoFit/>
          </a:bodyPr>
          <a:lstStyle/>
          <a:p>
            <a:pPr>
              <a:lnSpc>
                <a:spcPct val="150000"/>
              </a:lnSpc>
            </a:pPr>
            <a:r>
              <a:rPr lang="zh-CN" altLang="en-US" b="1" dirty="0">
                <a:latin typeface="+mn-ea"/>
              </a:rPr>
              <a:t>证明</a:t>
            </a:r>
            <a:endParaRPr lang="en-US" altLang="zh-CN" b="1" dirty="0">
              <a:latin typeface="+mn-ea"/>
            </a:endParaRPr>
          </a:p>
          <a:p>
            <a:pPr>
              <a:lnSpc>
                <a:spcPct val="150000"/>
              </a:lnSpc>
            </a:pPr>
            <a:r>
              <a:rPr lang="en-US" altLang="zh-CN" b="1" dirty="0">
                <a:latin typeface="+mn-ea"/>
                <a:sym typeface="Symbol" panose="05050102010706020507" pitchFamily="18" charset="2"/>
              </a:rPr>
              <a:t></a:t>
            </a:r>
            <a:r>
              <a:rPr lang="en-US" altLang="zh-CN" b="1" dirty="0">
                <a:latin typeface="+mn-ea"/>
              </a:rPr>
              <a:t>x((E(x)∧¬V(x))→</a:t>
            </a:r>
            <a:r>
              <a:rPr lang="en-US" altLang="zh-CN" b="1" dirty="0">
                <a:latin typeface="+mn-ea"/>
                <a:sym typeface="Symbol" panose="05050102010706020507" pitchFamily="18" charset="2"/>
              </a:rPr>
              <a:t></a:t>
            </a:r>
            <a:r>
              <a:rPr lang="en-US" altLang="zh-CN" b="1" dirty="0">
                <a:latin typeface="+mn-ea"/>
              </a:rPr>
              <a:t>y(C(y)∧B(</a:t>
            </a:r>
            <a:r>
              <a:rPr lang="en-US" altLang="zh-CN" b="1" dirty="0" err="1">
                <a:latin typeface="+mn-ea"/>
              </a:rPr>
              <a:t>x,y</a:t>
            </a:r>
            <a:r>
              <a:rPr lang="en-US" altLang="zh-CN" b="1" dirty="0">
                <a:latin typeface="+mn-ea"/>
              </a:rPr>
              <a:t>))), </a:t>
            </a:r>
            <a:r>
              <a:rPr lang="en-US" altLang="zh-CN" b="1" dirty="0">
                <a:latin typeface="+mn-ea"/>
                <a:sym typeface="Symbol" panose="05050102010706020507" pitchFamily="18" charset="2"/>
              </a:rPr>
              <a:t></a:t>
            </a:r>
            <a:r>
              <a:rPr lang="en-US" altLang="zh-CN" b="1" dirty="0">
                <a:latin typeface="+mn-ea"/>
              </a:rPr>
              <a:t>x(P(x)∧E(x)∧</a:t>
            </a:r>
            <a:r>
              <a:rPr lang="en-US" altLang="zh-CN" b="1" dirty="0">
                <a:latin typeface="+mn-ea"/>
                <a:sym typeface="Symbol" panose="05050102010706020507" pitchFamily="18" charset="2"/>
              </a:rPr>
              <a:t></a:t>
            </a:r>
            <a:r>
              <a:rPr lang="en-US" altLang="zh-CN" b="1" dirty="0">
                <a:latin typeface="+mn-ea"/>
              </a:rPr>
              <a:t>y(B(</a:t>
            </a:r>
            <a:r>
              <a:rPr lang="en-US" altLang="zh-CN" b="1" dirty="0" err="1">
                <a:latin typeface="+mn-ea"/>
              </a:rPr>
              <a:t>x,y</a:t>
            </a:r>
            <a:r>
              <a:rPr lang="en-US" altLang="zh-CN" b="1" dirty="0">
                <a:latin typeface="+mn-ea"/>
              </a:rPr>
              <a:t>)→P(y)))</a:t>
            </a:r>
            <a:r>
              <a:rPr lang="zh-CN" altLang="en-US" b="1" dirty="0">
                <a:latin typeface="+mn-ea"/>
              </a:rPr>
              <a:t>，</a:t>
            </a:r>
            <a:endParaRPr lang="en-US" altLang="zh-CN" b="1" dirty="0">
              <a:latin typeface="+mn-ea"/>
            </a:endParaRPr>
          </a:p>
          <a:p>
            <a:pPr>
              <a:lnSpc>
                <a:spcPct val="150000"/>
              </a:lnSpc>
            </a:pPr>
            <a:r>
              <a:rPr lang="en-US" altLang="zh-CN" b="1" dirty="0">
                <a:latin typeface="+mn-ea"/>
                <a:sym typeface="Symbol" panose="05050102010706020507" pitchFamily="18" charset="2"/>
              </a:rPr>
              <a:t></a:t>
            </a:r>
            <a:r>
              <a:rPr lang="en-US" altLang="zh-CN" b="1" dirty="0">
                <a:latin typeface="+mn-ea"/>
              </a:rPr>
              <a:t>x(P(x)→</a:t>
            </a:r>
            <a:r>
              <a:rPr lang="en-US" altLang="zh-CN" b="1" dirty="0">
                <a:latin typeface="+mn-ea"/>
                <a:sym typeface="Symbol" panose="05050102010706020507" pitchFamily="18" charset="2"/>
              </a:rPr>
              <a:t> </a:t>
            </a:r>
            <a:r>
              <a:rPr lang="en-US" altLang="zh-CN" b="1" dirty="0">
                <a:latin typeface="+mn-ea"/>
              </a:rPr>
              <a:t>¬V(x))</a:t>
            </a:r>
          </a:p>
          <a:p>
            <a:pPr>
              <a:lnSpc>
                <a:spcPct val="150000"/>
              </a:lnSpc>
            </a:pPr>
            <a:r>
              <a:rPr lang="en-US" altLang="zh-CN" b="1" dirty="0">
                <a:latin typeface="+mn-ea"/>
                <a:sym typeface="Symbol" panose="05050102010706020507" pitchFamily="18" charset="2"/>
              </a:rPr>
              <a:t> </a:t>
            </a:r>
            <a:r>
              <a:rPr lang="en-US" altLang="zh-CN" b="1" dirty="0">
                <a:latin typeface="+mn-ea"/>
              </a:rPr>
              <a:t>x(P(x)∧C(x)).</a:t>
            </a:r>
            <a:endParaRPr lang="zh-CN" altLang="en-US" b="1" dirty="0">
              <a:latin typeface="+mn-ea"/>
            </a:endParaRPr>
          </a:p>
        </p:txBody>
      </p:sp>
    </p:spTree>
    <p:custDataLst>
      <p:tags r:id="rId1"/>
    </p:custDataLst>
    <p:extLst>
      <p:ext uri="{BB962C8B-B14F-4D97-AF65-F5344CB8AC3E}">
        <p14:creationId xmlns:p14="http://schemas.microsoft.com/office/powerpoint/2010/main" val="407708892"/>
      </p:ext>
    </p:extLst>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xit" presetSubtype="10" fill="hold" grpId="0" nodeType="clickEffect">
                                  <p:stCondLst>
                                    <p:cond delay="0"/>
                                  </p:stCondLst>
                                  <p:childTnLst>
                                    <p:animEffect transition="out" filter="checkerboard(across)">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64" presetClass="path" presetSubtype="0" accel="50000" decel="50000" fill="hold" grpId="0" nodeType="clickEffect">
                                  <p:stCondLst>
                                    <p:cond delay="0"/>
                                  </p:stCondLst>
                                  <p:childTnLst>
                                    <p:animMotion origin="layout" path="M 3.83654E-6 -4.93173E-6 L 0.00911 -0.44341 " pathEditMode="relative" rAng="0" ptsTypes="AA">
                                      <p:cBhvr>
                                        <p:cTn id="36" dur="2000" fill="hold"/>
                                        <p:tgtEl>
                                          <p:spTgt spid="5"/>
                                        </p:tgtEl>
                                        <p:attrNameLst>
                                          <p:attrName>ppt_x</p:attrName>
                                          <p:attrName>ppt_y</p:attrName>
                                        </p:attrNameLst>
                                      </p:cBhvr>
                                      <p:rCtr x="455" y="-22171"/>
                                    </p:animMotion>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2">
                                            <p:txEl>
                                              <p:pRg st="5" end="5"/>
                                            </p:txEl>
                                          </p:spTgt>
                                        </p:tgtEl>
                                        <p:attrNameLst>
                                          <p:attrName>style.visibility</p:attrName>
                                        </p:attrNameLst>
                                      </p:cBhvr>
                                      <p:to>
                                        <p:strVal val="visible"/>
                                      </p:to>
                                    </p:set>
                                    <p:animEffect transition="in" filter="barn(inVertical)">
                                      <p:cBhvr>
                                        <p:cTn id="41" dur="500"/>
                                        <p:tgtEl>
                                          <p:spTgt spid="2">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2">
                                            <p:txEl>
                                              <p:pRg st="6" end="6"/>
                                            </p:txEl>
                                          </p:spTgt>
                                        </p:tgtEl>
                                        <p:attrNameLst>
                                          <p:attrName>style.visibility</p:attrName>
                                        </p:attrNameLst>
                                      </p:cBhvr>
                                      <p:to>
                                        <p:strVal val="visible"/>
                                      </p:to>
                                    </p:set>
                                    <p:animEffect transition="in" filter="barn(inVertical)">
                                      <p:cBhvr>
                                        <p:cTn id="46" dur="500"/>
                                        <p:tgtEl>
                                          <p:spTgt spid="2">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2">
                                            <p:txEl>
                                              <p:pRg st="7" end="7"/>
                                            </p:txEl>
                                          </p:spTgt>
                                        </p:tgtEl>
                                        <p:attrNameLst>
                                          <p:attrName>style.visibility</p:attrName>
                                        </p:attrNameLst>
                                      </p:cBhvr>
                                      <p:to>
                                        <p:strVal val="visible"/>
                                      </p:to>
                                    </p:set>
                                    <p:animEffect transition="in" filter="barn(inVertical)">
                                      <p:cBhvr>
                                        <p:cTn id="51" dur="500"/>
                                        <p:tgtEl>
                                          <p:spTgt spid="2">
                                            <p:txEl>
                                              <p:pRg st="7" end="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2">
                                            <p:txEl>
                                              <p:pRg st="8" end="8"/>
                                            </p:txEl>
                                          </p:spTgt>
                                        </p:tgtEl>
                                        <p:attrNameLst>
                                          <p:attrName>style.visibility</p:attrName>
                                        </p:attrNameLst>
                                      </p:cBhvr>
                                      <p:to>
                                        <p:strVal val="visible"/>
                                      </p:to>
                                    </p:set>
                                    <p:animEffect transition="in" filter="barn(inVertical)">
                                      <p:cBhvr>
                                        <p:cTn id="56" dur="500"/>
                                        <p:tgtEl>
                                          <p:spTgt spid="2">
                                            <p:txEl>
                                              <p:pRg st="8" end="8"/>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nodeType="clickEffect">
                                  <p:stCondLst>
                                    <p:cond delay="0"/>
                                  </p:stCondLst>
                                  <p:childTnLst>
                                    <p:set>
                                      <p:cBhvr>
                                        <p:cTn id="60" dur="1" fill="hold">
                                          <p:stCondLst>
                                            <p:cond delay="0"/>
                                          </p:stCondLst>
                                        </p:cTn>
                                        <p:tgtEl>
                                          <p:spTgt spid="2">
                                            <p:txEl>
                                              <p:pRg st="9" end="9"/>
                                            </p:txEl>
                                          </p:spTgt>
                                        </p:tgtEl>
                                        <p:attrNameLst>
                                          <p:attrName>style.visibility</p:attrName>
                                        </p:attrNameLst>
                                      </p:cBhvr>
                                      <p:to>
                                        <p:strVal val="visible"/>
                                      </p:to>
                                    </p:set>
                                    <p:animEffect transition="in" filter="barn(inVertical)">
                                      <p:cBhvr>
                                        <p:cTn id="61"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5" name="Rectangle 4">
            <a:extLst>
              <a:ext uri="{FF2B5EF4-FFF2-40B4-BE49-F238E27FC236}">
                <a16:creationId xmlns:a16="http://schemas.microsoft.com/office/drawing/2014/main" id="{27366826-257E-453F-A5BF-D1D6B7496FAC}"/>
              </a:ext>
            </a:extLst>
          </p:cNvPr>
          <p:cNvSpPr>
            <a:spLocks noChangeArrowheads="1"/>
          </p:cNvSpPr>
          <p:nvPr/>
        </p:nvSpPr>
        <p:spPr bwMode="auto">
          <a:xfrm>
            <a:off x="231775" y="915194"/>
            <a:ext cx="1600199"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buNone/>
            </a:pPr>
            <a:r>
              <a:rPr lang="zh-CN" altLang="en-US" sz="2400" dirty="0">
                <a:solidFill>
                  <a:srgbClr val="C00000"/>
                </a:solidFill>
                <a:latin typeface="+mn-ea"/>
                <a:ea typeface="+mn-ea"/>
              </a:rPr>
              <a:t>证明（续）</a:t>
            </a:r>
            <a:endParaRPr lang="zh-CN" altLang="zh-CN" sz="2400" dirty="0">
              <a:solidFill>
                <a:srgbClr val="C00000"/>
              </a:solidFill>
              <a:latin typeface="+mn-ea"/>
              <a:ea typeface="+mn-ea"/>
            </a:endParaRPr>
          </a:p>
        </p:txBody>
      </p:sp>
      <p:sp>
        <p:nvSpPr>
          <p:cNvPr id="6" name="Rectangle 2">
            <a:extLst>
              <a:ext uri="{FF2B5EF4-FFF2-40B4-BE49-F238E27FC236}">
                <a16:creationId xmlns:a16="http://schemas.microsoft.com/office/drawing/2014/main" id="{80208A11-2E70-4EB1-B4F2-7A4F70AA0F1F}"/>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3.27</a:t>
            </a:r>
            <a:r>
              <a:rPr lang="zh-CN" altLang="en-US" dirty="0"/>
              <a:t>（续）</a:t>
            </a: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076C3B97-0E9F-4F77-B579-2F4ACB740DC5}"/>
                  </a:ext>
                </a:extLst>
              </p:cNvPr>
              <p:cNvSpPr/>
              <p:nvPr/>
            </p:nvSpPr>
            <p:spPr>
              <a:xfrm>
                <a:off x="765033" y="1598210"/>
                <a:ext cx="10287000" cy="5011693"/>
              </a:xfrm>
              <a:prstGeom prst="rect">
                <a:avLst/>
              </a:prstGeom>
            </p:spPr>
            <p:txBody>
              <a:bodyPr wrap="square">
                <a:spAutoFit/>
              </a:bodyPr>
              <a:lstStyle/>
              <a:p>
                <a:pPr>
                  <a:lnSpc>
                    <a:spcPct val="150000"/>
                  </a:lnSpc>
                </a:pPr>
                <a:r>
                  <a:rPr lang="en-US" altLang="zh-CN" b="1" dirty="0">
                    <a:latin typeface="+mn-ea"/>
                  </a:rPr>
                  <a:t>(11) </a:t>
                </a:r>
                <a:r>
                  <a:rPr lang="pt-BR" altLang="zh-CN" b="1" dirty="0">
                    <a:latin typeface="+mn-ea"/>
                  </a:rPr>
                  <a:t>E(a)</a:t>
                </a:r>
                <a:r>
                  <a:rPr lang="zh-CN" altLang="zh-CN" b="1" dirty="0">
                    <a:latin typeface="+mn-ea"/>
                  </a:rPr>
                  <a:t>∧</a:t>
                </a:r>
                <a14:m>
                  <m:oMath xmlns:m="http://schemas.openxmlformats.org/officeDocument/2006/math">
                    <m:r>
                      <a:rPr lang="pt-BR" altLang="zh-CN" b="1" smtClean="0">
                        <a:latin typeface="Cambria Math" panose="02040503050406030204" pitchFamily="18" charset="0"/>
                      </a:rPr>
                      <m:t>¬</m:t>
                    </m:r>
                  </m:oMath>
                </a14:m>
                <a:r>
                  <a:rPr lang="pt-BR" altLang="zh-CN" b="1" dirty="0">
                    <a:latin typeface="+mn-ea"/>
                  </a:rPr>
                  <a:t>V(a)                              T</a:t>
                </a:r>
                <a:r>
                  <a:rPr lang="zh-CN" altLang="zh-CN" b="1" dirty="0">
                    <a:latin typeface="+mn-ea"/>
                  </a:rPr>
                  <a:t>，</a:t>
                </a:r>
                <a:r>
                  <a:rPr lang="en-US" altLang="zh-CN" b="1" dirty="0">
                    <a:latin typeface="+mn-ea"/>
                  </a:rPr>
                  <a:t> (4) </a:t>
                </a:r>
                <a:r>
                  <a:rPr lang="zh-CN" altLang="zh-CN" b="1" dirty="0">
                    <a:latin typeface="+mn-ea"/>
                  </a:rPr>
                  <a:t>，</a:t>
                </a:r>
                <a:r>
                  <a:rPr lang="en-US" altLang="zh-CN" b="1" dirty="0">
                    <a:latin typeface="+mn-ea"/>
                  </a:rPr>
                  <a:t> (8) </a:t>
                </a:r>
                <a:r>
                  <a:rPr lang="zh-CN" altLang="zh-CN" b="1" dirty="0">
                    <a:latin typeface="+mn-ea"/>
                  </a:rPr>
                  <a:t>，</a:t>
                </a:r>
                <a:r>
                  <a:rPr lang="pt-BR" altLang="zh-CN" b="1" dirty="0">
                    <a:latin typeface="+mn-ea"/>
                  </a:rPr>
                  <a:t>I</a:t>
                </a:r>
                <a:endParaRPr lang="zh-CN" altLang="zh-CN" b="1" dirty="0">
                  <a:latin typeface="+mn-ea"/>
                </a:endParaRPr>
              </a:p>
              <a:p>
                <a:pPr>
                  <a:lnSpc>
                    <a:spcPct val="150000"/>
                  </a:lnSpc>
                </a:pPr>
                <a:r>
                  <a:rPr lang="en-US" altLang="zh-CN" b="1" dirty="0">
                    <a:latin typeface="+mn-ea"/>
                  </a:rPr>
                  <a:t>(12) </a:t>
                </a:r>
                <a:r>
                  <a:rPr lang="en-US" altLang="zh-CN" b="1" dirty="0">
                    <a:latin typeface="+mn-ea"/>
                    <a:sym typeface="Symbol" panose="05050102010706020507" pitchFamily="18" charset="2"/>
                  </a:rPr>
                  <a:t></a:t>
                </a:r>
                <a:r>
                  <a:rPr lang="pt-BR" altLang="zh-CN" b="1" dirty="0">
                    <a:latin typeface="+mn-ea"/>
                  </a:rPr>
                  <a:t>y(C(y)</a:t>
                </a:r>
                <a:r>
                  <a:rPr lang="zh-CN" altLang="zh-CN" b="1" dirty="0">
                    <a:latin typeface="+mn-ea"/>
                  </a:rPr>
                  <a:t>∧</a:t>
                </a:r>
                <a:r>
                  <a:rPr lang="pt-BR" altLang="zh-CN" b="1" dirty="0">
                    <a:latin typeface="+mn-ea"/>
                  </a:rPr>
                  <a:t>B(a,y))                       T</a:t>
                </a:r>
                <a:r>
                  <a:rPr lang="zh-CN" altLang="zh-CN" b="1" dirty="0">
                    <a:latin typeface="+mn-ea"/>
                  </a:rPr>
                  <a:t>，</a:t>
                </a:r>
                <a:r>
                  <a:rPr lang="en-US" altLang="zh-CN" b="1" dirty="0">
                    <a:latin typeface="+mn-ea"/>
                  </a:rPr>
                  <a:t> (10) </a:t>
                </a:r>
                <a:r>
                  <a:rPr lang="zh-CN" altLang="zh-CN" b="1" dirty="0">
                    <a:latin typeface="+mn-ea"/>
                  </a:rPr>
                  <a:t>，</a:t>
                </a:r>
                <a:r>
                  <a:rPr lang="en-US" altLang="zh-CN" b="1" dirty="0">
                    <a:latin typeface="+mn-ea"/>
                  </a:rPr>
                  <a:t> (11) </a:t>
                </a:r>
                <a:r>
                  <a:rPr lang="zh-CN" altLang="zh-CN" b="1" dirty="0">
                    <a:latin typeface="+mn-ea"/>
                  </a:rPr>
                  <a:t>，</a:t>
                </a:r>
                <a:r>
                  <a:rPr lang="pt-BR" altLang="zh-CN" b="1" dirty="0">
                    <a:latin typeface="+mn-ea"/>
                  </a:rPr>
                  <a:t>I</a:t>
                </a:r>
                <a:endParaRPr lang="zh-CN" altLang="zh-CN" b="1" dirty="0">
                  <a:latin typeface="+mn-ea"/>
                </a:endParaRPr>
              </a:p>
              <a:p>
                <a:pPr>
                  <a:lnSpc>
                    <a:spcPct val="150000"/>
                  </a:lnSpc>
                </a:pPr>
                <a:r>
                  <a:rPr lang="en-US" altLang="zh-CN" b="1" dirty="0">
                    <a:latin typeface="+mn-ea"/>
                  </a:rPr>
                  <a:t>(13) </a:t>
                </a:r>
                <a:r>
                  <a:rPr lang="pt-BR" altLang="zh-CN" b="1" dirty="0">
                    <a:latin typeface="+mn-ea"/>
                  </a:rPr>
                  <a:t>C(b)</a:t>
                </a:r>
                <a:r>
                  <a:rPr lang="zh-CN" altLang="zh-CN" b="1" dirty="0">
                    <a:latin typeface="+mn-ea"/>
                  </a:rPr>
                  <a:t>∧</a:t>
                </a:r>
                <a:r>
                  <a:rPr lang="pt-BR" altLang="zh-CN" b="1" dirty="0">
                    <a:latin typeface="+mn-ea"/>
                  </a:rPr>
                  <a:t>B(a,b)                             EI </a:t>
                </a:r>
                <a:r>
                  <a:rPr lang="zh-CN" altLang="zh-CN" b="1" dirty="0">
                    <a:latin typeface="+mn-ea"/>
                  </a:rPr>
                  <a:t>，</a:t>
                </a:r>
                <a:r>
                  <a:rPr lang="en-US" altLang="zh-CN" b="1" dirty="0">
                    <a:latin typeface="+mn-ea"/>
                  </a:rPr>
                  <a:t> (12) </a:t>
                </a:r>
                <a:endParaRPr lang="zh-CN" altLang="zh-CN" b="1" dirty="0">
                  <a:latin typeface="+mn-ea"/>
                </a:endParaRPr>
              </a:p>
              <a:p>
                <a:pPr>
                  <a:lnSpc>
                    <a:spcPct val="150000"/>
                  </a:lnSpc>
                </a:pPr>
                <a:r>
                  <a:rPr lang="en-US" altLang="zh-CN" b="1" dirty="0">
                    <a:latin typeface="+mn-ea"/>
                  </a:rPr>
                  <a:t>(14) </a:t>
                </a:r>
                <a:r>
                  <a:rPr lang="pt-BR" altLang="zh-CN" b="1" dirty="0">
                    <a:latin typeface="+mn-ea"/>
                  </a:rPr>
                  <a:t>C(b)                                         T</a:t>
                </a:r>
                <a:r>
                  <a:rPr lang="zh-CN" altLang="zh-CN" b="1" dirty="0">
                    <a:latin typeface="+mn-ea"/>
                  </a:rPr>
                  <a:t>，</a:t>
                </a:r>
                <a:r>
                  <a:rPr lang="en-US" altLang="zh-CN" b="1" dirty="0">
                    <a:latin typeface="+mn-ea"/>
                  </a:rPr>
                  <a:t> (13) </a:t>
                </a:r>
                <a:r>
                  <a:rPr lang="zh-CN" altLang="zh-CN" b="1" dirty="0">
                    <a:latin typeface="+mn-ea"/>
                  </a:rPr>
                  <a:t>，</a:t>
                </a:r>
                <a:r>
                  <a:rPr lang="pt-BR" altLang="zh-CN" b="1" dirty="0">
                    <a:latin typeface="+mn-ea"/>
                  </a:rPr>
                  <a:t>I</a:t>
                </a:r>
                <a:endParaRPr lang="zh-CN" altLang="zh-CN" b="1" dirty="0">
                  <a:latin typeface="+mn-ea"/>
                </a:endParaRPr>
              </a:p>
              <a:p>
                <a:pPr>
                  <a:lnSpc>
                    <a:spcPct val="150000"/>
                  </a:lnSpc>
                </a:pPr>
                <a:r>
                  <a:rPr lang="en-US" altLang="zh-CN" b="1" dirty="0">
                    <a:latin typeface="+mn-ea"/>
                  </a:rPr>
                  <a:t>(15) </a:t>
                </a:r>
                <a:r>
                  <a:rPr lang="pt-BR" altLang="zh-CN" b="1" dirty="0">
                    <a:latin typeface="+mn-ea"/>
                  </a:rPr>
                  <a:t>B(a,b)                                      T</a:t>
                </a:r>
                <a:r>
                  <a:rPr lang="zh-CN" altLang="zh-CN" b="1" dirty="0">
                    <a:latin typeface="+mn-ea"/>
                  </a:rPr>
                  <a:t>，</a:t>
                </a:r>
                <a:r>
                  <a:rPr lang="en-US" altLang="zh-CN" b="1" dirty="0">
                    <a:latin typeface="+mn-ea"/>
                  </a:rPr>
                  <a:t> (13) </a:t>
                </a:r>
                <a:r>
                  <a:rPr lang="zh-CN" altLang="zh-CN" b="1" dirty="0">
                    <a:latin typeface="+mn-ea"/>
                  </a:rPr>
                  <a:t>，</a:t>
                </a:r>
                <a:r>
                  <a:rPr lang="pt-BR" altLang="zh-CN" b="1" dirty="0">
                    <a:latin typeface="+mn-ea"/>
                  </a:rPr>
                  <a:t>I</a:t>
                </a:r>
                <a:endParaRPr lang="zh-CN" altLang="zh-CN" b="1" dirty="0">
                  <a:latin typeface="+mn-ea"/>
                </a:endParaRPr>
              </a:p>
              <a:p>
                <a:pPr>
                  <a:lnSpc>
                    <a:spcPct val="150000"/>
                  </a:lnSpc>
                </a:pPr>
                <a:r>
                  <a:rPr lang="en-US" altLang="zh-CN" b="1" dirty="0">
                    <a:latin typeface="+mn-ea"/>
                  </a:rPr>
                  <a:t>(16) </a:t>
                </a:r>
                <a:r>
                  <a:rPr lang="pt-BR" altLang="zh-CN" b="1" dirty="0">
                    <a:latin typeface="+mn-ea"/>
                  </a:rPr>
                  <a:t>B(a,b)→P(b)                            UI</a:t>
                </a:r>
                <a:r>
                  <a:rPr lang="zh-CN" altLang="zh-CN" b="1" dirty="0">
                    <a:latin typeface="+mn-ea"/>
                  </a:rPr>
                  <a:t>，</a:t>
                </a:r>
                <a:r>
                  <a:rPr lang="en-US" altLang="zh-CN" b="1" dirty="0">
                    <a:latin typeface="+mn-ea"/>
                  </a:rPr>
                  <a:t> (5) </a:t>
                </a:r>
                <a:endParaRPr lang="zh-CN" altLang="zh-CN" b="1" dirty="0">
                  <a:latin typeface="+mn-ea"/>
                </a:endParaRPr>
              </a:p>
              <a:p>
                <a:pPr>
                  <a:lnSpc>
                    <a:spcPct val="150000"/>
                  </a:lnSpc>
                </a:pPr>
                <a:r>
                  <a:rPr lang="en-US" altLang="zh-CN" b="1" dirty="0">
                    <a:latin typeface="+mn-ea"/>
                  </a:rPr>
                  <a:t>(17) </a:t>
                </a:r>
                <a:r>
                  <a:rPr lang="pt-BR" altLang="zh-CN" b="1" dirty="0">
                    <a:latin typeface="+mn-ea"/>
                  </a:rPr>
                  <a:t>P(b)                                          T</a:t>
                </a:r>
                <a:r>
                  <a:rPr lang="zh-CN" altLang="zh-CN" b="1" dirty="0">
                    <a:latin typeface="+mn-ea"/>
                  </a:rPr>
                  <a:t>，</a:t>
                </a:r>
                <a:r>
                  <a:rPr lang="en-US" altLang="zh-CN" b="1" dirty="0">
                    <a:latin typeface="+mn-ea"/>
                  </a:rPr>
                  <a:t>(15)</a:t>
                </a:r>
                <a:r>
                  <a:rPr lang="zh-CN" altLang="zh-CN" b="1" dirty="0">
                    <a:latin typeface="+mn-ea"/>
                  </a:rPr>
                  <a:t>，</a:t>
                </a:r>
                <a:r>
                  <a:rPr lang="en-US" altLang="zh-CN" b="1" dirty="0">
                    <a:latin typeface="+mn-ea"/>
                  </a:rPr>
                  <a:t> (16) </a:t>
                </a:r>
                <a:r>
                  <a:rPr lang="zh-CN" altLang="zh-CN" b="1" dirty="0">
                    <a:latin typeface="+mn-ea"/>
                  </a:rPr>
                  <a:t>，</a:t>
                </a:r>
                <a:r>
                  <a:rPr lang="pt-BR" altLang="zh-CN" b="1" dirty="0">
                    <a:latin typeface="+mn-ea"/>
                  </a:rPr>
                  <a:t>I</a:t>
                </a:r>
                <a:endParaRPr lang="zh-CN" altLang="zh-CN" b="1" dirty="0">
                  <a:latin typeface="+mn-ea"/>
                </a:endParaRPr>
              </a:p>
              <a:p>
                <a:pPr>
                  <a:lnSpc>
                    <a:spcPct val="150000"/>
                  </a:lnSpc>
                </a:pPr>
                <a:r>
                  <a:rPr lang="en-US" altLang="zh-CN" b="1" dirty="0">
                    <a:latin typeface="+mn-ea"/>
                  </a:rPr>
                  <a:t>(18) </a:t>
                </a:r>
                <a:r>
                  <a:rPr lang="pt-BR" altLang="zh-CN" b="1" dirty="0">
                    <a:latin typeface="+mn-ea"/>
                  </a:rPr>
                  <a:t>C(b)</a:t>
                </a:r>
                <a:r>
                  <a:rPr lang="zh-CN" altLang="zh-CN" b="1" dirty="0">
                    <a:latin typeface="+mn-ea"/>
                  </a:rPr>
                  <a:t>∧</a:t>
                </a:r>
                <a:r>
                  <a:rPr lang="pt-BR" altLang="zh-CN" b="1" dirty="0">
                    <a:latin typeface="+mn-ea"/>
                  </a:rPr>
                  <a:t>P(b)                                T</a:t>
                </a:r>
                <a:r>
                  <a:rPr lang="zh-CN" altLang="zh-CN" b="1" dirty="0">
                    <a:latin typeface="+mn-ea"/>
                  </a:rPr>
                  <a:t>，</a:t>
                </a:r>
                <a:r>
                  <a:rPr lang="en-US" altLang="zh-CN" b="1" dirty="0">
                    <a:latin typeface="+mn-ea"/>
                  </a:rPr>
                  <a:t> (14) </a:t>
                </a:r>
                <a:r>
                  <a:rPr lang="zh-CN" altLang="zh-CN" b="1" dirty="0">
                    <a:latin typeface="+mn-ea"/>
                  </a:rPr>
                  <a:t>，</a:t>
                </a:r>
                <a:r>
                  <a:rPr lang="en-US" altLang="zh-CN" b="1" dirty="0">
                    <a:latin typeface="+mn-ea"/>
                  </a:rPr>
                  <a:t> (17) </a:t>
                </a:r>
                <a:r>
                  <a:rPr lang="zh-CN" altLang="zh-CN" b="1" dirty="0">
                    <a:latin typeface="+mn-ea"/>
                  </a:rPr>
                  <a:t>，</a:t>
                </a:r>
                <a:r>
                  <a:rPr lang="pt-BR" altLang="zh-CN" b="1" dirty="0">
                    <a:latin typeface="+mn-ea"/>
                  </a:rPr>
                  <a:t>I</a:t>
                </a:r>
                <a:endParaRPr lang="zh-CN" altLang="zh-CN" b="1" dirty="0">
                  <a:latin typeface="+mn-ea"/>
                </a:endParaRPr>
              </a:p>
              <a:p>
                <a:pPr>
                  <a:lnSpc>
                    <a:spcPct val="150000"/>
                  </a:lnSpc>
                </a:pPr>
                <a:r>
                  <a:rPr lang="en-US" altLang="zh-CN" b="1" dirty="0">
                    <a:latin typeface="+mn-ea"/>
                  </a:rPr>
                  <a:t>(19) </a:t>
                </a:r>
                <a:r>
                  <a:rPr lang="en-US" altLang="zh-CN" b="1" dirty="0">
                    <a:latin typeface="+mn-ea"/>
                    <a:sym typeface="Symbol" panose="05050102010706020507" pitchFamily="18" charset="2"/>
                  </a:rPr>
                  <a:t></a:t>
                </a:r>
                <a:r>
                  <a:rPr lang="pt-BR" altLang="zh-CN" b="1" dirty="0">
                    <a:latin typeface="+mn-ea"/>
                  </a:rPr>
                  <a:t>x(P(x)</a:t>
                </a:r>
                <a:r>
                  <a:rPr lang="zh-CN" altLang="zh-CN" b="1" dirty="0">
                    <a:latin typeface="+mn-ea"/>
                  </a:rPr>
                  <a:t>∧</a:t>
                </a:r>
                <a:r>
                  <a:rPr lang="pt-BR" altLang="zh-CN" b="1" dirty="0">
                    <a:latin typeface="+mn-ea"/>
                  </a:rPr>
                  <a:t>C(x))                          EG</a:t>
                </a:r>
                <a:r>
                  <a:rPr lang="zh-CN" altLang="zh-CN" b="1" dirty="0">
                    <a:latin typeface="+mn-ea"/>
                  </a:rPr>
                  <a:t>，</a:t>
                </a:r>
                <a:r>
                  <a:rPr lang="en-US" altLang="zh-CN" b="1" dirty="0">
                    <a:latin typeface="+mn-ea"/>
                  </a:rPr>
                  <a:t> (18) </a:t>
                </a:r>
                <a:endParaRPr lang="zh-CN" altLang="zh-CN" b="1" dirty="0">
                  <a:latin typeface="+mn-ea"/>
                </a:endParaRPr>
              </a:p>
            </p:txBody>
          </p:sp>
        </mc:Choice>
        <mc:Fallback xmlns="">
          <p:sp>
            <p:nvSpPr>
              <p:cNvPr id="2" name="矩形 1">
                <a:extLst>
                  <a:ext uri="{FF2B5EF4-FFF2-40B4-BE49-F238E27FC236}">
                    <a16:creationId xmlns:a16="http://schemas.microsoft.com/office/drawing/2014/main" id="{076C3B97-0E9F-4F77-B579-2F4ACB740DC5}"/>
                  </a:ext>
                </a:extLst>
              </p:cNvPr>
              <p:cNvSpPr>
                <a:spLocks noRot="1" noChangeAspect="1" noMove="1" noResize="1" noEditPoints="1" noAdjustHandles="1" noChangeArrowheads="1" noChangeShapeType="1" noTextEdit="1"/>
              </p:cNvSpPr>
              <p:nvPr/>
            </p:nvSpPr>
            <p:spPr>
              <a:xfrm>
                <a:off x="765033" y="1598210"/>
                <a:ext cx="10287000" cy="5011693"/>
              </a:xfrm>
              <a:prstGeom prst="rect">
                <a:avLst/>
              </a:prstGeom>
              <a:blipFill>
                <a:blip r:embed="rId6"/>
                <a:stretch>
                  <a:fillRect l="-889" b="-1946"/>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698649122"/>
      </p:ext>
    </p:extLst>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2884" name="Rectangle 3">
                <a:extLst>
                  <a:ext uri="{FF2B5EF4-FFF2-40B4-BE49-F238E27FC236}">
                    <a16:creationId xmlns:a16="http://schemas.microsoft.com/office/drawing/2014/main" id="{E3920899-F275-4A6E-B784-234BE36ECE21}"/>
                  </a:ext>
                </a:extLst>
              </p:cNvPr>
              <p:cNvSpPr>
                <a:spLocks noGrp="1" noChangeArrowheads="1"/>
              </p:cNvSpPr>
              <p:nvPr>
                <p:ph type="body" idx="4294967295"/>
              </p:nvPr>
            </p:nvSpPr>
            <p:spPr>
              <a:xfrm>
                <a:off x="231775" y="763588"/>
                <a:ext cx="11353800" cy="5478143"/>
              </a:xfrm>
            </p:spPr>
            <p:txBody>
              <a:bodyPr>
                <a:noAutofit/>
              </a:bodyPr>
              <a:lstStyle/>
              <a:p>
                <a:pPr marL="0" indent="0">
                  <a:buNone/>
                </a:pPr>
                <a:r>
                  <a:rPr lang="zh-CN" altLang="zh-CN" dirty="0">
                    <a:solidFill>
                      <a:srgbClr val="C00000"/>
                    </a:solidFill>
                  </a:rPr>
                  <a:t>例</a:t>
                </a:r>
                <a:r>
                  <a:rPr lang="en-US" altLang="zh-CN" dirty="0">
                    <a:solidFill>
                      <a:srgbClr val="C00000"/>
                    </a:solidFill>
                  </a:rPr>
                  <a:t>3.28  </a:t>
                </a:r>
                <a:r>
                  <a:rPr lang="zh-CN" altLang="zh-CN" dirty="0"/>
                  <a:t>证明下列论断的正确性。</a:t>
                </a:r>
              </a:p>
              <a:p>
                <a:pPr marL="0" indent="0">
                  <a:buNone/>
                </a:pPr>
                <a:r>
                  <a:rPr lang="en-US" altLang="zh-CN" dirty="0"/>
                  <a:t>     </a:t>
                </a:r>
                <a:r>
                  <a:rPr lang="zh-CN" altLang="zh-CN" dirty="0"/>
                  <a:t>每个旅客或者坐头等舱或者坐二等舱；每个旅客当且仅当他富裕时坐头等舱；</a:t>
                </a:r>
                <a:r>
                  <a:rPr lang="en-US" altLang="zh-CN" dirty="0"/>
                  <a:t>    </a:t>
                </a:r>
                <a:r>
                  <a:rPr lang="zh-CN" altLang="zh-CN" dirty="0"/>
                  <a:t>有些旅客富裕但并非所有的旅客都富裕。因此，有些旅客坐二等舱。</a:t>
                </a:r>
              </a:p>
              <a:p>
                <a:pPr marL="0" indent="0">
                  <a:spcBef>
                    <a:spcPts val="600"/>
                  </a:spcBef>
                  <a:buNone/>
                </a:pPr>
                <a:r>
                  <a:rPr lang="zh-CN" altLang="en-US" noProof="1">
                    <a:solidFill>
                      <a:srgbClr val="C00000"/>
                    </a:solidFill>
                  </a:rPr>
                  <a:t>解</a:t>
                </a:r>
                <a:r>
                  <a:rPr lang="zh-CN" altLang="en-US" noProof="1"/>
                  <a:t>：设谓词如下：</a:t>
                </a:r>
                <a:endParaRPr lang="zh-CN" altLang="en-US" dirty="0"/>
              </a:p>
              <a:p>
                <a:pPr marL="0" indent="0">
                  <a:buNone/>
                </a:pPr>
                <a:r>
                  <a:rPr lang="zh-CN" altLang="en-US" dirty="0"/>
                  <a:t>	</a:t>
                </a:r>
                <a:r>
                  <a:rPr lang="en-US" altLang="zh-CN" noProof="1">
                    <a:solidFill>
                      <a:srgbClr val="0000FF"/>
                    </a:solidFill>
                  </a:rPr>
                  <a:t>P(x)</a:t>
                </a:r>
                <a:r>
                  <a:rPr lang="zh-CN" altLang="en-US" noProof="1">
                    <a:solidFill>
                      <a:srgbClr val="0000FF"/>
                    </a:solidFill>
                  </a:rPr>
                  <a:t>：</a:t>
                </a:r>
                <a:r>
                  <a:rPr lang="en-US" altLang="zh-CN" noProof="1">
                    <a:solidFill>
                      <a:srgbClr val="0000FF"/>
                    </a:solidFill>
                  </a:rPr>
                  <a:t>x</a:t>
                </a:r>
                <a:r>
                  <a:rPr lang="zh-CN" altLang="en-US" noProof="1">
                    <a:solidFill>
                      <a:srgbClr val="0000FF"/>
                    </a:solidFill>
                  </a:rPr>
                  <a:t>是旅客；</a:t>
                </a:r>
                <a:r>
                  <a:rPr lang="en-US" altLang="zh-CN" noProof="1">
                    <a:solidFill>
                      <a:srgbClr val="0000FF"/>
                    </a:solidFill>
                  </a:rPr>
                  <a:t>Q(x)</a:t>
                </a:r>
                <a:r>
                  <a:rPr lang="zh-CN" altLang="en-US" noProof="1">
                    <a:solidFill>
                      <a:srgbClr val="0000FF"/>
                    </a:solidFill>
                  </a:rPr>
                  <a:t>：</a:t>
                </a:r>
                <a:r>
                  <a:rPr lang="en-US" altLang="zh-CN" noProof="1">
                    <a:solidFill>
                      <a:srgbClr val="0000FF"/>
                    </a:solidFill>
                  </a:rPr>
                  <a:t>x</a:t>
                </a:r>
                <a:r>
                  <a:rPr lang="zh-CN" altLang="en-US" noProof="1">
                    <a:solidFill>
                      <a:srgbClr val="0000FF"/>
                    </a:solidFill>
                  </a:rPr>
                  <a:t>坐头等舱；</a:t>
                </a:r>
                <a:endParaRPr lang="en-US" altLang="zh-CN" noProof="1">
                  <a:solidFill>
                    <a:srgbClr val="0000FF"/>
                  </a:solidFill>
                </a:endParaRPr>
              </a:p>
              <a:p>
                <a:pPr marL="0" indent="0">
                  <a:buNone/>
                </a:pPr>
                <a:r>
                  <a:rPr lang="en-US" altLang="zh-CN" noProof="1">
                    <a:solidFill>
                      <a:srgbClr val="0000FF"/>
                    </a:solidFill>
                  </a:rPr>
                  <a:t>             R(x)</a:t>
                </a:r>
                <a:r>
                  <a:rPr lang="zh-CN" altLang="en-US" noProof="1">
                    <a:solidFill>
                      <a:srgbClr val="0000FF"/>
                    </a:solidFill>
                  </a:rPr>
                  <a:t>：</a:t>
                </a:r>
                <a:r>
                  <a:rPr lang="en-US" altLang="zh-CN" noProof="1">
                    <a:solidFill>
                      <a:srgbClr val="0000FF"/>
                    </a:solidFill>
                  </a:rPr>
                  <a:t>x</a:t>
                </a:r>
                <a:r>
                  <a:rPr lang="zh-CN" altLang="en-US" noProof="1">
                    <a:solidFill>
                      <a:srgbClr val="0000FF"/>
                    </a:solidFill>
                  </a:rPr>
                  <a:t>坐二等舱；</a:t>
                </a:r>
                <a:r>
                  <a:rPr lang="en-US" altLang="zh-CN" noProof="1">
                    <a:solidFill>
                      <a:srgbClr val="0000FF"/>
                    </a:solidFill>
                  </a:rPr>
                  <a:t>S(x)</a:t>
                </a:r>
                <a:r>
                  <a:rPr lang="zh-CN" altLang="en-US" noProof="1">
                    <a:solidFill>
                      <a:srgbClr val="0000FF"/>
                    </a:solidFill>
                  </a:rPr>
                  <a:t>：</a:t>
                </a:r>
                <a:r>
                  <a:rPr lang="en-US" altLang="zh-CN" noProof="1">
                    <a:solidFill>
                      <a:srgbClr val="0000FF"/>
                    </a:solidFill>
                  </a:rPr>
                  <a:t>x</a:t>
                </a:r>
                <a:r>
                  <a:rPr lang="zh-CN" altLang="en-US" noProof="1">
                    <a:solidFill>
                      <a:srgbClr val="0000FF"/>
                    </a:solidFill>
                  </a:rPr>
                  <a:t>是富裕的，</a:t>
                </a:r>
                <a:r>
                  <a:rPr lang="zh-CN" altLang="en-US" dirty="0"/>
                  <a:t>则可符号化为：</a:t>
                </a:r>
              </a:p>
              <a:p>
                <a:pPr marL="0" indent="0">
                  <a:buNone/>
                </a:pPr>
                <a:r>
                  <a:rPr lang="en-US" altLang="zh-CN" dirty="0">
                    <a:solidFill>
                      <a:srgbClr val="3333FF"/>
                    </a:solidFill>
                  </a:rPr>
                  <a:t>    </a:t>
                </a:r>
                <a:r>
                  <a:rPr lang="zh-CN" altLang="en-US" dirty="0">
                    <a:solidFill>
                      <a:srgbClr val="3333FF"/>
                    </a:solidFill>
                  </a:rPr>
                  <a:t>前提</a:t>
                </a:r>
                <a:r>
                  <a:rPr lang="zh-CN" altLang="en-US" dirty="0"/>
                  <a:t>：</a:t>
                </a:r>
                <a:r>
                  <a:rPr lang="en-US" altLang="zh-CN" dirty="0">
                    <a:sym typeface="Symbol" panose="05050102010706020507" pitchFamily="18" charset="2"/>
                  </a:rPr>
                  <a:t></a:t>
                </a:r>
                <a:r>
                  <a:rPr lang="en-US" altLang="zh-CN" dirty="0"/>
                  <a:t>x(P(x)→(Q(x)∨R(x))</a:t>
                </a:r>
                <a:r>
                  <a:rPr lang="zh-CN" altLang="en-US" dirty="0"/>
                  <a:t>，</a:t>
                </a:r>
                <a:r>
                  <a:rPr lang="en-US" altLang="zh-CN" dirty="0">
                    <a:sym typeface="Symbol" panose="05050102010706020507" pitchFamily="18" charset="2"/>
                  </a:rPr>
                  <a:t> </a:t>
                </a:r>
                <a:r>
                  <a:rPr lang="en-US" altLang="zh-CN" dirty="0"/>
                  <a:t>x(P(x)→(S(x)</a:t>
                </a:r>
                <a14:m>
                  <m:oMath xmlns:m="http://schemas.openxmlformats.org/officeDocument/2006/math">
                    <m:r>
                      <a:rPr lang="en-US" altLang="zh-CN" b="1" smtClean="0">
                        <a:solidFill>
                          <a:schemeClr val="tx1"/>
                        </a:solidFill>
                        <a:latin typeface="Cambria Math" panose="02040503050406030204" pitchFamily="18" charset="0"/>
                      </a:rPr>
                      <m:t>↔</m:t>
                    </m:r>
                  </m:oMath>
                </a14:m>
                <a:r>
                  <a:rPr lang="en-US" altLang="zh-CN" dirty="0"/>
                  <a:t>Q(x)))</a:t>
                </a:r>
                <a:r>
                  <a:rPr lang="zh-CN" altLang="en-US" dirty="0"/>
                  <a:t>，</a:t>
                </a:r>
              </a:p>
              <a:p>
                <a:pPr marL="0" indent="0">
                  <a:buNone/>
                </a:pPr>
                <a:r>
                  <a:rPr lang="en-US" altLang="en-US" noProof="1">
                    <a:sym typeface="Symbol" panose="05050102010706020507" pitchFamily="18" charset="2"/>
                  </a:rPr>
                  <a:t>             </a:t>
                </a:r>
                <a:r>
                  <a:rPr lang="en-US" altLang="zh-CN" dirty="0"/>
                  <a:t>x(P(x)∧S(x))∧¬</a:t>
                </a:r>
                <a:r>
                  <a:rPr lang="en-US" altLang="zh-CN" dirty="0">
                    <a:sym typeface="Symbol" panose="05050102010706020507" pitchFamily="18" charset="2"/>
                  </a:rPr>
                  <a:t>  </a:t>
                </a:r>
                <a:r>
                  <a:rPr lang="en-US" altLang="zh-CN" dirty="0"/>
                  <a:t>x(P(x)→S(x))</a:t>
                </a:r>
                <a:r>
                  <a:rPr lang="zh-CN" altLang="en-US" dirty="0"/>
                  <a:t>。</a:t>
                </a:r>
              </a:p>
              <a:p>
                <a:pPr marL="0" indent="0">
                  <a:buNone/>
                </a:pPr>
                <a:r>
                  <a:rPr lang="zh-CN" altLang="en-US" dirty="0"/>
                  <a:t>    </a:t>
                </a:r>
                <a:r>
                  <a:rPr lang="zh-CN" altLang="en-US" dirty="0">
                    <a:solidFill>
                      <a:srgbClr val="3333FF"/>
                    </a:solidFill>
                  </a:rPr>
                  <a:t>结论</a:t>
                </a:r>
                <a:r>
                  <a:rPr lang="zh-CN" altLang="en-US" dirty="0"/>
                  <a:t>：</a:t>
                </a:r>
                <a:r>
                  <a:rPr lang="en-US" altLang="en-US" noProof="1">
                    <a:sym typeface="Symbol" panose="05050102010706020507" pitchFamily="18" charset="2"/>
                  </a:rPr>
                  <a:t> </a:t>
                </a:r>
                <a:r>
                  <a:rPr lang="en-US" altLang="zh-CN" dirty="0"/>
                  <a:t>x(P(x)∧R(x))</a:t>
                </a:r>
              </a:p>
              <a:p>
                <a:pPr marL="0" indent="0">
                  <a:buNone/>
                </a:pPr>
                <a:r>
                  <a:rPr lang="en-US" altLang="zh-CN" dirty="0">
                    <a:solidFill>
                      <a:srgbClr val="C00000"/>
                    </a:solidFill>
                    <a:sym typeface="Symbol" panose="05050102010706020507" pitchFamily="18" charset="2"/>
                  </a:rPr>
                  <a:t> </a:t>
                </a:r>
                <a:endParaRPr lang="en-US" altLang="zh-CN" dirty="0"/>
              </a:p>
            </p:txBody>
          </p:sp>
        </mc:Choice>
        <mc:Fallback xmlns="">
          <p:sp>
            <p:nvSpPr>
              <p:cNvPr id="122884" name="Rectangle 3">
                <a:extLst>
                  <a:ext uri="{FF2B5EF4-FFF2-40B4-BE49-F238E27FC236}">
                    <a16:creationId xmlns:a16="http://schemas.microsoft.com/office/drawing/2014/main" id="{E3920899-F275-4A6E-B784-234BE36ECE21}"/>
                  </a:ext>
                </a:extLst>
              </p:cNvPr>
              <p:cNvSpPr>
                <a:spLocks noGrp="1" noRot="1" noChangeAspect="1" noMove="1" noResize="1" noEditPoints="1" noAdjustHandles="1" noChangeArrowheads="1" noChangeShapeType="1" noTextEdit="1"/>
              </p:cNvSpPr>
              <p:nvPr>
                <p:ph type="body" idx="4294967295"/>
              </p:nvPr>
            </p:nvSpPr>
            <p:spPr>
              <a:xfrm>
                <a:off x="231775" y="763588"/>
                <a:ext cx="11353800" cy="5478143"/>
              </a:xfrm>
              <a:blipFill>
                <a:blip r:embed="rId6"/>
                <a:stretch>
                  <a:fillRect l="-537"/>
                </a:stretch>
              </a:blipFill>
            </p:spPr>
            <p:txBody>
              <a:bodyPr/>
              <a:lstStyle/>
              <a:p>
                <a:r>
                  <a:rPr lang="zh-CN" altLang="en-US">
                    <a:noFill/>
                  </a:rPr>
                  <a:t> </a:t>
                </a:r>
              </a:p>
            </p:txBody>
          </p:sp>
        </mc:Fallback>
      </mc:AlternateContent>
      <p:sp>
        <p:nvSpPr>
          <p:cNvPr id="5" name="Rectangle 2">
            <a:extLst>
              <a:ext uri="{FF2B5EF4-FFF2-40B4-BE49-F238E27FC236}">
                <a16:creationId xmlns:a16="http://schemas.microsoft.com/office/drawing/2014/main" id="{F3C498F1-F45F-4811-8EDF-199BB01DE7F3}"/>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3.28</a:t>
            </a:r>
            <a:endParaRPr lang="zh-CN" altLang="en-US" dirty="0"/>
          </a:p>
        </p:txBody>
      </p:sp>
    </p:spTree>
    <p:custDataLst>
      <p:tags r:id="rId1"/>
    </p:custDataLst>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2884">
                                            <p:txEl>
                                              <p:pRg st="0" end="0"/>
                                            </p:txEl>
                                          </p:spTgt>
                                        </p:tgtEl>
                                        <p:attrNameLst>
                                          <p:attrName>style.visibility</p:attrName>
                                        </p:attrNameLst>
                                      </p:cBhvr>
                                      <p:to>
                                        <p:strVal val="visible"/>
                                      </p:to>
                                    </p:set>
                                    <p:anim calcmode="lin" valueType="num">
                                      <p:cBhvr additive="base">
                                        <p:cTn id="7" dur="500" fill="hold"/>
                                        <p:tgtEl>
                                          <p:spTgt spid="12288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884">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22884">
                                            <p:txEl>
                                              <p:pRg st="1" end="1"/>
                                            </p:txEl>
                                          </p:spTgt>
                                        </p:tgtEl>
                                        <p:attrNameLst>
                                          <p:attrName>style.visibility</p:attrName>
                                        </p:attrNameLst>
                                      </p:cBhvr>
                                      <p:to>
                                        <p:strVal val="visible"/>
                                      </p:to>
                                    </p:set>
                                    <p:anim calcmode="lin" valueType="num">
                                      <p:cBhvr additive="base">
                                        <p:cTn id="12" dur="500" fill="hold"/>
                                        <p:tgtEl>
                                          <p:spTgt spid="12288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22884">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22884">
                                            <p:txEl>
                                              <p:pRg st="2" end="2"/>
                                            </p:txEl>
                                          </p:spTgt>
                                        </p:tgtEl>
                                        <p:attrNameLst>
                                          <p:attrName>style.visibility</p:attrName>
                                        </p:attrNameLst>
                                      </p:cBhvr>
                                      <p:to>
                                        <p:strVal val="visible"/>
                                      </p:to>
                                    </p:set>
                                    <p:anim calcmode="lin" valueType="num">
                                      <p:cBhvr additive="base">
                                        <p:cTn id="17" dur="500" fill="hold"/>
                                        <p:tgtEl>
                                          <p:spTgt spid="12288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288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22884">
                                            <p:txEl>
                                              <p:pRg st="3" end="3"/>
                                            </p:txEl>
                                          </p:spTgt>
                                        </p:tgtEl>
                                        <p:attrNameLst>
                                          <p:attrName>style.visibility</p:attrName>
                                        </p:attrNameLst>
                                      </p:cBhvr>
                                      <p:to>
                                        <p:strVal val="visible"/>
                                      </p:to>
                                    </p:set>
                                    <p:anim calcmode="lin" valueType="num">
                                      <p:cBhvr additive="base">
                                        <p:cTn id="23" dur="500" fill="hold"/>
                                        <p:tgtEl>
                                          <p:spTgt spid="12288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288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2884">
                                            <p:txEl>
                                              <p:pRg st="4" end="4"/>
                                            </p:txEl>
                                          </p:spTgt>
                                        </p:tgtEl>
                                        <p:attrNameLst>
                                          <p:attrName>style.visibility</p:attrName>
                                        </p:attrNameLst>
                                      </p:cBhvr>
                                      <p:to>
                                        <p:strVal val="visible"/>
                                      </p:to>
                                    </p:set>
                                    <p:anim calcmode="lin" valueType="num">
                                      <p:cBhvr additive="base">
                                        <p:cTn id="29" dur="500" fill="hold"/>
                                        <p:tgtEl>
                                          <p:spTgt spid="122884">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288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2884">
                                            <p:txEl>
                                              <p:pRg st="5" end="5"/>
                                            </p:txEl>
                                          </p:spTgt>
                                        </p:tgtEl>
                                        <p:attrNameLst>
                                          <p:attrName>style.visibility</p:attrName>
                                        </p:attrNameLst>
                                      </p:cBhvr>
                                      <p:to>
                                        <p:strVal val="visible"/>
                                      </p:to>
                                    </p:set>
                                    <p:anim calcmode="lin" valueType="num">
                                      <p:cBhvr additive="base">
                                        <p:cTn id="35" dur="500" fill="hold"/>
                                        <p:tgtEl>
                                          <p:spTgt spid="122884">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2288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22884">
                                            <p:txEl>
                                              <p:pRg st="6" end="6"/>
                                            </p:txEl>
                                          </p:spTgt>
                                        </p:tgtEl>
                                        <p:attrNameLst>
                                          <p:attrName>style.visibility</p:attrName>
                                        </p:attrNameLst>
                                      </p:cBhvr>
                                      <p:to>
                                        <p:strVal val="visible"/>
                                      </p:to>
                                    </p:set>
                                    <p:anim calcmode="lin" valueType="num">
                                      <p:cBhvr additive="base">
                                        <p:cTn id="41" dur="500" fill="hold"/>
                                        <p:tgtEl>
                                          <p:spTgt spid="122884">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2288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22884">
                                            <p:txEl>
                                              <p:pRg st="7" end="7"/>
                                            </p:txEl>
                                          </p:spTgt>
                                        </p:tgtEl>
                                        <p:attrNameLst>
                                          <p:attrName>style.visibility</p:attrName>
                                        </p:attrNameLst>
                                      </p:cBhvr>
                                      <p:to>
                                        <p:strVal val="visible"/>
                                      </p:to>
                                    </p:set>
                                    <p:anim calcmode="lin" valueType="num">
                                      <p:cBhvr additive="base">
                                        <p:cTn id="47" dur="500" fill="hold"/>
                                        <p:tgtEl>
                                          <p:spTgt spid="122884">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2288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22884">
                                            <p:txEl>
                                              <p:pRg st="8" end="8"/>
                                            </p:txEl>
                                          </p:spTgt>
                                        </p:tgtEl>
                                        <p:attrNameLst>
                                          <p:attrName>style.visibility</p:attrName>
                                        </p:attrNameLst>
                                      </p:cBhvr>
                                      <p:to>
                                        <p:strVal val="visible"/>
                                      </p:to>
                                    </p:set>
                                    <p:anim calcmode="lin" valueType="num">
                                      <p:cBhvr additive="base">
                                        <p:cTn id="53" dur="500" fill="hold"/>
                                        <p:tgtEl>
                                          <p:spTgt spid="122884">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2288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4" grpId="0" build="p"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3908" name="Rectangle 3">
                <a:extLst>
                  <a:ext uri="{FF2B5EF4-FFF2-40B4-BE49-F238E27FC236}">
                    <a16:creationId xmlns:a16="http://schemas.microsoft.com/office/drawing/2014/main" id="{69E451A7-58E9-4C10-B86C-F6920071DD39}"/>
                  </a:ext>
                </a:extLst>
              </p:cNvPr>
              <p:cNvSpPr>
                <a:spLocks noGrp="1" noChangeArrowheads="1"/>
              </p:cNvSpPr>
              <p:nvPr>
                <p:ph type="body" idx="4294967295"/>
              </p:nvPr>
            </p:nvSpPr>
            <p:spPr>
              <a:xfrm>
                <a:off x="231775" y="848060"/>
                <a:ext cx="11430000" cy="6029145"/>
              </a:xfrm>
            </p:spPr>
            <p:txBody>
              <a:bodyPr>
                <a:noAutofit/>
              </a:bodyPr>
              <a:lstStyle/>
              <a:p>
                <a:pPr marL="432000" indent="-457291">
                  <a:lnSpc>
                    <a:spcPct val="160000"/>
                  </a:lnSpc>
                  <a:buNone/>
                </a:pPr>
                <a:r>
                  <a:rPr lang="zh-CN" altLang="en-US" dirty="0">
                    <a:solidFill>
                      <a:srgbClr val="C00000"/>
                    </a:solidFill>
                  </a:rPr>
                  <a:t>证明</a:t>
                </a:r>
                <a:r>
                  <a:rPr lang="zh-CN" altLang="en-US" dirty="0"/>
                  <a:t>  </a:t>
                </a:r>
                <a:r>
                  <a:rPr lang="en-US" altLang="zh-CN" dirty="0"/>
                  <a:t>(1)</a:t>
                </a:r>
                <a:r>
                  <a:rPr lang="zh-CN" altLang="en-US" dirty="0"/>
                  <a:t> </a:t>
                </a:r>
                <a:r>
                  <a:rPr lang="en-US" altLang="zh-CN" dirty="0">
                    <a:sym typeface="Symbol" panose="05050102010706020507" pitchFamily="18" charset="2"/>
                  </a:rPr>
                  <a:t> </a:t>
                </a:r>
                <a:r>
                  <a:rPr lang="en-US" altLang="zh-CN" dirty="0"/>
                  <a:t>x(P(x)∧S(x))∧¬</a:t>
                </a:r>
                <a:r>
                  <a:rPr lang="en-US" altLang="zh-CN" dirty="0">
                    <a:sym typeface="Symbol" panose="05050102010706020507" pitchFamily="18" charset="2"/>
                  </a:rPr>
                  <a:t>  </a:t>
                </a:r>
                <a:r>
                  <a:rPr lang="en-US" altLang="zh-CN" dirty="0"/>
                  <a:t>x(P(x)→S(x))      P</a:t>
                </a:r>
              </a:p>
              <a:p>
                <a:pPr marL="828000" indent="-457291">
                  <a:lnSpc>
                    <a:spcPct val="160000"/>
                  </a:lnSpc>
                  <a:buNone/>
                </a:pPr>
                <a:r>
                  <a:rPr lang="en-US" altLang="zh-CN" dirty="0"/>
                  <a:t>(2) ¬</a:t>
                </a:r>
                <a:r>
                  <a:rPr lang="en-US" altLang="zh-CN" dirty="0">
                    <a:sym typeface="Symbol" panose="05050102010706020507" pitchFamily="18" charset="2"/>
                  </a:rPr>
                  <a:t>  </a:t>
                </a:r>
                <a:r>
                  <a:rPr lang="en-US" altLang="zh-CN" dirty="0"/>
                  <a:t>x(P(x)→S(x))                                    T</a:t>
                </a:r>
                <a:r>
                  <a:rPr lang="zh-CN" altLang="en-US" dirty="0"/>
                  <a:t>，</a:t>
                </a:r>
                <a:r>
                  <a:rPr lang="en-US" altLang="zh-CN" dirty="0"/>
                  <a:t> (1)</a:t>
                </a:r>
                <a:r>
                  <a:rPr lang="zh-CN" altLang="en-US" dirty="0"/>
                  <a:t> ，</a:t>
                </a:r>
                <a:r>
                  <a:rPr lang="en-US" altLang="zh-CN" dirty="0"/>
                  <a:t>I</a:t>
                </a:r>
              </a:p>
              <a:p>
                <a:pPr marL="828000" indent="-457291">
                  <a:lnSpc>
                    <a:spcPct val="160000"/>
                  </a:lnSpc>
                  <a:buNone/>
                </a:pPr>
                <a:r>
                  <a:rPr lang="en-US" altLang="zh-CN" dirty="0"/>
                  <a:t>(3) </a:t>
                </a:r>
                <a:r>
                  <a:rPr lang="en-US" altLang="zh-CN" dirty="0">
                    <a:sym typeface="Symbol" panose="05050102010706020507" pitchFamily="18" charset="2"/>
                  </a:rPr>
                  <a:t> </a:t>
                </a:r>
                <a:r>
                  <a:rPr lang="en-US" altLang="zh-CN" dirty="0"/>
                  <a:t>x(P(x)∧¬S(x))                 	                    T</a:t>
                </a:r>
                <a:r>
                  <a:rPr lang="zh-CN" altLang="en-US" dirty="0"/>
                  <a:t>，</a:t>
                </a:r>
                <a:r>
                  <a:rPr lang="en-US" altLang="zh-CN" dirty="0"/>
                  <a:t> (2) </a:t>
                </a:r>
                <a:r>
                  <a:rPr lang="zh-CN" altLang="en-US" dirty="0"/>
                  <a:t>，</a:t>
                </a:r>
                <a:r>
                  <a:rPr lang="en-US" altLang="zh-CN" dirty="0"/>
                  <a:t>E</a:t>
                </a:r>
              </a:p>
              <a:p>
                <a:pPr marL="828000" indent="-457291">
                  <a:lnSpc>
                    <a:spcPct val="160000"/>
                  </a:lnSpc>
                  <a:buNone/>
                </a:pPr>
                <a:r>
                  <a:rPr lang="en-US" altLang="zh-CN" dirty="0"/>
                  <a:t>(4) P(c)∧¬S(c)                                              EI</a:t>
                </a:r>
                <a:r>
                  <a:rPr lang="zh-CN" altLang="en-US" dirty="0"/>
                  <a:t>，</a:t>
                </a:r>
                <a:r>
                  <a:rPr lang="en-US" altLang="zh-CN" dirty="0"/>
                  <a:t> (3)</a:t>
                </a:r>
                <a:endParaRPr lang="zh-CN" altLang="en-US" dirty="0"/>
              </a:p>
              <a:p>
                <a:pPr marL="828000" indent="-457291">
                  <a:lnSpc>
                    <a:spcPct val="160000"/>
                  </a:lnSpc>
                  <a:buNone/>
                </a:pPr>
                <a:r>
                  <a:rPr lang="en-US" altLang="zh-CN" dirty="0"/>
                  <a:t>(5)</a:t>
                </a:r>
                <a:r>
                  <a:rPr lang="zh-CN" altLang="en-US" dirty="0"/>
                  <a:t> </a:t>
                </a:r>
                <a:r>
                  <a:rPr lang="en-US" altLang="zh-CN" dirty="0"/>
                  <a:t>P(c)                                                          T</a:t>
                </a:r>
                <a:r>
                  <a:rPr lang="zh-CN" altLang="en-US" dirty="0"/>
                  <a:t>，</a:t>
                </a:r>
                <a:r>
                  <a:rPr lang="en-US" altLang="zh-CN" dirty="0"/>
                  <a:t> (4) </a:t>
                </a:r>
                <a:r>
                  <a:rPr lang="zh-CN" altLang="en-US" dirty="0"/>
                  <a:t>，</a:t>
                </a:r>
                <a:r>
                  <a:rPr lang="en-US" altLang="zh-CN" dirty="0"/>
                  <a:t>I</a:t>
                </a:r>
              </a:p>
              <a:p>
                <a:pPr marL="828000" indent="-457291">
                  <a:lnSpc>
                    <a:spcPct val="160000"/>
                  </a:lnSpc>
                  <a:buNone/>
                </a:pPr>
                <a:r>
                  <a:rPr lang="en-US" altLang="zh-CN" dirty="0"/>
                  <a:t>(6) ¬S(c)                          	                    T</a:t>
                </a:r>
                <a:r>
                  <a:rPr lang="zh-CN" altLang="en-US" dirty="0"/>
                  <a:t>，</a:t>
                </a:r>
                <a:r>
                  <a:rPr lang="en-US" altLang="zh-CN" dirty="0"/>
                  <a:t> (4) </a:t>
                </a:r>
                <a:r>
                  <a:rPr lang="zh-CN" altLang="en-US" dirty="0"/>
                  <a:t>，</a:t>
                </a:r>
                <a:r>
                  <a:rPr lang="en-US" altLang="zh-CN" dirty="0"/>
                  <a:t>I</a:t>
                </a:r>
              </a:p>
              <a:p>
                <a:pPr marL="828000" indent="-457291">
                  <a:lnSpc>
                    <a:spcPct val="160000"/>
                  </a:lnSpc>
                  <a:buNone/>
                </a:pPr>
                <a:r>
                  <a:rPr lang="en-US" altLang="zh-CN" dirty="0"/>
                  <a:t>(7) </a:t>
                </a:r>
                <a:r>
                  <a:rPr lang="en-US" altLang="zh-CN" dirty="0">
                    <a:sym typeface="Symbol" panose="05050102010706020507" pitchFamily="18" charset="2"/>
                  </a:rPr>
                  <a:t> </a:t>
                </a:r>
                <a:r>
                  <a:rPr lang="en-US" altLang="zh-CN" dirty="0"/>
                  <a:t>x(P(x)→(Q(x)∨R(x)))                           P</a:t>
                </a:r>
              </a:p>
              <a:p>
                <a:pPr marL="828000" indent="-457291">
                  <a:lnSpc>
                    <a:spcPct val="160000"/>
                  </a:lnSpc>
                  <a:buNone/>
                </a:pPr>
                <a:r>
                  <a:rPr lang="en-US" altLang="zh-CN" dirty="0"/>
                  <a:t>(8) P(c)→(Q(c)∨R(c))                                   UI</a:t>
                </a:r>
                <a:r>
                  <a:rPr lang="zh-CN" altLang="en-US" dirty="0"/>
                  <a:t>，</a:t>
                </a:r>
                <a:r>
                  <a:rPr lang="en-US" altLang="zh-CN" dirty="0"/>
                  <a:t> (7)</a:t>
                </a:r>
                <a:endParaRPr lang="zh-CN" altLang="en-US" dirty="0"/>
              </a:p>
              <a:p>
                <a:pPr marL="828000" indent="-457291">
                  <a:lnSpc>
                    <a:spcPct val="160000"/>
                  </a:lnSpc>
                  <a:buNone/>
                </a:pPr>
                <a:r>
                  <a:rPr lang="en-US" altLang="zh-CN" dirty="0"/>
                  <a:t>(9)</a:t>
                </a:r>
                <a:r>
                  <a:rPr lang="zh-CN" altLang="en-US" dirty="0"/>
                  <a:t> </a:t>
                </a:r>
                <a:r>
                  <a:rPr lang="en-US" altLang="zh-CN" dirty="0"/>
                  <a:t>Q(c)∨R(c)                                                T</a:t>
                </a:r>
                <a:r>
                  <a:rPr lang="zh-CN" altLang="en-US" dirty="0"/>
                  <a:t>，</a:t>
                </a:r>
                <a:r>
                  <a:rPr lang="en-US" altLang="zh-CN" dirty="0"/>
                  <a:t> (5) </a:t>
                </a:r>
                <a:r>
                  <a:rPr lang="zh-CN" altLang="en-US" dirty="0"/>
                  <a:t>，</a:t>
                </a:r>
                <a:r>
                  <a:rPr lang="en-US" altLang="zh-CN" dirty="0"/>
                  <a:t> (8) </a:t>
                </a:r>
                <a:r>
                  <a:rPr lang="zh-CN" altLang="en-US" dirty="0"/>
                  <a:t>，</a:t>
                </a:r>
                <a:r>
                  <a:rPr lang="en-US" altLang="zh-CN" dirty="0"/>
                  <a:t>I</a:t>
                </a:r>
              </a:p>
              <a:p>
                <a:pPr marL="828000" indent="-457291">
                  <a:lnSpc>
                    <a:spcPct val="160000"/>
                  </a:lnSpc>
                  <a:buNone/>
                </a:pPr>
                <a:r>
                  <a:rPr lang="en-US" altLang="zh-CN" dirty="0"/>
                  <a:t>(10) </a:t>
                </a:r>
                <a:r>
                  <a:rPr lang="en-US" altLang="zh-CN" dirty="0">
                    <a:sym typeface="Symbol" panose="05050102010706020507" pitchFamily="18" charset="2"/>
                  </a:rPr>
                  <a:t> </a:t>
                </a:r>
                <a:r>
                  <a:rPr lang="en-US" altLang="zh-CN" dirty="0"/>
                  <a:t>x(P(x)→(S(x)</a:t>
                </a:r>
                <a14:m>
                  <m:oMath xmlns:m="http://schemas.openxmlformats.org/officeDocument/2006/math">
                    <m:r>
                      <a:rPr lang="en-US" altLang="zh-CN">
                        <a:latin typeface="Cambria Math" panose="02040503050406030204" pitchFamily="18" charset="0"/>
                      </a:rPr>
                      <m:t>↔</m:t>
                    </m:r>
                  </m:oMath>
                </a14:m>
                <a:r>
                  <a:rPr lang="en-US" altLang="zh-CN" dirty="0"/>
                  <a:t>Q(x)))                         P</a:t>
                </a:r>
              </a:p>
            </p:txBody>
          </p:sp>
        </mc:Choice>
        <mc:Fallback xmlns="">
          <p:sp>
            <p:nvSpPr>
              <p:cNvPr id="123908" name="Rectangle 3">
                <a:extLst>
                  <a:ext uri="{FF2B5EF4-FFF2-40B4-BE49-F238E27FC236}">
                    <a16:creationId xmlns:a16="http://schemas.microsoft.com/office/drawing/2014/main" id="{69E451A7-58E9-4C10-B86C-F6920071DD39}"/>
                  </a:ext>
                </a:extLst>
              </p:cNvPr>
              <p:cNvSpPr>
                <a:spLocks noGrp="1" noRot="1" noChangeAspect="1" noMove="1" noResize="1" noEditPoints="1" noAdjustHandles="1" noChangeArrowheads="1" noChangeShapeType="1" noTextEdit="1"/>
              </p:cNvSpPr>
              <p:nvPr>
                <p:ph type="body" idx="4294967295"/>
              </p:nvPr>
            </p:nvSpPr>
            <p:spPr>
              <a:xfrm>
                <a:off x="231775" y="848060"/>
                <a:ext cx="11430000" cy="6029145"/>
              </a:xfrm>
              <a:blipFill>
                <a:blip r:embed="rId5"/>
                <a:stretch>
                  <a:fillRect l="-533"/>
                </a:stretch>
              </a:blipFill>
            </p:spPr>
            <p:txBody>
              <a:bodyPr/>
              <a:lstStyle/>
              <a:p>
                <a:r>
                  <a:rPr lang="zh-CN" altLang="en-US">
                    <a:noFill/>
                  </a:rPr>
                  <a:t> </a:t>
                </a:r>
              </a:p>
            </p:txBody>
          </p:sp>
        </mc:Fallback>
      </mc:AlternateContent>
      <p:sp>
        <p:nvSpPr>
          <p:cNvPr id="5" name="Rectangle 2">
            <a:extLst>
              <a:ext uri="{FF2B5EF4-FFF2-40B4-BE49-F238E27FC236}">
                <a16:creationId xmlns:a16="http://schemas.microsoft.com/office/drawing/2014/main" id="{C70CEFB2-7553-4ADB-917A-261809A2D679}"/>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3.28</a:t>
            </a:r>
            <a:r>
              <a:rPr lang="zh-CN" altLang="en-US" dirty="0"/>
              <a:t>（续）</a:t>
            </a:r>
          </a:p>
        </p:txBody>
      </p:sp>
    </p:spTree>
    <p:custDataLst>
      <p:tags r:id="rId1"/>
    </p:custData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3908">
                                            <p:txEl>
                                              <p:pRg st="0" end="0"/>
                                            </p:txEl>
                                          </p:spTgt>
                                        </p:tgtEl>
                                        <p:attrNameLst>
                                          <p:attrName>style.visibility</p:attrName>
                                        </p:attrNameLst>
                                      </p:cBhvr>
                                      <p:to>
                                        <p:strVal val="visible"/>
                                      </p:to>
                                    </p:set>
                                    <p:anim calcmode="lin" valueType="num">
                                      <p:cBhvr additive="base">
                                        <p:cTn id="7" dur="500" fill="hold"/>
                                        <p:tgtEl>
                                          <p:spTgt spid="12390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390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3908">
                                            <p:txEl>
                                              <p:pRg st="1" end="1"/>
                                            </p:txEl>
                                          </p:spTgt>
                                        </p:tgtEl>
                                        <p:attrNameLst>
                                          <p:attrName>style.visibility</p:attrName>
                                        </p:attrNameLst>
                                      </p:cBhvr>
                                      <p:to>
                                        <p:strVal val="visible"/>
                                      </p:to>
                                    </p:set>
                                    <p:anim calcmode="lin" valueType="num">
                                      <p:cBhvr additive="base">
                                        <p:cTn id="13" dur="500" fill="hold"/>
                                        <p:tgtEl>
                                          <p:spTgt spid="12390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390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3908">
                                            <p:txEl>
                                              <p:pRg st="2" end="2"/>
                                            </p:txEl>
                                          </p:spTgt>
                                        </p:tgtEl>
                                        <p:attrNameLst>
                                          <p:attrName>style.visibility</p:attrName>
                                        </p:attrNameLst>
                                      </p:cBhvr>
                                      <p:to>
                                        <p:strVal val="visible"/>
                                      </p:to>
                                    </p:set>
                                    <p:anim calcmode="lin" valueType="num">
                                      <p:cBhvr additive="base">
                                        <p:cTn id="19" dur="500" fill="hold"/>
                                        <p:tgtEl>
                                          <p:spTgt spid="12390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390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3908">
                                            <p:txEl>
                                              <p:pRg st="3" end="3"/>
                                            </p:txEl>
                                          </p:spTgt>
                                        </p:tgtEl>
                                        <p:attrNameLst>
                                          <p:attrName>style.visibility</p:attrName>
                                        </p:attrNameLst>
                                      </p:cBhvr>
                                      <p:to>
                                        <p:strVal val="visible"/>
                                      </p:to>
                                    </p:set>
                                    <p:anim calcmode="lin" valueType="num">
                                      <p:cBhvr additive="base">
                                        <p:cTn id="25" dur="500" fill="hold"/>
                                        <p:tgtEl>
                                          <p:spTgt spid="12390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390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3908">
                                            <p:txEl>
                                              <p:pRg st="4" end="4"/>
                                            </p:txEl>
                                          </p:spTgt>
                                        </p:tgtEl>
                                        <p:attrNameLst>
                                          <p:attrName>style.visibility</p:attrName>
                                        </p:attrNameLst>
                                      </p:cBhvr>
                                      <p:to>
                                        <p:strVal val="visible"/>
                                      </p:to>
                                    </p:set>
                                    <p:anim calcmode="lin" valueType="num">
                                      <p:cBhvr additive="base">
                                        <p:cTn id="31" dur="500" fill="hold"/>
                                        <p:tgtEl>
                                          <p:spTgt spid="123908">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390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3908">
                                            <p:txEl>
                                              <p:pRg st="5" end="5"/>
                                            </p:txEl>
                                          </p:spTgt>
                                        </p:tgtEl>
                                        <p:attrNameLst>
                                          <p:attrName>style.visibility</p:attrName>
                                        </p:attrNameLst>
                                      </p:cBhvr>
                                      <p:to>
                                        <p:strVal val="visible"/>
                                      </p:to>
                                    </p:set>
                                    <p:anim calcmode="lin" valueType="num">
                                      <p:cBhvr additive="base">
                                        <p:cTn id="37" dur="500" fill="hold"/>
                                        <p:tgtEl>
                                          <p:spTgt spid="123908">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390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23908">
                                            <p:txEl>
                                              <p:pRg st="6" end="6"/>
                                            </p:txEl>
                                          </p:spTgt>
                                        </p:tgtEl>
                                        <p:attrNameLst>
                                          <p:attrName>style.visibility</p:attrName>
                                        </p:attrNameLst>
                                      </p:cBhvr>
                                      <p:to>
                                        <p:strVal val="visible"/>
                                      </p:to>
                                    </p:set>
                                    <p:anim calcmode="lin" valueType="num">
                                      <p:cBhvr additive="base">
                                        <p:cTn id="43" dur="500" fill="hold"/>
                                        <p:tgtEl>
                                          <p:spTgt spid="123908">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23908">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23908">
                                            <p:txEl>
                                              <p:pRg st="7" end="7"/>
                                            </p:txEl>
                                          </p:spTgt>
                                        </p:tgtEl>
                                        <p:attrNameLst>
                                          <p:attrName>style.visibility</p:attrName>
                                        </p:attrNameLst>
                                      </p:cBhvr>
                                      <p:to>
                                        <p:strVal val="visible"/>
                                      </p:to>
                                    </p:set>
                                    <p:anim calcmode="lin" valueType="num">
                                      <p:cBhvr additive="base">
                                        <p:cTn id="49" dur="500" fill="hold"/>
                                        <p:tgtEl>
                                          <p:spTgt spid="123908">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23908">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23908">
                                            <p:txEl>
                                              <p:pRg st="8" end="8"/>
                                            </p:txEl>
                                          </p:spTgt>
                                        </p:tgtEl>
                                        <p:attrNameLst>
                                          <p:attrName>style.visibility</p:attrName>
                                        </p:attrNameLst>
                                      </p:cBhvr>
                                      <p:to>
                                        <p:strVal val="visible"/>
                                      </p:to>
                                    </p:set>
                                    <p:anim calcmode="lin" valueType="num">
                                      <p:cBhvr additive="base">
                                        <p:cTn id="55" dur="500" fill="hold"/>
                                        <p:tgtEl>
                                          <p:spTgt spid="123908">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23908">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23908">
                                            <p:txEl>
                                              <p:pRg st="9" end="9"/>
                                            </p:txEl>
                                          </p:spTgt>
                                        </p:tgtEl>
                                        <p:attrNameLst>
                                          <p:attrName>style.visibility</p:attrName>
                                        </p:attrNameLst>
                                      </p:cBhvr>
                                      <p:to>
                                        <p:strVal val="visible"/>
                                      </p:to>
                                    </p:set>
                                    <p:anim calcmode="lin" valueType="num">
                                      <p:cBhvr additive="base">
                                        <p:cTn id="61" dur="500" fill="hold"/>
                                        <p:tgtEl>
                                          <p:spTgt spid="123908">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23908">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8" grpId="0" uiExpand="1" build="p"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3908" name="Rectangle 3">
                <a:extLst>
                  <a:ext uri="{FF2B5EF4-FFF2-40B4-BE49-F238E27FC236}">
                    <a16:creationId xmlns:a16="http://schemas.microsoft.com/office/drawing/2014/main" id="{69E451A7-58E9-4C10-B86C-F6920071DD39}"/>
                  </a:ext>
                </a:extLst>
              </p:cNvPr>
              <p:cNvSpPr>
                <a:spLocks noGrp="1" noChangeArrowheads="1"/>
              </p:cNvSpPr>
              <p:nvPr>
                <p:ph type="body" idx="4294967295"/>
              </p:nvPr>
            </p:nvSpPr>
            <p:spPr>
              <a:xfrm>
                <a:off x="384175" y="1165494"/>
                <a:ext cx="11277600" cy="5540899"/>
              </a:xfrm>
            </p:spPr>
            <p:txBody>
              <a:bodyPr>
                <a:normAutofit/>
              </a:bodyPr>
              <a:lstStyle/>
              <a:p>
                <a:pPr marL="432000" indent="-457291">
                  <a:lnSpc>
                    <a:spcPct val="160000"/>
                  </a:lnSpc>
                  <a:buNone/>
                </a:pPr>
                <a:r>
                  <a:rPr lang="zh-CN" altLang="en-US" dirty="0">
                    <a:solidFill>
                      <a:srgbClr val="C00000"/>
                    </a:solidFill>
                  </a:rPr>
                  <a:t>证明</a:t>
                </a:r>
                <a:r>
                  <a:rPr lang="zh-CN" altLang="en-US" dirty="0"/>
                  <a:t> （</a:t>
                </a:r>
                <a:r>
                  <a:rPr lang="en-US" altLang="zh-CN" dirty="0"/>
                  <a:t>11</a:t>
                </a:r>
                <a:r>
                  <a:rPr lang="zh-CN" altLang="en-US" dirty="0"/>
                  <a:t>）</a:t>
                </a:r>
                <a:r>
                  <a:rPr lang="en-US" altLang="zh-CN" dirty="0"/>
                  <a:t> P(c)→(S(c)</a:t>
                </a:r>
                <a14:m>
                  <m:oMath xmlns:m="http://schemas.openxmlformats.org/officeDocument/2006/math">
                    <m:r>
                      <a:rPr lang="en-US" altLang="zh-CN">
                        <a:latin typeface="Cambria Math" panose="02040503050406030204" pitchFamily="18" charset="0"/>
                      </a:rPr>
                      <m:t>↔</m:t>
                    </m:r>
                  </m:oMath>
                </a14:m>
                <a:r>
                  <a:rPr lang="en-US" altLang="zh-CN" dirty="0"/>
                  <a:t>Q(c))     UI</a:t>
                </a:r>
                <a:r>
                  <a:rPr lang="zh-CN" altLang="en-US" dirty="0"/>
                  <a:t>，</a:t>
                </a:r>
                <a:r>
                  <a:rPr lang="en-US" altLang="zh-CN" dirty="0"/>
                  <a:t> (10)</a:t>
                </a:r>
                <a:r>
                  <a:rPr lang="zh-CN" altLang="en-US" dirty="0"/>
                  <a:t> </a:t>
                </a:r>
              </a:p>
              <a:p>
                <a:pPr marL="432000" indent="-457291">
                  <a:lnSpc>
                    <a:spcPct val="160000"/>
                  </a:lnSpc>
                  <a:buNone/>
                </a:pPr>
                <a:r>
                  <a:rPr lang="zh-CN" altLang="en-US" dirty="0"/>
                  <a:t>（</a:t>
                </a:r>
                <a:r>
                  <a:rPr lang="en-US" altLang="zh-CN" dirty="0"/>
                  <a:t>12</a:t>
                </a:r>
                <a:r>
                  <a:rPr lang="zh-CN" altLang="en-US" dirty="0"/>
                  <a:t>）</a:t>
                </a:r>
                <a:r>
                  <a:rPr lang="en-US" altLang="zh-CN" dirty="0"/>
                  <a:t> S(c)</a:t>
                </a:r>
                <a14:m>
                  <m:oMath xmlns:m="http://schemas.openxmlformats.org/officeDocument/2006/math">
                    <m:r>
                      <a:rPr lang="en-US" altLang="zh-CN">
                        <a:latin typeface="Cambria Math" panose="02040503050406030204" pitchFamily="18" charset="0"/>
                      </a:rPr>
                      <m:t>↔</m:t>
                    </m:r>
                  </m:oMath>
                </a14:m>
                <a:r>
                  <a:rPr lang="en-US" altLang="zh-CN" dirty="0"/>
                  <a:t>Q(c)                          T</a:t>
                </a:r>
                <a:r>
                  <a:rPr lang="zh-CN" altLang="en-US" dirty="0"/>
                  <a:t>，</a:t>
                </a:r>
                <a:r>
                  <a:rPr lang="en-US" altLang="zh-CN" dirty="0"/>
                  <a:t> (5) </a:t>
                </a:r>
                <a:r>
                  <a:rPr lang="zh-CN" altLang="en-US" dirty="0"/>
                  <a:t>， （</a:t>
                </a:r>
                <a:r>
                  <a:rPr lang="en-US" altLang="zh-CN" dirty="0"/>
                  <a:t>11</a:t>
                </a:r>
                <a:r>
                  <a:rPr lang="zh-CN" altLang="en-US" dirty="0"/>
                  <a:t>）</a:t>
                </a:r>
                <a:r>
                  <a:rPr lang="en-US" altLang="zh-CN" dirty="0"/>
                  <a:t> </a:t>
                </a:r>
                <a:r>
                  <a:rPr lang="zh-CN" altLang="en-US" dirty="0"/>
                  <a:t>，</a:t>
                </a:r>
                <a:r>
                  <a:rPr lang="en-US" altLang="zh-CN" dirty="0"/>
                  <a:t>I</a:t>
                </a:r>
              </a:p>
              <a:p>
                <a:pPr marL="432000" indent="-457291">
                  <a:lnSpc>
                    <a:spcPct val="160000"/>
                  </a:lnSpc>
                  <a:buNone/>
                </a:pPr>
                <a:r>
                  <a:rPr lang="zh-CN" altLang="en-US" dirty="0"/>
                  <a:t>（</a:t>
                </a:r>
                <a:r>
                  <a:rPr lang="en-US" altLang="zh-CN" dirty="0"/>
                  <a:t>13</a:t>
                </a:r>
                <a:r>
                  <a:rPr lang="zh-CN" altLang="en-US" dirty="0"/>
                  <a:t>） </a:t>
                </a:r>
                <a:r>
                  <a:rPr lang="en-US" altLang="zh-CN" dirty="0"/>
                  <a:t>Q(c)→S(c)                       T</a:t>
                </a:r>
                <a:r>
                  <a:rPr lang="zh-CN" altLang="en-US" dirty="0"/>
                  <a:t>， （</a:t>
                </a:r>
                <a:r>
                  <a:rPr lang="en-US" altLang="zh-CN" dirty="0"/>
                  <a:t>12</a:t>
                </a:r>
                <a:r>
                  <a:rPr lang="zh-CN" altLang="en-US" dirty="0"/>
                  <a:t>）</a:t>
                </a:r>
                <a:r>
                  <a:rPr lang="en-US" altLang="zh-CN" dirty="0"/>
                  <a:t> </a:t>
                </a:r>
                <a:r>
                  <a:rPr lang="zh-CN" altLang="en-US" dirty="0"/>
                  <a:t>，</a:t>
                </a:r>
                <a:r>
                  <a:rPr lang="en-US" altLang="zh-CN" dirty="0"/>
                  <a:t>I</a:t>
                </a:r>
              </a:p>
              <a:p>
                <a:pPr marL="432000" indent="-457291">
                  <a:lnSpc>
                    <a:spcPct val="160000"/>
                  </a:lnSpc>
                  <a:buNone/>
                </a:pPr>
                <a:r>
                  <a:rPr lang="zh-CN" altLang="en-US" dirty="0"/>
                  <a:t>（</a:t>
                </a:r>
                <a:r>
                  <a:rPr lang="en-US" altLang="zh-CN" dirty="0"/>
                  <a:t>14</a:t>
                </a:r>
                <a:r>
                  <a:rPr lang="zh-CN" altLang="en-US" dirty="0"/>
                  <a:t>） </a:t>
                </a:r>
                <a:r>
                  <a:rPr lang="en-US" altLang="zh-CN" dirty="0"/>
                  <a:t>¬Q(c)                              T</a:t>
                </a:r>
                <a:r>
                  <a:rPr lang="zh-CN" altLang="en-US" dirty="0"/>
                  <a:t>，</a:t>
                </a:r>
                <a:r>
                  <a:rPr lang="en-US" altLang="zh-CN" dirty="0"/>
                  <a:t> (6) </a:t>
                </a:r>
                <a:r>
                  <a:rPr lang="zh-CN" altLang="en-US" dirty="0"/>
                  <a:t>， （</a:t>
                </a:r>
                <a:r>
                  <a:rPr lang="en-US" altLang="zh-CN" dirty="0"/>
                  <a:t>13</a:t>
                </a:r>
                <a:r>
                  <a:rPr lang="zh-CN" altLang="en-US" dirty="0"/>
                  <a:t>）</a:t>
                </a:r>
                <a:r>
                  <a:rPr lang="en-US" altLang="zh-CN" dirty="0"/>
                  <a:t> </a:t>
                </a:r>
                <a:r>
                  <a:rPr lang="zh-CN" altLang="en-US" dirty="0"/>
                  <a:t>，</a:t>
                </a:r>
                <a:r>
                  <a:rPr lang="en-US" altLang="zh-CN" dirty="0"/>
                  <a:t>I</a:t>
                </a:r>
              </a:p>
              <a:p>
                <a:pPr marL="432000" indent="-457291">
                  <a:lnSpc>
                    <a:spcPct val="160000"/>
                  </a:lnSpc>
                  <a:buNone/>
                </a:pPr>
                <a:r>
                  <a:rPr lang="zh-CN" altLang="en-US" dirty="0"/>
                  <a:t>（</a:t>
                </a:r>
                <a:r>
                  <a:rPr lang="en-US" altLang="zh-CN" dirty="0"/>
                  <a:t>15</a:t>
                </a:r>
                <a:r>
                  <a:rPr lang="zh-CN" altLang="en-US" dirty="0"/>
                  <a:t>） </a:t>
                </a:r>
                <a:r>
                  <a:rPr lang="en-US" altLang="zh-CN" dirty="0"/>
                  <a:t>R(c)                                 T</a:t>
                </a:r>
                <a:r>
                  <a:rPr lang="zh-CN" altLang="en-US" dirty="0"/>
                  <a:t>，</a:t>
                </a:r>
                <a:r>
                  <a:rPr lang="en-US" altLang="zh-CN" dirty="0"/>
                  <a:t> (9) </a:t>
                </a:r>
                <a:r>
                  <a:rPr lang="zh-CN" altLang="en-US" dirty="0"/>
                  <a:t>， （</a:t>
                </a:r>
                <a:r>
                  <a:rPr lang="en-US" altLang="zh-CN" dirty="0"/>
                  <a:t>14</a:t>
                </a:r>
                <a:r>
                  <a:rPr lang="zh-CN" altLang="en-US" dirty="0"/>
                  <a:t>）</a:t>
                </a:r>
                <a:r>
                  <a:rPr lang="en-US" altLang="zh-CN" dirty="0"/>
                  <a:t> </a:t>
                </a:r>
                <a:r>
                  <a:rPr lang="zh-CN" altLang="en-US" dirty="0"/>
                  <a:t>，</a:t>
                </a:r>
                <a:r>
                  <a:rPr lang="en-US" altLang="zh-CN" dirty="0"/>
                  <a:t>I</a:t>
                </a:r>
              </a:p>
              <a:p>
                <a:pPr marL="432000" indent="-457291">
                  <a:lnSpc>
                    <a:spcPct val="160000"/>
                  </a:lnSpc>
                  <a:buNone/>
                </a:pPr>
                <a:r>
                  <a:rPr lang="zh-CN" altLang="en-US" dirty="0"/>
                  <a:t>（</a:t>
                </a:r>
                <a:r>
                  <a:rPr lang="en-US" altLang="zh-CN" dirty="0"/>
                  <a:t>16</a:t>
                </a:r>
                <a:r>
                  <a:rPr lang="zh-CN" altLang="en-US" dirty="0"/>
                  <a:t>） </a:t>
                </a:r>
                <a:r>
                  <a:rPr lang="en-US" altLang="zh-CN" dirty="0"/>
                  <a:t>P(c)∧R(c)                        T</a:t>
                </a:r>
                <a:r>
                  <a:rPr lang="zh-CN" altLang="en-US" dirty="0"/>
                  <a:t>，</a:t>
                </a:r>
                <a:r>
                  <a:rPr lang="en-US" altLang="zh-CN" dirty="0"/>
                  <a:t> (5) </a:t>
                </a:r>
                <a:r>
                  <a:rPr lang="zh-CN" altLang="en-US" dirty="0"/>
                  <a:t>， （</a:t>
                </a:r>
                <a:r>
                  <a:rPr lang="en-US" altLang="zh-CN" dirty="0"/>
                  <a:t>15</a:t>
                </a:r>
                <a:r>
                  <a:rPr lang="zh-CN" altLang="en-US" dirty="0"/>
                  <a:t>）</a:t>
                </a:r>
                <a:r>
                  <a:rPr lang="en-US" altLang="zh-CN" dirty="0"/>
                  <a:t> </a:t>
                </a:r>
                <a:r>
                  <a:rPr lang="zh-CN" altLang="en-US" dirty="0"/>
                  <a:t>，</a:t>
                </a:r>
                <a:r>
                  <a:rPr lang="en-US" altLang="zh-CN" dirty="0"/>
                  <a:t>I</a:t>
                </a:r>
              </a:p>
              <a:p>
                <a:pPr marL="432000" indent="-457291">
                  <a:lnSpc>
                    <a:spcPct val="160000"/>
                  </a:lnSpc>
                  <a:buNone/>
                </a:pPr>
                <a:r>
                  <a:rPr lang="zh-CN" altLang="en-US" dirty="0"/>
                  <a:t>（</a:t>
                </a:r>
                <a:r>
                  <a:rPr lang="en-US" altLang="zh-CN" dirty="0"/>
                  <a:t>17</a:t>
                </a:r>
                <a:r>
                  <a:rPr lang="zh-CN" altLang="en-US" dirty="0"/>
                  <a:t>） </a:t>
                </a:r>
                <a:r>
                  <a:rPr lang="en-US" altLang="zh-CN" dirty="0">
                    <a:sym typeface="Symbol" panose="05050102010706020507" pitchFamily="18" charset="2"/>
                  </a:rPr>
                  <a:t> </a:t>
                </a:r>
                <a:r>
                  <a:rPr lang="en-US" altLang="zh-CN" dirty="0"/>
                  <a:t>x(P(x)∧R(x))                EG</a:t>
                </a:r>
                <a:r>
                  <a:rPr lang="zh-CN" altLang="en-US" dirty="0"/>
                  <a:t>， （</a:t>
                </a:r>
                <a:r>
                  <a:rPr lang="en-US" altLang="zh-CN" dirty="0"/>
                  <a:t>16</a:t>
                </a:r>
                <a:r>
                  <a:rPr lang="zh-CN" altLang="en-US" dirty="0"/>
                  <a:t>）</a:t>
                </a:r>
                <a:r>
                  <a:rPr lang="en-US" altLang="zh-CN" dirty="0"/>
                  <a:t> </a:t>
                </a:r>
              </a:p>
            </p:txBody>
          </p:sp>
        </mc:Choice>
        <mc:Fallback xmlns="">
          <p:sp>
            <p:nvSpPr>
              <p:cNvPr id="123908" name="Rectangle 3">
                <a:extLst>
                  <a:ext uri="{FF2B5EF4-FFF2-40B4-BE49-F238E27FC236}">
                    <a16:creationId xmlns:a16="http://schemas.microsoft.com/office/drawing/2014/main" id="{69E451A7-58E9-4C10-B86C-F6920071DD39}"/>
                  </a:ext>
                </a:extLst>
              </p:cNvPr>
              <p:cNvSpPr>
                <a:spLocks noGrp="1" noRot="1" noChangeAspect="1" noMove="1" noResize="1" noEditPoints="1" noAdjustHandles="1" noChangeArrowheads="1" noChangeShapeType="1" noTextEdit="1"/>
              </p:cNvSpPr>
              <p:nvPr>
                <p:ph type="body" idx="4294967295"/>
              </p:nvPr>
            </p:nvSpPr>
            <p:spPr>
              <a:xfrm>
                <a:off x="384175" y="1165494"/>
                <a:ext cx="11277600" cy="5540899"/>
              </a:xfrm>
              <a:blipFill>
                <a:blip r:embed="rId5"/>
                <a:stretch>
                  <a:fillRect l="-541"/>
                </a:stretch>
              </a:blipFill>
            </p:spPr>
            <p:txBody>
              <a:bodyPr/>
              <a:lstStyle/>
              <a:p>
                <a:r>
                  <a:rPr lang="zh-CN" altLang="en-US">
                    <a:noFill/>
                  </a:rPr>
                  <a:t> </a:t>
                </a:r>
              </a:p>
            </p:txBody>
          </p:sp>
        </mc:Fallback>
      </mc:AlternateContent>
      <p:sp>
        <p:nvSpPr>
          <p:cNvPr id="5" name="Rectangle 2">
            <a:extLst>
              <a:ext uri="{FF2B5EF4-FFF2-40B4-BE49-F238E27FC236}">
                <a16:creationId xmlns:a16="http://schemas.microsoft.com/office/drawing/2014/main" id="{C70CEFB2-7553-4ADB-917A-261809A2D679}"/>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3.28</a:t>
            </a:r>
            <a:r>
              <a:rPr lang="zh-CN" altLang="en-US" dirty="0"/>
              <a:t>（续）</a:t>
            </a:r>
          </a:p>
        </p:txBody>
      </p:sp>
    </p:spTree>
    <p:custDataLst>
      <p:tags r:id="rId1"/>
    </p:custDataLst>
    <p:extLst>
      <p:ext uri="{BB962C8B-B14F-4D97-AF65-F5344CB8AC3E}">
        <p14:creationId xmlns:p14="http://schemas.microsoft.com/office/powerpoint/2010/main" val="1302792417"/>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3908">
                                            <p:txEl>
                                              <p:pRg st="0" end="0"/>
                                            </p:txEl>
                                          </p:spTgt>
                                        </p:tgtEl>
                                        <p:attrNameLst>
                                          <p:attrName>style.visibility</p:attrName>
                                        </p:attrNameLst>
                                      </p:cBhvr>
                                      <p:to>
                                        <p:strVal val="visible"/>
                                      </p:to>
                                    </p:set>
                                    <p:anim calcmode="lin" valueType="num">
                                      <p:cBhvr additive="base">
                                        <p:cTn id="7" dur="500" fill="hold"/>
                                        <p:tgtEl>
                                          <p:spTgt spid="12390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390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3908">
                                            <p:txEl>
                                              <p:pRg st="1" end="1"/>
                                            </p:txEl>
                                          </p:spTgt>
                                        </p:tgtEl>
                                        <p:attrNameLst>
                                          <p:attrName>style.visibility</p:attrName>
                                        </p:attrNameLst>
                                      </p:cBhvr>
                                      <p:to>
                                        <p:strVal val="visible"/>
                                      </p:to>
                                    </p:set>
                                    <p:anim calcmode="lin" valueType="num">
                                      <p:cBhvr additive="base">
                                        <p:cTn id="13" dur="500" fill="hold"/>
                                        <p:tgtEl>
                                          <p:spTgt spid="12390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390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3908">
                                            <p:txEl>
                                              <p:pRg st="2" end="2"/>
                                            </p:txEl>
                                          </p:spTgt>
                                        </p:tgtEl>
                                        <p:attrNameLst>
                                          <p:attrName>style.visibility</p:attrName>
                                        </p:attrNameLst>
                                      </p:cBhvr>
                                      <p:to>
                                        <p:strVal val="visible"/>
                                      </p:to>
                                    </p:set>
                                    <p:anim calcmode="lin" valueType="num">
                                      <p:cBhvr additive="base">
                                        <p:cTn id="19" dur="500" fill="hold"/>
                                        <p:tgtEl>
                                          <p:spTgt spid="12390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390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3908">
                                            <p:txEl>
                                              <p:pRg st="3" end="3"/>
                                            </p:txEl>
                                          </p:spTgt>
                                        </p:tgtEl>
                                        <p:attrNameLst>
                                          <p:attrName>style.visibility</p:attrName>
                                        </p:attrNameLst>
                                      </p:cBhvr>
                                      <p:to>
                                        <p:strVal val="visible"/>
                                      </p:to>
                                    </p:set>
                                    <p:anim calcmode="lin" valueType="num">
                                      <p:cBhvr additive="base">
                                        <p:cTn id="25" dur="500" fill="hold"/>
                                        <p:tgtEl>
                                          <p:spTgt spid="12390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390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3908">
                                            <p:txEl>
                                              <p:pRg st="4" end="4"/>
                                            </p:txEl>
                                          </p:spTgt>
                                        </p:tgtEl>
                                        <p:attrNameLst>
                                          <p:attrName>style.visibility</p:attrName>
                                        </p:attrNameLst>
                                      </p:cBhvr>
                                      <p:to>
                                        <p:strVal val="visible"/>
                                      </p:to>
                                    </p:set>
                                    <p:anim calcmode="lin" valueType="num">
                                      <p:cBhvr additive="base">
                                        <p:cTn id="31" dur="500" fill="hold"/>
                                        <p:tgtEl>
                                          <p:spTgt spid="123908">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390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3908">
                                            <p:txEl>
                                              <p:pRg st="5" end="5"/>
                                            </p:txEl>
                                          </p:spTgt>
                                        </p:tgtEl>
                                        <p:attrNameLst>
                                          <p:attrName>style.visibility</p:attrName>
                                        </p:attrNameLst>
                                      </p:cBhvr>
                                      <p:to>
                                        <p:strVal val="visible"/>
                                      </p:to>
                                    </p:set>
                                    <p:anim calcmode="lin" valueType="num">
                                      <p:cBhvr additive="base">
                                        <p:cTn id="37" dur="500" fill="hold"/>
                                        <p:tgtEl>
                                          <p:spTgt spid="123908">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390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23908">
                                            <p:txEl>
                                              <p:pRg st="6" end="6"/>
                                            </p:txEl>
                                          </p:spTgt>
                                        </p:tgtEl>
                                        <p:attrNameLst>
                                          <p:attrName>style.visibility</p:attrName>
                                        </p:attrNameLst>
                                      </p:cBhvr>
                                      <p:to>
                                        <p:strVal val="visible"/>
                                      </p:to>
                                    </p:set>
                                    <p:anim calcmode="lin" valueType="num">
                                      <p:cBhvr additive="base">
                                        <p:cTn id="43" dur="500" fill="hold"/>
                                        <p:tgtEl>
                                          <p:spTgt spid="123908">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23908">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8" grpId="0" build="p"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5" y="928410"/>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5337175" y="5574534"/>
            <a:ext cx="5612996" cy="48292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TextBox 1"/>
          <p:cNvSpPr txBox="1"/>
          <p:nvPr/>
        </p:nvSpPr>
        <p:spPr>
          <a:xfrm>
            <a:off x="6584768" y="2760837"/>
            <a:ext cx="307776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自然语言的谓词符号化</a:t>
            </a:r>
          </a:p>
        </p:txBody>
      </p:sp>
      <p:sp>
        <p:nvSpPr>
          <p:cNvPr id="48" name="TextBox 1"/>
          <p:cNvSpPr txBox="1"/>
          <p:nvPr/>
        </p:nvSpPr>
        <p:spPr>
          <a:xfrm>
            <a:off x="6593209" y="3340736"/>
            <a:ext cx="215443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谓词公式与解释</a:t>
            </a:r>
          </a:p>
        </p:txBody>
      </p:sp>
      <p:sp>
        <p:nvSpPr>
          <p:cNvPr id="51" name="Freeform 3"/>
          <p:cNvSpPr/>
          <p:nvPr/>
        </p:nvSpPr>
        <p:spPr>
          <a:xfrm>
            <a:off x="6274895" y="1267409"/>
            <a:ext cx="45719" cy="488100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212209" y="155241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7" name="Freeform 3"/>
          <p:cNvSpPr/>
          <p:nvPr/>
        </p:nvSpPr>
        <p:spPr>
          <a:xfrm>
            <a:off x="6212209" y="2168606"/>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212209" y="279893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212209" y="3380565"/>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5627742" y="1516771"/>
            <a:ext cx="426399"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1</a:t>
            </a:r>
            <a:endParaRPr lang="zh-CN" altLang="en-US" b="1" dirty="0">
              <a:solidFill>
                <a:schemeClr val="bg1"/>
              </a:solidFill>
              <a:latin typeface="+mj-lt"/>
              <a:cs typeface="Microsoft YaHei UI" pitchFamily="18" charset="0"/>
            </a:endParaRPr>
          </a:p>
        </p:txBody>
      </p:sp>
      <p:sp>
        <p:nvSpPr>
          <p:cNvPr id="46" name="TextBox 1"/>
          <p:cNvSpPr txBox="1"/>
          <p:nvPr/>
        </p:nvSpPr>
        <p:spPr>
          <a:xfrm>
            <a:off x="545294" y="2704702"/>
            <a:ext cx="1846659" cy="835956"/>
          </a:xfrm>
          <a:prstGeom prst="rect">
            <a:avLst/>
          </a:prstGeom>
          <a:noFill/>
        </p:spPr>
        <p:txBody>
          <a:bodyPr wrap="none" lIns="0" tIns="0" rIns="0" bIns="60981" rtlCol="0">
            <a:spAutoFit/>
          </a:bodyPr>
          <a:lstStyle/>
          <a:p>
            <a:pPr>
              <a:lnSpc>
                <a:spcPts val="6936"/>
              </a:lnSpc>
            </a:pPr>
            <a:r>
              <a:rPr lang="zh-CN" altLang="en-US" sz="3600" b="1" dirty="0">
                <a:solidFill>
                  <a:srgbClr val="4197DF"/>
                </a:solidFill>
                <a:latin typeface="Microsoft YaHei UI" pitchFamily="18" charset="0"/>
                <a:cs typeface="Microsoft YaHei UI" pitchFamily="18" charset="0"/>
              </a:rPr>
              <a:t>内容导航</a:t>
            </a:r>
            <a:endParaRPr lang="en-US" altLang="zh-CN" sz="3600" b="1"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b="1"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6593209" y="3960373"/>
            <a:ext cx="4356962"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谓词公式的标准型</a:t>
            </a:r>
            <a:r>
              <a:rPr lang="en-US" altLang="zh-CN" b="1" dirty="0">
                <a:latin typeface="Microsoft YaHei UI" pitchFamily="18" charset="0"/>
                <a:cs typeface="Microsoft YaHei UI" pitchFamily="18" charset="0"/>
              </a:rPr>
              <a:t>——</a:t>
            </a:r>
            <a:r>
              <a:rPr lang="zh-CN" altLang="en-US" b="1" dirty="0">
                <a:latin typeface="Microsoft YaHei UI" pitchFamily="18" charset="0"/>
                <a:cs typeface="Microsoft YaHei UI" pitchFamily="18" charset="0"/>
              </a:rPr>
              <a:t>前束范式</a:t>
            </a:r>
          </a:p>
        </p:txBody>
      </p:sp>
      <p:sp>
        <p:nvSpPr>
          <p:cNvPr id="39" name="TextBox 1"/>
          <p:cNvSpPr txBox="1"/>
          <p:nvPr/>
        </p:nvSpPr>
        <p:spPr>
          <a:xfrm>
            <a:off x="6580509" y="4564237"/>
            <a:ext cx="276998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谓词逻辑的推理理论</a:t>
            </a:r>
          </a:p>
        </p:txBody>
      </p:sp>
      <p:sp>
        <p:nvSpPr>
          <p:cNvPr id="40" name="Freeform 3"/>
          <p:cNvSpPr/>
          <p:nvPr/>
        </p:nvSpPr>
        <p:spPr>
          <a:xfrm>
            <a:off x="6212209" y="402482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212209" y="460738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5627742" y="2760837"/>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3.1</a:t>
            </a:r>
          </a:p>
        </p:txBody>
      </p:sp>
      <p:sp>
        <p:nvSpPr>
          <p:cNvPr id="43" name="TextBox 1"/>
          <p:cNvSpPr txBox="1"/>
          <p:nvPr/>
        </p:nvSpPr>
        <p:spPr>
          <a:xfrm>
            <a:off x="5627742" y="3365241"/>
            <a:ext cx="533800"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3</a:t>
            </a:r>
            <a:r>
              <a:rPr lang="en-US" altLang="zh-CN" b="1" dirty="0">
                <a:latin typeface="Microsoft YaHei UI" pitchFamily="18" charset="0"/>
                <a:cs typeface="Microsoft YaHei UI" pitchFamily="18" charset="0"/>
              </a:rPr>
              <a:t>.2</a:t>
            </a:r>
          </a:p>
        </p:txBody>
      </p:sp>
      <p:sp>
        <p:nvSpPr>
          <p:cNvPr id="44" name="TextBox 1"/>
          <p:cNvSpPr txBox="1"/>
          <p:nvPr/>
        </p:nvSpPr>
        <p:spPr>
          <a:xfrm>
            <a:off x="5627742" y="3974021"/>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3.3</a:t>
            </a:r>
          </a:p>
        </p:txBody>
      </p:sp>
      <p:sp>
        <p:nvSpPr>
          <p:cNvPr id="45" name="TextBox 1"/>
          <p:cNvSpPr txBox="1"/>
          <p:nvPr/>
        </p:nvSpPr>
        <p:spPr>
          <a:xfrm>
            <a:off x="5627742" y="457760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3.4</a:t>
            </a:r>
          </a:p>
        </p:txBody>
      </p:sp>
      <p:sp>
        <p:nvSpPr>
          <p:cNvPr id="77" name="等腰三角形 76"/>
          <p:cNvSpPr/>
          <p:nvPr/>
        </p:nvSpPr>
        <p:spPr>
          <a:xfrm>
            <a:off x="5770064" y="1474713"/>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等腰三角形 77"/>
          <p:cNvSpPr/>
          <p:nvPr/>
        </p:nvSpPr>
        <p:spPr>
          <a:xfrm>
            <a:off x="5749341" y="2099743"/>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TextBox 1"/>
          <p:cNvSpPr txBox="1"/>
          <p:nvPr/>
        </p:nvSpPr>
        <p:spPr>
          <a:xfrm>
            <a:off x="6598153" y="5140151"/>
            <a:ext cx="215443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谓词逻辑的应用</a:t>
            </a:r>
          </a:p>
        </p:txBody>
      </p:sp>
      <p:sp>
        <p:nvSpPr>
          <p:cNvPr id="81" name="Freeform 3"/>
          <p:cNvSpPr/>
          <p:nvPr/>
        </p:nvSpPr>
        <p:spPr>
          <a:xfrm>
            <a:off x="6212209" y="518329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82" name="TextBox 1"/>
          <p:cNvSpPr txBox="1"/>
          <p:nvPr/>
        </p:nvSpPr>
        <p:spPr>
          <a:xfrm>
            <a:off x="5645386" y="5153519"/>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3.5</a:t>
            </a:r>
          </a:p>
        </p:txBody>
      </p:sp>
      <p:sp>
        <p:nvSpPr>
          <p:cNvPr id="49" name="Freeform 3">
            <a:extLst>
              <a:ext uri="{FF2B5EF4-FFF2-40B4-BE49-F238E27FC236}">
                <a16:creationId xmlns:a16="http://schemas.microsoft.com/office/drawing/2014/main" id="{3C54E87D-6CAE-485E-AAA4-0C102D0BF66D}"/>
              </a:ext>
            </a:extLst>
          </p:cNvPr>
          <p:cNvSpPr/>
          <p:nvPr/>
        </p:nvSpPr>
        <p:spPr>
          <a:xfrm>
            <a:off x="6212209" y="575921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solidFill>
                <a:schemeClr val="bg1"/>
              </a:solidFill>
            </a:endParaRPr>
          </a:p>
        </p:txBody>
      </p:sp>
      <p:sp>
        <p:nvSpPr>
          <p:cNvPr id="50" name="TextBox 1">
            <a:extLst>
              <a:ext uri="{FF2B5EF4-FFF2-40B4-BE49-F238E27FC236}">
                <a16:creationId xmlns:a16="http://schemas.microsoft.com/office/drawing/2014/main" id="{6574AE27-BFA3-495A-B514-7C2A6BEDB1B0}"/>
              </a:ext>
            </a:extLst>
          </p:cNvPr>
          <p:cNvSpPr txBox="1"/>
          <p:nvPr/>
        </p:nvSpPr>
        <p:spPr>
          <a:xfrm>
            <a:off x="6598153" y="5712178"/>
            <a:ext cx="615553"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作业</a:t>
            </a:r>
          </a:p>
        </p:txBody>
      </p:sp>
      <p:sp>
        <p:nvSpPr>
          <p:cNvPr id="56" name="TextBox 1">
            <a:extLst>
              <a:ext uri="{FF2B5EF4-FFF2-40B4-BE49-F238E27FC236}">
                <a16:creationId xmlns:a16="http://schemas.microsoft.com/office/drawing/2014/main" id="{CC4EB79E-6CF5-4540-8F8D-A5344F7296C1}"/>
              </a:ext>
            </a:extLst>
          </p:cNvPr>
          <p:cNvSpPr txBox="1"/>
          <p:nvPr/>
        </p:nvSpPr>
        <p:spPr>
          <a:xfrm>
            <a:off x="5645386" y="5725546"/>
            <a:ext cx="551433"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a:t>
            </a:r>
            <a:r>
              <a:rPr lang="en-US" altLang="zh-CN" b="1" dirty="0">
                <a:solidFill>
                  <a:schemeClr val="bg1"/>
                </a:solidFill>
                <a:latin typeface="Microsoft YaHei UI" pitchFamily="18" charset="0"/>
                <a:cs typeface="Microsoft YaHei UI" pitchFamily="18" charset="0"/>
              </a:rPr>
              <a:t>3.6</a:t>
            </a:r>
          </a:p>
        </p:txBody>
      </p:sp>
      <p:sp>
        <p:nvSpPr>
          <p:cNvPr id="55" name="TextBox 1">
            <a:extLst>
              <a:ext uri="{FF2B5EF4-FFF2-40B4-BE49-F238E27FC236}">
                <a16:creationId xmlns:a16="http://schemas.microsoft.com/office/drawing/2014/main" id="{E8A23215-F762-4CF6-9D79-0BE87133C6B5}"/>
              </a:ext>
            </a:extLst>
          </p:cNvPr>
          <p:cNvSpPr txBox="1"/>
          <p:nvPr/>
        </p:nvSpPr>
        <p:spPr>
          <a:xfrm>
            <a:off x="6593209" y="2117806"/>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历史人物</a:t>
            </a:r>
          </a:p>
        </p:txBody>
      </p:sp>
      <p:sp>
        <p:nvSpPr>
          <p:cNvPr id="58" name="TextBox 1">
            <a:extLst>
              <a:ext uri="{FF2B5EF4-FFF2-40B4-BE49-F238E27FC236}">
                <a16:creationId xmlns:a16="http://schemas.microsoft.com/office/drawing/2014/main" id="{0261FEA2-D55D-43C3-B1C1-DF54FA4B7F47}"/>
              </a:ext>
            </a:extLst>
          </p:cNvPr>
          <p:cNvSpPr txBox="1"/>
          <p:nvPr/>
        </p:nvSpPr>
        <p:spPr>
          <a:xfrm>
            <a:off x="6593209" y="1511365"/>
            <a:ext cx="276998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本章导读及学习要求</a:t>
            </a:r>
          </a:p>
        </p:txBody>
      </p:sp>
    </p:spTree>
    <p:extLst>
      <p:ext uri="{BB962C8B-B14F-4D97-AF65-F5344CB8AC3E}">
        <p14:creationId xmlns:p14="http://schemas.microsoft.com/office/powerpoint/2010/main" val="1642635232"/>
      </p:ext>
    </p:extLst>
  </p:cSld>
  <p:clrMapOvr>
    <a:masterClrMapping/>
  </p:clrMapOvr>
  <p:transition spd="slow">
    <p:push dir="u"/>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A477DF4-5290-4EC6-930D-72BB9FB75D1E}"/>
              </a:ext>
            </a:extLst>
          </p:cNvPr>
          <p:cNvSpPr txBox="1">
            <a:spLocks noChangeArrowheads="1"/>
          </p:cNvSpPr>
          <p:nvPr/>
        </p:nvSpPr>
        <p:spPr>
          <a:xfrm>
            <a:off x="841375" y="95833"/>
            <a:ext cx="8066367" cy="924139"/>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作业</a:t>
            </a:r>
          </a:p>
        </p:txBody>
      </p:sp>
      <p:sp>
        <p:nvSpPr>
          <p:cNvPr id="3" name="Rectangle 3">
            <a:extLst>
              <a:ext uri="{FF2B5EF4-FFF2-40B4-BE49-F238E27FC236}">
                <a16:creationId xmlns:a16="http://schemas.microsoft.com/office/drawing/2014/main" id="{4BC18F1F-B5A3-4190-A4E0-40782F96EC0F}"/>
              </a:ext>
            </a:extLst>
          </p:cNvPr>
          <p:cNvSpPr txBox="1">
            <a:spLocks noChangeArrowheads="1"/>
          </p:cNvSpPr>
          <p:nvPr/>
        </p:nvSpPr>
        <p:spPr>
          <a:xfrm>
            <a:off x="460375" y="906463"/>
            <a:ext cx="5334000" cy="3437728"/>
          </a:xfrm>
          <a:prstGeom prst="rect">
            <a:avLst/>
          </a:prstGeom>
        </p:spPr>
        <p:txBody>
          <a:bodyPr vert="horz" lIns="121917" tIns="60958" rIns="121917" bIns="60958" rtlCol="0">
            <a:no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lnSpc>
                <a:spcPct val="150000"/>
              </a:lnSpc>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spcBef>
                <a:spcPct val="0"/>
              </a:spcBef>
              <a:buNone/>
            </a:pPr>
            <a:r>
              <a:rPr lang="en-US" altLang="zh-CN" noProof="1"/>
              <a:t>1. </a:t>
            </a:r>
            <a:r>
              <a:rPr lang="zh-CN" altLang="en-US" noProof="1"/>
              <a:t>（</a:t>
            </a:r>
            <a:r>
              <a:rPr lang="en-US" altLang="zh-CN" noProof="1"/>
              <a:t>2</a:t>
            </a:r>
            <a:r>
              <a:rPr lang="zh-CN" altLang="en-US" noProof="1"/>
              <a:t>）（</a:t>
            </a:r>
            <a:r>
              <a:rPr lang="en-US" altLang="zh-CN" noProof="1"/>
              <a:t>4</a:t>
            </a:r>
            <a:r>
              <a:rPr lang="zh-CN" altLang="en-US" noProof="1"/>
              <a:t>）（</a:t>
            </a:r>
            <a:r>
              <a:rPr lang="en-US" altLang="zh-CN" noProof="1"/>
              <a:t>6</a:t>
            </a:r>
            <a:r>
              <a:rPr lang="zh-CN" altLang="en-US" noProof="1"/>
              <a:t>）（</a:t>
            </a:r>
            <a:r>
              <a:rPr lang="en-US" altLang="zh-CN" noProof="1"/>
              <a:t>8</a:t>
            </a:r>
            <a:r>
              <a:rPr lang="zh-CN" altLang="en-US" noProof="1"/>
              <a:t>）</a:t>
            </a:r>
            <a:endParaRPr lang="en-US" altLang="zh-CN" noProof="1"/>
          </a:p>
          <a:p>
            <a:pPr marL="0" indent="0">
              <a:spcBef>
                <a:spcPct val="0"/>
              </a:spcBef>
              <a:buNone/>
            </a:pPr>
            <a:r>
              <a:rPr lang="en-US" altLang="zh-CN" noProof="1"/>
              <a:t>2. </a:t>
            </a:r>
            <a:r>
              <a:rPr lang="zh-CN" altLang="en-US" noProof="1"/>
              <a:t>（</a:t>
            </a:r>
            <a:r>
              <a:rPr lang="en-US" altLang="zh-CN" noProof="1"/>
              <a:t>1</a:t>
            </a:r>
            <a:r>
              <a:rPr lang="zh-CN" altLang="en-US" noProof="1"/>
              <a:t>）（</a:t>
            </a:r>
            <a:r>
              <a:rPr lang="en-US" altLang="zh-CN" noProof="1"/>
              <a:t>3</a:t>
            </a:r>
            <a:r>
              <a:rPr lang="zh-CN" altLang="en-US" noProof="1"/>
              <a:t>）</a:t>
            </a:r>
            <a:endParaRPr lang="en-US" altLang="zh-CN" noProof="1"/>
          </a:p>
          <a:p>
            <a:pPr marL="0" indent="0">
              <a:spcBef>
                <a:spcPct val="0"/>
              </a:spcBef>
              <a:buNone/>
            </a:pPr>
            <a:r>
              <a:rPr lang="en-US" altLang="zh-CN" noProof="1"/>
              <a:t>3. </a:t>
            </a:r>
            <a:r>
              <a:rPr lang="zh-CN" altLang="en-US" noProof="1"/>
              <a:t>（</a:t>
            </a:r>
            <a:r>
              <a:rPr lang="en-US" altLang="zh-CN" noProof="1"/>
              <a:t>1</a:t>
            </a:r>
            <a:r>
              <a:rPr lang="zh-CN" altLang="en-US" noProof="1"/>
              <a:t>）（</a:t>
            </a:r>
            <a:r>
              <a:rPr lang="en-US" altLang="zh-CN" noProof="1"/>
              <a:t>3</a:t>
            </a:r>
            <a:r>
              <a:rPr lang="zh-CN" altLang="en-US" noProof="1"/>
              <a:t>）（</a:t>
            </a:r>
            <a:r>
              <a:rPr lang="en-US" altLang="zh-CN" noProof="1"/>
              <a:t>5</a:t>
            </a:r>
            <a:r>
              <a:rPr lang="zh-CN" altLang="en-US" noProof="1"/>
              <a:t>）</a:t>
            </a:r>
            <a:endParaRPr lang="en-US" altLang="zh-CN" noProof="1"/>
          </a:p>
          <a:p>
            <a:pPr marL="0" indent="0">
              <a:spcBef>
                <a:spcPct val="0"/>
              </a:spcBef>
              <a:buNone/>
            </a:pPr>
            <a:r>
              <a:rPr lang="en-US" altLang="zh-CN" noProof="1"/>
              <a:t>4. </a:t>
            </a:r>
            <a:r>
              <a:rPr lang="zh-CN" altLang="en-US" noProof="1"/>
              <a:t>（</a:t>
            </a:r>
            <a:r>
              <a:rPr lang="en-US" altLang="zh-CN" noProof="1"/>
              <a:t>2</a:t>
            </a:r>
            <a:r>
              <a:rPr lang="zh-CN" altLang="en-US" noProof="1"/>
              <a:t>）（</a:t>
            </a:r>
            <a:r>
              <a:rPr lang="en-US" altLang="zh-CN" noProof="1"/>
              <a:t>4</a:t>
            </a:r>
            <a:r>
              <a:rPr lang="zh-CN" altLang="en-US" noProof="1"/>
              <a:t>）</a:t>
            </a:r>
            <a:endParaRPr lang="en-US" altLang="zh-CN" noProof="1"/>
          </a:p>
          <a:p>
            <a:pPr marL="0" indent="0">
              <a:spcBef>
                <a:spcPct val="0"/>
              </a:spcBef>
              <a:buNone/>
            </a:pPr>
            <a:r>
              <a:rPr lang="en-US" altLang="zh-CN" noProof="1"/>
              <a:t>6. </a:t>
            </a:r>
            <a:r>
              <a:rPr lang="zh-CN" altLang="en-US" noProof="1"/>
              <a:t>（</a:t>
            </a:r>
            <a:r>
              <a:rPr lang="en-US" altLang="zh-CN" noProof="1"/>
              <a:t>2</a:t>
            </a:r>
            <a:r>
              <a:rPr lang="zh-CN" altLang="en-US" noProof="1"/>
              <a:t>）（</a:t>
            </a:r>
            <a:r>
              <a:rPr lang="en-US" altLang="zh-CN" noProof="1"/>
              <a:t>4</a:t>
            </a:r>
            <a:r>
              <a:rPr lang="zh-CN" altLang="en-US" noProof="1"/>
              <a:t>）（</a:t>
            </a:r>
            <a:r>
              <a:rPr lang="en-US" altLang="zh-CN" noProof="1"/>
              <a:t>6</a:t>
            </a:r>
            <a:r>
              <a:rPr lang="zh-CN" altLang="en-US" noProof="1"/>
              <a:t>）</a:t>
            </a:r>
            <a:endParaRPr lang="en-US" altLang="zh-CN" noProof="1"/>
          </a:p>
          <a:p>
            <a:pPr marL="0" indent="0">
              <a:spcBef>
                <a:spcPct val="0"/>
              </a:spcBef>
              <a:buNone/>
            </a:pPr>
            <a:r>
              <a:rPr lang="en-US" altLang="zh-CN" noProof="1"/>
              <a:t>7. </a:t>
            </a:r>
            <a:r>
              <a:rPr lang="zh-CN" altLang="en-US" noProof="1"/>
              <a:t>（</a:t>
            </a:r>
            <a:r>
              <a:rPr lang="en-US" altLang="zh-CN" noProof="1"/>
              <a:t>1</a:t>
            </a:r>
            <a:r>
              <a:rPr lang="zh-CN" altLang="en-US" noProof="1"/>
              <a:t>）（</a:t>
            </a:r>
            <a:r>
              <a:rPr lang="en-US" altLang="zh-CN" noProof="1"/>
              <a:t>3</a:t>
            </a:r>
            <a:r>
              <a:rPr lang="zh-CN" altLang="en-US" noProof="1"/>
              <a:t>）</a:t>
            </a:r>
            <a:endParaRPr lang="en-US" altLang="zh-CN" noProof="1"/>
          </a:p>
          <a:p>
            <a:pPr marL="0" indent="0">
              <a:spcBef>
                <a:spcPct val="0"/>
              </a:spcBef>
              <a:buNone/>
            </a:pPr>
            <a:endParaRPr lang="en-US" altLang="zh-CN" noProof="1"/>
          </a:p>
          <a:p>
            <a:pPr marL="0" indent="0">
              <a:spcBef>
                <a:spcPct val="0"/>
              </a:spcBef>
              <a:buNone/>
            </a:pPr>
            <a:endParaRPr lang="en-US" altLang="zh-CN" noProof="1"/>
          </a:p>
          <a:p>
            <a:pPr marL="0" indent="0">
              <a:spcBef>
                <a:spcPct val="0"/>
              </a:spcBef>
              <a:buFont typeface="Wingdings" pitchFamily="2" charset="2"/>
              <a:buNone/>
            </a:pPr>
            <a:endParaRPr lang="en-US" altLang="zh-CN" noProof="1"/>
          </a:p>
          <a:p>
            <a:pPr marL="0" indent="0">
              <a:spcBef>
                <a:spcPct val="0"/>
              </a:spcBef>
              <a:buNone/>
            </a:pPr>
            <a:endParaRPr lang="en-US" altLang="zh-CN" noProof="1"/>
          </a:p>
          <a:p>
            <a:pPr marL="0" indent="0">
              <a:spcBef>
                <a:spcPct val="0"/>
              </a:spcBef>
              <a:buFont typeface="Wingdings" pitchFamily="2" charset="2"/>
              <a:buNone/>
            </a:pPr>
            <a:endParaRPr lang="en-US" altLang="zh-CN" noProof="1"/>
          </a:p>
          <a:p>
            <a:pPr marL="0" indent="0">
              <a:spcBef>
                <a:spcPct val="0"/>
              </a:spcBef>
              <a:buFont typeface="Wingdings" pitchFamily="2" charset="2"/>
              <a:buNone/>
            </a:pPr>
            <a:endParaRPr lang="en-US" altLang="zh-CN" noProof="1"/>
          </a:p>
        </p:txBody>
      </p:sp>
      <p:grpSp>
        <p:nvGrpSpPr>
          <p:cNvPr id="8" name="组合 7">
            <a:extLst>
              <a:ext uri="{FF2B5EF4-FFF2-40B4-BE49-F238E27FC236}">
                <a16:creationId xmlns:a16="http://schemas.microsoft.com/office/drawing/2014/main" id="{1A71C593-64C2-49C3-A419-B69C7969378A}"/>
              </a:ext>
            </a:extLst>
          </p:cNvPr>
          <p:cNvGrpSpPr/>
          <p:nvPr/>
        </p:nvGrpSpPr>
        <p:grpSpPr>
          <a:xfrm>
            <a:off x="612775" y="4267994"/>
            <a:ext cx="10744200" cy="76200"/>
            <a:chOff x="460375" y="1981994"/>
            <a:chExt cx="10744200" cy="76200"/>
          </a:xfrm>
        </p:grpSpPr>
        <p:cxnSp>
          <p:nvCxnSpPr>
            <p:cNvPr id="5" name="直接连接符 4">
              <a:extLst>
                <a:ext uri="{FF2B5EF4-FFF2-40B4-BE49-F238E27FC236}">
                  <a16:creationId xmlns:a16="http://schemas.microsoft.com/office/drawing/2014/main" id="{10F69A4C-5B4F-4B4E-9BB0-1C4130AB6873}"/>
                </a:ext>
              </a:extLst>
            </p:cNvPr>
            <p:cNvCxnSpPr/>
            <p:nvPr/>
          </p:nvCxnSpPr>
          <p:spPr>
            <a:xfrm>
              <a:off x="460375" y="1981994"/>
              <a:ext cx="10744200"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FC0146DA-2918-4E6F-9996-54F6A9FACFD3}"/>
                </a:ext>
              </a:extLst>
            </p:cNvPr>
            <p:cNvCxnSpPr/>
            <p:nvPr/>
          </p:nvCxnSpPr>
          <p:spPr>
            <a:xfrm>
              <a:off x="460375" y="2058194"/>
              <a:ext cx="10744200" cy="0"/>
            </a:xfrm>
            <a:prstGeom prst="line">
              <a:avLst/>
            </a:prstGeom>
            <a:ln w="34925"/>
          </p:spPr>
          <p:style>
            <a:lnRef idx="1">
              <a:schemeClr val="accent1"/>
            </a:lnRef>
            <a:fillRef idx="0">
              <a:schemeClr val="accent1"/>
            </a:fillRef>
            <a:effectRef idx="0">
              <a:schemeClr val="accent1"/>
            </a:effectRef>
            <a:fontRef idx="minor">
              <a:schemeClr val="tx1"/>
            </a:fontRef>
          </p:style>
        </p:cxnSp>
      </p:grpSp>
      <p:sp>
        <p:nvSpPr>
          <p:cNvPr id="7" name="Rectangle 3">
            <a:extLst>
              <a:ext uri="{FF2B5EF4-FFF2-40B4-BE49-F238E27FC236}">
                <a16:creationId xmlns:a16="http://schemas.microsoft.com/office/drawing/2014/main" id="{86A2B3D0-9D0E-4602-80AE-1DE0B24688C3}"/>
              </a:ext>
            </a:extLst>
          </p:cNvPr>
          <p:cNvSpPr txBox="1">
            <a:spLocks noChangeArrowheads="1"/>
          </p:cNvSpPr>
          <p:nvPr/>
        </p:nvSpPr>
        <p:spPr>
          <a:xfrm>
            <a:off x="460375" y="4511379"/>
            <a:ext cx="4952988" cy="2252374"/>
          </a:xfrm>
          <a:prstGeom prst="rect">
            <a:avLst/>
          </a:prstGeom>
        </p:spPr>
        <p:txBody>
          <a:bodyPr vert="horz" lIns="121917" tIns="60958" rIns="121917" bIns="60958" rtlCol="0">
            <a:no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lnSpc>
                <a:spcPct val="150000"/>
              </a:lnSpc>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spcBef>
                <a:spcPct val="0"/>
              </a:spcBef>
              <a:buNone/>
            </a:pPr>
            <a:r>
              <a:rPr lang="en-US" altLang="zh-CN" noProof="1"/>
              <a:t>16. </a:t>
            </a:r>
            <a:r>
              <a:rPr lang="zh-CN" altLang="en-US" noProof="1"/>
              <a:t>（</a:t>
            </a:r>
            <a:r>
              <a:rPr lang="en-US" altLang="zh-CN" noProof="1"/>
              <a:t>3</a:t>
            </a:r>
            <a:r>
              <a:rPr lang="zh-CN" altLang="en-US" noProof="1"/>
              <a:t>）（</a:t>
            </a:r>
            <a:r>
              <a:rPr lang="en-US" altLang="zh-CN" noProof="1"/>
              <a:t>5</a:t>
            </a:r>
            <a:r>
              <a:rPr lang="zh-CN" altLang="en-US" noProof="1"/>
              <a:t>）</a:t>
            </a:r>
            <a:endParaRPr lang="en-US" altLang="zh-CN" noProof="1"/>
          </a:p>
          <a:p>
            <a:pPr marL="0" indent="0">
              <a:spcBef>
                <a:spcPct val="0"/>
              </a:spcBef>
              <a:buNone/>
            </a:pPr>
            <a:r>
              <a:rPr lang="en-US" altLang="zh-CN" noProof="1"/>
              <a:t>17. </a:t>
            </a:r>
            <a:r>
              <a:rPr lang="zh-CN" altLang="en-US" noProof="1"/>
              <a:t>（</a:t>
            </a:r>
            <a:r>
              <a:rPr lang="en-US" altLang="zh-CN" noProof="1"/>
              <a:t>3</a:t>
            </a:r>
            <a:r>
              <a:rPr lang="zh-CN" altLang="en-US" noProof="1"/>
              <a:t>）（</a:t>
            </a:r>
            <a:r>
              <a:rPr lang="en-US" altLang="zh-CN" noProof="1"/>
              <a:t>4</a:t>
            </a:r>
            <a:r>
              <a:rPr lang="zh-CN" altLang="en-US" noProof="1"/>
              <a:t>）</a:t>
            </a:r>
            <a:endParaRPr lang="en-US" altLang="zh-CN" noProof="1"/>
          </a:p>
          <a:p>
            <a:pPr marL="0" indent="0">
              <a:spcBef>
                <a:spcPct val="0"/>
              </a:spcBef>
              <a:buNone/>
            </a:pPr>
            <a:r>
              <a:rPr lang="en-US" altLang="zh-CN" noProof="1"/>
              <a:t>19. </a:t>
            </a:r>
            <a:r>
              <a:rPr lang="zh-CN" altLang="en-US" noProof="1"/>
              <a:t>（</a:t>
            </a:r>
            <a:r>
              <a:rPr lang="en-US" altLang="zh-CN" noProof="1"/>
              <a:t>2</a:t>
            </a:r>
            <a:r>
              <a:rPr lang="zh-CN" altLang="en-US" noProof="1"/>
              <a:t>）（</a:t>
            </a:r>
            <a:r>
              <a:rPr lang="en-US" altLang="zh-CN" noProof="1"/>
              <a:t>4</a:t>
            </a:r>
            <a:r>
              <a:rPr lang="zh-CN" altLang="en-US" noProof="1"/>
              <a:t>）</a:t>
            </a:r>
            <a:endParaRPr lang="en-US" altLang="zh-CN" noProof="1"/>
          </a:p>
          <a:p>
            <a:pPr marL="0" indent="0">
              <a:spcBef>
                <a:spcPct val="0"/>
              </a:spcBef>
              <a:buNone/>
            </a:pPr>
            <a:endParaRPr lang="en-US" altLang="zh-CN" noProof="1"/>
          </a:p>
          <a:p>
            <a:pPr marL="0" indent="0">
              <a:spcBef>
                <a:spcPct val="0"/>
              </a:spcBef>
              <a:buFont typeface="Wingdings" pitchFamily="2" charset="2"/>
              <a:buNone/>
            </a:pPr>
            <a:endParaRPr lang="en-US" altLang="zh-CN" noProof="1"/>
          </a:p>
          <a:p>
            <a:pPr marL="0" indent="0">
              <a:spcBef>
                <a:spcPct val="0"/>
              </a:spcBef>
              <a:buFont typeface="Wingdings" pitchFamily="2" charset="2"/>
              <a:buNone/>
            </a:pPr>
            <a:endParaRPr lang="en-US" altLang="zh-CN" noProof="1"/>
          </a:p>
        </p:txBody>
      </p:sp>
      <p:grpSp>
        <p:nvGrpSpPr>
          <p:cNvPr id="9" name="组合 8">
            <a:extLst>
              <a:ext uri="{FF2B5EF4-FFF2-40B4-BE49-F238E27FC236}">
                <a16:creationId xmlns:a16="http://schemas.microsoft.com/office/drawing/2014/main" id="{DCDB22ED-DE0D-4C94-B53B-C50878E2D59B}"/>
              </a:ext>
            </a:extLst>
          </p:cNvPr>
          <p:cNvGrpSpPr/>
          <p:nvPr/>
        </p:nvGrpSpPr>
        <p:grpSpPr>
          <a:xfrm rot="5400000">
            <a:off x="3241674" y="3878475"/>
            <a:ext cx="5638800" cy="76200"/>
            <a:chOff x="460375" y="1981994"/>
            <a:chExt cx="10744200" cy="76200"/>
          </a:xfrm>
        </p:grpSpPr>
        <p:cxnSp>
          <p:nvCxnSpPr>
            <p:cNvPr id="10" name="直接连接符 9">
              <a:extLst>
                <a:ext uri="{FF2B5EF4-FFF2-40B4-BE49-F238E27FC236}">
                  <a16:creationId xmlns:a16="http://schemas.microsoft.com/office/drawing/2014/main" id="{EACB4235-F8FE-47DD-B5DA-3B12D8DE3FA4}"/>
                </a:ext>
              </a:extLst>
            </p:cNvPr>
            <p:cNvCxnSpPr/>
            <p:nvPr/>
          </p:nvCxnSpPr>
          <p:spPr>
            <a:xfrm>
              <a:off x="460375" y="1981994"/>
              <a:ext cx="10744200"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2DE879A-9572-47F1-A484-0F26B276628D}"/>
                </a:ext>
              </a:extLst>
            </p:cNvPr>
            <p:cNvCxnSpPr/>
            <p:nvPr/>
          </p:nvCxnSpPr>
          <p:spPr>
            <a:xfrm>
              <a:off x="460375" y="2058194"/>
              <a:ext cx="10744200" cy="0"/>
            </a:xfrm>
            <a:prstGeom prst="line">
              <a:avLst/>
            </a:prstGeom>
            <a:ln w="34925"/>
          </p:spPr>
          <p:style>
            <a:lnRef idx="1">
              <a:schemeClr val="accent1"/>
            </a:lnRef>
            <a:fillRef idx="0">
              <a:schemeClr val="accent1"/>
            </a:fillRef>
            <a:effectRef idx="0">
              <a:schemeClr val="accent1"/>
            </a:effectRef>
            <a:fontRef idx="minor">
              <a:schemeClr val="tx1"/>
            </a:fontRef>
          </p:style>
        </p:cxnSp>
      </p:grpSp>
      <p:sp>
        <p:nvSpPr>
          <p:cNvPr id="12" name="Rectangle 3">
            <a:extLst>
              <a:ext uri="{FF2B5EF4-FFF2-40B4-BE49-F238E27FC236}">
                <a16:creationId xmlns:a16="http://schemas.microsoft.com/office/drawing/2014/main" id="{49F80340-AF69-4CD6-A548-5EA491B8CD42}"/>
              </a:ext>
            </a:extLst>
          </p:cNvPr>
          <p:cNvSpPr txBox="1">
            <a:spLocks noChangeArrowheads="1"/>
          </p:cNvSpPr>
          <p:nvPr/>
        </p:nvSpPr>
        <p:spPr>
          <a:xfrm>
            <a:off x="6251574" y="925119"/>
            <a:ext cx="5334000" cy="3437728"/>
          </a:xfrm>
          <a:prstGeom prst="rect">
            <a:avLst/>
          </a:prstGeom>
        </p:spPr>
        <p:txBody>
          <a:bodyPr vert="horz" lIns="121917" tIns="60958" rIns="121917" bIns="60958" rtlCol="0">
            <a:no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lnSpc>
                <a:spcPct val="150000"/>
              </a:lnSpc>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spcBef>
                <a:spcPct val="0"/>
              </a:spcBef>
              <a:buNone/>
            </a:pPr>
            <a:r>
              <a:rPr lang="en-US" altLang="zh-CN" noProof="1"/>
              <a:t>8. </a:t>
            </a:r>
            <a:r>
              <a:rPr lang="zh-CN" altLang="en-US" noProof="1"/>
              <a:t>（</a:t>
            </a:r>
            <a:r>
              <a:rPr lang="en-US" altLang="zh-CN" noProof="1"/>
              <a:t>2</a:t>
            </a:r>
            <a:r>
              <a:rPr lang="zh-CN" altLang="en-US" noProof="1"/>
              <a:t>）（</a:t>
            </a:r>
            <a:r>
              <a:rPr lang="en-US" altLang="zh-CN" noProof="1"/>
              <a:t>3</a:t>
            </a:r>
            <a:r>
              <a:rPr lang="zh-CN" altLang="en-US" noProof="1"/>
              <a:t>）</a:t>
            </a:r>
            <a:endParaRPr lang="en-US" altLang="zh-CN" noProof="1"/>
          </a:p>
          <a:p>
            <a:pPr marL="0" indent="0">
              <a:spcBef>
                <a:spcPct val="0"/>
              </a:spcBef>
              <a:buNone/>
            </a:pPr>
            <a:r>
              <a:rPr lang="en-US" altLang="zh-CN" noProof="1"/>
              <a:t>9. </a:t>
            </a:r>
            <a:r>
              <a:rPr lang="zh-CN" altLang="en-US" noProof="1"/>
              <a:t>（</a:t>
            </a:r>
            <a:r>
              <a:rPr lang="en-US" altLang="zh-CN" noProof="1"/>
              <a:t>2</a:t>
            </a:r>
            <a:r>
              <a:rPr lang="zh-CN" altLang="en-US" noProof="1"/>
              <a:t>）（</a:t>
            </a:r>
            <a:r>
              <a:rPr lang="en-US" altLang="zh-CN" noProof="1"/>
              <a:t>4</a:t>
            </a:r>
            <a:r>
              <a:rPr lang="zh-CN" altLang="en-US" noProof="1"/>
              <a:t>）</a:t>
            </a:r>
            <a:endParaRPr lang="en-US" altLang="zh-CN" noProof="1"/>
          </a:p>
          <a:p>
            <a:pPr marL="0" indent="0">
              <a:spcBef>
                <a:spcPct val="0"/>
              </a:spcBef>
              <a:buNone/>
            </a:pPr>
            <a:r>
              <a:rPr lang="en-US" altLang="zh-CN" noProof="1"/>
              <a:t>12. </a:t>
            </a:r>
            <a:r>
              <a:rPr lang="zh-CN" altLang="en-US" noProof="1"/>
              <a:t>（</a:t>
            </a:r>
            <a:r>
              <a:rPr lang="en-US" altLang="zh-CN" noProof="1"/>
              <a:t>1</a:t>
            </a:r>
            <a:r>
              <a:rPr lang="zh-CN" altLang="en-US" noProof="1"/>
              <a:t>）（</a:t>
            </a:r>
            <a:r>
              <a:rPr lang="en-US" altLang="zh-CN" noProof="1"/>
              <a:t>3</a:t>
            </a:r>
            <a:r>
              <a:rPr lang="zh-CN" altLang="en-US" noProof="1"/>
              <a:t>）</a:t>
            </a:r>
            <a:endParaRPr lang="en-US" altLang="zh-CN" noProof="1"/>
          </a:p>
          <a:p>
            <a:pPr marL="0" indent="0">
              <a:spcBef>
                <a:spcPct val="0"/>
              </a:spcBef>
              <a:buNone/>
            </a:pPr>
            <a:r>
              <a:rPr lang="en-US" altLang="zh-CN" noProof="1"/>
              <a:t>13. </a:t>
            </a:r>
            <a:r>
              <a:rPr lang="zh-CN" altLang="en-US" noProof="1"/>
              <a:t>（</a:t>
            </a:r>
            <a:r>
              <a:rPr lang="en-US" altLang="zh-CN" noProof="1"/>
              <a:t>1</a:t>
            </a:r>
            <a:r>
              <a:rPr lang="zh-CN" altLang="en-US" noProof="1"/>
              <a:t>）（</a:t>
            </a:r>
            <a:r>
              <a:rPr lang="en-US" altLang="zh-CN" noProof="1"/>
              <a:t>3</a:t>
            </a:r>
            <a:r>
              <a:rPr lang="zh-CN" altLang="en-US" noProof="1"/>
              <a:t>）（</a:t>
            </a:r>
            <a:r>
              <a:rPr lang="en-US" altLang="zh-CN" noProof="1"/>
              <a:t>5</a:t>
            </a:r>
            <a:r>
              <a:rPr lang="zh-CN" altLang="en-US" noProof="1"/>
              <a:t>）</a:t>
            </a:r>
            <a:endParaRPr lang="en-US" altLang="zh-CN" noProof="1"/>
          </a:p>
          <a:p>
            <a:pPr marL="0" indent="0">
              <a:spcBef>
                <a:spcPct val="0"/>
              </a:spcBef>
              <a:buNone/>
            </a:pPr>
            <a:r>
              <a:rPr lang="en-US" altLang="zh-CN" noProof="1"/>
              <a:t>14. </a:t>
            </a:r>
            <a:r>
              <a:rPr lang="zh-CN" altLang="en-US" noProof="1"/>
              <a:t>（</a:t>
            </a:r>
            <a:r>
              <a:rPr lang="en-US" altLang="zh-CN" noProof="1"/>
              <a:t>4</a:t>
            </a:r>
            <a:r>
              <a:rPr lang="zh-CN" altLang="en-US" noProof="1"/>
              <a:t>）（</a:t>
            </a:r>
            <a:r>
              <a:rPr lang="en-US" altLang="zh-CN" noProof="1"/>
              <a:t>6</a:t>
            </a:r>
            <a:r>
              <a:rPr lang="zh-CN" altLang="en-US" noProof="1"/>
              <a:t>）</a:t>
            </a:r>
            <a:endParaRPr lang="en-US" altLang="zh-CN" noProof="1"/>
          </a:p>
          <a:p>
            <a:pPr marL="0" indent="0">
              <a:spcBef>
                <a:spcPct val="0"/>
              </a:spcBef>
              <a:buNone/>
            </a:pPr>
            <a:r>
              <a:rPr lang="en-US" altLang="zh-CN" noProof="1"/>
              <a:t>15. </a:t>
            </a:r>
            <a:r>
              <a:rPr lang="zh-CN" altLang="en-US" noProof="1"/>
              <a:t>（</a:t>
            </a:r>
            <a:r>
              <a:rPr lang="en-US" altLang="zh-CN" noProof="1"/>
              <a:t>2</a:t>
            </a:r>
            <a:r>
              <a:rPr lang="zh-CN" altLang="en-US" noProof="1"/>
              <a:t>）（</a:t>
            </a:r>
            <a:r>
              <a:rPr lang="en-US" altLang="zh-CN" noProof="1"/>
              <a:t>4</a:t>
            </a:r>
            <a:r>
              <a:rPr lang="zh-CN" altLang="en-US" noProof="1"/>
              <a:t>）</a:t>
            </a:r>
            <a:endParaRPr lang="en-US" altLang="zh-CN" noProof="1"/>
          </a:p>
          <a:p>
            <a:pPr marL="0" indent="0">
              <a:spcBef>
                <a:spcPct val="0"/>
              </a:spcBef>
              <a:buNone/>
            </a:pPr>
            <a:endParaRPr lang="en-US" altLang="zh-CN" noProof="1"/>
          </a:p>
          <a:p>
            <a:pPr marL="0" indent="0">
              <a:spcBef>
                <a:spcPct val="0"/>
              </a:spcBef>
              <a:buNone/>
            </a:pPr>
            <a:endParaRPr lang="en-US" altLang="zh-CN" noProof="1"/>
          </a:p>
          <a:p>
            <a:pPr marL="0" indent="0">
              <a:spcBef>
                <a:spcPct val="0"/>
              </a:spcBef>
              <a:buFont typeface="Wingdings" pitchFamily="2" charset="2"/>
              <a:buNone/>
            </a:pPr>
            <a:endParaRPr lang="en-US" altLang="zh-CN" noProof="1"/>
          </a:p>
          <a:p>
            <a:pPr marL="0" indent="0">
              <a:spcBef>
                <a:spcPct val="0"/>
              </a:spcBef>
              <a:buFont typeface="Wingdings" pitchFamily="2" charset="2"/>
              <a:buNone/>
            </a:pPr>
            <a:endParaRPr lang="en-US" altLang="zh-CN" noProof="1"/>
          </a:p>
        </p:txBody>
      </p:sp>
      <p:sp>
        <p:nvSpPr>
          <p:cNvPr id="14" name="Rectangle 3">
            <a:extLst>
              <a:ext uri="{FF2B5EF4-FFF2-40B4-BE49-F238E27FC236}">
                <a16:creationId xmlns:a16="http://schemas.microsoft.com/office/drawing/2014/main" id="{07F8BCE4-916D-42C8-8222-77E778354B44}"/>
              </a:ext>
            </a:extLst>
          </p:cNvPr>
          <p:cNvSpPr txBox="1">
            <a:spLocks noChangeArrowheads="1"/>
          </p:cNvSpPr>
          <p:nvPr/>
        </p:nvSpPr>
        <p:spPr>
          <a:xfrm>
            <a:off x="6226174" y="4420394"/>
            <a:ext cx="4902185" cy="2315577"/>
          </a:xfrm>
          <a:prstGeom prst="rect">
            <a:avLst/>
          </a:prstGeom>
        </p:spPr>
        <p:txBody>
          <a:bodyPr vert="horz" lIns="121917" tIns="60958" rIns="121917" bIns="60958" rtlCol="0">
            <a:no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lnSpc>
                <a:spcPct val="150000"/>
              </a:lnSpc>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spcBef>
                <a:spcPct val="0"/>
              </a:spcBef>
              <a:buNone/>
            </a:pPr>
            <a:r>
              <a:rPr lang="en-US" altLang="zh-CN" noProof="1"/>
              <a:t>20. </a:t>
            </a:r>
            <a:r>
              <a:rPr lang="zh-CN" altLang="en-US" noProof="1"/>
              <a:t>（</a:t>
            </a:r>
            <a:r>
              <a:rPr lang="en-US" altLang="zh-CN" noProof="1"/>
              <a:t>2</a:t>
            </a:r>
            <a:r>
              <a:rPr lang="zh-CN" altLang="en-US" noProof="1"/>
              <a:t>）</a:t>
            </a:r>
            <a:endParaRPr lang="en-US" altLang="zh-CN" noProof="1"/>
          </a:p>
          <a:p>
            <a:pPr marL="0" indent="0">
              <a:spcBef>
                <a:spcPct val="0"/>
              </a:spcBef>
              <a:buNone/>
            </a:pPr>
            <a:r>
              <a:rPr lang="en-US" altLang="zh-CN" noProof="1"/>
              <a:t>21. </a:t>
            </a:r>
            <a:r>
              <a:rPr lang="zh-CN" altLang="en-US" noProof="1"/>
              <a:t>（</a:t>
            </a:r>
            <a:r>
              <a:rPr lang="en-US" altLang="zh-CN" noProof="1"/>
              <a:t>1</a:t>
            </a:r>
            <a:r>
              <a:rPr lang="zh-CN" altLang="en-US" noProof="1"/>
              <a:t>）（</a:t>
            </a:r>
            <a:r>
              <a:rPr lang="en-US" altLang="zh-CN" noProof="1"/>
              <a:t>3</a:t>
            </a:r>
            <a:r>
              <a:rPr lang="zh-CN" altLang="en-US" noProof="1"/>
              <a:t>）（</a:t>
            </a:r>
            <a:r>
              <a:rPr lang="en-US" altLang="zh-CN" noProof="1"/>
              <a:t>5</a:t>
            </a:r>
            <a:r>
              <a:rPr lang="zh-CN" altLang="en-US" noProof="1"/>
              <a:t>）</a:t>
            </a:r>
            <a:endParaRPr lang="en-US" altLang="zh-CN" noProof="1"/>
          </a:p>
          <a:p>
            <a:pPr marL="0" indent="0">
              <a:spcBef>
                <a:spcPct val="0"/>
              </a:spcBef>
              <a:buNone/>
            </a:pPr>
            <a:endParaRPr lang="en-US" altLang="zh-CN" noProof="1"/>
          </a:p>
          <a:p>
            <a:pPr marL="0" indent="0">
              <a:spcBef>
                <a:spcPct val="0"/>
              </a:spcBef>
              <a:buFont typeface="Wingdings" pitchFamily="2" charset="2"/>
              <a:buNone/>
            </a:pPr>
            <a:endParaRPr lang="en-US" altLang="zh-CN" noProof="1"/>
          </a:p>
          <a:p>
            <a:pPr marL="0" indent="0">
              <a:spcBef>
                <a:spcPct val="0"/>
              </a:spcBef>
              <a:buFont typeface="Wingdings" pitchFamily="2" charset="2"/>
              <a:buNone/>
            </a:pPr>
            <a:endParaRPr lang="en-US" altLang="zh-CN" noProof="1"/>
          </a:p>
        </p:txBody>
      </p:sp>
    </p:spTree>
    <p:extLst>
      <p:ext uri="{BB962C8B-B14F-4D97-AF65-F5344CB8AC3E}">
        <p14:creationId xmlns:p14="http://schemas.microsoft.com/office/powerpoint/2010/main" val="4139056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6"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6"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6" fill="hold" grpId="0" nodeType="clickEffect">
                                  <p:stCondLst>
                                    <p:cond delay="0"/>
                                  </p:stCondLst>
                                  <p:childTnLst>
                                    <p:set>
                                      <p:cBhvr>
                                        <p:cTn id="42" dur="1" fill="hold">
                                          <p:stCondLst>
                                            <p:cond delay="0"/>
                                          </p:stCondLst>
                                        </p:cTn>
                                        <p:tgtEl>
                                          <p:spTgt spid="7">
                                            <p:txEl>
                                              <p:pRg st="0" end="0"/>
                                            </p:txEl>
                                          </p:spTgt>
                                        </p:tgtEl>
                                        <p:attrNameLst>
                                          <p:attrName>style.visibility</p:attrName>
                                        </p:attrNameLst>
                                      </p:cBhvr>
                                      <p:to>
                                        <p:strVal val="visible"/>
                                      </p:to>
                                    </p:set>
                                    <p:anim calcmode="lin" valueType="num">
                                      <p:cBhvr additive="base">
                                        <p:cTn id="43"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6" fill="hold" grpId="0" nodeType="clickEffect">
                                  <p:stCondLst>
                                    <p:cond delay="0"/>
                                  </p:stCondLst>
                                  <p:childTnLst>
                                    <p:set>
                                      <p:cBhvr>
                                        <p:cTn id="48" dur="1" fill="hold">
                                          <p:stCondLst>
                                            <p:cond delay="0"/>
                                          </p:stCondLst>
                                        </p:cTn>
                                        <p:tgtEl>
                                          <p:spTgt spid="7">
                                            <p:txEl>
                                              <p:pRg st="1" end="1"/>
                                            </p:txEl>
                                          </p:spTgt>
                                        </p:tgtEl>
                                        <p:attrNameLst>
                                          <p:attrName>style.visibility</p:attrName>
                                        </p:attrNameLst>
                                      </p:cBhvr>
                                      <p:to>
                                        <p:strVal val="visible"/>
                                      </p:to>
                                    </p:set>
                                    <p:anim calcmode="lin" valueType="num">
                                      <p:cBhvr additive="base">
                                        <p:cTn id="49" dur="500" fill="hold"/>
                                        <p:tgtEl>
                                          <p:spTgt spid="7">
                                            <p:txEl>
                                              <p:pRg st="1" end="1"/>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6" fill="hold" grpId="0" nodeType="clickEffect">
                                  <p:stCondLst>
                                    <p:cond delay="0"/>
                                  </p:stCondLst>
                                  <p:childTnLst>
                                    <p:set>
                                      <p:cBhvr>
                                        <p:cTn id="54" dur="1" fill="hold">
                                          <p:stCondLst>
                                            <p:cond delay="0"/>
                                          </p:stCondLst>
                                        </p:cTn>
                                        <p:tgtEl>
                                          <p:spTgt spid="7">
                                            <p:txEl>
                                              <p:pRg st="2" end="2"/>
                                            </p:txEl>
                                          </p:spTgt>
                                        </p:tgtEl>
                                        <p:attrNameLst>
                                          <p:attrName>style.visibility</p:attrName>
                                        </p:attrNameLst>
                                      </p:cBhvr>
                                      <p:to>
                                        <p:strVal val="visible"/>
                                      </p:to>
                                    </p:set>
                                    <p:anim calcmode="lin" valueType="num">
                                      <p:cBhvr additive="base">
                                        <p:cTn id="55" dur="500" fill="hold"/>
                                        <p:tgtEl>
                                          <p:spTgt spid="7">
                                            <p:txEl>
                                              <p:pRg st="2" end="2"/>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6" fill="hold" grpId="0" nodeType="clickEffect">
                                  <p:stCondLst>
                                    <p:cond delay="0"/>
                                  </p:stCondLst>
                                  <p:childTnLst>
                                    <p:set>
                                      <p:cBhvr>
                                        <p:cTn id="60" dur="1" fill="hold">
                                          <p:stCondLst>
                                            <p:cond delay="0"/>
                                          </p:stCondLst>
                                        </p:cTn>
                                        <p:tgtEl>
                                          <p:spTgt spid="12">
                                            <p:txEl>
                                              <p:pRg st="0" end="0"/>
                                            </p:txEl>
                                          </p:spTgt>
                                        </p:tgtEl>
                                        <p:attrNameLst>
                                          <p:attrName>style.visibility</p:attrName>
                                        </p:attrNameLst>
                                      </p:cBhvr>
                                      <p:to>
                                        <p:strVal val="visible"/>
                                      </p:to>
                                    </p:set>
                                    <p:anim calcmode="lin" valueType="num">
                                      <p:cBhvr additive="base">
                                        <p:cTn id="61"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6" fill="hold" grpId="0" nodeType="clickEffect">
                                  <p:stCondLst>
                                    <p:cond delay="0"/>
                                  </p:stCondLst>
                                  <p:childTnLst>
                                    <p:set>
                                      <p:cBhvr>
                                        <p:cTn id="66" dur="1" fill="hold">
                                          <p:stCondLst>
                                            <p:cond delay="0"/>
                                          </p:stCondLst>
                                        </p:cTn>
                                        <p:tgtEl>
                                          <p:spTgt spid="12">
                                            <p:txEl>
                                              <p:pRg st="1" end="1"/>
                                            </p:txEl>
                                          </p:spTgt>
                                        </p:tgtEl>
                                        <p:attrNameLst>
                                          <p:attrName>style.visibility</p:attrName>
                                        </p:attrNameLst>
                                      </p:cBhvr>
                                      <p:to>
                                        <p:strVal val="visible"/>
                                      </p:to>
                                    </p:set>
                                    <p:anim calcmode="lin" valueType="num">
                                      <p:cBhvr additive="base">
                                        <p:cTn id="67" dur="500" fill="hold"/>
                                        <p:tgtEl>
                                          <p:spTgt spid="12">
                                            <p:txEl>
                                              <p:pRg st="1" end="1"/>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6" fill="hold" grpId="0" nodeType="clickEffect">
                                  <p:stCondLst>
                                    <p:cond delay="0"/>
                                  </p:stCondLst>
                                  <p:childTnLst>
                                    <p:set>
                                      <p:cBhvr>
                                        <p:cTn id="72" dur="1" fill="hold">
                                          <p:stCondLst>
                                            <p:cond delay="0"/>
                                          </p:stCondLst>
                                        </p:cTn>
                                        <p:tgtEl>
                                          <p:spTgt spid="12">
                                            <p:txEl>
                                              <p:pRg st="2" end="2"/>
                                            </p:txEl>
                                          </p:spTgt>
                                        </p:tgtEl>
                                        <p:attrNameLst>
                                          <p:attrName>style.visibility</p:attrName>
                                        </p:attrNameLst>
                                      </p:cBhvr>
                                      <p:to>
                                        <p:strVal val="visible"/>
                                      </p:to>
                                    </p:set>
                                    <p:anim calcmode="lin" valueType="num">
                                      <p:cBhvr additive="base">
                                        <p:cTn id="73" dur="500" fill="hold"/>
                                        <p:tgtEl>
                                          <p:spTgt spid="12">
                                            <p:txEl>
                                              <p:pRg st="2" end="2"/>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6" fill="hold" grpId="0" nodeType="clickEffect">
                                  <p:stCondLst>
                                    <p:cond delay="0"/>
                                  </p:stCondLst>
                                  <p:childTnLst>
                                    <p:set>
                                      <p:cBhvr>
                                        <p:cTn id="78" dur="1" fill="hold">
                                          <p:stCondLst>
                                            <p:cond delay="0"/>
                                          </p:stCondLst>
                                        </p:cTn>
                                        <p:tgtEl>
                                          <p:spTgt spid="12">
                                            <p:txEl>
                                              <p:pRg st="3" end="3"/>
                                            </p:txEl>
                                          </p:spTgt>
                                        </p:tgtEl>
                                        <p:attrNameLst>
                                          <p:attrName>style.visibility</p:attrName>
                                        </p:attrNameLst>
                                      </p:cBhvr>
                                      <p:to>
                                        <p:strVal val="visible"/>
                                      </p:to>
                                    </p:set>
                                    <p:anim calcmode="lin" valueType="num">
                                      <p:cBhvr additive="base">
                                        <p:cTn id="79" dur="500" fill="hold"/>
                                        <p:tgtEl>
                                          <p:spTgt spid="12">
                                            <p:txEl>
                                              <p:pRg st="3" end="3"/>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6" fill="hold" grpId="0" nodeType="clickEffect">
                                  <p:stCondLst>
                                    <p:cond delay="0"/>
                                  </p:stCondLst>
                                  <p:childTnLst>
                                    <p:set>
                                      <p:cBhvr>
                                        <p:cTn id="84" dur="1" fill="hold">
                                          <p:stCondLst>
                                            <p:cond delay="0"/>
                                          </p:stCondLst>
                                        </p:cTn>
                                        <p:tgtEl>
                                          <p:spTgt spid="12">
                                            <p:txEl>
                                              <p:pRg st="4" end="4"/>
                                            </p:txEl>
                                          </p:spTgt>
                                        </p:tgtEl>
                                        <p:attrNameLst>
                                          <p:attrName>style.visibility</p:attrName>
                                        </p:attrNameLst>
                                      </p:cBhvr>
                                      <p:to>
                                        <p:strVal val="visible"/>
                                      </p:to>
                                    </p:set>
                                    <p:anim calcmode="lin" valueType="num">
                                      <p:cBhvr additive="base">
                                        <p:cTn id="85" dur="500" fill="hold"/>
                                        <p:tgtEl>
                                          <p:spTgt spid="12">
                                            <p:txEl>
                                              <p:pRg st="4" end="4"/>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6" fill="hold" grpId="0" nodeType="clickEffect">
                                  <p:stCondLst>
                                    <p:cond delay="0"/>
                                  </p:stCondLst>
                                  <p:childTnLst>
                                    <p:set>
                                      <p:cBhvr>
                                        <p:cTn id="90" dur="1" fill="hold">
                                          <p:stCondLst>
                                            <p:cond delay="0"/>
                                          </p:stCondLst>
                                        </p:cTn>
                                        <p:tgtEl>
                                          <p:spTgt spid="12">
                                            <p:txEl>
                                              <p:pRg st="5" end="5"/>
                                            </p:txEl>
                                          </p:spTgt>
                                        </p:tgtEl>
                                        <p:attrNameLst>
                                          <p:attrName>style.visibility</p:attrName>
                                        </p:attrNameLst>
                                      </p:cBhvr>
                                      <p:to>
                                        <p:strVal val="visible"/>
                                      </p:to>
                                    </p:set>
                                    <p:anim calcmode="lin" valueType="num">
                                      <p:cBhvr additive="base">
                                        <p:cTn id="91" dur="500" fill="hold"/>
                                        <p:tgtEl>
                                          <p:spTgt spid="12">
                                            <p:txEl>
                                              <p:pRg st="5" end="5"/>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6" fill="hold" grpId="0" nodeType="clickEffect">
                                  <p:stCondLst>
                                    <p:cond delay="0"/>
                                  </p:stCondLst>
                                  <p:childTnLst>
                                    <p:set>
                                      <p:cBhvr>
                                        <p:cTn id="96" dur="1" fill="hold">
                                          <p:stCondLst>
                                            <p:cond delay="0"/>
                                          </p:stCondLst>
                                        </p:cTn>
                                        <p:tgtEl>
                                          <p:spTgt spid="14">
                                            <p:txEl>
                                              <p:pRg st="0" end="0"/>
                                            </p:txEl>
                                          </p:spTgt>
                                        </p:tgtEl>
                                        <p:attrNameLst>
                                          <p:attrName>style.visibility</p:attrName>
                                        </p:attrNameLst>
                                      </p:cBhvr>
                                      <p:to>
                                        <p:strVal val="visible"/>
                                      </p:to>
                                    </p:set>
                                    <p:anim calcmode="lin" valueType="num">
                                      <p:cBhvr additive="base">
                                        <p:cTn id="97"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9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6" fill="hold" grpId="0" nodeType="clickEffect">
                                  <p:stCondLst>
                                    <p:cond delay="0"/>
                                  </p:stCondLst>
                                  <p:childTnLst>
                                    <p:set>
                                      <p:cBhvr>
                                        <p:cTn id="102" dur="1" fill="hold">
                                          <p:stCondLst>
                                            <p:cond delay="0"/>
                                          </p:stCondLst>
                                        </p:cTn>
                                        <p:tgtEl>
                                          <p:spTgt spid="14">
                                            <p:txEl>
                                              <p:pRg st="1" end="1"/>
                                            </p:txEl>
                                          </p:spTgt>
                                        </p:tgtEl>
                                        <p:attrNameLst>
                                          <p:attrName>style.visibility</p:attrName>
                                        </p:attrNameLst>
                                      </p:cBhvr>
                                      <p:to>
                                        <p:strVal val="visible"/>
                                      </p:to>
                                    </p:set>
                                    <p:anim calcmode="lin" valueType="num">
                                      <p:cBhvr additive="base">
                                        <p:cTn id="103" dur="500" fill="hold"/>
                                        <p:tgtEl>
                                          <p:spTgt spid="14">
                                            <p:txEl>
                                              <p:pRg st="1" end="1"/>
                                            </p:txEl>
                                          </p:spTgt>
                                        </p:tgtEl>
                                        <p:attrNameLst>
                                          <p:attrName>ppt_x</p:attrName>
                                        </p:attrNameLst>
                                      </p:cBhvr>
                                      <p:tavLst>
                                        <p:tav tm="0">
                                          <p:val>
                                            <p:strVal val="1+#ppt_w/2"/>
                                          </p:val>
                                        </p:tav>
                                        <p:tav tm="100000">
                                          <p:val>
                                            <p:strVal val="#ppt_x"/>
                                          </p:val>
                                        </p:tav>
                                      </p:tavLst>
                                    </p:anim>
                                    <p:anim calcmode="lin" valueType="num">
                                      <p:cBhvr additive="base">
                                        <p:cTn id="104"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7" grpId="0" build="p" autoUpdateAnimBg="0"/>
      <p:bldP spid="12" grpId="0" build="p" autoUpdateAnimBg="0"/>
      <p:bldP spid="14" grpId="0" build="p"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8350" cy="6859588"/>
          </a:xfrm>
          <a:prstGeom prst="rect">
            <a:avLst/>
          </a:prstGeom>
        </p:spPr>
      </p:pic>
      <p:sp>
        <p:nvSpPr>
          <p:cNvPr id="6" name="矩形 5"/>
          <p:cNvSpPr/>
          <p:nvPr/>
        </p:nvSpPr>
        <p:spPr>
          <a:xfrm>
            <a:off x="2258147" y="2210312"/>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7" name="矩形 6"/>
          <p:cNvSpPr/>
          <p:nvPr/>
        </p:nvSpPr>
        <p:spPr>
          <a:xfrm>
            <a:off x="2258147" y="4025019"/>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14" name="椭圆 13"/>
          <p:cNvSpPr/>
          <p:nvPr/>
        </p:nvSpPr>
        <p:spPr>
          <a:xfrm>
            <a:off x="10095121" y="2480346"/>
            <a:ext cx="203200" cy="203200"/>
          </a:xfrm>
          <a:prstGeom prst="ellipse">
            <a:avLst/>
          </a:prstGeom>
          <a:solidFill>
            <a:srgbClr val="3E5CCC">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095121" y="2727996"/>
            <a:ext cx="203200" cy="203200"/>
          </a:xfrm>
          <a:prstGeom prst="ellipse">
            <a:avLst/>
          </a:pr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0095121" y="2975646"/>
            <a:ext cx="203200" cy="203200"/>
          </a:xfrm>
          <a:prstGeom prst="ellipse">
            <a:avLst/>
          </a:prstGeom>
          <a:solidFill>
            <a:srgbClr val="F08E35">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
          <p:cNvSpPr txBox="1"/>
          <p:nvPr/>
        </p:nvSpPr>
        <p:spPr>
          <a:xfrm>
            <a:off x="2611437" y="2134394"/>
            <a:ext cx="7006442" cy="1938992"/>
          </a:xfrm>
          <a:prstGeom prst="rect">
            <a:avLst/>
          </a:prstGeom>
          <a:noFill/>
        </p:spPr>
        <p:txBody>
          <a:bodyPr wrap="square" rtlCol="0">
            <a:spAutoFit/>
          </a:bodyPr>
          <a:lstStyle/>
          <a:p>
            <a:r>
              <a:rPr lang="en-US" altLang="zh-CN" sz="12000" b="1" dirty="0">
                <a:solidFill>
                  <a:schemeClr val="bg1"/>
                </a:solidFill>
                <a:latin typeface="微软雅黑" panose="020B0503020204020204" pitchFamily="34" charset="-122"/>
                <a:ea typeface="微软雅黑" panose="020B0503020204020204" pitchFamily="34" charset="-122"/>
              </a:rPr>
              <a:t>THANKS</a:t>
            </a:r>
            <a:endParaRPr lang="zh-CN" altLang="en-US" sz="12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05557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0.4|2.2|1.4|6.7|21.1|16.5|28|32.8|6"/>
</p:tagLst>
</file>

<file path=ppt/tags/tag10.xml><?xml version="1.0" encoding="utf-8"?>
<p:tagLst xmlns:a="http://schemas.openxmlformats.org/drawingml/2006/main" xmlns:r="http://schemas.openxmlformats.org/officeDocument/2006/relationships" xmlns:p="http://schemas.openxmlformats.org/presentationml/2006/main">
  <p:tag name="TIMING" val="|2.2|106.8|70.6|77|16|30.2|146.6"/>
</p:tagLst>
</file>

<file path=ppt/tags/tag11.xml><?xml version="1.0" encoding="utf-8"?>
<p:tagLst xmlns:a="http://schemas.openxmlformats.org/drawingml/2006/main" xmlns:r="http://schemas.openxmlformats.org/officeDocument/2006/relationships" xmlns:p="http://schemas.openxmlformats.org/presentationml/2006/main">
  <p:tag name="TIMING" val="|7.9|29.4|12.3|12.9|9.2"/>
</p:tagLst>
</file>

<file path=ppt/tags/tag12.xml><?xml version="1.0" encoding="utf-8"?>
<p:tagLst xmlns:a="http://schemas.openxmlformats.org/drawingml/2006/main" xmlns:r="http://schemas.openxmlformats.org/officeDocument/2006/relationships" xmlns:p="http://schemas.openxmlformats.org/presentationml/2006/main">
  <p:tag name="TIMING" val="|1.9|102.3|11.3"/>
</p:tagLst>
</file>

<file path=ppt/tags/tag13.xml><?xml version="1.0" encoding="utf-8"?>
<p:tagLst xmlns:a="http://schemas.openxmlformats.org/drawingml/2006/main" xmlns:r="http://schemas.openxmlformats.org/officeDocument/2006/relationships" xmlns:p="http://schemas.openxmlformats.org/presentationml/2006/main">
  <p:tag name="TIMING" val="|11.2|101.1|23.5|23.9"/>
</p:tagLst>
</file>

<file path=ppt/tags/tag14.xml><?xml version="1.0" encoding="utf-8"?>
<p:tagLst xmlns:a="http://schemas.openxmlformats.org/drawingml/2006/main" xmlns:r="http://schemas.openxmlformats.org/officeDocument/2006/relationships" xmlns:p="http://schemas.openxmlformats.org/presentationml/2006/main">
  <p:tag name="TIMING" val="|2.1|32.5|14.5|5.9|19.7|0.8|0.1|3.3|31.1|15.3"/>
</p:tagLst>
</file>

<file path=ppt/tags/tag15.xml><?xml version="1.0" encoding="utf-8"?>
<p:tagLst xmlns:a="http://schemas.openxmlformats.org/drawingml/2006/main" xmlns:r="http://schemas.openxmlformats.org/officeDocument/2006/relationships" xmlns:p="http://schemas.openxmlformats.org/presentationml/2006/main">
  <p:tag name="TIMING" val="|2.2|61|58|84.8"/>
</p:tagLst>
</file>

<file path=ppt/tags/tag16.xml><?xml version="1.0" encoding="utf-8"?>
<p:tagLst xmlns:a="http://schemas.openxmlformats.org/drawingml/2006/main" xmlns:r="http://schemas.openxmlformats.org/officeDocument/2006/relationships" xmlns:p="http://schemas.openxmlformats.org/presentationml/2006/main">
  <p:tag name="TIMING" val="|2.2|231.4|116.4|148.8|250.9"/>
</p:tagLst>
</file>

<file path=ppt/tags/tag17.xml><?xml version="1.0" encoding="utf-8"?>
<p:tagLst xmlns:a="http://schemas.openxmlformats.org/drawingml/2006/main" xmlns:r="http://schemas.openxmlformats.org/officeDocument/2006/relationships" xmlns:p="http://schemas.openxmlformats.org/presentationml/2006/main">
  <p:tag name="TIMING" val="|54.8|138|26.2|130.8|33|62.4|122.9|208|18.9"/>
</p:tagLst>
</file>

<file path=ppt/tags/tag18.xml><?xml version="1.0" encoding="utf-8"?>
<p:tagLst xmlns:a="http://schemas.openxmlformats.org/drawingml/2006/main" xmlns:r="http://schemas.openxmlformats.org/officeDocument/2006/relationships" xmlns:p="http://schemas.openxmlformats.org/presentationml/2006/main">
  <p:tag name="TIMING" val="|34|5.9|17.5|19"/>
</p:tagLst>
</file>

<file path=ppt/tags/tag19.xml><?xml version="1.0" encoding="utf-8"?>
<p:tagLst xmlns:a="http://schemas.openxmlformats.org/drawingml/2006/main" xmlns:r="http://schemas.openxmlformats.org/officeDocument/2006/relationships" xmlns:p="http://schemas.openxmlformats.org/presentationml/2006/main">
  <p:tag name="TIMING" val="|87.5|1|13|2.2|45|29.7|14.7|39.8"/>
</p:tagLst>
</file>

<file path=ppt/tags/tag2.xml><?xml version="1.0" encoding="utf-8"?>
<p:tagLst xmlns:a="http://schemas.openxmlformats.org/drawingml/2006/main" xmlns:r="http://schemas.openxmlformats.org/officeDocument/2006/relationships" xmlns:p="http://schemas.openxmlformats.org/presentationml/2006/main">
  <p:tag name="TIMING" val="|20|4.6"/>
</p:tagLst>
</file>

<file path=ppt/tags/tag20.xml><?xml version="1.0" encoding="utf-8"?>
<p:tagLst xmlns:a="http://schemas.openxmlformats.org/drawingml/2006/main" xmlns:r="http://schemas.openxmlformats.org/officeDocument/2006/relationships" xmlns:p="http://schemas.openxmlformats.org/presentationml/2006/main">
  <p:tag name="TIMING" val="|2.5|24.6|13.3|13.8|12.9|14.4|11.8|7.5|6.8|4.9"/>
</p:tagLst>
</file>

<file path=ppt/tags/tag21.xml><?xml version="1.0" encoding="utf-8"?>
<p:tagLst xmlns:a="http://schemas.openxmlformats.org/drawingml/2006/main" xmlns:r="http://schemas.openxmlformats.org/officeDocument/2006/relationships" xmlns:p="http://schemas.openxmlformats.org/presentationml/2006/main">
  <p:tag name="TIMING" val="|43.7|15.4|22"/>
</p:tagLst>
</file>

<file path=ppt/tags/tag22.xml><?xml version="1.0" encoding="utf-8"?>
<p:tagLst xmlns:a="http://schemas.openxmlformats.org/drawingml/2006/main" xmlns:r="http://schemas.openxmlformats.org/officeDocument/2006/relationships" xmlns:p="http://schemas.openxmlformats.org/presentationml/2006/main">
  <p:tag name="TIMING" val="|4.3|66.7|65.4"/>
</p:tagLst>
</file>

<file path=ppt/tags/tag23.xml><?xml version="1.0" encoding="utf-8"?>
<p:tagLst xmlns:a="http://schemas.openxmlformats.org/drawingml/2006/main" xmlns:r="http://schemas.openxmlformats.org/officeDocument/2006/relationships" xmlns:p="http://schemas.openxmlformats.org/presentationml/2006/main">
  <p:tag name="TIMING" val="|13.3|26.1|44.9|21.3"/>
</p:tagLst>
</file>

<file path=ppt/tags/tag24.xml><?xml version="1.0" encoding="utf-8"?>
<p:tagLst xmlns:a="http://schemas.openxmlformats.org/drawingml/2006/main" xmlns:r="http://schemas.openxmlformats.org/officeDocument/2006/relationships" xmlns:p="http://schemas.openxmlformats.org/presentationml/2006/main">
  <p:tag name="TIMING" val="|1.5|39.9"/>
</p:tagLst>
</file>

<file path=ppt/tags/tag25.xml><?xml version="1.0" encoding="utf-8"?>
<p:tagLst xmlns:a="http://schemas.openxmlformats.org/drawingml/2006/main" xmlns:r="http://schemas.openxmlformats.org/officeDocument/2006/relationships" xmlns:p="http://schemas.openxmlformats.org/presentationml/2006/main">
  <p:tag name="TIMING" val="|2.8|1.6|37.7|0.1|71.3"/>
</p:tagLst>
</file>

<file path=ppt/tags/tag26.xml><?xml version="1.0" encoding="utf-8"?>
<p:tagLst xmlns:a="http://schemas.openxmlformats.org/drawingml/2006/main" xmlns:r="http://schemas.openxmlformats.org/officeDocument/2006/relationships" xmlns:p="http://schemas.openxmlformats.org/presentationml/2006/main">
  <p:tag name="TIMING" val="|60.4|22.8|53.8|39.6|31.1|26.3|21|25.9|11.8|33.4|27.1|9|2.7|17.6|26.2|31.3"/>
</p:tagLst>
</file>

<file path=ppt/tags/tag27.xml><?xml version="1.0" encoding="utf-8"?>
<p:tagLst xmlns:a="http://schemas.openxmlformats.org/drawingml/2006/main" xmlns:r="http://schemas.openxmlformats.org/officeDocument/2006/relationships" xmlns:p="http://schemas.openxmlformats.org/presentationml/2006/main">
  <p:tag name="TIMING" val="|2.6"/>
</p:tagLst>
</file>

<file path=ppt/tags/tag28.xml><?xml version="1.0" encoding="utf-8"?>
<p:tagLst xmlns:a="http://schemas.openxmlformats.org/drawingml/2006/main" xmlns:r="http://schemas.openxmlformats.org/officeDocument/2006/relationships" xmlns:p="http://schemas.openxmlformats.org/presentationml/2006/main">
  <p:tag name="TIMING" val="|2.2|67.2|74.2|63|98.9|52.4|33|2.7|15.1"/>
</p:tagLst>
</file>

<file path=ppt/tags/tag29.xml><?xml version="1.0" encoding="utf-8"?>
<p:tagLst xmlns:a="http://schemas.openxmlformats.org/drawingml/2006/main" xmlns:r="http://schemas.openxmlformats.org/officeDocument/2006/relationships" xmlns:p="http://schemas.openxmlformats.org/presentationml/2006/main">
  <p:tag name="TIMING" val="|2.5|14|2.7|14.8|41.7"/>
</p:tagLst>
</file>

<file path=ppt/tags/tag3.xml><?xml version="1.0" encoding="utf-8"?>
<p:tagLst xmlns:a="http://schemas.openxmlformats.org/drawingml/2006/main" xmlns:r="http://schemas.openxmlformats.org/officeDocument/2006/relationships" xmlns:p="http://schemas.openxmlformats.org/presentationml/2006/main">
  <p:tag name="TIMING" val="|24.6|8.9|27|24.6|8.6"/>
</p:tagLst>
</file>

<file path=ppt/tags/tag30.xml><?xml version="1.0" encoding="utf-8"?>
<p:tagLst xmlns:a="http://schemas.openxmlformats.org/drawingml/2006/main" xmlns:r="http://schemas.openxmlformats.org/officeDocument/2006/relationships" xmlns:p="http://schemas.openxmlformats.org/presentationml/2006/main">
  <p:tag name="TIMING" val="|1.6|16.1"/>
</p:tagLst>
</file>

<file path=ppt/tags/tag31.xml><?xml version="1.0" encoding="utf-8"?>
<p:tagLst xmlns:a="http://schemas.openxmlformats.org/drawingml/2006/main" xmlns:r="http://schemas.openxmlformats.org/officeDocument/2006/relationships" xmlns:p="http://schemas.openxmlformats.org/presentationml/2006/main">
  <p:tag name="TIMING" val="|46.5"/>
</p:tagLst>
</file>

<file path=ppt/tags/tag32.xml><?xml version="1.0" encoding="utf-8"?>
<p:tagLst xmlns:a="http://schemas.openxmlformats.org/drawingml/2006/main" xmlns:r="http://schemas.openxmlformats.org/officeDocument/2006/relationships" xmlns:p="http://schemas.openxmlformats.org/presentationml/2006/main">
  <p:tag name="TIMING" val="|297.7|271.8"/>
</p:tagLst>
</file>

<file path=ppt/tags/tag33.xml><?xml version="1.0" encoding="utf-8"?>
<p:tagLst xmlns:a="http://schemas.openxmlformats.org/drawingml/2006/main" xmlns:r="http://schemas.openxmlformats.org/officeDocument/2006/relationships" xmlns:p="http://schemas.openxmlformats.org/presentationml/2006/main">
  <p:tag name="TIMING" val="|63.2"/>
</p:tagLst>
</file>

<file path=ppt/tags/tag34.xml><?xml version="1.0" encoding="utf-8"?>
<p:tagLst xmlns:a="http://schemas.openxmlformats.org/drawingml/2006/main" xmlns:r="http://schemas.openxmlformats.org/officeDocument/2006/relationships" xmlns:p="http://schemas.openxmlformats.org/presentationml/2006/main">
  <p:tag name="TIMING" val="|0.5|1|35.1"/>
</p:tagLst>
</file>

<file path=ppt/tags/tag35.xml><?xml version="1.0" encoding="utf-8"?>
<p:tagLst xmlns:a="http://schemas.openxmlformats.org/drawingml/2006/main" xmlns:r="http://schemas.openxmlformats.org/officeDocument/2006/relationships" xmlns:p="http://schemas.openxmlformats.org/presentationml/2006/main">
  <p:tag name="TIMING" val="|22.7|179.8|2.1|52.8|28.7"/>
</p:tagLst>
</file>

<file path=ppt/tags/tag36.xml><?xml version="1.0" encoding="utf-8"?>
<p:tagLst xmlns:a="http://schemas.openxmlformats.org/drawingml/2006/main" xmlns:r="http://schemas.openxmlformats.org/officeDocument/2006/relationships" xmlns:p="http://schemas.openxmlformats.org/presentationml/2006/main">
  <p:tag name="TIMING" val="|69.4|16.5|26.4|5.8|27.1|15.9|12.5|20|4.3|23.4|27.7|55.6"/>
</p:tagLst>
</file>

<file path=ppt/tags/tag37.xml><?xml version="1.0" encoding="utf-8"?>
<p:tagLst xmlns:a="http://schemas.openxmlformats.org/drawingml/2006/main" xmlns:r="http://schemas.openxmlformats.org/officeDocument/2006/relationships" xmlns:p="http://schemas.openxmlformats.org/presentationml/2006/main">
  <p:tag name="TIMING" val="|97.7|274.7|11.2"/>
</p:tagLst>
</file>

<file path=ppt/tags/tag38.xml><?xml version="1.0" encoding="utf-8"?>
<p:tagLst xmlns:a="http://schemas.openxmlformats.org/drawingml/2006/main" xmlns:r="http://schemas.openxmlformats.org/officeDocument/2006/relationships" xmlns:p="http://schemas.openxmlformats.org/presentationml/2006/main">
  <p:tag name="TIMING" val="|157.4|1.2"/>
</p:tagLst>
</file>

<file path=ppt/tags/tag39.xml><?xml version="1.0" encoding="utf-8"?>
<p:tagLst xmlns:a="http://schemas.openxmlformats.org/drawingml/2006/main" xmlns:r="http://schemas.openxmlformats.org/officeDocument/2006/relationships" xmlns:p="http://schemas.openxmlformats.org/presentationml/2006/main">
  <p:tag name="TIMING" val="|55.3|104.3|5.5|2.2"/>
</p:tagLst>
</file>

<file path=ppt/tags/tag4.xml><?xml version="1.0" encoding="utf-8"?>
<p:tagLst xmlns:a="http://schemas.openxmlformats.org/drawingml/2006/main" xmlns:r="http://schemas.openxmlformats.org/officeDocument/2006/relationships" xmlns:p="http://schemas.openxmlformats.org/presentationml/2006/main">
  <p:tag name="TIMING" val="|2.9|3.6|9.3|9.7|17.5|10.9|13.2|5.9|10.9|5.1"/>
</p:tagLst>
</file>

<file path=ppt/tags/tag40.xml><?xml version="1.0" encoding="utf-8"?>
<p:tagLst xmlns:a="http://schemas.openxmlformats.org/drawingml/2006/main" xmlns:r="http://schemas.openxmlformats.org/officeDocument/2006/relationships" xmlns:p="http://schemas.openxmlformats.org/presentationml/2006/main">
  <p:tag name="TIMING" val="|5.6|36.7"/>
</p:tagLst>
</file>

<file path=ppt/tags/tag41.xml><?xml version="1.0" encoding="utf-8"?>
<p:tagLst xmlns:a="http://schemas.openxmlformats.org/drawingml/2006/main" xmlns:r="http://schemas.openxmlformats.org/officeDocument/2006/relationships" xmlns:p="http://schemas.openxmlformats.org/presentationml/2006/main">
  <p:tag name="TIMING" val="|25.7|43.1|16.6|0.9|7|17|3.6|40.2|26.7|74|3.4"/>
</p:tagLst>
</file>

<file path=ppt/tags/tag42.xml><?xml version="1.0" encoding="utf-8"?>
<p:tagLst xmlns:a="http://schemas.openxmlformats.org/drawingml/2006/main" xmlns:r="http://schemas.openxmlformats.org/officeDocument/2006/relationships" xmlns:p="http://schemas.openxmlformats.org/presentationml/2006/main">
  <p:tag name="TIMING" val="|48.2"/>
</p:tagLst>
</file>

<file path=ppt/tags/tag43.xml><?xml version="1.0" encoding="utf-8"?>
<p:tagLst xmlns:a="http://schemas.openxmlformats.org/drawingml/2006/main" xmlns:r="http://schemas.openxmlformats.org/officeDocument/2006/relationships" xmlns:p="http://schemas.openxmlformats.org/presentationml/2006/main">
  <p:tag name="TIMING" val="|68.4|67"/>
</p:tagLst>
</file>

<file path=ppt/tags/tag44.xml><?xml version="1.0" encoding="utf-8"?>
<p:tagLst xmlns:a="http://schemas.openxmlformats.org/drawingml/2006/main" xmlns:r="http://schemas.openxmlformats.org/officeDocument/2006/relationships" xmlns:p="http://schemas.openxmlformats.org/presentationml/2006/main">
  <p:tag name="TIMING" val="|51.7|5.8|43.8|1.3|95.2|1.8|4.6|0.6"/>
</p:tagLst>
</file>

<file path=ppt/tags/tag45.xml><?xml version="1.0" encoding="utf-8"?>
<p:tagLst xmlns:a="http://schemas.openxmlformats.org/drawingml/2006/main" xmlns:r="http://schemas.openxmlformats.org/officeDocument/2006/relationships" xmlns:p="http://schemas.openxmlformats.org/presentationml/2006/main">
  <p:tag name="TIMING" val="|2.7|3.6|119.3|7.7|82.2|1"/>
</p:tagLst>
</file>

<file path=ppt/tags/tag46.xml><?xml version="1.0" encoding="utf-8"?>
<p:tagLst xmlns:a="http://schemas.openxmlformats.org/drawingml/2006/main" xmlns:r="http://schemas.openxmlformats.org/officeDocument/2006/relationships" xmlns:p="http://schemas.openxmlformats.org/presentationml/2006/main">
  <p:tag name="TIMING" val="|2.1|5.1|13.6|12.2|9.2|10.8|30.6"/>
</p:tagLst>
</file>

<file path=ppt/tags/tag47.xml><?xml version="1.0" encoding="utf-8"?>
<p:tagLst xmlns:a="http://schemas.openxmlformats.org/drawingml/2006/main" xmlns:r="http://schemas.openxmlformats.org/officeDocument/2006/relationships" xmlns:p="http://schemas.openxmlformats.org/presentationml/2006/main">
  <p:tag name="TIMING" val="|31|1.4|38.2|7|16.8|8.9|6.9|14.9|2.8|17.5|9.9|19.4|22.2"/>
</p:tagLst>
</file>

<file path=ppt/tags/tag48.xml><?xml version="1.0" encoding="utf-8"?>
<p:tagLst xmlns:a="http://schemas.openxmlformats.org/drawingml/2006/main" xmlns:r="http://schemas.openxmlformats.org/officeDocument/2006/relationships" xmlns:p="http://schemas.openxmlformats.org/presentationml/2006/main">
  <p:tag name="TIMING" val="|14.8|7.6|6.7"/>
</p:tagLst>
</file>

<file path=ppt/tags/tag49.xml><?xml version="1.0" encoding="utf-8"?>
<p:tagLst xmlns:a="http://schemas.openxmlformats.org/drawingml/2006/main" xmlns:r="http://schemas.openxmlformats.org/officeDocument/2006/relationships" xmlns:p="http://schemas.openxmlformats.org/presentationml/2006/main">
  <p:tag name="TIMING" val="|0.9|108|16.6|39.3|6.4|14.4|50.9|28.6|14.7|12.9"/>
</p:tagLst>
</file>

<file path=ppt/tags/tag5.xml><?xml version="1.0" encoding="utf-8"?>
<p:tagLst xmlns:a="http://schemas.openxmlformats.org/drawingml/2006/main" xmlns:r="http://schemas.openxmlformats.org/officeDocument/2006/relationships" xmlns:p="http://schemas.openxmlformats.org/presentationml/2006/main">
  <p:tag name="TIMING" val="|25.4|10.1|7.9|10.4|21|6.6|3.4"/>
</p:tagLst>
</file>

<file path=ppt/tags/tag50.xml><?xml version="1.0" encoding="utf-8"?>
<p:tagLst xmlns:a="http://schemas.openxmlformats.org/drawingml/2006/main" xmlns:r="http://schemas.openxmlformats.org/officeDocument/2006/relationships" xmlns:p="http://schemas.openxmlformats.org/presentationml/2006/main">
  <p:tag name="TIMING" val="|1.6|24|11.3|43.4|9.5"/>
</p:tagLst>
</file>

<file path=ppt/tags/tag51.xml><?xml version="1.0" encoding="utf-8"?>
<p:tagLst xmlns:a="http://schemas.openxmlformats.org/drawingml/2006/main" xmlns:r="http://schemas.openxmlformats.org/officeDocument/2006/relationships" xmlns:p="http://schemas.openxmlformats.org/presentationml/2006/main">
  <p:tag name="TIMING" val="|39.4|30.5|28.9|9.3|33.8|28.2|40.8|6.7|15.7|15.8|22.6"/>
</p:tagLst>
</file>

<file path=ppt/tags/tag52.xml><?xml version="1.0" encoding="utf-8"?>
<p:tagLst xmlns:a="http://schemas.openxmlformats.org/drawingml/2006/main" xmlns:r="http://schemas.openxmlformats.org/officeDocument/2006/relationships" xmlns:p="http://schemas.openxmlformats.org/presentationml/2006/main">
  <p:tag name="TIMING" val="|27.7|21.6|33|48.8|11.2|6.7"/>
</p:tagLst>
</file>

<file path=ppt/tags/tag53.xml><?xml version="1.0" encoding="utf-8"?>
<p:tagLst xmlns:a="http://schemas.openxmlformats.org/drawingml/2006/main" xmlns:r="http://schemas.openxmlformats.org/officeDocument/2006/relationships" xmlns:p="http://schemas.openxmlformats.org/presentationml/2006/main">
  <p:tag name="TIMING" val="|26.2|9.4|23.3|31.8|28.9|22.5"/>
</p:tagLst>
</file>

<file path=ppt/tags/tag54.xml><?xml version="1.0" encoding="utf-8"?>
<p:tagLst xmlns:a="http://schemas.openxmlformats.org/drawingml/2006/main" xmlns:r="http://schemas.openxmlformats.org/officeDocument/2006/relationships" xmlns:p="http://schemas.openxmlformats.org/presentationml/2006/main">
  <p:tag name="TIMING" val="|45.4|48.9|130.2"/>
</p:tagLst>
</file>

<file path=ppt/tags/tag55.xml><?xml version="1.0" encoding="utf-8"?>
<p:tagLst xmlns:a="http://schemas.openxmlformats.org/drawingml/2006/main" xmlns:r="http://schemas.openxmlformats.org/officeDocument/2006/relationships" xmlns:p="http://schemas.openxmlformats.org/presentationml/2006/main">
  <p:tag name="TIMING" val="|93|15.6|19.6|34.6|12.7|32.1|1.9|5.7|15.2|48"/>
</p:tagLst>
</file>

<file path=ppt/tags/tag56.xml><?xml version="1.0" encoding="utf-8"?>
<p:tagLst xmlns:a="http://schemas.openxmlformats.org/drawingml/2006/main" xmlns:r="http://schemas.openxmlformats.org/officeDocument/2006/relationships" xmlns:p="http://schemas.openxmlformats.org/presentationml/2006/main">
  <p:tag name="TIMING" val="|50.7|41.9|43.2|48.1|28.2|19.6"/>
</p:tagLst>
</file>

<file path=ppt/tags/tag57.xml><?xml version="1.0" encoding="utf-8"?>
<p:tagLst xmlns:a="http://schemas.openxmlformats.org/drawingml/2006/main" xmlns:r="http://schemas.openxmlformats.org/officeDocument/2006/relationships" xmlns:p="http://schemas.openxmlformats.org/presentationml/2006/main">
  <p:tag name="TIMING" val="|14.5"/>
</p:tagLst>
</file>

<file path=ppt/tags/tag58.xml><?xml version="1.0" encoding="utf-8"?>
<p:tagLst xmlns:a="http://schemas.openxmlformats.org/drawingml/2006/main" xmlns:r="http://schemas.openxmlformats.org/officeDocument/2006/relationships" xmlns:p="http://schemas.openxmlformats.org/presentationml/2006/main">
  <p:tag name="TIMING" val="|120.6|1.9"/>
</p:tagLst>
</file>

<file path=ppt/tags/tag59.xml><?xml version="1.0" encoding="utf-8"?>
<p:tagLst xmlns:a="http://schemas.openxmlformats.org/drawingml/2006/main" xmlns:r="http://schemas.openxmlformats.org/officeDocument/2006/relationships" xmlns:p="http://schemas.openxmlformats.org/presentationml/2006/main">
  <p:tag name="TIMING" val="|2.1|21"/>
</p:tagLst>
</file>

<file path=ppt/tags/tag6.xml><?xml version="1.0" encoding="utf-8"?>
<p:tagLst xmlns:a="http://schemas.openxmlformats.org/drawingml/2006/main" xmlns:r="http://schemas.openxmlformats.org/officeDocument/2006/relationships" xmlns:p="http://schemas.openxmlformats.org/presentationml/2006/main">
  <p:tag name="TIMING" val="|14.8|3.6|7|44.4"/>
</p:tagLst>
</file>

<file path=ppt/tags/tag60.xml><?xml version="1.0" encoding="utf-8"?>
<p:tagLst xmlns:a="http://schemas.openxmlformats.org/drawingml/2006/main" xmlns:r="http://schemas.openxmlformats.org/officeDocument/2006/relationships" xmlns:p="http://schemas.openxmlformats.org/presentationml/2006/main">
  <p:tag name="TIMING" val="|9.8|24.2|21.8"/>
</p:tagLst>
</file>

<file path=ppt/tags/tag61.xml><?xml version="1.0" encoding="utf-8"?>
<p:tagLst xmlns:a="http://schemas.openxmlformats.org/drawingml/2006/main" xmlns:r="http://schemas.openxmlformats.org/officeDocument/2006/relationships" xmlns:p="http://schemas.openxmlformats.org/presentationml/2006/main">
  <p:tag name="TIMING" val="|113.4|38.3|0.6|56.3"/>
</p:tagLst>
</file>

<file path=ppt/tags/tag62.xml><?xml version="1.0" encoding="utf-8"?>
<p:tagLst xmlns:a="http://schemas.openxmlformats.org/drawingml/2006/main" xmlns:r="http://schemas.openxmlformats.org/officeDocument/2006/relationships" xmlns:p="http://schemas.openxmlformats.org/presentationml/2006/main">
  <p:tag name="TIMING" val="|2.2"/>
</p:tagLst>
</file>

<file path=ppt/tags/tag63.xml><?xml version="1.0" encoding="utf-8"?>
<p:tagLst xmlns:a="http://schemas.openxmlformats.org/drawingml/2006/main" xmlns:r="http://schemas.openxmlformats.org/officeDocument/2006/relationships" xmlns:p="http://schemas.openxmlformats.org/presentationml/2006/main">
  <p:tag name="TIMING" val="|6.2|23.9|1.4|13.3|14.4|11.9|3.9|30.5|0.1"/>
</p:tagLst>
</file>

<file path=ppt/tags/tag64.xml><?xml version="1.0" encoding="utf-8"?>
<p:tagLst xmlns:a="http://schemas.openxmlformats.org/drawingml/2006/main" xmlns:r="http://schemas.openxmlformats.org/officeDocument/2006/relationships" xmlns:p="http://schemas.openxmlformats.org/presentationml/2006/main">
  <p:tag name="TIMING" val="|0.8|0.6|1.6|21.8|13.1|41.5|57.2|36.3|1.9"/>
</p:tagLst>
</file>

<file path=ppt/tags/tag65.xml><?xml version="1.0" encoding="utf-8"?>
<p:tagLst xmlns:a="http://schemas.openxmlformats.org/drawingml/2006/main" xmlns:r="http://schemas.openxmlformats.org/officeDocument/2006/relationships" xmlns:p="http://schemas.openxmlformats.org/presentationml/2006/main">
  <p:tag name="TIMING" val="|23.4|16.4|22.7|9.4"/>
</p:tagLst>
</file>

<file path=ppt/tags/tag66.xml><?xml version="1.0" encoding="utf-8"?>
<p:tagLst xmlns:a="http://schemas.openxmlformats.org/drawingml/2006/main" xmlns:r="http://schemas.openxmlformats.org/officeDocument/2006/relationships" xmlns:p="http://schemas.openxmlformats.org/presentationml/2006/main">
  <p:tag name="TIMING" val="|17.7|29.9|3.2|12.6"/>
</p:tagLst>
</file>

<file path=ppt/tags/tag67.xml><?xml version="1.0" encoding="utf-8"?>
<p:tagLst xmlns:a="http://schemas.openxmlformats.org/drawingml/2006/main" xmlns:r="http://schemas.openxmlformats.org/officeDocument/2006/relationships" xmlns:p="http://schemas.openxmlformats.org/presentationml/2006/main">
  <p:tag name="TIMING" val="|10.7|26.4|44.9|23.1|14.3|10.6"/>
</p:tagLst>
</file>

<file path=ppt/tags/tag68.xml><?xml version="1.0" encoding="utf-8"?>
<p:tagLst xmlns:a="http://schemas.openxmlformats.org/drawingml/2006/main" xmlns:r="http://schemas.openxmlformats.org/officeDocument/2006/relationships" xmlns:p="http://schemas.openxmlformats.org/presentationml/2006/main">
  <p:tag name="TIMING" val="|109.7|31.9"/>
</p:tagLst>
</file>

<file path=ppt/tags/tag69.xml><?xml version="1.0" encoding="utf-8"?>
<p:tagLst xmlns:a="http://schemas.openxmlformats.org/drawingml/2006/main" xmlns:r="http://schemas.openxmlformats.org/officeDocument/2006/relationships" xmlns:p="http://schemas.openxmlformats.org/presentationml/2006/main">
  <p:tag name="TIMING" val="|63.9|67.7|1.4|1.9|10.5"/>
</p:tagLst>
</file>

<file path=ppt/tags/tag7.xml><?xml version="1.0" encoding="utf-8"?>
<p:tagLst xmlns:a="http://schemas.openxmlformats.org/drawingml/2006/main" xmlns:r="http://schemas.openxmlformats.org/officeDocument/2006/relationships" xmlns:p="http://schemas.openxmlformats.org/presentationml/2006/main">
  <p:tag name="TIMING" val="|18.4|83|7.1|5|10.3"/>
</p:tagLst>
</file>

<file path=ppt/tags/tag70.xml><?xml version="1.0" encoding="utf-8"?>
<p:tagLst xmlns:a="http://schemas.openxmlformats.org/drawingml/2006/main" xmlns:r="http://schemas.openxmlformats.org/officeDocument/2006/relationships" xmlns:p="http://schemas.openxmlformats.org/presentationml/2006/main">
  <p:tag name="TIMING" val="|199.9|2"/>
</p:tagLst>
</file>

<file path=ppt/tags/tag71.xml><?xml version="1.0" encoding="utf-8"?>
<p:tagLst xmlns:a="http://schemas.openxmlformats.org/drawingml/2006/main" xmlns:r="http://schemas.openxmlformats.org/officeDocument/2006/relationships" xmlns:p="http://schemas.openxmlformats.org/presentationml/2006/main">
  <p:tag name="TIMING" val="|0.5|0.4|10.9|1.1|0.1|24.5"/>
</p:tagLst>
</file>

<file path=ppt/tags/tag72.xml><?xml version="1.0" encoding="utf-8"?>
<p:tagLst xmlns:a="http://schemas.openxmlformats.org/drawingml/2006/main" xmlns:r="http://schemas.openxmlformats.org/officeDocument/2006/relationships" xmlns:p="http://schemas.openxmlformats.org/presentationml/2006/main">
  <p:tag name="TIMING" val="|113.5|9.7"/>
</p:tagLst>
</file>

<file path=ppt/tags/tag73.xml><?xml version="1.0" encoding="utf-8"?>
<p:tagLst xmlns:a="http://schemas.openxmlformats.org/drawingml/2006/main" xmlns:r="http://schemas.openxmlformats.org/officeDocument/2006/relationships" xmlns:p="http://schemas.openxmlformats.org/presentationml/2006/main">
  <p:tag name="TIMING" val="|5.3|5.3|0|0.1|0.2|0.4|0.6"/>
</p:tagLst>
</file>

<file path=ppt/tags/tag74.xml><?xml version="1.0" encoding="utf-8"?>
<p:tagLst xmlns:a="http://schemas.openxmlformats.org/drawingml/2006/main" xmlns:r="http://schemas.openxmlformats.org/officeDocument/2006/relationships" xmlns:p="http://schemas.openxmlformats.org/presentationml/2006/main">
  <p:tag name="TIMING" val="|63.9|0|16.8|18.7|14.9|2.8|9.2|16.6|51.9|7"/>
</p:tagLst>
</file>

<file path=ppt/tags/tag75.xml><?xml version="1.0" encoding="utf-8"?>
<p:tagLst xmlns:a="http://schemas.openxmlformats.org/drawingml/2006/main" xmlns:r="http://schemas.openxmlformats.org/officeDocument/2006/relationships" xmlns:p="http://schemas.openxmlformats.org/presentationml/2006/main">
  <p:tag name="TIMING" val="|67.1|5.7|8.6|51.4|11.3|8.9|18.7|15.5|11|6.7"/>
</p:tagLst>
</file>

<file path=ppt/tags/tag76.xml><?xml version="1.0" encoding="utf-8"?>
<p:tagLst xmlns:a="http://schemas.openxmlformats.org/drawingml/2006/main" xmlns:r="http://schemas.openxmlformats.org/officeDocument/2006/relationships" xmlns:p="http://schemas.openxmlformats.org/presentationml/2006/main">
  <p:tag name="TIMING" val="|75.7|35.1|69.1|164.1|2.8|45|11.9"/>
</p:tagLst>
</file>

<file path=ppt/tags/tag77.xml><?xml version="1.0" encoding="utf-8"?>
<p:tagLst xmlns:a="http://schemas.openxmlformats.org/drawingml/2006/main" xmlns:r="http://schemas.openxmlformats.org/officeDocument/2006/relationships" xmlns:p="http://schemas.openxmlformats.org/presentationml/2006/main">
  <p:tag name="TIMING" val="|0.4|22.5|9.4|34.7|1.5|33.1|2.8|22.8|0.1|16|12.7"/>
</p:tagLst>
</file>

<file path=ppt/tags/tag78.xml><?xml version="1.0" encoding="utf-8"?>
<p:tagLst xmlns:a="http://schemas.openxmlformats.org/drawingml/2006/main" xmlns:r="http://schemas.openxmlformats.org/officeDocument/2006/relationships" xmlns:p="http://schemas.openxmlformats.org/presentationml/2006/main">
  <p:tag name="TIMING" val="|1.1|1.6|346.9|2.3|1.8"/>
</p:tagLst>
</file>

<file path=ppt/tags/tag79.xml><?xml version="1.0" encoding="utf-8"?>
<p:tagLst xmlns:a="http://schemas.openxmlformats.org/drawingml/2006/main" xmlns:r="http://schemas.openxmlformats.org/officeDocument/2006/relationships" xmlns:p="http://schemas.openxmlformats.org/presentationml/2006/main">
  <p:tag name="TIMING" val="|600.4|15|2.1|2.4|37"/>
</p:tagLst>
</file>

<file path=ppt/tags/tag8.xml><?xml version="1.0" encoding="utf-8"?>
<p:tagLst xmlns:a="http://schemas.openxmlformats.org/drawingml/2006/main" xmlns:r="http://schemas.openxmlformats.org/officeDocument/2006/relationships" xmlns:p="http://schemas.openxmlformats.org/presentationml/2006/main">
  <p:tag name="TIMING" val="|30.3|96.1|4.3|15.5|40.7|20.6|29.9"/>
</p:tagLst>
</file>

<file path=ppt/tags/tag80.xml><?xml version="1.0" encoding="utf-8"?>
<p:tagLst xmlns:a="http://schemas.openxmlformats.org/drawingml/2006/main" xmlns:r="http://schemas.openxmlformats.org/officeDocument/2006/relationships" xmlns:p="http://schemas.openxmlformats.org/presentationml/2006/main">
  <p:tag name="TIMING" val="|128.6|6|14.8|1.8|1.1|81|1.3|2.2|5|10.8|25.3|8.8"/>
</p:tagLst>
</file>

<file path=ppt/tags/tag81.xml><?xml version="1.0" encoding="utf-8"?>
<p:tagLst xmlns:a="http://schemas.openxmlformats.org/drawingml/2006/main" xmlns:r="http://schemas.openxmlformats.org/officeDocument/2006/relationships" xmlns:p="http://schemas.openxmlformats.org/presentationml/2006/main">
  <p:tag name="TIMING" val="|0.5|6.6|15.7|30.2|1.9|13.5|9.8|5|13.2"/>
</p:tagLst>
</file>

<file path=ppt/tags/tag82.xml><?xml version="1.0" encoding="utf-8"?>
<p:tagLst xmlns:a="http://schemas.openxmlformats.org/drawingml/2006/main" xmlns:r="http://schemas.openxmlformats.org/officeDocument/2006/relationships" xmlns:p="http://schemas.openxmlformats.org/presentationml/2006/main">
  <p:tag name="TIMING" val="|298.8|0|3.3|1|3.3|221.2|13.2"/>
</p:tagLst>
</file>

<file path=ppt/tags/tag83.xml><?xml version="1.0" encoding="utf-8"?>
<p:tagLst xmlns:a="http://schemas.openxmlformats.org/drawingml/2006/main" xmlns:r="http://schemas.openxmlformats.org/officeDocument/2006/relationships" xmlns:p="http://schemas.openxmlformats.org/presentationml/2006/main">
  <p:tag name="TIMING" val="|0.8|14.9|28.6|36.7|13.1|2.4|32.2|3.9|10.1|8.9"/>
</p:tagLst>
</file>

<file path=ppt/tags/tag84.xml><?xml version="1.0" encoding="utf-8"?>
<p:tagLst xmlns:a="http://schemas.openxmlformats.org/drawingml/2006/main" xmlns:r="http://schemas.openxmlformats.org/officeDocument/2006/relationships" xmlns:p="http://schemas.openxmlformats.org/presentationml/2006/main">
  <p:tag name="TIMING" val="|0.5|15.6|25.5|19.9|19.6|5.6|13.2"/>
</p:tagLst>
</file>

<file path=ppt/tags/tag9.xml><?xml version="1.0" encoding="utf-8"?>
<p:tagLst xmlns:a="http://schemas.openxmlformats.org/drawingml/2006/main" xmlns:r="http://schemas.openxmlformats.org/officeDocument/2006/relationships" xmlns:p="http://schemas.openxmlformats.org/presentationml/2006/main">
  <p:tag name="TIMING" val="|1.6|253.4|157.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常用">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18652</TotalTime>
  <Words>15261</Words>
  <Application>Microsoft Office PowerPoint</Application>
  <PresentationFormat>自定义</PresentationFormat>
  <Paragraphs>1144</Paragraphs>
  <Slides>99</Slides>
  <Notes>76</Notes>
  <HiddenSlides>1</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99</vt:i4>
      </vt:variant>
    </vt:vector>
  </HeadingPairs>
  <TitlesOfParts>
    <vt:vector size="115" baseType="lpstr">
      <vt:lpstr>Arial Unicode MS</vt:lpstr>
      <vt:lpstr>Helvetica Neue</vt:lpstr>
      <vt:lpstr>Microsoft YaHei UI</vt:lpstr>
      <vt:lpstr>Monotype Sorts</vt:lpstr>
      <vt:lpstr>等线</vt:lpstr>
      <vt:lpstr>黑体</vt:lpstr>
      <vt:lpstr>宋体</vt:lpstr>
      <vt:lpstr>微软雅黑</vt:lpstr>
      <vt:lpstr>叶根友疾风草书</vt:lpstr>
      <vt:lpstr>Arial</vt:lpstr>
      <vt:lpstr>Cambria Math</vt:lpstr>
      <vt:lpstr>Symbol</vt:lpstr>
      <vt:lpstr>Times New Roman</vt:lpstr>
      <vt:lpstr>Wingdings</vt:lpstr>
      <vt:lpstr>Office Theme</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个体词和谓词</vt:lpstr>
      <vt:lpstr>PowerPoint 演示文稿</vt:lpstr>
      <vt:lpstr>PowerPoint 演示文稿</vt:lpstr>
      <vt:lpstr>PowerPoint 演示文稿</vt:lpstr>
      <vt:lpstr>量词</vt:lpstr>
      <vt:lpstr>PowerPoint 演示文稿</vt:lpstr>
      <vt:lpstr>不便之处</vt:lpstr>
      <vt:lpstr>PowerPoint 演示文稿</vt:lpstr>
      <vt:lpstr>PowerPoint 演示文稿</vt:lpstr>
      <vt:lpstr>PowerPoint 演示文稿</vt:lpstr>
      <vt:lpstr>例3.6</vt:lpstr>
      <vt:lpstr>PowerPoint 演示文稿</vt:lpstr>
      <vt:lpstr>PowerPoint 演示文稿</vt:lpstr>
      <vt:lpstr>PowerPoint 演示文稿</vt:lpstr>
      <vt:lpstr>PowerPoint 演示文稿</vt:lpstr>
      <vt:lpstr>项的定义</vt:lpstr>
      <vt:lpstr>PowerPoint 演示文稿</vt:lpstr>
      <vt:lpstr>注意</vt:lpstr>
      <vt:lpstr>PowerPoint 演示文稿</vt:lpstr>
      <vt:lpstr>PowerPoint 演示文稿</vt:lpstr>
      <vt:lpstr>PowerPoint 演示文稿</vt:lpstr>
      <vt:lpstr>PowerPoint 演示文稿</vt:lpstr>
      <vt:lpstr>两个规则</vt:lpstr>
      <vt:lpstr>例3.8</vt:lpstr>
      <vt:lpstr>改名规则和代入规则的关系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假设G(x)，H(x)是只含自由变元x的谓词公式，S是不含x的谓词公式，则在全总个体域中，有：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例3.17</vt:lpstr>
      <vt:lpstr>例3.17（续）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推理规则的正确使用(1)</vt:lpstr>
      <vt:lpstr>推理规则的正确使用（2）</vt:lpstr>
      <vt:lpstr>推理规则的正确使用（3）</vt:lpstr>
      <vt:lpstr>推理规则的正确使用（4）</vt:lpstr>
      <vt:lpstr>PowerPoint 演示文稿</vt:lpstr>
      <vt:lpstr>PowerPoint 演示文稿</vt:lpstr>
      <vt:lpstr>PowerPoint 演示文稿</vt:lpstr>
      <vt:lpstr>例3.20  苏格拉底三段论要证明x(P(x)→Q(x))∧P(a)  Q(a)，其推理过程如下：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例3.26</vt:lpstr>
      <vt:lpstr>PowerPoint 演示文稿</vt:lpstr>
      <vt:lpstr>例3.27</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siri</dc:creator>
  <cp:lastModifiedBy>Gu XF</cp:lastModifiedBy>
  <cp:revision>542</cp:revision>
  <dcterms:created xsi:type="dcterms:W3CDTF">2006-08-16T00:00:00Z</dcterms:created>
  <dcterms:modified xsi:type="dcterms:W3CDTF">2022-03-18T03:58:08Z</dcterms:modified>
</cp:coreProperties>
</file>