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276" r:id="rId4"/>
    <p:sldId id="288" r:id="rId5"/>
    <p:sldId id="282" r:id="rId6"/>
    <p:sldId id="289" r:id="rId7"/>
    <p:sldId id="290" r:id="rId8"/>
    <p:sldId id="300" r:id="rId9"/>
    <p:sldId id="287" r:id="rId10"/>
    <p:sldId id="292" r:id="rId11"/>
    <p:sldId id="293" r:id="rId12"/>
    <p:sldId id="286" r:id="rId13"/>
    <p:sldId id="294" r:id="rId14"/>
    <p:sldId id="301" r:id="rId15"/>
    <p:sldId id="302" r:id="rId16"/>
    <p:sldId id="303" r:id="rId17"/>
    <p:sldId id="285" r:id="rId18"/>
    <p:sldId id="284" r:id="rId19"/>
    <p:sldId id="296" r:id="rId20"/>
    <p:sldId id="283" r:id="rId21"/>
    <p:sldId id="297" r:id="rId22"/>
    <p:sldId id="298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1402" y="5221357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파프리카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E87B1-458A-413A-99CC-7A0F2DAFC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60" y="1979360"/>
            <a:ext cx="2899278" cy="28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4861123" y="1000301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 err="1"/>
                <a:t>목업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 mapping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8461398" y="1000301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연동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1C5A17-9E99-453E-BBF9-9D6096C3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1377914" y="1000301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DB, 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 코딩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5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3516208" y="971895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9239587" y="971895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632902" y="971895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598219-D11E-4194-B4CA-89136C661192}"/>
              </a:ext>
            </a:extLst>
          </p:cNvPr>
          <p:cNvGrpSpPr/>
          <p:nvPr/>
        </p:nvGrpSpPr>
        <p:grpSpPr>
          <a:xfrm>
            <a:off x="6382955" y="971895"/>
            <a:ext cx="2469754" cy="5204052"/>
            <a:chOff x="1504504" y="942734"/>
            <a:chExt cx="1879605" cy="3960541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F886EF39-DB82-467E-8904-F96363722481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52DFB237-F955-45D3-91E3-CC822913AF02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A3936087-6677-4C42-8683-0A53370F23B0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모서리가 둥근 직사각형 31">
              <a:extLst>
                <a:ext uri="{FF2B5EF4-FFF2-40B4-BE49-F238E27FC236}">
                  <a16:creationId xmlns:a16="http://schemas.microsoft.com/office/drawing/2014/main" id="{2B8B9971-652E-4A13-BBEE-F21ADE16FF3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632773-69C0-4D7B-8ED8-667C1E8B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pic>
        <p:nvPicPr>
          <p:cNvPr id="6" name="그림 5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206146EB-90FB-40F6-9F25-0C12562E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4" y="1490270"/>
            <a:ext cx="1532220" cy="2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76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5.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6819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7329" y="234204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종합정보조회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, 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강좌 조회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0C58E-1B75-447A-9CC8-B2F775637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51290"/>
              </p:ext>
            </p:extLst>
          </p:nvPr>
        </p:nvGraphicFramePr>
        <p:xfrm>
          <a:off x="397329" y="1043062"/>
          <a:ext cx="11424556" cy="5580411"/>
        </p:xfrm>
        <a:graphic>
          <a:graphicData uri="http://schemas.openxmlformats.org/drawingml/2006/table">
            <a:tbl>
              <a:tblPr/>
              <a:tblGrid>
                <a:gridCol w="585182">
                  <a:extLst>
                    <a:ext uri="{9D8B030D-6E8A-4147-A177-3AD203B41FA5}">
                      <a16:colId xmlns:a16="http://schemas.microsoft.com/office/drawing/2014/main" val="1128452784"/>
                    </a:ext>
                  </a:extLst>
                </a:gridCol>
                <a:gridCol w="972303">
                  <a:extLst>
                    <a:ext uri="{9D8B030D-6E8A-4147-A177-3AD203B41FA5}">
                      <a16:colId xmlns:a16="http://schemas.microsoft.com/office/drawing/2014/main" val="2749379695"/>
                    </a:ext>
                  </a:extLst>
                </a:gridCol>
                <a:gridCol w="3947729">
                  <a:extLst>
                    <a:ext uri="{9D8B030D-6E8A-4147-A177-3AD203B41FA5}">
                      <a16:colId xmlns:a16="http://schemas.microsoft.com/office/drawing/2014/main" val="2823583242"/>
                    </a:ext>
                  </a:extLst>
                </a:gridCol>
                <a:gridCol w="1363924">
                  <a:extLst>
                    <a:ext uri="{9D8B030D-6E8A-4147-A177-3AD203B41FA5}">
                      <a16:colId xmlns:a16="http://schemas.microsoft.com/office/drawing/2014/main" val="1943627697"/>
                    </a:ext>
                  </a:extLst>
                </a:gridCol>
                <a:gridCol w="3655138">
                  <a:extLst>
                    <a:ext uri="{9D8B030D-6E8A-4147-A177-3AD203B41FA5}">
                      <a16:colId xmlns:a16="http://schemas.microsoft.com/office/drawing/2014/main" val="2624625981"/>
                    </a:ext>
                  </a:extLst>
                </a:gridCol>
                <a:gridCol w="450140">
                  <a:extLst>
                    <a:ext uri="{9D8B030D-6E8A-4147-A177-3AD203B41FA5}">
                      <a16:colId xmlns:a16="http://schemas.microsoft.com/office/drawing/2014/main" val="2921596001"/>
                    </a:ext>
                  </a:extLst>
                </a:gridCol>
                <a:gridCol w="450140">
                  <a:extLst>
                    <a:ext uri="{9D8B030D-6E8A-4147-A177-3AD203B41FA5}">
                      <a16:colId xmlns:a16="http://schemas.microsoft.com/office/drawing/2014/main" val="3611659017"/>
                    </a:ext>
                  </a:extLst>
                </a:gridCol>
              </a:tblGrid>
              <a:tr h="11914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38903"/>
                  </a:ext>
                </a:extLst>
              </a:tr>
              <a:tr h="3227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52185"/>
                  </a:ext>
                </a:extLst>
              </a:tr>
              <a:tr h="4738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기본기능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pageContent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학번을 입력한다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 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로그인이 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학번을 잘못 입력한 경우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 또는 비밀번호가 잘못되었습니다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잘못 입력한 경우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 또는 비밀번호가 잘못되었습니다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학번란에 문자가 들어갈시 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문자는 입력할 수 없습니다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02549"/>
                  </a:ext>
                </a:extLst>
              </a:tr>
              <a:tr h="587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비밀번호찾기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학번을 입력한다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이름을 입력한다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이메일을 입력한다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찾기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이메일로 본인의 비밀번호가 전송된다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학번을 잘못 입력한 경우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출력된다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잘못 입력한 경우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출력된다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이메일을 잘못 입력한 경우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출력된다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학번란에 문자가 들어갈시 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문자는 입력할 수 없습니다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600" b="0" i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6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7682"/>
                  </a:ext>
                </a:extLst>
              </a:tr>
              <a:tr h="25061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신상정보조회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pageContent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 창에서 신상정보를 조회한다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로그인한 학생의 학번으로 학생테이블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0" marR="0" marT="8287" marB="8287">
                    <a:lnL w="9525" cap="flat" cmpd="sng" algn="ctr">
                      <a:solidFill>
                        <a:srgbClr val="107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D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692130"/>
                  </a:ext>
                </a:extLst>
              </a:tr>
              <a:tr h="587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신상정보수정</a:t>
                      </a:r>
                      <a:b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pageContent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창의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기본정보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탭에서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수정하기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본인 탭의 영문성명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연락처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보호자 탭의 이름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연락처를 수정할 수 있게 바뀐다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정보를 수정하고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'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저장되었습니다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팝업창이 출력된다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 버튼은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UI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이벤트처리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b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버튼은 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수정된 내용이 없을 경우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수정을 한후 수정버튼을 눌러주세요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출력된다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08655"/>
                  </a:ext>
                </a:extLst>
              </a:tr>
              <a:tr h="360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학적변동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창에서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학적변동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탭을 누른다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입학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휴학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제적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졸업 정보 등을 조회한다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학적변동정보 </a:t>
                      </a:r>
                      <a:r>
                        <a:rPr 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  <a:br>
                        <a:rPr 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sz="6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School Register Record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9799"/>
                  </a:ext>
                </a:extLst>
              </a:tr>
              <a:tr h="587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수강목록조회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'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수강목록조회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년도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학기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교과목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학점 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개설학과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대상학년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교수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이수구분</a:t>
                      </a:r>
                      <a:r>
                        <a:rPr lang="en-US" altLang="ko-KR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재수강여부</a:t>
                      </a:r>
                      <a:b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탭에 이번 학기 수강과목정보를 조회한다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콤보박스로 연도와 학기를</a:t>
                      </a:r>
                      <a:r>
                        <a:rPr lang="ko-KR" altLang="en-US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누르면 해당학기 수강과목정보를 조회한다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콤보박스마다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10561"/>
                  </a:ext>
                </a:extLst>
              </a:tr>
              <a:tr h="92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수강성적조회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종합정보조회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수강성적조회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현재까지 수강한 강의들에 대한 정보와 학점을 조회된다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기본컬럼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학기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평점평균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백분위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신청학점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취득학점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,, F, 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해당학기를 클릭하면 우측에 교과목별 성적 상세조회를 한다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번호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과목코드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과목명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이수구분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학점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평점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등급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삭제여부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재이수여부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재이수학기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비고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성적 탭 최하단에는 이수구분별 취득학점 및 평점평균 탭이 있음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학생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성적 테이블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join</a:t>
                      </a:r>
                      <a:b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056453"/>
                  </a:ext>
                </a:extLst>
              </a:tr>
              <a:tr h="70057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개설강좌조회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메인탭의 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개설강좌조회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검색조건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개설년도</a:t>
                      </a:r>
                      <a:r>
                        <a:rPr lang="en-US" altLang="ko-KR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</a:t>
                      </a:r>
                      <a:r>
                        <a:rPr lang="en-US" altLang="ko-KR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), 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개설학기</a:t>
                      </a:r>
                      <a:r>
                        <a:rPr lang="en-US" altLang="ko-KR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</a:t>
                      </a:r>
                      <a:r>
                        <a:rPr lang="en-US" altLang="ko-KR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대학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학부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학과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개설학년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요일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600" b="0" i="0" strike="sngStrike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과목명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텍스트필드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이수구분</a:t>
                      </a:r>
                      <a:b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검색조건으로 개설강좌를 조회한다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조회결과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과목코드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과목명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이러닝여부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이수구분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학점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개설학과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대상학년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 strike="sngStrike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성적처리</a:t>
                      </a:r>
                      <a:r>
                        <a:rPr lang="en-US" altLang="ko-KR" sz="600" b="0" i="0" strike="sngStrike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(ABCDF)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교수명</a:t>
                      </a:r>
                      <a:r>
                        <a:rPr lang="en-US" altLang="ko-KR" sz="6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strike="sngStrike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강의계획서</a:t>
                      </a:r>
                      <a:endParaRPr lang="ko-KR" altLang="en-US" sz="600" b="1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6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 들어왔을시 자동 전체조회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dirty="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93056"/>
                  </a:ext>
                </a:extLst>
              </a:tr>
              <a:tr h="4738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커리큘럼조회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6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메인탭의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에서 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커리큘럼조회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6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입학년도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6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콤보박스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소속과는 자동으로 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해준다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6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컬럼에 학년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학기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과목코드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이수구분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교과목명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학점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비고가 조회된다</a:t>
                      </a:r>
                      <a:r>
                        <a:rPr lang="en-US" altLang="ko-KR" sz="6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600" dirty="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0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7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00AB22-A962-4C03-B9F8-46BE05D8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07198"/>
              </p:ext>
            </p:extLst>
          </p:nvPr>
        </p:nvGraphicFramePr>
        <p:xfrm>
          <a:off x="495300" y="1178937"/>
          <a:ext cx="11293929" cy="5026855"/>
        </p:xfrm>
        <a:graphic>
          <a:graphicData uri="http://schemas.openxmlformats.org/drawingml/2006/table">
            <a:tbl>
              <a:tblPr/>
              <a:tblGrid>
                <a:gridCol w="578491">
                  <a:extLst>
                    <a:ext uri="{9D8B030D-6E8A-4147-A177-3AD203B41FA5}">
                      <a16:colId xmlns:a16="http://schemas.microsoft.com/office/drawing/2014/main" val="3201040357"/>
                    </a:ext>
                  </a:extLst>
                </a:gridCol>
                <a:gridCol w="961186">
                  <a:extLst>
                    <a:ext uri="{9D8B030D-6E8A-4147-A177-3AD203B41FA5}">
                      <a16:colId xmlns:a16="http://schemas.microsoft.com/office/drawing/2014/main" val="3719981760"/>
                    </a:ext>
                  </a:extLst>
                </a:gridCol>
                <a:gridCol w="3902591">
                  <a:extLst>
                    <a:ext uri="{9D8B030D-6E8A-4147-A177-3AD203B41FA5}">
                      <a16:colId xmlns:a16="http://schemas.microsoft.com/office/drawing/2014/main" val="660927093"/>
                    </a:ext>
                  </a:extLst>
                </a:gridCol>
                <a:gridCol w="1348329">
                  <a:extLst>
                    <a:ext uri="{9D8B030D-6E8A-4147-A177-3AD203B41FA5}">
                      <a16:colId xmlns:a16="http://schemas.microsoft.com/office/drawing/2014/main" val="408884372"/>
                    </a:ext>
                  </a:extLst>
                </a:gridCol>
                <a:gridCol w="3613346">
                  <a:extLst>
                    <a:ext uri="{9D8B030D-6E8A-4147-A177-3AD203B41FA5}">
                      <a16:colId xmlns:a16="http://schemas.microsoft.com/office/drawing/2014/main" val="3592491337"/>
                    </a:ext>
                  </a:extLst>
                </a:gridCol>
                <a:gridCol w="444993">
                  <a:extLst>
                    <a:ext uri="{9D8B030D-6E8A-4147-A177-3AD203B41FA5}">
                      <a16:colId xmlns:a16="http://schemas.microsoft.com/office/drawing/2014/main" val="2938292729"/>
                    </a:ext>
                  </a:extLst>
                </a:gridCol>
                <a:gridCol w="444993">
                  <a:extLst>
                    <a:ext uri="{9D8B030D-6E8A-4147-A177-3AD203B41FA5}">
                      <a16:colId xmlns:a16="http://schemas.microsoft.com/office/drawing/2014/main" val="4196606111"/>
                    </a:ext>
                  </a:extLst>
                </a:gridCol>
              </a:tblGrid>
              <a:tr h="1996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40825"/>
                  </a:ext>
                </a:extLst>
              </a:tr>
              <a:tr h="260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80919"/>
                  </a:ext>
                </a:extLst>
              </a:tr>
              <a:tr h="98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등록금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등록금납입확인서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등록금납입증명서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조회를 원하는 년도를 선택한다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말린 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pdf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다이얼로그 형식으로 출력된다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등록금 고지서가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TUITION SELECT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642730"/>
                  </a:ext>
                </a:extLst>
              </a:tr>
              <a:tr h="155377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시스템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회의실예약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회의실예약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날짜를 달력에서 선택한다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우측 탭에 사용할 수 있는 회의실 목록이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회의실을 하나 선택하면 하단 탭에 공실 시간대가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 단위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(09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~21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시간대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 단위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선택하고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예약되었습니다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팝업창이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하단의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탭에 예약한 정보가 추가된다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없을 경우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없음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').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 날짜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(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회의실이 속한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대학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 번호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 현황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 예약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 현황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비활성화된 버튼을 누르면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활성화된 버튼을 눌러주세요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날짜에 빈 회의실이 없을 경우 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 가능한 회의실이 없습니다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팝업이 출력된다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회의실을 선택하고 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눌렀으나 다른 사람이 먼저 예약하였을 경우</a:t>
                      </a:r>
                      <a:b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이미 예약된 시간입니다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다른 시간을 선택해주세요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회의실을 조회하였으나 해당 날짜의 시간대가 모두 예약되었을 경우 시간은 비활성화되어 회색으로 표시된다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9146"/>
                  </a:ext>
                </a:extLst>
              </a:tr>
              <a:tr h="1173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회의실예약취소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회의실예약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하단의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탭에서 취소할 예약 정보를 선택한다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 취소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예약을 취소하시겠습니까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팝업창이 출력된다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예약이 취소되고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탭에서 예약 정보가 삭제된다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회의실 예약 취소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DELETE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예약한 내역이 없을 경우 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란에 아무것도 출력되지 않는다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'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예약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란에 내역이 없거나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예약 정보가 없을 경우 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예약 취소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버튼은 비활성화 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9345"/>
                  </a:ext>
                </a:extLst>
              </a:tr>
              <a:tr h="794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시스템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로그인을 하여 메인 프레임으로 이동한다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프레임에 현재 학기의 시간표의 데이터가 출력된다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 우측에 자유메모란이 존재한다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메모는 작성시 실시간으로 저장된다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시간표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불러올 데이터가 없는 경우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빈 시간표의 표만 출력된다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6424"/>
                  </a:ext>
                </a:extLst>
              </a:tr>
            </a:tbl>
          </a:graphicData>
        </a:graphic>
      </p:graphicFrame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4EDA6638-5E7D-46CA-ACB1-C99FB3F2D491}"/>
              </a:ext>
            </a:extLst>
          </p:cNvPr>
          <p:cNvSpPr txBox="1"/>
          <p:nvPr/>
        </p:nvSpPr>
        <p:spPr>
          <a:xfrm>
            <a:off x="397329" y="23420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등록금 조회 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8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커뮤니티 시스템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EAB1D3-5BC0-4473-9688-5091EA7AA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45097"/>
              </p:ext>
            </p:extLst>
          </p:nvPr>
        </p:nvGraphicFramePr>
        <p:xfrm>
          <a:off x="424918" y="837294"/>
          <a:ext cx="11342163" cy="5897070"/>
        </p:xfrm>
        <a:graphic>
          <a:graphicData uri="http://schemas.openxmlformats.org/drawingml/2006/table">
            <a:tbl>
              <a:tblPr/>
              <a:tblGrid>
                <a:gridCol w="580962">
                  <a:extLst>
                    <a:ext uri="{9D8B030D-6E8A-4147-A177-3AD203B41FA5}">
                      <a16:colId xmlns:a16="http://schemas.microsoft.com/office/drawing/2014/main" val="426498886"/>
                    </a:ext>
                  </a:extLst>
                </a:gridCol>
                <a:gridCol w="965291">
                  <a:extLst>
                    <a:ext uri="{9D8B030D-6E8A-4147-A177-3AD203B41FA5}">
                      <a16:colId xmlns:a16="http://schemas.microsoft.com/office/drawing/2014/main" val="2496673195"/>
                    </a:ext>
                  </a:extLst>
                </a:gridCol>
                <a:gridCol w="3919257">
                  <a:extLst>
                    <a:ext uri="{9D8B030D-6E8A-4147-A177-3AD203B41FA5}">
                      <a16:colId xmlns:a16="http://schemas.microsoft.com/office/drawing/2014/main" val="894499505"/>
                    </a:ext>
                  </a:extLst>
                </a:gridCol>
                <a:gridCol w="1354089">
                  <a:extLst>
                    <a:ext uri="{9D8B030D-6E8A-4147-A177-3AD203B41FA5}">
                      <a16:colId xmlns:a16="http://schemas.microsoft.com/office/drawing/2014/main" val="872305117"/>
                    </a:ext>
                  </a:extLst>
                </a:gridCol>
                <a:gridCol w="3628776">
                  <a:extLst>
                    <a:ext uri="{9D8B030D-6E8A-4147-A177-3AD203B41FA5}">
                      <a16:colId xmlns:a16="http://schemas.microsoft.com/office/drawing/2014/main" val="2954273995"/>
                    </a:ext>
                  </a:extLst>
                </a:gridCol>
                <a:gridCol w="446894">
                  <a:extLst>
                    <a:ext uri="{9D8B030D-6E8A-4147-A177-3AD203B41FA5}">
                      <a16:colId xmlns:a16="http://schemas.microsoft.com/office/drawing/2014/main" val="582875785"/>
                    </a:ext>
                  </a:extLst>
                </a:gridCol>
                <a:gridCol w="446894">
                  <a:extLst>
                    <a:ext uri="{9D8B030D-6E8A-4147-A177-3AD203B41FA5}">
                      <a16:colId xmlns:a16="http://schemas.microsoft.com/office/drawing/2014/main" val="2793444056"/>
                    </a:ext>
                  </a:extLst>
                </a:gridCol>
              </a:tblGrid>
              <a:tr h="7715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58942"/>
                  </a:ext>
                </a:extLst>
              </a:tr>
              <a:tr h="204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8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56484"/>
                  </a:ext>
                </a:extLst>
              </a:tr>
              <a:tr h="161278">
                <a:tc rowSpan="1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커뮤니티시스템</a:t>
                      </a:r>
                    </a:p>
                  </a:txBody>
                  <a:tcPr marL="8220" marR="8220" marT="5480" marB="548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타임라인보기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커뮤니티 시스템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타임라인이 실시간으로 조회된다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 없이 페이지로 접근시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해주세요가 출력이 되고 로그인 화면으로 돌아간다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좌측 상단의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포탈로 돌아가기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누르면 시간표 조회 페이지로 넘어간다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322034"/>
                  </a:ext>
                </a:extLst>
              </a:tr>
              <a:tr h="309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짧은포스트쓰기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2,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 텍스트박스에 내용을 적는다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보내기버튼을 누른다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짧은포스트가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타임라인에 추가된다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7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내용은 채웠으나 멘션을 보내고 싶지 않은 경우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새로고침이나 다른 창 이동으로 초기화 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95538"/>
                  </a:ext>
                </a:extLst>
              </a:tr>
              <a:tr h="23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포스트 삭제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삭제할 포스트 위에 삭제 아이콘을 누른다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삭제를 하겠냐는 메시지 창에서 확인을 누른다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포스트가 삭제된다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삭제된 포스트의 멘션에 포스트를 </a:t>
                      </a:r>
                      <a:b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확인하는 원글을 확인 할 수 없다는 문구를 출력한다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307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31723"/>
                  </a:ext>
                </a:extLst>
              </a:tr>
              <a:tr h="3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쓰기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멘션을</a:t>
                      </a:r>
                      <a:r>
                        <a:rPr lang="ko-KR" altLang="en-US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보내고자 하는 포스트의 </a:t>
                      </a:r>
                      <a:r>
                        <a:rPr lang="ko-KR" altLang="en-US" sz="5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</a:t>
                      </a:r>
                      <a:r>
                        <a:rPr lang="ko-KR" altLang="en-US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아이콘을 클릭한다</a:t>
                      </a: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멘션을</a:t>
                      </a:r>
                      <a:r>
                        <a:rPr lang="ko-KR" altLang="en-US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작성할 텍스트필드가 생성된다</a:t>
                      </a: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</a:t>
                      </a:r>
                      <a:r>
                        <a:rPr lang="ko-KR" altLang="en-US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내용을 작성 뒤 보내기 아이콘을 클릭한다</a:t>
                      </a:r>
                      <a:r>
                        <a:rPr lang="en-US" altLang="ko-KR" sz="5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대상자에게 </a:t>
                      </a:r>
                      <a:r>
                        <a:rPr lang="ko-KR" altLang="en-US" sz="5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멘션이</a:t>
                      </a:r>
                      <a:r>
                        <a:rPr lang="ko-KR" altLang="en-US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보내진다</a:t>
                      </a:r>
                      <a:r>
                        <a:rPr lang="en-US" altLang="ko-KR" sz="5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5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내용은 채웠으나 멘션을 보내고 싶지 않은 경우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새로고침이나 다른 창 이동으로 초기화 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15110"/>
                  </a:ext>
                </a:extLst>
              </a:tr>
              <a:tr h="23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삭제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 하려는 멘션의 삭제 아이콘을 누른다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멘션을 삭제할 것이냐는 메세지창에 확인을 누른다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멘션이 삭제된다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b="1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36110"/>
                  </a:ext>
                </a:extLst>
              </a:tr>
              <a:tr h="3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태그 쓰기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상태이고 포스트박스를 작성시 기준이다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2,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상단의 텍스트필드에 작성할 포스트내용을 적는다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#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이용해서 태그를 입력한다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(#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뒤에 공백이 오기 전까지 태그로 인식한다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.)</a:t>
                      </a:r>
                      <a:b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보내기 버튼을 누른다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태그를 포함한 포스트가 보내진다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588672"/>
                  </a:ext>
                </a:extLst>
              </a:tr>
              <a:tr h="3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태그 검색 기능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 검색바에 검색 하고자 하는 태그를 입력한다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검색 버튼을 누른다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타임라인대신 태그 검색내용이 출력된다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96759"/>
                  </a:ext>
                </a:extLst>
              </a:tr>
              <a:tr h="531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</a:t>
                      </a:r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영상쓰기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추가하기 버튼을 누른다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카메라 기능이 켜진다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 촬영 버튼을 누르고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초 뒤 자동으로 촬영이 종료된다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업로드 버튼을 누른다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shorts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 영상이 업로드 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19234"/>
                  </a:ext>
                </a:extLst>
              </a:tr>
              <a:tr h="309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 조회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사용자가 팔로우 한 사용자들의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아이콘이 출력된다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조회를 원하는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아이콘을 터치한다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shorts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영상이 재생된다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나의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영상은 가장 좌측에 아이콘이 출력된다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9221"/>
                  </a:ext>
                </a:extLst>
              </a:tr>
              <a:tr h="23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 삭제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shorts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아이콘을 클릭해 영상을 실행한다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 하단 우측에 삭제버튼을 누른다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shorts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영상이 누른다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92997"/>
                  </a:ext>
                </a:extLst>
              </a:tr>
              <a:tr h="457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사운드하우스 입장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 가장 좌측엔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"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"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의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SoundHouse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버튼이 존재한다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내가 팔로잉 중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SoundHouse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방을 만든 사용자가 있다면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"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"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의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SoundHouse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 우측에 출력된다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입장을 원하는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SoundHouse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방을 선택한다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SoundHoused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의 페이지가 출력된다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381499"/>
                  </a:ext>
                </a:extLst>
              </a:tr>
              <a:tr h="309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사운드하우스 삭제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SoundHouse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생성하여 페이지가 출력된 상태이다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폭파하기 버튼을 클릭한다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'House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방을 폭파하시겠습니까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?'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클릭하면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삭제된다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House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 폭파되면 안에 참가중인 사용자들은 즉시 타임라인 화면으로 돌아간다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House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폭파 기능은 방을 만든 사용자만 가능하다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일반 참가자들은 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House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폭파하기 버튼이 출력되지 않는다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'House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방을 폭파하시겠습니까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?'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팝업에서 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클릭하면 팝업이 종료된다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9020"/>
                  </a:ext>
                </a:extLst>
              </a:tr>
              <a:tr h="309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사운드하우스 퇴장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SoundHouse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에 참여하여 페이지가 출력된 상태이다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나가기 버튼을 클릭한다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정말로 나가시겠습니까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?'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'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클릭하면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House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퇴장한다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'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정말로 나가시겠습니까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?'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팝업에서 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클릭하면 팝업이 종료된다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32512"/>
                  </a:ext>
                </a:extLst>
              </a:tr>
              <a:tr h="23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팔로잉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조회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팔로잉 버튼을 누른다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본인을 팔로잉하고 있는 사용자들의 프로필사진과 학번의 목록이 뜬다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152620"/>
                  </a:ext>
                </a:extLst>
              </a:tr>
              <a:tr h="3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팔로우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기능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 검색창에 팔로우를 원하는 사용자의 학번 앞에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'@'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를 붙여 검색한다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해당 학번을 가진 사용자의 프로필 박스를 출력한다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프로필 박스 안에 있는 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follow </a:t>
                      </a:r>
                      <a:r>
                        <a:rPr lang="ko-KR" altLang="en-US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5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팔로우가 된다</a:t>
                      </a:r>
                      <a:r>
                        <a:rPr lang="en-US" altLang="ko-KR" sz="5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5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한번 클릭시 팔로우 상태가 되지만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팔로잉 상태의 버튼을 누를시 팔로우가 취소된다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이미 </a:t>
                      </a:r>
                      <a:r>
                        <a:rPr lang="ko-KR" altLang="en-US" sz="5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팔로잉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중인 사용자를 검색했다면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following </a:t>
                      </a: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버튼이 출력된다</a:t>
                      </a:r>
                      <a:r>
                        <a:rPr lang="en-US" altLang="ko-KR" sz="5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0" marR="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641777"/>
                  </a:ext>
                </a:extLst>
              </a:tr>
              <a:tr h="309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언팔로우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기능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팔로잉 조회 목록을 보는 상태이다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언팔로우를 원하는 사용자를 찾는다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프로필 박스 안에 있는 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Unfollow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4, </a:t>
                      </a:r>
                      <a:r>
                        <a:rPr lang="ko-KR" altLang="en-US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사용자와의 팔로우 관계가 해제된다</a:t>
                      </a:r>
                      <a:r>
                        <a:rPr lang="en-US" altLang="ko-KR" sz="5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3546"/>
                  </a:ext>
                </a:extLst>
              </a:tr>
              <a:tr h="23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팔로워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조회</a:t>
                      </a:r>
                    </a:p>
                  </a:txBody>
                  <a:tcPr marL="8220" marR="8220" marT="5480" marB="548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타임라인을 보는 상태이다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팔로워 버튼을 누른다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본인을 팔로우하고 있는 사용자들의 프로필사진과 학번의 목록이 뜬다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500" dirty="0">
                        <a:effectLst/>
                      </a:endParaRPr>
                    </a:p>
                  </a:txBody>
                  <a:tcPr marL="8220" marR="8220" marT="5480" marB="548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6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7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인터넷 강의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2CDCAE-4822-4D87-B4C2-744CAF2D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47923"/>
              </p:ext>
            </p:extLst>
          </p:nvPr>
        </p:nvGraphicFramePr>
        <p:xfrm>
          <a:off x="291193" y="1114889"/>
          <a:ext cx="11555186" cy="5325032"/>
        </p:xfrm>
        <a:graphic>
          <a:graphicData uri="http://schemas.openxmlformats.org/drawingml/2006/table">
            <a:tbl>
              <a:tblPr/>
              <a:tblGrid>
                <a:gridCol w="591873">
                  <a:extLst>
                    <a:ext uri="{9D8B030D-6E8A-4147-A177-3AD203B41FA5}">
                      <a16:colId xmlns:a16="http://schemas.microsoft.com/office/drawing/2014/main" val="3818420944"/>
                    </a:ext>
                  </a:extLst>
                </a:gridCol>
                <a:gridCol w="983421">
                  <a:extLst>
                    <a:ext uri="{9D8B030D-6E8A-4147-A177-3AD203B41FA5}">
                      <a16:colId xmlns:a16="http://schemas.microsoft.com/office/drawing/2014/main" val="1936910185"/>
                    </a:ext>
                  </a:extLst>
                </a:gridCol>
                <a:gridCol w="3992868">
                  <a:extLst>
                    <a:ext uri="{9D8B030D-6E8A-4147-A177-3AD203B41FA5}">
                      <a16:colId xmlns:a16="http://schemas.microsoft.com/office/drawing/2014/main" val="3921710474"/>
                    </a:ext>
                  </a:extLst>
                </a:gridCol>
                <a:gridCol w="1379519">
                  <a:extLst>
                    <a:ext uri="{9D8B030D-6E8A-4147-A177-3AD203B41FA5}">
                      <a16:colId xmlns:a16="http://schemas.microsoft.com/office/drawing/2014/main" val="2311162958"/>
                    </a:ext>
                  </a:extLst>
                </a:gridCol>
                <a:gridCol w="3696931">
                  <a:extLst>
                    <a:ext uri="{9D8B030D-6E8A-4147-A177-3AD203B41FA5}">
                      <a16:colId xmlns:a16="http://schemas.microsoft.com/office/drawing/2014/main" val="1641008803"/>
                    </a:ext>
                  </a:extLst>
                </a:gridCol>
                <a:gridCol w="455287">
                  <a:extLst>
                    <a:ext uri="{9D8B030D-6E8A-4147-A177-3AD203B41FA5}">
                      <a16:colId xmlns:a16="http://schemas.microsoft.com/office/drawing/2014/main" val="145185903"/>
                    </a:ext>
                  </a:extLst>
                </a:gridCol>
                <a:gridCol w="455287">
                  <a:extLst>
                    <a:ext uri="{9D8B030D-6E8A-4147-A177-3AD203B41FA5}">
                      <a16:colId xmlns:a16="http://schemas.microsoft.com/office/drawing/2014/main" val="3495298790"/>
                    </a:ext>
                  </a:extLst>
                </a:gridCol>
              </a:tblGrid>
              <a:tr h="15434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8679"/>
                  </a:ext>
                </a:extLst>
              </a:tr>
              <a:tr h="418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07128"/>
                  </a:ext>
                </a:extLst>
              </a:tr>
              <a:tr h="320266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 </a:t>
                      </a:r>
                    </a:p>
                  </a:txBody>
                  <a:tcPr marL="12430" marR="12430" marT="8287" marB="8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수강하고 있는 강좌가 대시보드 형식으로 조회된다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Course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06758"/>
                  </a:ext>
                </a:extLst>
              </a:tr>
              <a:tr h="467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강의조회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조회된 강좌 리스트에서 강좌를 선택한다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강좌에 해당하는 강의가 출력이 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8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Lecture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통일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getLectureList()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다운로드도 같이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22249"/>
                  </a:ext>
                </a:extLst>
              </a:tr>
              <a:tr h="760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시청하고자하는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</a:t>
                      </a:r>
                      <a:r>
                        <a:rPr lang="ko-KR" altLang="en-US" sz="800" b="1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회차의</a:t>
                      </a:r>
                      <a:r>
                        <a:rPr lang="ko-KR" altLang="en-US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시청한다</a:t>
                      </a:r>
                      <a:r>
                        <a:rPr lang="en-US" altLang="ko-KR" sz="800" b="1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getLectureDetail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()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1559"/>
                  </a:ext>
                </a:extLst>
              </a:tr>
              <a:tr h="613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강좌자료다운로드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강의자료 링크를 클릭한다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파일이 다운된다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E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69214"/>
                  </a:ext>
                </a:extLst>
              </a:tr>
              <a:tr h="90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강좌를 선택한다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강의를 클릭한다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 버튼을 클릭하여 파일을 첨부하고 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제출이 완료되었습니다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E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제출의 경우 강의와 분리된 페이지로 있었으면 좋겠다는 의견</a:t>
                      </a:r>
                      <a:b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 페이지에서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 제출 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80E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E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2370"/>
                  </a:ext>
                </a:extLst>
              </a:tr>
              <a:tr h="90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응시를 원하는 강좌를 선택한다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목록 최상단의 시험응시하기 버튼을 누른다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객관식 문제의 정답을 체크 박스로 체크한다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주관식 문제의 정답은 파일 첨부를 한다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응시가 완료되면 완료 버튼을 누른다</a:t>
                      </a:r>
                      <a:r>
                        <a:rPr lang="en-US" altLang="ko-KR" sz="800" b="1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파일첨부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아닐때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시험 응시 버튼을 </a:t>
                      </a:r>
                      <a:r>
                        <a:rPr lang="ko-KR" altLang="en-US" sz="8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누를시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아닙니다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4518"/>
                  </a:ext>
                </a:extLst>
              </a:tr>
              <a:tr h="760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</a:t>
                      </a:r>
                    </a:p>
                  </a:txBody>
                  <a:tcPr marL="12430" marR="12430" marT="8287" marB="828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강좌를 선택한다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강의를 클릭한다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 있는 피드백 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제목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내용을 작성하여 전송할 수 있다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피드백에 대한 열람이 아직 없음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추후 고려</a:t>
                      </a: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6.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94115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7.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410957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트러블 슈팅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8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1091184" y="1476084"/>
            <a:ext cx="3153646" cy="43517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946284" y="383827"/>
            <a:ext cx="117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9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8.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313717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13795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F7E1C-2A18-4226-96D4-19D8E1E23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1. </a:t>
            </a:r>
            <a:r>
              <a:rPr lang="ko-KR" altLang="en-US" sz="6000" b="1" dirty="0">
                <a:solidFill>
                  <a:schemeClr val="bg1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5149897" y="1401084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선정이유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31615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Final </a:t>
            </a:r>
            <a:r>
              <a:rPr lang="en-US" altLang="ko-KR" b="1" dirty="0" err="1"/>
              <a:t>Porject</a:t>
            </a:r>
            <a:r>
              <a:rPr lang="en-US" altLang="ko-KR" b="1" dirty="0"/>
              <a:t> R? K?</a:t>
            </a: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130279" y="4833193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ERP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시스템구현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?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89E67-AC5D-4444-AC8D-E294630B7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3" y="1664177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9309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0C76DF-E4D9-479D-99D6-D4CCC6F47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18750"/>
              </p:ext>
            </p:extLst>
          </p:nvPr>
        </p:nvGraphicFramePr>
        <p:xfrm>
          <a:off x="465364" y="971895"/>
          <a:ext cx="11536111" cy="5710904"/>
        </p:xfrm>
        <a:graphic>
          <a:graphicData uri="http://schemas.openxmlformats.org/drawingml/2006/table">
            <a:tbl>
              <a:tblPr/>
              <a:tblGrid>
                <a:gridCol w="432914">
                  <a:extLst>
                    <a:ext uri="{9D8B030D-6E8A-4147-A177-3AD203B41FA5}">
                      <a16:colId xmlns:a16="http://schemas.microsoft.com/office/drawing/2014/main" val="689631502"/>
                    </a:ext>
                  </a:extLst>
                </a:gridCol>
                <a:gridCol w="1318421">
                  <a:extLst>
                    <a:ext uri="{9D8B030D-6E8A-4147-A177-3AD203B41FA5}">
                      <a16:colId xmlns:a16="http://schemas.microsoft.com/office/drawing/2014/main" val="3853491149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2946608466"/>
                    </a:ext>
                  </a:extLst>
                </a:gridCol>
                <a:gridCol w="560821">
                  <a:extLst>
                    <a:ext uri="{9D8B030D-6E8A-4147-A177-3AD203B41FA5}">
                      <a16:colId xmlns:a16="http://schemas.microsoft.com/office/drawing/2014/main" val="3253198735"/>
                    </a:ext>
                  </a:extLst>
                </a:gridCol>
                <a:gridCol w="585419">
                  <a:extLst>
                    <a:ext uri="{9D8B030D-6E8A-4147-A177-3AD203B41FA5}">
                      <a16:colId xmlns:a16="http://schemas.microsoft.com/office/drawing/2014/main" val="805204180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144488352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4921386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424640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0344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992262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1098283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51632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7692618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7936660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3806075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1471542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370211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5465243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9840396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3429854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778885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5715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63258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2451625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443773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8726057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954038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01053353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58745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747370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239576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32913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6845702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797754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704350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1597132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46542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1183635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26136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3427386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0940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526255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7087140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183736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6182656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3721369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356174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08415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7408077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878138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738333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4223401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601171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86458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4207253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254785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984074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8058281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560210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6666073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6857434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5846400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0951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2191705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7922124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4164757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1131134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461297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573734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5305967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420617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80355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0093070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97930739"/>
                    </a:ext>
                  </a:extLst>
                </a:gridCol>
              </a:tblGrid>
              <a:tr h="11597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WBS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번호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제목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소유자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시작일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마감일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기간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11447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2284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7603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및 요구사항분석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1142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 선정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0178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요구사항정의서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89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요구사항명세서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8134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825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개발환경구축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3678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 발표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 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16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15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정의서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플로우차트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8427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ERD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DB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설계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1391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클래스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6233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481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POJO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7717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s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pring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9011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DML -&gt;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프로시저 이관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4007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7139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React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8806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추가 기능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894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9834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화면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6492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앱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8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lang="ko-KR" altLang="en-US" sz="6000" b="1" dirty="0">
                <a:solidFill>
                  <a:prstClr val="white"/>
                </a:solidFill>
                <a:latin typeface="Arial"/>
              </a:rPr>
              <a:t>적용기술 소개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적용기술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66F69C9-1A67-4AB7-9BAA-6EEA7176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36" y="2218583"/>
            <a:ext cx="1233167" cy="11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8FE14D84-B6DD-4B8B-9311-834CC327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62" y="3659018"/>
            <a:ext cx="1658336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11123159-EBFE-40CF-8674-8619EC79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8" y="5041794"/>
            <a:ext cx="979183" cy="108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AA1459FB-719A-47C1-A752-06E7B3FE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6" y="4201433"/>
            <a:ext cx="1478948" cy="12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7F45086D-45E1-4C36-AFC4-6586D38A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58" y="3141238"/>
            <a:ext cx="1119899" cy="11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3A5E377D-FC3F-42FC-864F-AC5CA944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6" y="2226833"/>
            <a:ext cx="895067" cy="8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46948BF0-DD4C-4680-A271-F8992EE4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50" y="3195433"/>
            <a:ext cx="666891" cy="12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3E4EA6E6-A55E-494A-A304-65E58DE3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50" y="5345612"/>
            <a:ext cx="1881814" cy="4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00436ADC-DDB8-429D-A0CF-BB9761E1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82" y="5187179"/>
            <a:ext cx="1361581" cy="6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099AE7D5-32D6-4DD7-A7CB-4A6ADF3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9" y="4534917"/>
            <a:ext cx="1812264" cy="4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B5B4B25D-CF82-442E-A641-2731A9F4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20" y="2208126"/>
            <a:ext cx="591818" cy="10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E5DA8162-FB90-48A6-8DEE-BB1E86E8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8" y="2205704"/>
            <a:ext cx="643211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>
            <a:extLst>
              <a:ext uri="{FF2B5EF4-FFF2-40B4-BE49-F238E27FC236}">
                <a16:creationId xmlns:a16="http://schemas.microsoft.com/office/drawing/2014/main" id="{3CF423BB-8340-4A2B-8FE9-016F6D88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1" y="2193004"/>
            <a:ext cx="671245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650210AE-33DD-4C33-A121-4E4E7E31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35" y="4816735"/>
            <a:ext cx="1315351" cy="9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5" descr="C:\Users\ksm506\Desktop\카드 이미지\ppt\29540.png">
            <a:extLst>
              <a:ext uri="{FF2B5EF4-FFF2-40B4-BE49-F238E27FC236}">
                <a16:creationId xmlns:a16="http://schemas.microsoft.com/office/drawing/2014/main" id="{B30ACC97-EE8B-491B-8DF2-492493C7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90" y="3478109"/>
            <a:ext cx="831800" cy="8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C:\Users\ksm506\Desktop\카드 이미지\ppt\29611.png">
            <a:extLst>
              <a:ext uri="{FF2B5EF4-FFF2-40B4-BE49-F238E27FC236}">
                <a16:creationId xmlns:a16="http://schemas.microsoft.com/office/drawing/2014/main" id="{69EBA4EC-6C85-444F-B3F1-08F87EE5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44" y="3494222"/>
            <a:ext cx="815687" cy="8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C:\Users\ksm506\Desktop\카드 이미지\ppt\a9326d72465217.5be8ae1c0a8a7.png">
            <a:extLst>
              <a:ext uri="{FF2B5EF4-FFF2-40B4-BE49-F238E27FC236}">
                <a16:creationId xmlns:a16="http://schemas.microsoft.com/office/drawing/2014/main" id="{BB732F73-EAAE-405F-B73A-4615FD4D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1" y="1974742"/>
            <a:ext cx="1795168" cy="11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3F9308-9304-49D5-B819-1DD2907D92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74" y="2334887"/>
            <a:ext cx="1324326" cy="589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79DD76-08D9-4EDE-80B1-590CCA1B64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2" y="4540614"/>
            <a:ext cx="2428224" cy="649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C04E3-5711-4E34-A916-EF1A7551B516}"/>
              </a:ext>
            </a:extLst>
          </p:cNvPr>
          <p:cNvSpPr/>
          <p:nvPr/>
        </p:nvSpPr>
        <p:spPr>
          <a:xfrm>
            <a:off x="8571728" y="1439536"/>
            <a:ext cx="2796245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961683-5F8A-4B7B-85B7-0B3AF54A0258}"/>
              </a:ext>
            </a:extLst>
          </p:cNvPr>
          <p:cNvSpPr/>
          <p:nvPr/>
        </p:nvSpPr>
        <p:spPr>
          <a:xfrm>
            <a:off x="8572332" y="1991479"/>
            <a:ext cx="2796245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5B3C1-EA37-4630-9330-0702C895D937}"/>
              </a:ext>
            </a:extLst>
          </p:cNvPr>
          <p:cNvSpPr/>
          <p:nvPr/>
        </p:nvSpPr>
        <p:spPr>
          <a:xfrm>
            <a:off x="839258" y="1439536"/>
            <a:ext cx="3904372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8FF09A-5EA4-4813-926D-9AB0E6138731}"/>
              </a:ext>
            </a:extLst>
          </p:cNvPr>
          <p:cNvSpPr/>
          <p:nvPr/>
        </p:nvSpPr>
        <p:spPr>
          <a:xfrm>
            <a:off x="839862" y="1991479"/>
            <a:ext cx="3904372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379EB3C-BC0F-411F-A2A8-246B62913B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07282" y="3524830"/>
            <a:ext cx="897156" cy="831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05AB093-AA23-48DC-8330-789DDCB3E4B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5865" y="3141238"/>
            <a:ext cx="1664373" cy="856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7422E77-2404-42AC-A100-8846B39BE2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11983" y="5070670"/>
            <a:ext cx="979183" cy="9512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84A44F-2E90-4534-9B1B-00A8239282B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5865" y="4082483"/>
            <a:ext cx="1953529" cy="99346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A582B9-62E8-43C4-9105-38FAC2F0B650}"/>
              </a:ext>
            </a:extLst>
          </p:cNvPr>
          <p:cNvGrpSpPr/>
          <p:nvPr/>
        </p:nvGrpSpPr>
        <p:grpSpPr>
          <a:xfrm>
            <a:off x="5041323" y="1439536"/>
            <a:ext cx="3219604" cy="4742996"/>
            <a:chOff x="5041323" y="1439536"/>
            <a:chExt cx="3219604" cy="47429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B4C665-0C36-4C78-B1E2-603D809B4A3C}"/>
                </a:ext>
              </a:extLst>
            </p:cNvPr>
            <p:cNvSpPr/>
            <p:nvPr/>
          </p:nvSpPr>
          <p:spPr>
            <a:xfrm>
              <a:off x="5054431" y="1439536"/>
              <a:ext cx="3206496" cy="42858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045CDA-2289-4E7C-910A-579759F7ED53}"/>
                </a:ext>
              </a:extLst>
            </p:cNvPr>
            <p:cNvSpPr/>
            <p:nvPr/>
          </p:nvSpPr>
          <p:spPr>
            <a:xfrm>
              <a:off x="5041323" y="1982434"/>
              <a:ext cx="3219604" cy="420009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</a:p>
        </p:txBody>
      </p:sp>
    </p:spTree>
    <p:extLst>
      <p:ext uri="{BB962C8B-B14F-4D97-AF65-F5344CB8AC3E}">
        <p14:creationId xmlns:p14="http://schemas.microsoft.com/office/powerpoint/2010/main" val="3481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3047</Words>
  <Application>Microsoft Office PowerPoint</Application>
  <PresentationFormat>와이드스크린</PresentationFormat>
  <Paragraphs>472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Poppins</vt:lpstr>
      <vt:lpstr>맑은 고딕</vt:lpstr>
      <vt:lpstr>배달의민족 주아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박정호</cp:lastModifiedBy>
  <cp:revision>50</cp:revision>
  <dcterms:created xsi:type="dcterms:W3CDTF">2018-12-07T00:32:38Z</dcterms:created>
  <dcterms:modified xsi:type="dcterms:W3CDTF">2021-06-29T12:30:18Z</dcterms:modified>
</cp:coreProperties>
</file>