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Student:                                                       Mentor: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Neda</a:t>
            </a:r>
            <a:r>
              <a:rPr lang="en-US" sz="1800" dirty="0" smtClean="0"/>
              <a:t> </a:t>
            </a:r>
            <a:r>
              <a:rPr lang="en-US" sz="1800" dirty="0" err="1" smtClean="0"/>
              <a:t>Radovanović</a:t>
            </a:r>
            <a:r>
              <a:rPr lang="en-US" sz="1800" dirty="0" smtClean="0"/>
              <a:t>, 2006                  Prof. dr. </a:t>
            </a:r>
            <a:r>
              <a:rPr lang="en-US" sz="1800" dirty="0" err="1" smtClean="0"/>
              <a:t>Aleksandar</a:t>
            </a:r>
            <a:r>
              <a:rPr lang="en-US" sz="1800" dirty="0" smtClean="0"/>
              <a:t> </a:t>
            </a:r>
            <a:r>
              <a:rPr lang="en-US" sz="1800" dirty="0" err="1" smtClean="0"/>
              <a:t>Milosavljević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Flask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gotovog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400" y="1695450"/>
            <a:ext cx="359568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</a:t>
            </a:r>
            <a:r>
              <a:rPr lang="en-US" dirty="0" err="1"/>
              <a:t>fajlovi</a:t>
            </a:r>
            <a:r>
              <a:rPr lang="en-US" dirty="0"/>
              <a:t> u Flask-u </a:t>
            </a:r>
            <a:r>
              <a:rPr lang="en-US" dirty="0" err="1"/>
              <a:t>su</a:t>
            </a:r>
            <a:r>
              <a:rPr lang="en-US" dirty="0"/>
              <a:t> HTML </a:t>
            </a:r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dinamičkih</a:t>
            </a:r>
            <a:r>
              <a:rPr lang="en-US" dirty="0"/>
              <a:t> web </a:t>
            </a:r>
            <a:r>
              <a:rPr lang="en-US" dirty="0" err="1" smtClean="0"/>
              <a:t>stranica</a:t>
            </a:r>
            <a:endParaRPr lang="en-US" dirty="0" smtClean="0"/>
          </a:p>
          <a:p>
            <a:r>
              <a:rPr lang="en-US" dirty="0" smtClean="0"/>
              <a:t>Flask </a:t>
            </a:r>
            <a:r>
              <a:rPr lang="en-US" dirty="0" err="1"/>
              <a:t>koristi</a:t>
            </a:r>
            <a:r>
              <a:rPr lang="en-US" dirty="0"/>
              <a:t> Jinja2 – </a:t>
            </a:r>
            <a:r>
              <a:rPr lang="en-US" dirty="0" err="1"/>
              <a:t>moćan</a:t>
            </a:r>
            <a:r>
              <a:rPr lang="en-US" dirty="0"/>
              <a:t> </a:t>
            </a:r>
            <a:r>
              <a:rPr lang="en-US" dirty="0" err="1"/>
              <a:t>šablonski</a:t>
            </a:r>
            <a:r>
              <a:rPr lang="en-US" dirty="0"/>
              <a:t> </a:t>
            </a:r>
            <a:r>
              <a:rPr lang="en-US" dirty="0" err="1"/>
              <a:t>mehanizam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ugrađivanje</a:t>
            </a:r>
            <a:r>
              <a:rPr lang="en-US" dirty="0"/>
              <a:t> Python </a:t>
            </a:r>
            <a:r>
              <a:rPr lang="en-US" dirty="0" err="1"/>
              <a:t>logike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HTML </a:t>
            </a:r>
            <a:r>
              <a:rPr lang="en-US" dirty="0" err="1"/>
              <a:t>fajlova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Statički</a:t>
            </a:r>
            <a:r>
              <a:rPr lang="en-US" dirty="0" smtClean="0"/>
              <a:t> </a:t>
            </a:r>
            <a:r>
              <a:rPr lang="en-US" dirty="0" err="1"/>
              <a:t>fajlovi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CSS-a, JavaScript-a i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čuvaju</a:t>
            </a:r>
            <a:r>
              <a:rPr lang="en-US" dirty="0"/>
              <a:t> se </a:t>
            </a:r>
            <a:r>
              <a:rPr lang="en-US" dirty="0" err="1"/>
              <a:t>odvojeno</a:t>
            </a:r>
            <a:r>
              <a:rPr lang="en-US" dirty="0"/>
              <a:t> (u static </a:t>
            </a:r>
            <a:r>
              <a:rPr lang="en-US" dirty="0" err="1"/>
              <a:t>folderu</a:t>
            </a:r>
            <a:r>
              <a:rPr lang="en-US" dirty="0" smtClean="0"/>
              <a:t>)</a:t>
            </a:r>
          </a:p>
          <a:p>
            <a:r>
              <a:rPr lang="sr-Latn-RS" dirty="0"/>
              <a:t>Jedna od najkorisnijih osobina Flask-a je mogućnost da renderuje HTML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sr-Latn-RS" dirty="0" smtClean="0"/>
              <a:t>pomoću </a:t>
            </a:r>
            <a:r>
              <a:rPr lang="sr-Latn-RS" dirty="0"/>
              <a:t>funkcije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sr-Latn-RS" dirty="0" smtClean="0"/>
              <a:t>render_template</a:t>
            </a:r>
            <a:r>
              <a:rPr lang="sr-Latn-RS" dirty="0"/>
              <a:t>()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sr-Latn-RS" dirty="0" smtClean="0"/>
              <a:t>iz </a:t>
            </a:r>
            <a:r>
              <a:rPr lang="sr-Latn-RS" dirty="0"/>
              <a:t>Jinja2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i static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5105400"/>
            <a:ext cx="4686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Flask koristi Jinja2 kao alat za dinamičko generisanje HTML </a:t>
            </a:r>
            <a:r>
              <a:rPr lang="sr-Latn-RS" dirty="0" smtClean="0"/>
              <a:t>stranica</a:t>
            </a:r>
            <a:endParaRPr lang="en-US" dirty="0" smtClean="0"/>
          </a:p>
          <a:p>
            <a:r>
              <a:rPr lang="en-US" dirty="0"/>
              <a:t>U</a:t>
            </a:r>
            <a:r>
              <a:rPr lang="sr-Latn-RS" dirty="0" smtClean="0"/>
              <a:t> </a:t>
            </a:r>
            <a:r>
              <a:rPr lang="sr-Latn-RS" dirty="0"/>
              <a:t>naše HTML </a:t>
            </a:r>
            <a:r>
              <a:rPr lang="sr-Latn-RS" dirty="0" smtClean="0"/>
              <a:t>fajlove</a:t>
            </a:r>
            <a:r>
              <a:rPr lang="en-US" dirty="0" smtClean="0"/>
              <a:t> </a:t>
            </a:r>
            <a:r>
              <a:rPr lang="en-US" dirty="0" err="1" smtClean="0"/>
              <a:t>možemo</a:t>
            </a:r>
            <a:r>
              <a:rPr lang="sr-Latn-RS" dirty="0" smtClean="0"/>
              <a:t> </a:t>
            </a:r>
            <a:r>
              <a:rPr lang="sr-Latn-RS" dirty="0"/>
              <a:t>ubaciti Python logiku, kao što su petlje i </a:t>
            </a:r>
            <a:r>
              <a:rPr lang="sr-Latn-RS" dirty="0" smtClean="0"/>
              <a:t>uslovi</a:t>
            </a:r>
            <a:endParaRPr lang="en-US" dirty="0" smtClean="0"/>
          </a:p>
          <a:p>
            <a:r>
              <a:rPr lang="sr-Latn-RS" dirty="0" smtClean="0"/>
              <a:t>Na </a:t>
            </a:r>
            <a:r>
              <a:rPr lang="sr-Latn-RS" dirty="0"/>
              <a:t>taj način ne pišemo isti HTML više puta, već ga 'šablonizujemo' i menjamo sadržaj u zavisnosti od podataka koje prosledimo iz </a:t>
            </a:r>
            <a:r>
              <a:rPr lang="sr-Latn-RS" dirty="0" smtClean="0"/>
              <a:t>backend-a</a:t>
            </a:r>
            <a:endParaRPr lang="en-US" dirty="0" smtClean="0"/>
          </a:p>
          <a:p>
            <a:r>
              <a:rPr lang="en-US" dirty="0" err="1"/>
              <a:t>Unutar</a:t>
            </a:r>
            <a:r>
              <a:rPr lang="en-US" dirty="0"/>
              <a:t> HTML-a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posebne</a:t>
            </a:r>
            <a:r>
              <a:rPr lang="en-US" dirty="0"/>
              <a:t> </a:t>
            </a:r>
            <a:r>
              <a:rPr lang="en-US" dirty="0" err="1"/>
              <a:t>oznake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{{ }}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: {{ </a:t>
            </a:r>
            <a:r>
              <a:rPr lang="en-US" dirty="0" err="1"/>
              <a:t>ime</a:t>
            </a:r>
            <a:r>
              <a:rPr lang="en-US" dirty="0"/>
              <a:t> }})</a:t>
            </a:r>
          </a:p>
          <a:p>
            <a:pPr lvl="1"/>
            <a:r>
              <a:rPr lang="en-US" dirty="0"/>
              <a:t>{% %}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logiku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for </a:t>
            </a:r>
            <a:r>
              <a:rPr lang="en-US" dirty="0" err="1"/>
              <a:t>petlje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if </a:t>
            </a:r>
            <a:r>
              <a:rPr lang="en-US" dirty="0" err="1" smtClean="0"/>
              <a:t>uslova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effectLst/>
              </a:rPr>
              <a:t>Jinja2 za dinamičko generisanje stranica </a:t>
            </a:r>
            <a:r>
              <a:rPr lang="en-US" dirty="0" smtClean="0">
                <a:effectLst/>
              </a:rPr>
              <a:t>i</a:t>
            </a:r>
            <a:r>
              <a:rPr lang="sr-Latn-RS" dirty="0" smtClean="0">
                <a:effectLst/>
              </a:rPr>
              <a:t> </a:t>
            </a:r>
            <a:r>
              <a:rPr lang="sr-Latn-RS" dirty="0">
                <a:effectLst/>
              </a:rPr>
              <a:t>nasleđivanje šablona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Umesto da ponavljamo ceo HTML u svakom fajlu, pomoću Jinja2 možemo da nasleđujemo osnovni šablon i menjamo samo određene </a:t>
            </a:r>
            <a:r>
              <a:rPr lang="sr-Latn-RS" dirty="0" smtClean="0"/>
              <a:t>delove</a:t>
            </a:r>
            <a:endParaRPr lang="en-US" dirty="0" smtClean="0"/>
          </a:p>
          <a:p>
            <a:r>
              <a:rPr lang="sr-Latn-RS" dirty="0" smtClean="0"/>
              <a:t>Ovo </a:t>
            </a:r>
            <a:r>
              <a:rPr lang="sr-Latn-RS" dirty="0"/>
              <a:t>se radi pomoću </a:t>
            </a:r>
            <a:r>
              <a:rPr lang="sr-Latn-RS" dirty="0" smtClean="0"/>
              <a:t>blokova</a:t>
            </a:r>
            <a:endParaRPr lang="en-US" dirty="0"/>
          </a:p>
          <a:p>
            <a:r>
              <a:rPr lang="en-US" dirty="0"/>
              <a:t>F</a:t>
            </a:r>
            <a:r>
              <a:rPr lang="sr-Latn-RS" dirty="0" smtClean="0"/>
              <a:t>unkcioniše </a:t>
            </a:r>
            <a:r>
              <a:rPr lang="sr-Latn-RS" dirty="0"/>
              <a:t>tako što u osnovnom HTML </a:t>
            </a:r>
            <a:r>
              <a:rPr lang="sr-Latn-RS" dirty="0" smtClean="0"/>
              <a:t>bl</a:t>
            </a:r>
            <a:r>
              <a:rPr lang="en-US" dirty="0" smtClean="0"/>
              <a:t>o</a:t>
            </a:r>
            <a:r>
              <a:rPr lang="sr-Latn-RS" dirty="0" smtClean="0"/>
              <a:t>ku </a:t>
            </a:r>
            <a:r>
              <a:rPr lang="sr-Latn-RS" dirty="0"/>
              <a:t>(base.html</a:t>
            </a:r>
            <a:r>
              <a:rPr lang="sr-Latn-RS" dirty="0" smtClean="0"/>
              <a:t>)</a:t>
            </a:r>
            <a:r>
              <a:rPr lang="en-US" dirty="0" smtClean="0"/>
              <a:t> </a:t>
            </a:r>
            <a:r>
              <a:rPr lang="sr-Latn-RS" dirty="0" smtClean="0"/>
              <a:t>definišemo </a:t>
            </a:r>
            <a:r>
              <a:rPr lang="sr-Latn-RS" dirty="0"/>
              <a:t>blokove </a:t>
            </a:r>
            <a:r>
              <a:rPr lang="sr-Latn-RS" dirty="0" smtClean="0"/>
              <a:t>pomoću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  </a:t>
            </a:r>
            <a:r>
              <a:rPr lang="sr-Latn-RS" b="1" i="1" dirty="0" smtClean="0"/>
              <a:t>{% </a:t>
            </a:r>
            <a:r>
              <a:rPr lang="sr-Latn-RS" b="1" i="1" dirty="0"/>
              <a:t>block naziv_bloka %} … {% endblock</a:t>
            </a:r>
            <a:r>
              <a:rPr lang="sr-Latn-RS" b="1" i="1" dirty="0" smtClean="0"/>
              <a:t>%}</a:t>
            </a:r>
            <a:endParaRPr lang="en-US" b="1" i="1" dirty="0" smtClean="0"/>
          </a:p>
          <a:p>
            <a:r>
              <a:rPr lang="sr-Latn-RS" dirty="0" smtClean="0"/>
              <a:t>Onda </a:t>
            </a:r>
            <a:r>
              <a:rPr lang="sr-Latn-RS" dirty="0"/>
              <a:t>u drugom HTML fajlu (npr index.html) na početku </a:t>
            </a:r>
            <a:r>
              <a:rPr lang="sr-Latn-RS" dirty="0" smtClean="0"/>
              <a:t>stavimo</a:t>
            </a:r>
            <a:r>
              <a:rPr lang="en-US" dirty="0" smtClean="0"/>
              <a:t>:</a:t>
            </a:r>
            <a:r>
              <a:rPr lang="sr-Latn-RS" dirty="0" smtClean="0"/>
              <a:t> </a:t>
            </a:r>
            <a:r>
              <a:rPr lang="sr-Latn-RS" b="1" i="1" dirty="0"/>
              <a:t>{% extends “base.html” </a:t>
            </a:r>
            <a:r>
              <a:rPr lang="sr-Latn-RS" b="1" i="1" dirty="0" smtClean="0"/>
              <a:t>%},</a:t>
            </a:r>
            <a:r>
              <a:rPr lang="en-US" b="1" i="1" dirty="0" smtClean="0"/>
              <a:t> </a:t>
            </a:r>
            <a:r>
              <a:rPr lang="sr-Latn-RS" dirty="0" smtClean="0"/>
              <a:t>dodamo </a:t>
            </a:r>
            <a:r>
              <a:rPr lang="sr-Latn-RS" dirty="0"/>
              <a:t>blokove iz base.html </a:t>
            </a:r>
            <a:r>
              <a:rPr lang="en-US" dirty="0" smtClean="0"/>
              <a:t>i</a:t>
            </a:r>
            <a:r>
              <a:rPr lang="sr-Latn-RS" dirty="0" smtClean="0"/>
              <a:t> </a:t>
            </a:r>
            <a:r>
              <a:rPr lang="sr-Latn-RS" dirty="0"/>
              <a:t>popunjavamo one koje želimo da </a:t>
            </a:r>
            <a:r>
              <a:rPr lang="sr-Latn-RS" dirty="0" smtClean="0"/>
              <a:t>izmenimo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57200"/>
            <a:ext cx="788431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9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60350"/>
            <a:ext cx="6430963" cy="63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5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Kao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rečeno</a:t>
            </a:r>
            <a:r>
              <a:rPr lang="en-US" dirty="0"/>
              <a:t>, </a:t>
            </a:r>
            <a:r>
              <a:rPr lang="en-US" dirty="0" err="1"/>
              <a:t>statički</a:t>
            </a:r>
            <a:r>
              <a:rPr lang="en-US" dirty="0"/>
              <a:t> </a:t>
            </a:r>
            <a:r>
              <a:rPr lang="en-US" dirty="0" err="1"/>
              <a:t>fajlovi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ne </a:t>
            </a:r>
            <a:r>
              <a:rPr lang="en-US" dirty="0" err="1"/>
              <a:t>menjaju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 </a:t>
            </a:r>
            <a:r>
              <a:rPr lang="en-US" dirty="0" err="1"/>
              <a:t>čuvaju</a:t>
            </a:r>
            <a:r>
              <a:rPr lang="en-US" dirty="0"/>
              <a:t> se u static </a:t>
            </a:r>
            <a:r>
              <a:rPr lang="en-US" dirty="0" err="1" smtClean="0"/>
              <a:t>folderu</a:t>
            </a:r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/>
              <a:t>HTML </a:t>
            </a:r>
            <a:r>
              <a:rPr lang="en-US" dirty="0" err="1"/>
              <a:t>fajlovima</a:t>
            </a:r>
            <a:r>
              <a:rPr lang="en-US" dirty="0"/>
              <a:t> se </a:t>
            </a:r>
            <a:r>
              <a:rPr lang="en-US" dirty="0" err="1"/>
              <a:t>statičkim</a:t>
            </a:r>
            <a:r>
              <a:rPr lang="en-US" dirty="0"/>
              <a:t> </a:t>
            </a:r>
            <a:r>
              <a:rPr lang="en-US" dirty="0" err="1"/>
              <a:t>fajlovima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url_for</a:t>
            </a:r>
            <a:r>
              <a:rPr lang="en-US" dirty="0"/>
              <a:t>() </a:t>
            </a:r>
            <a:r>
              <a:rPr lang="en-US" dirty="0" err="1" smtClean="0"/>
              <a:t>funkcije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Statički</a:t>
            </a:r>
            <a:r>
              <a:rPr lang="en-US" dirty="0" smtClean="0"/>
              <a:t> </a:t>
            </a:r>
            <a:r>
              <a:rPr lang="en-US" dirty="0" err="1" smtClean="0"/>
              <a:t>fajlovi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57143"/>
          <a:stretch/>
        </p:blipFill>
        <p:spPr>
          <a:xfrm>
            <a:off x="1066800" y="3810000"/>
            <a:ext cx="7010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Rutiranje aplikacije znači mapiranje URLa na određenu funkciju koja obrađuje potrebnu logiku za taj </a:t>
            </a:r>
            <a:r>
              <a:rPr lang="sr-Latn-RS" dirty="0" smtClean="0"/>
              <a:t>URL</a:t>
            </a:r>
            <a:endParaRPr lang="en-US" dirty="0" smtClean="0"/>
          </a:p>
          <a:p>
            <a:r>
              <a:rPr lang="sr-Latn-RS" dirty="0" smtClean="0"/>
              <a:t>Flask </a:t>
            </a:r>
            <a:r>
              <a:rPr lang="sr-Latn-RS" dirty="0"/>
              <a:t>ima veoma jednostavan sistem </a:t>
            </a:r>
            <a:r>
              <a:rPr lang="sr-Latn-RS" dirty="0" smtClean="0"/>
              <a:t>rutiranja</a:t>
            </a:r>
            <a:endParaRPr lang="en-US" dirty="0" smtClean="0"/>
          </a:p>
          <a:p>
            <a:r>
              <a:rPr lang="en-US" dirty="0"/>
              <a:t>R</a:t>
            </a:r>
            <a:r>
              <a:rPr lang="sr-Latn-RS" dirty="0" smtClean="0"/>
              <a:t>ute </a:t>
            </a:r>
            <a:r>
              <a:rPr lang="sr-Latn-RS" dirty="0"/>
              <a:t>se definišu pomoću dekoratora  </a:t>
            </a:r>
            <a:r>
              <a:rPr lang="sr-Latn-RS" b="1" dirty="0"/>
              <a:t>@app.route</a:t>
            </a:r>
            <a:r>
              <a:rPr lang="sr-Latn-RS" b="1" dirty="0" smtClean="0"/>
              <a:t>(</a:t>
            </a:r>
            <a:r>
              <a:rPr lang="sr-Latn-RS" dirty="0" smtClean="0"/>
              <a:t>) </a:t>
            </a:r>
            <a:r>
              <a:rPr lang="sr-Latn-RS" dirty="0"/>
              <a:t>koji povezuju URL-ove sa Python funkcijama, što znatno olakšava kontrolu toka </a:t>
            </a:r>
            <a:r>
              <a:rPr lang="sr-Latn-RS" dirty="0" smtClean="0"/>
              <a:t>aplikacije</a:t>
            </a:r>
            <a:endParaRPr lang="en-US" dirty="0" smtClean="0"/>
          </a:p>
          <a:p>
            <a:r>
              <a:rPr lang="sr-Latn-RS" dirty="0"/>
              <a:t>Moguće je kroz url poslati I dinamičke podatke I to tako što ćemo koristiti promenljivu u samom </a:t>
            </a:r>
            <a:r>
              <a:rPr lang="sr-Latn-RS" dirty="0" smtClean="0"/>
              <a:t>URL-u</a:t>
            </a:r>
            <a:endParaRPr lang="en-US" dirty="0"/>
          </a:p>
          <a:p>
            <a:r>
              <a:rPr lang="en-US" dirty="0"/>
              <a:t>M</a:t>
            </a:r>
            <a:r>
              <a:rPr lang="sr-Latn-RS" dirty="0" smtClean="0"/>
              <a:t>ože </a:t>
            </a:r>
            <a:r>
              <a:rPr lang="sr-Latn-RS" dirty="0"/>
              <a:t>se specificirati tip promenljivenavođenjem tipa pre imena promenljive: </a:t>
            </a:r>
            <a:r>
              <a:rPr lang="sr-Latn-RS" b="1" dirty="0"/>
              <a:t>&lt;</a:t>
            </a:r>
            <a:r>
              <a:rPr lang="sr-Latn-RS" b="1" dirty="0" smtClean="0"/>
              <a:t>tip:variable_name&gt;</a:t>
            </a:r>
            <a:endParaRPr lang="en-US" b="1" dirty="0" smtClean="0"/>
          </a:p>
          <a:p>
            <a:pPr lvl="1"/>
            <a:r>
              <a:rPr lang="sr-Latn-RS" dirty="0" smtClean="0"/>
              <a:t>Tip </a:t>
            </a:r>
            <a:r>
              <a:rPr lang="sr-Latn-RS" dirty="0"/>
              <a:t>može da bude string, int, float, path, uuid.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Rutiranje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40" y="609600"/>
            <a:ext cx="575462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72587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1"/>
          <a:stretch/>
        </p:blipFill>
        <p:spPr bwMode="auto">
          <a:xfrm>
            <a:off x="1066800" y="3429000"/>
            <a:ext cx="725870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9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Flask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ugrađen</a:t>
            </a:r>
            <a:r>
              <a:rPr lang="en-US" dirty="0"/>
              <a:t> </a:t>
            </a:r>
            <a:r>
              <a:rPr lang="en-US" dirty="0" err="1"/>
              <a:t>mehanizam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 smtClean="0"/>
              <a:t>Oslanja</a:t>
            </a:r>
            <a:r>
              <a:rPr lang="en-US" dirty="0" smtClean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SQLAlchemy</a:t>
            </a:r>
            <a:r>
              <a:rPr lang="en-US" dirty="0"/>
              <a:t> – </a:t>
            </a:r>
            <a:r>
              <a:rPr lang="en-US" dirty="0" err="1"/>
              <a:t>moćnu</a:t>
            </a:r>
            <a:r>
              <a:rPr lang="en-US" dirty="0"/>
              <a:t> </a:t>
            </a:r>
            <a:r>
              <a:rPr lang="en-US" dirty="0" err="1"/>
              <a:t>biblioteku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olakšava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bazama</a:t>
            </a:r>
            <a:endParaRPr lang="en-US" dirty="0" smtClean="0"/>
          </a:p>
          <a:p>
            <a:r>
              <a:rPr lang="en-US" dirty="0" err="1" smtClean="0"/>
              <a:t>SQLAlchemy</a:t>
            </a:r>
            <a:r>
              <a:rPr lang="en-US" dirty="0" smtClean="0"/>
              <a:t> </a:t>
            </a:r>
            <a:r>
              <a:rPr lang="en-US" dirty="0" err="1"/>
              <a:t>pruža</a:t>
            </a:r>
            <a:r>
              <a:rPr lang="en-US" dirty="0"/>
              <a:t> Object Relational Mapper (ORM),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programerima</a:t>
            </a:r>
            <a:r>
              <a:rPr lang="en-US" dirty="0"/>
              <a:t>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Python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raw </a:t>
            </a:r>
            <a:r>
              <a:rPr lang="en-US" dirty="0" smtClean="0"/>
              <a:t>SQL-a</a:t>
            </a:r>
          </a:p>
          <a:p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donosi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Pojednostavljuje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1"/>
            <a:r>
              <a:rPr lang="en-US" dirty="0" err="1"/>
              <a:t>Poboljšava</a:t>
            </a:r>
            <a:r>
              <a:rPr lang="en-US" dirty="0"/>
              <a:t> </a:t>
            </a:r>
            <a:r>
              <a:rPr lang="en-US" dirty="0" err="1"/>
              <a:t>bezbednost</a:t>
            </a:r>
            <a:endParaRPr lang="en-US" dirty="0"/>
          </a:p>
          <a:p>
            <a:pPr lvl="1"/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SQLite, MySQL i </a:t>
            </a:r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 err="1"/>
              <a:t>Lako</a:t>
            </a:r>
            <a:r>
              <a:rPr lang="en-US" dirty="0"/>
              <a:t> se </a:t>
            </a:r>
            <a:r>
              <a:rPr lang="en-US" dirty="0" err="1"/>
              <a:t>integriše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Flask-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ekstenzije</a:t>
            </a:r>
            <a:r>
              <a:rPr lang="en-US" dirty="0"/>
              <a:t> Flask-</a:t>
            </a:r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Šta</a:t>
            </a:r>
            <a:r>
              <a:rPr lang="en-US" dirty="0" smtClean="0"/>
              <a:t> je Flask i </a:t>
            </a:r>
            <a:r>
              <a:rPr lang="en-US" dirty="0" err="1" smtClean="0"/>
              <a:t>zašto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endParaRPr lang="en-US" dirty="0" smtClean="0"/>
          </a:p>
          <a:p>
            <a:r>
              <a:rPr lang="en-US" dirty="0" err="1" smtClean="0"/>
              <a:t>Ključne</a:t>
            </a:r>
            <a:r>
              <a:rPr lang="en-US" dirty="0" smtClean="0"/>
              <a:t> </a:t>
            </a:r>
            <a:r>
              <a:rPr lang="en-US" dirty="0" err="1" smtClean="0"/>
              <a:t>karakteristike</a:t>
            </a:r>
            <a:endParaRPr lang="en-US" dirty="0" smtClean="0"/>
          </a:p>
          <a:p>
            <a:r>
              <a:rPr lang="en-US" dirty="0" err="1" smtClean="0"/>
              <a:t>Konkurentska</a:t>
            </a:r>
            <a:r>
              <a:rPr lang="en-US" dirty="0" smtClean="0"/>
              <a:t> </a:t>
            </a:r>
            <a:r>
              <a:rPr lang="en-US" dirty="0" err="1" smtClean="0"/>
              <a:t>rešenja</a:t>
            </a:r>
            <a:r>
              <a:rPr lang="en-US" dirty="0" smtClean="0"/>
              <a:t> –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err="1" smtClean="0"/>
              <a:t>Instalacija</a:t>
            </a:r>
            <a:r>
              <a:rPr lang="en-US" dirty="0" smtClean="0"/>
              <a:t> i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 smtClean="0"/>
          </a:p>
          <a:p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gotovog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 smtClean="0"/>
          </a:p>
          <a:p>
            <a:r>
              <a:rPr lang="en-US" dirty="0" smtClean="0"/>
              <a:t>Templates i static</a:t>
            </a:r>
          </a:p>
          <a:p>
            <a:r>
              <a:rPr lang="en-US" dirty="0" smtClean="0"/>
              <a:t>Jinja2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dinamičko</a:t>
            </a:r>
            <a:r>
              <a:rPr lang="en-US" dirty="0" smtClean="0"/>
              <a:t> </a:t>
            </a:r>
            <a:r>
              <a:rPr lang="en-US" dirty="0" err="1" smtClean="0"/>
              <a:t>generisanje</a:t>
            </a:r>
            <a:r>
              <a:rPr lang="en-US" dirty="0" smtClean="0"/>
              <a:t> </a:t>
            </a:r>
            <a:r>
              <a:rPr lang="en-US" dirty="0" err="1" smtClean="0"/>
              <a:t>stranica</a:t>
            </a:r>
            <a:r>
              <a:rPr lang="en-US" dirty="0" smtClean="0"/>
              <a:t> i </a:t>
            </a:r>
            <a:r>
              <a:rPr lang="en-US" dirty="0" err="1" smtClean="0"/>
              <a:t>nasleđivanje</a:t>
            </a:r>
            <a:r>
              <a:rPr lang="en-US" dirty="0" smtClean="0"/>
              <a:t> </a:t>
            </a:r>
            <a:r>
              <a:rPr lang="en-US" dirty="0" err="1" smtClean="0"/>
              <a:t>šablona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fajlovi</a:t>
            </a:r>
            <a:endParaRPr lang="en-US" dirty="0" smtClean="0"/>
          </a:p>
          <a:p>
            <a:r>
              <a:rPr lang="en-US" dirty="0" err="1" smtClean="0"/>
              <a:t>Rutiranje</a:t>
            </a:r>
            <a:endParaRPr lang="en-US" dirty="0" smtClean="0"/>
          </a:p>
          <a:p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 smtClean="0"/>
              <a:t>Podešavanje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u </a:t>
            </a:r>
            <a:r>
              <a:rPr lang="en-US" dirty="0" err="1" smtClean="0"/>
              <a:t>projektu</a:t>
            </a:r>
            <a:endParaRPr lang="en-US" dirty="0" smtClean="0"/>
          </a:p>
          <a:p>
            <a:r>
              <a:rPr lang="en-US" dirty="0" err="1" smtClean="0"/>
              <a:t>Modeli</a:t>
            </a:r>
            <a:endParaRPr lang="en-US" dirty="0" smtClean="0"/>
          </a:p>
          <a:p>
            <a:r>
              <a:rPr lang="en-US" dirty="0" smtClean="0"/>
              <a:t>CRUD </a:t>
            </a:r>
            <a:r>
              <a:rPr lang="en-US" dirty="0" err="1" smtClean="0"/>
              <a:t>operacije</a:t>
            </a:r>
            <a:endParaRPr lang="en-US" dirty="0" smtClean="0"/>
          </a:p>
          <a:p>
            <a:r>
              <a:rPr lang="en-US" dirty="0" smtClean="0"/>
              <a:t>Flask </a:t>
            </a:r>
            <a:r>
              <a:rPr lang="en-US" dirty="0" err="1" smtClean="0"/>
              <a:t>WTForms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 se </a:t>
            </a:r>
            <a:r>
              <a:rPr lang="en-US" dirty="0" err="1" smtClean="0"/>
              <a:t>instalira</a:t>
            </a:r>
            <a:r>
              <a:rPr lang="en-US" dirty="0" smtClean="0"/>
              <a:t> </a:t>
            </a:r>
            <a:r>
              <a:rPr lang="en-US" dirty="0" err="1" smtClean="0"/>
              <a:t>komandom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smtClean="0"/>
              <a:t>flask-</a:t>
            </a:r>
            <a:r>
              <a:rPr lang="en-US" dirty="0" err="1" smtClean="0"/>
              <a:t>sqlalchemy</a:t>
            </a:r>
            <a:endParaRPr lang="en-US" dirty="0"/>
          </a:p>
          <a:p>
            <a:r>
              <a:rPr lang="sr-Latn-RS" dirty="0"/>
              <a:t>Kako bismo keirali bazu neophodno je </a:t>
            </a:r>
            <a:r>
              <a:rPr lang="sr-Latn-RS" dirty="0" smtClean="0"/>
              <a:t>da</a:t>
            </a:r>
            <a:r>
              <a:rPr lang="en-US" dirty="0" smtClean="0"/>
              <a:t>:</a:t>
            </a:r>
          </a:p>
          <a:p>
            <a:pPr lvl="1"/>
            <a:r>
              <a:rPr lang="sr-Latn-RS" dirty="0" smtClean="0"/>
              <a:t>importujemo </a:t>
            </a:r>
            <a:r>
              <a:rPr lang="sr-Latn-RS" dirty="0"/>
              <a:t>SQLAlchemy u </a:t>
            </a:r>
            <a:r>
              <a:rPr lang="sr-Latn-RS" dirty="0" smtClean="0"/>
              <a:t>app.py</a:t>
            </a:r>
            <a:endParaRPr lang="en-US" dirty="0" smtClean="0"/>
          </a:p>
          <a:p>
            <a:pPr lvl="1"/>
            <a:r>
              <a:rPr lang="sr-Latn-RS" dirty="0" smtClean="0"/>
              <a:t>postavimo </a:t>
            </a:r>
            <a:r>
              <a:rPr lang="sr-Latn-RS" dirty="0"/>
              <a:t>sqlite </a:t>
            </a:r>
            <a:r>
              <a:rPr lang="sr-Latn-RS" dirty="0" smtClean="0"/>
              <a:t>konfiguraciju</a:t>
            </a:r>
            <a:endParaRPr lang="en-US" dirty="0" smtClean="0"/>
          </a:p>
          <a:p>
            <a:pPr lvl="1"/>
            <a:r>
              <a:rPr lang="sr-Latn-RS" dirty="0" smtClean="0"/>
              <a:t>kreiramo instanc</a:t>
            </a:r>
            <a:r>
              <a:rPr lang="en-US" dirty="0" smtClean="0"/>
              <a:t>u </a:t>
            </a:r>
            <a:r>
              <a:rPr lang="sr-Latn-RS" dirty="0" smtClean="0"/>
              <a:t>baze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Podešavanje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u </a:t>
            </a:r>
            <a:r>
              <a:rPr lang="en-US" dirty="0" err="1" smtClean="0"/>
              <a:t>projektu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114800"/>
            <a:ext cx="7696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odeli</a:t>
            </a:r>
            <a:r>
              <a:rPr lang="en-US" dirty="0" smtClean="0"/>
              <a:t>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i </a:t>
            </a:r>
            <a:r>
              <a:rPr lang="en-US" dirty="0" err="1"/>
              <a:t>omogućavaju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mogućavaju</a:t>
            </a:r>
            <a:r>
              <a:rPr lang="en-US" dirty="0" smtClean="0"/>
              <a:t> </a:t>
            </a:r>
            <a:r>
              <a:rPr lang="en-US" dirty="0" err="1"/>
              <a:t>programerima</a:t>
            </a:r>
            <a:r>
              <a:rPr lang="en-US" dirty="0"/>
              <a:t> da </a:t>
            </a:r>
            <a:r>
              <a:rPr lang="en-US" dirty="0" err="1"/>
              <a:t>komuniciraju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objektno-orijentisano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, </a:t>
            </a:r>
            <a:r>
              <a:rPr lang="en-US" dirty="0" err="1"/>
              <a:t>umesto</a:t>
            </a:r>
            <a:r>
              <a:rPr lang="en-US" dirty="0"/>
              <a:t> da </a:t>
            </a:r>
            <a:r>
              <a:rPr lang="en-US" dirty="0" err="1"/>
              <a:t>pišu</a:t>
            </a:r>
            <a:r>
              <a:rPr lang="en-US" dirty="0"/>
              <a:t> raw SQL </a:t>
            </a:r>
            <a:r>
              <a:rPr lang="en-US" dirty="0" err="1" smtClean="0"/>
              <a:t>upite</a:t>
            </a:r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ojednostavljuju</a:t>
            </a:r>
            <a:r>
              <a:rPr lang="en-US" dirty="0" smtClean="0"/>
              <a:t> </a:t>
            </a:r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pretvaraju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u Python </a:t>
            </a:r>
            <a:r>
              <a:rPr lang="en-US" dirty="0" err="1"/>
              <a:t>klase</a:t>
            </a:r>
            <a:r>
              <a:rPr lang="en-US" dirty="0"/>
              <a:t>, a </a:t>
            </a:r>
            <a:r>
              <a:rPr lang="en-US" dirty="0" err="1"/>
              <a:t>redove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u </a:t>
            </a:r>
            <a:r>
              <a:rPr lang="en-US" dirty="0" err="1" smtClean="0"/>
              <a:t>objekte</a:t>
            </a:r>
            <a:endParaRPr lang="en-US" dirty="0" smtClean="0"/>
          </a:p>
          <a:p>
            <a:r>
              <a:rPr lang="en-US" dirty="0" smtClean="0"/>
              <a:t>Na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, </a:t>
            </a:r>
            <a:r>
              <a:rPr lang="en-US" dirty="0" err="1"/>
              <a:t>definiše</a:t>
            </a:r>
            <a:r>
              <a:rPr lang="en-US" dirty="0"/>
              <a:t> se </a:t>
            </a:r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čuvaju</a:t>
            </a:r>
            <a:r>
              <a:rPr lang="en-US" dirty="0"/>
              <a:t>, </a:t>
            </a:r>
            <a:r>
              <a:rPr lang="en-US" dirty="0" err="1"/>
              <a:t>preuzimaju</a:t>
            </a:r>
            <a:r>
              <a:rPr lang="en-US" dirty="0"/>
              <a:t> i </a:t>
            </a:r>
            <a:r>
              <a:rPr lang="en-US" dirty="0" err="1"/>
              <a:t>upravljaju</a:t>
            </a:r>
            <a:r>
              <a:rPr lang="en-US" dirty="0"/>
              <a:t> u </a:t>
            </a:r>
            <a:r>
              <a:rPr lang="en-US" dirty="0" err="1"/>
              <a:t>aplikaciji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ORM-a (Object Relational </a:t>
            </a:r>
            <a:r>
              <a:rPr lang="en-US" dirty="0" smtClean="0"/>
              <a:t>Mapping)</a:t>
            </a:r>
          </a:p>
          <a:p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Flasku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SQL, SQLite i </a:t>
            </a:r>
            <a:r>
              <a:rPr lang="en-US" dirty="0" err="1"/>
              <a:t>mnoge</a:t>
            </a:r>
            <a:r>
              <a:rPr lang="en-US" dirty="0"/>
              <a:t> </a:t>
            </a:r>
            <a:r>
              <a:rPr lang="en-US" dirty="0" err="1" smtClean="0"/>
              <a:t>druge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171950"/>
            <a:ext cx="8229600" cy="2305050"/>
          </a:xfrm>
        </p:spPr>
        <p:txBody>
          <a:bodyPr/>
          <a:lstStyle/>
          <a:p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kreiranja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,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kreirati</a:t>
            </a:r>
            <a:r>
              <a:rPr lang="en-US" dirty="0" smtClean="0"/>
              <a:t> I </a:t>
            </a:r>
            <a:r>
              <a:rPr lang="en-US" dirty="0" err="1" smtClean="0"/>
              <a:t>samu</a:t>
            </a:r>
            <a:r>
              <a:rPr lang="en-US" dirty="0" smtClean="0"/>
              <a:t> </a:t>
            </a:r>
            <a:r>
              <a:rPr lang="en-US" dirty="0" err="1" smtClean="0"/>
              <a:t>bazu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b="1" i="1" dirty="0" err="1" smtClean="0"/>
              <a:t>db.create_all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209550"/>
            <a:ext cx="6243955" cy="3962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5181600"/>
            <a:ext cx="3124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Nakon što su modeli baze kreirani pomoću SQLAlchemy-a u Flask aplikaciji, možemo da implementiramo CRUD operacije </a:t>
            </a:r>
            <a:r>
              <a:rPr lang="sr-Latn-RS" dirty="0" smtClean="0"/>
              <a:t>kako </a:t>
            </a:r>
            <a:r>
              <a:rPr lang="sr-Latn-RS" dirty="0"/>
              <a:t>bismo upravljali </a:t>
            </a:r>
            <a:r>
              <a:rPr lang="sr-Latn-RS" dirty="0" smtClean="0"/>
              <a:t>podacima</a:t>
            </a:r>
            <a:endParaRPr lang="en-US" dirty="0" smtClean="0"/>
          </a:p>
          <a:p>
            <a:r>
              <a:rPr lang="sr-Latn-RS" dirty="0" smtClean="0"/>
              <a:t>SQLAlchemy </a:t>
            </a:r>
            <a:r>
              <a:rPr lang="sr-Latn-RS" dirty="0"/>
              <a:t>čini ove operacije intuitivnim i efikasnim, jer omogućava rad sa bazom koristeći Python objekte umesto direktnih SQL </a:t>
            </a:r>
            <a:r>
              <a:rPr lang="sr-Latn-RS" dirty="0" smtClean="0"/>
              <a:t>upita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en-US" dirty="0" err="1" smtClean="0"/>
              <a:t>operacije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1247775"/>
            <a:ext cx="3990975" cy="4362450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5734"/>
            <a:ext cx="4496427" cy="308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5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Flask-WTF je </a:t>
            </a:r>
            <a:r>
              <a:rPr lang="en-US" dirty="0" err="1"/>
              <a:t>ekstenzija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Flask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integriše</a:t>
            </a:r>
            <a:r>
              <a:rPr lang="en-US" dirty="0"/>
              <a:t> </a:t>
            </a:r>
            <a:r>
              <a:rPr lang="en-US" dirty="0" err="1"/>
              <a:t>biblioteku</a:t>
            </a:r>
            <a:r>
              <a:rPr lang="en-US" dirty="0"/>
              <a:t> </a:t>
            </a:r>
            <a:r>
              <a:rPr lang="en-US" dirty="0" err="1"/>
              <a:t>WTForms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olakšavajući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i </a:t>
            </a:r>
            <a:r>
              <a:rPr lang="en-US" dirty="0" err="1"/>
              <a:t>validaciju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en-US" dirty="0"/>
              <a:t> u Flask </a:t>
            </a:r>
            <a:r>
              <a:rPr lang="en-US" dirty="0" err="1" smtClean="0"/>
              <a:t>aplikacijama</a:t>
            </a:r>
            <a:endParaRPr lang="en-US" dirty="0" smtClean="0"/>
          </a:p>
          <a:p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/>
              <a:t>strukturisan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en-US" dirty="0"/>
              <a:t>, </a:t>
            </a:r>
            <a:r>
              <a:rPr lang="en-US" dirty="0" err="1"/>
              <a:t>njihovu</a:t>
            </a:r>
            <a:r>
              <a:rPr lang="en-US" dirty="0"/>
              <a:t> </a:t>
            </a:r>
            <a:r>
              <a:rPr lang="en-US" dirty="0" err="1"/>
              <a:t>validaciju</a:t>
            </a:r>
            <a:r>
              <a:rPr lang="en-US" dirty="0"/>
              <a:t> i </a:t>
            </a:r>
            <a:r>
              <a:rPr lang="en-US" dirty="0" err="1"/>
              <a:t>prikazivanje</a:t>
            </a:r>
            <a:r>
              <a:rPr lang="en-US" dirty="0"/>
              <a:t> u </a:t>
            </a:r>
            <a:r>
              <a:rPr lang="en-US" dirty="0" smtClean="0"/>
              <a:t>HTML-u</a:t>
            </a:r>
          </a:p>
          <a:p>
            <a:r>
              <a:rPr lang="en-US" dirty="0" err="1" smtClean="0"/>
              <a:t>Ključne</a:t>
            </a:r>
            <a:r>
              <a:rPr lang="en-US" dirty="0" smtClean="0"/>
              <a:t> </a:t>
            </a:r>
            <a:r>
              <a:rPr lang="en-US" dirty="0" err="1" smtClean="0"/>
              <a:t>karakteristike</a:t>
            </a:r>
            <a:r>
              <a:rPr lang="en-US" dirty="0" smtClean="0"/>
              <a:t>:</a:t>
            </a:r>
            <a:endParaRPr lang="en-US" b="1" dirty="0"/>
          </a:p>
          <a:p>
            <a:pPr lvl="1"/>
            <a:r>
              <a:rPr lang="en-US" dirty="0" err="1"/>
              <a:t>Bezbedno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formama</a:t>
            </a:r>
            <a:r>
              <a:rPr lang="en-US" dirty="0"/>
              <a:t> –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upravlja</a:t>
            </a:r>
            <a:r>
              <a:rPr lang="en-US" dirty="0"/>
              <a:t> CSRF </a:t>
            </a:r>
            <a:r>
              <a:rPr lang="en-US" dirty="0" err="1"/>
              <a:t>zaštitom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sprečila</a:t>
            </a:r>
            <a:r>
              <a:rPr lang="en-US" dirty="0"/>
              <a:t> </a:t>
            </a:r>
            <a:r>
              <a:rPr lang="en-US" dirty="0" err="1"/>
              <a:t>neautorizovana</a:t>
            </a:r>
            <a:r>
              <a:rPr lang="en-US" dirty="0"/>
              <a:t> </a:t>
            </a:r>
            <a:r>
              <a:rPr lang="en-US" dirty="0" err="1"/>
              <a:t>slanja</a:t>
            </a:r>
            <a:r>
              <a:rPr lang="en-US" dirty="0"/>
              <a:t> </a:t>
            </a:r>
            <a:r>
              <a:rPr lang="en-US" dirty="0" err="1" smtClean="0"/>
              <a:t>formi</a:t>
            </a:r>
            <a:endParaRPr lang="en-US" dirty="0"/>
          </a:p>
          <a:p>
            <a:pPr lvl="1"/>
            <a:r>
              <a:rPr lang="en-US" dirty="0" err="1"/>
              <a:t>Jednostavno</a:t>
            </a:r>
            <a:r>
              <a:rPr lang="en-US" dirty="0"/>
              <a:t> </a:t>
            </a:r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Ugrađena</a:t>
            </a:r>
            <a:r>
              <a:rPr lang="en-US" dirty="0" smtClean="0"/>
              <a:t> </a:t>
            </a:r>
            <a:r>
              <a:rPr lang="en-US" dirty="0" err="1"/>
              <a:t>validacija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Otpremanje</a:t>
            </a:r>
            <a:r>
              <a:rPr lang="en-US" dirty="0" smtClean="0"/>
              <a:t> </a:t>
            </a:r>
            <a:r>
              <a:rPr lang="en-US" dirty="0" err="1" smtClean="0"/>
              <a:t>fajlova</a:t>
            </a:r>
            <a:endParaRPr lang="en-US" dirty="0"/>
          </a:p>
          <a:p>
            <a:r>
              <a:rPr lang="en-US" dirty="0" smtClean="0"/>
              <a:t>Flask-WTF se </a:t>
            </a:r>
            <a:r>
              <a:rPr lang="en-US" dirty="0" err="1" smtClean="0"/>
              <a:t>instalira</a:t>
            </a:r>
            <a:r>
              <a:rPr lang="en-US" dirty="0" smtClean="0"/>
              <a:t> </a:t>
            </a:r>
            <a:r>
              <a:rPr lang="en-US" dirty="0" err="1" smtClean="0"/>
              <a:t>komandom</a:t>
            </a:r>
            <a:r>
              <a:rPr lang="en-US" dirty="0" smtClean="0"/>
              <a:t>: </a:t>
            </a:r>
            <a:r>
              <a:rPr lang="en-US" b="1" i="1" dirty="0" smtClean="0"/>
              <a:t>pip install flask-WTF</a:t>
            </a:r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</a:t>
            </a:r>
            <a:r>
              <a:rPr lang="en-US" dirty="0" err="1" smtClean="0"/>
              <a:t>WTForms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 Flask-WTF, </a:t>
            </a:r>
            <a:r>
              <a:rPr lang="en-US" dirty="0" err="1"/>
              <a:t>forme</a:t>
            </a:r>
            <a:r>
              <a:rPr lang="en-US" dirty="0"/>
              <a:t> se </a:t>
            </a:r>
            <a:r>
              <a:rPr lang="en-US" dirty="0" err="1"/>
              <a:t>definišu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nasleđuju</a:t>
            </a:r>
            <a:r>
              <a:rPr lang="en-US" dirty="0"/>
              <a:t> </a:t>
            </a:r>
            <a:r>
              <a:rPr lang="en-US" b="1" i="1" dirty="0" err="1"/>
              <a:t>FlaskForm</a:t>
            </a:r>
            <a:r>
              <a:rPr lang="en-US" dirty="0"/>
              <a:t> </a:t>
            </a:r>
            <a:r>
              <a:rPr lang="en-US" dirty="0" err="1" smtClean="0"/>
              <a:t>klasu</a:t>
            </a:r>
            <a:endParaRPr lang="en-US" dirty="0" smtClean="0"/>
          </a:p>
          <a:p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deklarišu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čini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pravljenja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en-US" dirty="0"/>
              <a:t> </a:t>
            </a:r>
            <a:r>
              <a:rPr lang="en-US" dirty="0" err="1"/>
              <a:t>jednostavnim</a:t>
            </a:r>
            <a:r>
              <a:rPr lang="en-US" dirty="0"/>
              <a:t> i </a:t>
            </a:r>
            <a:r>
              <a:rPr lang="en-US" dirty="0" err="1" smtClean="0"/>
              <a:t>organizovanim</a:t>
            </a:r>
            <a:endParaRPr lang="en-US" dirty="0"/>
          </a:p>
          <a:p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korišćeni</a:t>
            </a:r>
            <a:r>
              <a:rPr lang="en-US" dirty="0"/>
              <a:t> </a:t>
            </a:r>
            <a:r>
              <a:rPr lang="en-US" dirty="0" err="1"/>
              <a:t>WTForms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StringField</a:t>
            </a:r>
            <a:r>
              <a:rPr lang="en-US" dirty="0"/>
              <a:t>: </a:t>
            </a:r>
            <a:r>
              <a:rPr lang="en-US" dirty="0" err="1"/>
              <a:t>Tekstualno</a:t>
            </a:r>
            <a:r>
              <a:rPr lang="en-US" dirty="0"/>
              <a:t>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 smtClean="0"/>
              <a:t>stringova</a:t>
            </a:r>
            <a:endParaRPr lang="en-US" dirty="0"/>
          </a:p>
          <a:p>
            <a:pPr lvl="1"/>
            <a:r>
              <a:rPr lang="en-US" dirty="0" err="1"/>
              <a:t>PasswordField</a:t>
            </a:r>
            <a:r>
              <a:rPr lang="en-US" dirty="0"/>
              <a:t>: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 smtClean="0"/>
              <a:t>lozinke</a:t>
            </a:r>
            <a:endParaRPr lang="en-US" dirty="0"/>
          </a:p>
          <a:p>
            <a:pPr lvl="1"/>
            <a:r>
              <a:rPr lang="en-US" dirty="0" err="1"/>
              <a:t>BooleanField</a:t>
            </a:r>
            <a:r>
              <a:rPr lang="en-US" dirty="0"/>
              <a:t>: </a:t>
            </a:r>
            <a:r>
              <a:rPr lang="en-US" dirty="0" err="1"/>
              <a:t>Čekboks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/</a:t>
            </a:r>
            <a:r>
              <a:rPr lang="en-US" dirty="0" err="1"/>
              <a:t>netačno</a:t>
            </a:r>
            <a:r>
              <a:rPr lang="en-US" dirty="0"/>
              <a:t> (True/False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DecimalField</a:t>
            </a:r>
            <a:r>
              <a:rPr lang="en-US" dirty="0"/>
              <a:t>: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/>
              <a:t>decimalnih</a:t>
            </a:r>
            <a:r>
              <a:rPr lang="en-US" dirty="0"/>
              <a:t> </a:t>
            </a:r>
            <a:r>
              <a:rPr lang="en-US" dirty="0" err="1" smtClean="0"/>
              <a:t>vrednosti</a:t>
            </a:r>
            <a:endParaRPr lang="en-US" dirty="0"/>
          </a:p>
          <a:p>
            <a:pPr lvl="1"/>
            <a:r>
              <a:rPr lang="en-US" dirty="0" err="1"/>
              <a:t>RadioField</a:t>
            </a:r>
            <a:r>
              <a:rPr lang="en-US" dirty="0"/>
              <a:t>: </a:t>
            </a:r>
            <a:r>
              <a:rPr lang="en-US" dirty="0" err="1"/>
              <a:t>Grupa</a:t>
            </a:r>
            <a:r>
              <a:rPr lang="en-US" dirty="0"/>
              <a:t> radio </a:t>
            </a:r>
            <a:r>
              <a:rPr lang="en-US" dirty="0" err="1"/>
              <a:t>dugmadi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 smtClean="0"/>
              <a:t>opcije</a:t>
            </a:r>
            <a:endParaRPr lang="en-US" dirty="0"/>
          </a:p>
          <a:p>
            <a:pPr lvl="1"/>
            <a:r>
              <a:rPr lang="en-US" dirty="0" err="1"/>
              <a:t>SelectField</a:t>
            </a:r>
            <a:r>
              <a:rPr lang="en-US" dirty="0"/>
              <a:t>: </a:t>
            </a:r>
            <a:r>
              <a:rPr lang="en-US" dirty="0" err="1"/>
              <a:t>Padajuća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 smtClean="0"/>
              <a:t>vrednosti</a:t>
            </a:r>
            <a:endParaRPr lang="en-US" dirty="0"/>
          </a:p>
          <a:p>
            <a:pPr lvl="1"/>
            <a:r>
              <a:rPr lang="en-US" dirty="0" err="1"/>
              <a:t>TextAreaField</a:t>
            </a:r>
            <a:r>
              <a:rPr lang="en-US" dirty="0"/>
              <a:t>: </a:t>
            </a:r>
            <a:r>
              <a:rPr lang="en-US" dirty="0" err="1"/>
              <a:t>Višelinijsko</a:t>
            </a:r>
            <a:r>
              <a:rPr lang="en-US" dirty="0"/>
              <a:t> </a:t>
            </a:r>
            <a:r>
              <a:rPr lang="en-US" dirty="0" err="1"/>
              <a:t>tekstualno</a:t>
            </a:r>
            <a:r>
              <a:rPr lang="en-US" dirty="0"/>
              <a:t> </a:t>
            </a:r>
            <a:r>
              <a:rPr lang="en-US" dirty="0" err="1" smtClean="0"/>
              <a:t>polje</a:t>
            </a:r>
            <a:endParaRPr lang="en-US" dirty="0"/>
          </a:p>
          <a:p>
            <a:pPr lvl="1"/>
            <a:r>
              <a:rPr lang="en-US" dirty="0" err="1"/>
              <a:t>FileField</a:t>
            </a:r>
            <a:r>
              <a:rPr lang="en-US" dirty="0"/>
              <a:t>: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otpremanje</a:t>
            </a:r>
            <a:r>
              <a:rPr lang="en-US" dirty="0"/>
              <a:t> </a:t>
            </a:r>
            <a:r>
              <a:rPr lang="en-US" dirty="0" err="1" smtClean="0"/>
              <a:t>fajlova</a:t>
            </a:r>
            <a:endParaRPr lang="en-US" dirty="0"/>
          </a:p>
          <a:p>
            <a:r>
              <a:rPr lang="sr-Latn-RS" b="1" i="1" dirty="0"/>
              <a:t>form.hidden_tag</a:t>
            </a:r>
            <a:r>
              <a:rPr lang="sr-Latn-RS" b="1" i="1" dirty="0" smtClean="0"/>
              <a:t>()</a:t>
            </a:r>
            <a:r>
              <a:rPr lang="sr-Latn-RS" dirty="0" smtClean="0"/>
              <a:t> </a:t>
            </a:r>
            <a:r>
              <a:rPr lang="sr-Latn-RS" dirty="0"/>
              <a:t>u Flask-WTF automatski generiše sva skrivena polja forme, uključujući CSRF token, čime omogućava sigurnu i potpunu obradu forme bez potrebe za ručnim dodavanjem tih </a:t>
            </a:r>
            <a:r>
              <a:rPr lang="sr-Latn-RS" dirty="0" smtClean="0"/>
              <a:t>polja</a:t>
            </a:r>
            <a:endParaRPr lang="en-US" dirty="0" smtClean="0"/>
          </a:p>
          <a:p>
            <a:r>
              <a:rPr lang="sr-Latn-RS" dirty="0" smtClean="0"/>
              <a:t>Ovo </a:t>
            </a:r>
            <a:r>
              <a:rPr lang="sr-Latn-RS" dirty="0"/>
              <a:t>olakšava rad sa skrivenim podacima i poboljšava zaštitu od CSRF </a:t>
            </a:r>
            <a:r>
              <a:rPr lang="sr-Latn-RS" dirty="0" smtClean="0"/>
              <a:t>napada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1535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702613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0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22250"/>
            <a:ext cx="6850063" cy="64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0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je </a:t>
            </a:r>
            <a:r>
              <a:rPr lang="en-US" dirty="0" err="1" smtClean="0"/>
              <a:t>popularan</a:t>
            </a:r>
            <a:r>
              <a:rPr lang="en-US" dirty="0" smtClean="0"/>
              <a:t>, lightweight i </a:t>
            </a:r>
            <a:r>
              <a:rPr lang="en-US" dirty="0" err="1" smtClean="0"/>
              <a:t>fleksibilan</a:t>
            </a:r>
            <a:r>
              <a:rPr lang="en-US" dirty="0" smtClean="0"/>
              <a:t> web framework</a:t>
            </a:r>
          </a:p>
          <a:p>
            <a:r>
              <a:rPr lang="en-US" dirty="0" err="1" smtClean="0"/>
              <a:t>Zasnovan</a:t>
            </a:r>
            <a:r>
              <a:rPr lang="en-US" dirty="0" smtClean="0"/>
              <a:t> je </a:t>
            </a:r>
            <a:r>
              <a:rPr lang="en-US" dirty="0" err="1" smtClean="0"/>
              <a:t>na</a:t>
            </a:r>
            <a:r>
              <a:rPr lang="en-US" dirty="0" smtClean="0"/>
              <a:t> Python </a:t>
            </a:r>
            <a:r>
              <a:rPr lang="en-US" dirty="0" err="1" smtClean="0"/>
              <a:t>programskom</a:t>
            </a:r>
            <a:r>
              <a:rPr lang="en-US" dirty="0" smtClean="0"/>
              <a:t> </a:t>
            </a:r>
            <a:r>
              <a:rPr lang="en-US" dirty="0" err="1" smtClean="0"/>
              <a:t>jeziku</a:t>
            </a:r>
            <a:endParaRPr lang="en-US" dirty="0" smtClean="0"/>
          </a:p>
          <a:p>
            <a:r>
              <a:rPr lang="en-US" dirty="0" err="1" smtClean="0"/>
              <a:t>Idealan</a:t>
            </a:r>
            <a:r>
              <a:rPr lang="en-US" dirty="0" smtClean="0"/>
              <a:t> je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brzo</a:t>
            </a:r>
            <a:r>
              <a:rPr lang="en-US" dirty="0" smtClean="0"/>
              <a:t> </a:t>
            </a:r>
            <a:r>
              <a:rPr lang="en-US" dirty="0" err="1" smtClean="0"/>
              <a:t>razvijanje</a:t>
            </a:r>
            <a:r>
              <a:rPr lang="en-US" dirty="0" smtClean="0"/>
              <a:t> web </a:t>
            </a:r>
            <a:r>
              <a:rPr lang="en-US" dirty="0" err="1" smtClean="0"/>
              <a:t>aplikacija</a:t>
            </a:r>
            <a:r>
              <a:rPr lang="en-US" dirty="0" smtClean="0"/>
              <a:t> i REST API-</a:t>
            </a:r>
            <a:r>
              <a:rPr lang="en-US" dirty="0" err="1" smtClean="0"/>
              <a:t>ja</a:t>
            </a:r>
            <a:endParaRPr lang="en-US" dirty="0" smtClean="0"/>
          </a:p>
          <a:p>
            <a:r>
              <a:rPr lang="sr-Latn-RS" dirty="0"/>
              <a:t>Njegov jednostavan i jasan API posebno pogoduje početnicima u svetu web </a:t>
            </a:r>
            <a:r>
              <a:rPr lang="sr-Latn-RS" dirty="0" smtClean="0"/>
              <a:t>programiranja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sr-Latn-RS" dirty="0" smtClean="0"/>
              <a:t>oseduje </a:t>
            </a:r>
            <a:r>
              <a:rPr lang="sr-Latn-RS" dirty="0"/>
              <a:t>odličnu zvaničnu dokumentaciju i razvijenu zajednicu koja olakšava učenje i rešavanje problema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Šta</a:t>
            </a:r>
            <a:r>
              <a:rPr lang="en-US" dirty="0" smtClean="0"/>
              <a:t> je Flask i </a:t>
            </a:r>
            <a:r>
              <a:rPr lang="en-US" dirty="0" err="1" smtClean="0"/>
              <a:t>zašto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219200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4325" r="6056" b="4559"/>
          <a:stretch/>
        </p:blipFill>
        <p:spPr>
          <a:xfrm>
            <a:off x="381000" y="1371600"/>
            <a:ext cx="8499012" cy="4419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r>
              <a:rPr lang="en-US" dirty="0" err="1" smtClean="0"/>
              <a:t>Mikro</a:t>
            </a:r>
            <a:r>
              <a:rPr lang="en-US" dirty="0" smtClean="0"/>
              <a:t> framework</a:t>
            </a:r>
          </a:p>
          <a:p>
            <a:r>
              <a:rPr lang="en-US" dirty="0" err="1" smtClean="0"/>
              <a:t>Jednostavnost</a:t>
            </a:r>
            <a:endParaRPr lang="en-US" dirty="0" smtClean="0"/>
          </a:p>
          <a:p>
            <a:r>
              <a:rPr lang="en-US" dirty="0" err="1" smtClean="0"/>
              <a:t>Fleksibilnost</a:t>
            </a:r>
            <a:endParaRPr lang="en-US" dirty="0" smtClean="0"/>
          </a:p>
          <a:p>
            <a:r>
              <a:rPr lang="en-US" dirty="0" err="1" smtClean="0"/>
              <a:t>Zasnovan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moćnim</a:t>
            </a:r>
            <a:r>
              <a:rPr lang="en-US" dirty="0" smtClean="0"/>
              <a:t> </a:t>
            </a:r>
            <a:r>
              <a:rPr lang="en-US" dirty="0" err="1" smtClean="0"/>
              <a:t>bibliotekama</a:t>
            </a:r>
            <a:r>
              <a:rPr lang="en-US" dirty="0" smtClean="0"/>
              <a:t> – Jinja2 i </a:t>
            </a:r>
            <a:r>
              <a:rPr lang="en-US" dirty="0" err="1" smtClean="0"/>
              <a:t>Werkzeug</a:t>
            </a:r>
            <a:endParaRPr lang="en-US" dirty="0" smtClean="0"/>
          </a:p>
          <a:p>
            <a:r>
              <a:rPr lang="en-US" dirty="0" err="1" smtClean="0"/>
              <a:t>Proširivost</a:t>
            </a:r>
            <a:endParaRPr lang="en-US" dirty="0" smtClean="0"/>
          </a:p>
          <a:p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ugrađenog</a:t>
            </a:r>
            <a:r>
              <a:rPr lang="en-US" dirty="0" smtClean="0"/>
              <a:t> ORM-a</a:t>
            </a:r>
          </a:p>
          <a:p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izboru</a:t>
            </a:r>
            <a:endParaRPr lang="en-US" dirty="0" smtClean="0"/>
          </a:p>
          <a:p>
            <a:r>
              <a:rPr lang="en-US" dirty="0" smtClean="0"/>
              <a:t>Frontend </a:t>
            </a:r>
            <a:r>
              <a:rPr lang="en-US" dirty="0" err="1" smtClean="0"/>
              <a:t>tehnologija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izboru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Ključne</a:t>
            </a:r>
            <a:r>
              <a:rPr lang="en-US" dirty="0" smtClean="0"/>
              <a:t> </a:t>
            </a:r>
            <a:r>
              <a:rPr lang="en-US" dirty="0" err="1" smtClean="0"/>
              <a:t>karakteristike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219200"/>
          </a:xfrm>
        </p:spPr>
        <p:txBody>
          <a:bodyPr/>
          <a:lstStyle/>
          <a:p>
            <a:r>
              <a:rPr lang="en-US" dirty="0" err="1" smtClean="0"/>
              <a:t>Konkurentska</a:t>
            </a:r>
            <a:r>
              <a:rPr lang="en-US" dirty="0" smtClean="0"/>
              <a:t> </a:t>
            </a:r>
            <a:r>
              <a:rPr lang="en-US" dirty="0" err="1" smtClean="0"/>
              <a:t>rešenja</a:t>
            </a:r>
            <a:r>
              <a:rPr lang="en-US" dirty="0" smtClean="0"/>
              <a:t> - </a:t>
            </a:r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957" t="10606" r="2202" b="606"/>
          <a:stretch/>
        </p:blipFill>
        <p:spPr>
          <a:xfrm>
            <a:off x="1371600" y="971550"/>
            <a:ext cx="6220691" cy="405938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2564" r="2797" b="8087"/>
          <a:stretch/>
        </p:blipFill>
        <p:spPr>
          <a:xfrm>
            <a:off x="1371600" y="4933950"/>
            <a:ext cx="6248400" cy="16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219200"/>
          </a:xfrm>
        </p:spPr>
        <p:txBody>
          <a:bodyPr/>
          <a:lstStyle/>
          <a:p>
            <a:r>
              <a:rPr lang="en-US" dirty="0" err="1"/>
              <a:t>Konkurentska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- </a:t>
            </a:r>
            <a:r>
              <a:rPr lang="en-US" dirty="0" err="1"/>
              <a:t>Django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467" t="13770" r="5822"/>
          <a:stretch/>
        </p:blipFill>
        <p:spPr>
          <a:xfrm>
            <a:off x="1447800" y="838200"/>
            <a:ext cx="6071558" cy="4038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/>
          <a:srcRect l="2657" t="4506" r="2657" b="4702"/>
          <a:stretch/>
        </p:blipFill>
        <p:spPr>
          <a:xfrm>
            <a:off x="1423916" y="4876800"/>
            <a:ext cx="6096000" cy="16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i VS Code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okruženje</a:t>
            </a:r>
            <a:endParaRPr lang="en-US" dirty="0" smtClean="0"/>
          </a:p>
          <a:p>
            <a:r>
              <a:rPr lang="en-US" dirty="0" err="1" smtClean="0"/>
              <a:t>Preduslov</a:t>
            </a:r>
            <a:r>
              <a:rPr lang="en-US" dirty="0" smtClean="0"/>
              <a:t>: </a:t>
            </a:r>
            <a:r>
              <a:rPr lang="en-US" dirty="0" err="1" smtClean="0"/>
              <a:t>instaliran</a:t>
            </a:r>
            <a:r>
              <a:rPr lang="en-US" dirty="0" smtClean="0"/>
              <a:t> Python i pip</a:t>
            </a:r>
          </a:p>
          <a:p>
            <a:r>
              <a:rPr lang="en-US" dirty="0" err="1" smtClean="0"/>
              <a:t>Kreirati</a:t>
            </a:r>
            <a:r>
              <a:rPr lang="en-US" dirty="0" smtClean="0"/>
              <a:t> folder u </a:t>
            </a:r>
            <a:r>
              <a:rPr lang="en-US" dirty="0" err="1" smtClean="0"/>
              <a:t>kom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se </a:t>
            </a:r>
            <a:r>
              <a:rPr lang="en-US" dirty="0" err="1" smtClean="0"/>
              <a:t>nalaziti</a:t>
            </a:r>
            <a:r>
              <a:rPr lang="en-US" dirty="0" smtClean="0"/>
              <a:t> </a:t>
            </a:r>
            <a:r>
              <a:rPr lang="en-US" dirty="0" err="1" smtClean="0"/>
              <a:t>projekat</a:t>
            </a:r>
            <a:r>
              <a:rPr lang="en-US" dirty="0" smtClean="0"/>
              <a:t> i </a:t>
            </a:r>
            <a:r>
              <a:rPr lang="en-US" dirty="0" err="1" smtClean="0"/>
              <a:t>otvoriti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u VS Code</a:t>
            </a:r>
          </a:p>
          <a:p>
            <a:r>
              <a:rPr lang="en-US" dirty="0" smtClean="0"/>
              <a:t>U VS Code </a:t>
            </a:r>
            <a:r>
              <a:rPr lang="en-US" dirty="0" err="1" smtClean="0"/>
              <a:t>terminalu</a:t>
            </a:r>
            <a:r>
              <a:rPr lang="en-US" dirty="0" smtClean="0"/>
              <a:t> </a:t>
            </a:r>
            <a:r>
              <a:rPr lang="en-US" dirty="0" err="1" smtClean="0"/>
              <a:t>uneti</a:t>
            </a:r>
            <a:r>
              <a:rPr lang="en-US" dirty="0" smtClean="0"/>
              <a:t> </a:t>
            </a:r>
            <a:r>
              <a:rPr lang="en-US" dirty="0" err="1" smtClean="0"/>
              <a:t>sledeće</a:t>
            </a:r>
            <a:r>
              <a:rPr lang="en-US" dirty="0" smtClean="0"/>
              <a:t> </a:t>
            </a:r>
            <a:r>
              <a:rPr lang="en-US" dirty="0" err="1" smtClean="0"/>
              <a:t>komande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instalaciju</a:t>
            </a:r>
            <a:r>
              <a:rPr lang="en-US" dirty="0" smtClean="0"/>
              <a:t> </a:t>
            </a:r>
            <a:r>
              <a:rPr lang="en-US" dirty="0" err="1" smtClean="0"/>
              <a:t>virtuelnog</a:t>
            </a:r>
            <a:r>
              <a:rPr lang="en-US" dirty="0" smtClean="0"/>
              <a:t> </a:t>
            </a:r>
            <a:r>
              <a:rPr lang="en-US" dirty="0" err="1" smtClean="0"/>
              <a:t>okruženja</a:t>
            </a:r>
            <a:r>
              <a:rPr lang="en-US" dirty="0"/>
              <a:t>: pip install </a:t>
            </a:r>
            <a:r>
              <a:rPr lang="en-US" dirty="0" err="1" smtClean="0"/>
              <a:t>virtualenv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vituelnog</a:t>
            </a:r>
            <a:r>
              <a:rPr lang="en-US" dirty="0"/>
              <a:t> </a:t>
            </a:r>
            <a:r>
              <a:rPr lang="en-US" dirty="0" err="1" smtClean="0"/>
              <a:t>okružena</a:t>
            </a:r>
            <a:r>
              <a:rPr lang="en-US" dirty="0"/>
              <a:t>: 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A</a:t>
            </a:r>
            <a:r>
              <a:rPr lang="en-US" dirty="0" err="1"/>
              <a:t>ktivacija</a:t>
            </a:r>
            <a:r>
              <a:rPr lang="en-US" dirty="0"/>
              <a:t> </a:t>
            </a:r>
            <a:r>
              <a:rPr lang="en-US" dirty="0" err="1"/>
              <a:t>virtuelnog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windows-u: </a:t>
            </a:r>
            <a:r>
              <a:rPr lang="en-US" dirty="0" err="1"/>
              <a:t>env</a:t>
            </a:r>
            <a:r>
              <a:rPr lang="en-US" dirty="0"/>
              <a:t>\Scripts\activate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Instalacija</a:t>
            </a:r>
            <a:r>
              <a:rPr lang="en-US" dirty="0" smtClean="0"/>
              <a:t> i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Instalirati</a:t>
            </a:r>
            <a:r>
              <a:rPr lang="en-US" dirty="0" smtClean="0"/>
              <a:t> Flask I </a:t>
            </a:r>
            <a:r>
              <a:rPr lang="en-US" dirty="0" err="1" smtClean="0"/>
              <a:t>ostale</a:t>
            </a:r>
            <a:r>
              <a:rPr lang="en-US" dirty="0" smtClean="0"/>
              <a:t> </a:t>
            </a:r>
            <a:r>
              <a:rPr lang="en-US" dirty="0" err="1" smtClean="0"/>
              <a:t>bitne</a:t>
            </a:r>
            <a:r>
              <a:rPr lang="en-US" dirty="0" smtClean="0"/>
              <a:t> </a:t>
            </a:r>
            <a:r>
              <a:rPr lang="en-US" dirty="0" err="1" smtClean="0"/>
              <a:t>pakete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pip install flask </a:t>
            </a:r>
          </a:p>
          <a:p>
            <a:pPr lvl="1"/>
            <a:r>
              <a:rPr lang="en-US" dirty="0" smtClean="0"/>
              <a:t>pip </a:t>
            </a:r>
            <a:r>
              <a:rPr lang="en-US" dirty="0"/>
              <a:t>install flask-</a:t>
            </a:r>
            <a:r>
              <a:rPr lang="en-US" dirty="0" err="1"/>
              <a:t>sqlalchemy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pip </a:t>
            </a:r>
            <a:r>
              <a:rPr lang="en-US" dirty="0"/>
              <a:t>install flask-</a:t>
            </a:r>
            <a:r>
              <a:rPr lang="en-US" dirty="0" err="1"/>
              <a:t>wtf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pip </a:t>
            </a:r>
            <a:r>
              <a:rPr lang="en-US" dirty="0"/>
              <a:t>install flask-login </a:t>
            </a:r>
            <a:endParaRPr lang="en-US" dirty="0" smtClean="0"/>
          </a:p>
          <a:p>
            <a:pPr lvl="1"/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smtClean="0"/>
              <a:t>email-validator</a:t>
            </a:r>
          </a:p>
          <a:p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app.py </a:t>
            </a:r>
            <a:r>
              <a:rPr lang="en-US" dirty="0"/>
              <a:t>u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glavnom</a:t>
            </a:r>
            <a:r>
              <a:rPr lang="en-US" dirty="0" smtClean="0"/>
              <a:t> </a:t>
            </a:r>
            <a:r>
              <a:rPr lang="en-US" dirty="0" err="1" smtClean="0"/>
              <a:t>folderu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err="1"/>
              <a:t>dodati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sledeći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</a:t>
            </a:r>
            <a:r>
              <a:rPr lang="en-US" dirty="0" err="1"/>
              <a:t>okrenuti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 </a:t>
            </a:r>
            <a:r>
              <a:rPr lang="en-US" dirty="0" err="1"/>
              <a:t>komandom</a:t>
            </a:r>
            <a:r>
              <a:rPr lang="en-US" dirty="0"/>
              <a:t> u </a:t>
            </a:r>
            <a:r>
              <a:rPr lang="en-US" dirty="0" err="1"/>
              <a:t>teminalu</a:t>
            </a:r>
            <a:r>
              <a:rPr lang="en-US" dirty="0"/>
              <a:t> python app.py i </a:t>
            </a:r>
            <a:r>
              <a:rPr lang="en-US" dirty="0" err="1"/>
              <a:t>otvoriti</a:t>
            </a:r>
            <a:r>
              <a:rPr lang="en-US" dirty="0"/>
              <a:t> u </a:t>
            </a:r>
            <a:r>
              <a:rPr lang="en-US" dirty="0" err="1"/>
              <a:t>pregledaču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/>
              <a:t> </a:t>
            </a:r>
            <a:r>
              <a:rPr lang="en-US" dirty="0" err="1" smtClean="0"/>
              <a:t>adresi</a:t>
            </a:r>
            <a:r>
              <a:rPr lang="en-US" dirty="0"/>
              <a:t>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localhost:5000</a:t>
            </a:r>
            <a:endParaRPr lang="en-US" u="sng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u </a:t>
            </a:r>
            <a:r>
              <a:rPr lang="en-US" dirty="0" err="1" smtClean="0"/>
              <a:t>pregledaču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se </a:t>
            </a:r>
            <a:r>
              <a:rPr lang="en-US" dirty="0" err="1" smtClean="0"/>
              <a:t>prikazati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r>
              <a:rPr lang="en-US" dirty="0" smtClean="0"/>
              <a:t> Hello, World!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3200400" cy="265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0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136</TotalTime>
  <Words>1062</Words>
  <Application>Microsoft Office PowerPoint</Application>
  <PresentationFormat>On-screen Show (4:3)</PresentationFormat>
  <Paragraphs>136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Paper</vt:lpstr>
      <vt:lpstr>Flask framework</vt:lpstr>
      <vt:lpstr>Sadržaj</vt:lpstr>
      <vt:lpstr>Šta je Flask i zašto se koristi</vt:lpstr>
      <vt:lpstr>PowerPoint Presentation</vt:lpstr>
      <vt:lpstr>Ključne karakteristike</vt:lpstr>
      <vt:lpstr>Konkurentska rešenja - Django</vt:lpstr>
      <vt:lpstr>Konkurentska rešenja - Django</vt:lpstr>
      <vt:lpstr>Instalacija i kreiranje projekta</vt:lpstr>
      <vt:lpstr>PowerPoint Presentation</vt:lpstr>
      <vt:lpstr>Fajl struktura gotovog projekta</vt:lpstr>
      <vt:lpstr>Templates i static</vt:lpstr>
      <vt:lpstr>Jinja2 za dinamičko generisanje stranica i nasleđivanje šablona</vt:lpstr>
      <vt:lpstr>PowerPoint Presentation</vt:lpstr>
      <vt:lpstr>PowerPoint Presentation</vt:lpstr>
      <vt:lpstr>PowerPoint Presentation</vt:lpstr>
      <vt:lpstr>Statički fajlovi</vt:lpstr>
      <vt:lpstr>Rutiranje</vt:lpstr>
      <vt:lpstr>PowerPoint Presentation</vt:lpstr>
      <vt:lpstr>Baza podataka</vt:lpstr>
      <vt:lpstr>Podešavanje baze u projektu</vt:lpstr>
      <vt:lpstr>Modeli</vt:lpstr>
      <vt:lpstr>PowerPoint Presentation</vt:lpstr>
      <vt:lpstr>CRUD operacije</vt:lpstr>
      <vt:lpstr>PowerPoint Presentation</vt:lpstr>
      <vt:lpstr>Flask WTForms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13</cp:revision>
  <dcterms:created xsi:type="dcterms:W3CDTF">2025-06-12T13:56:31Z</dcterms:created>
  <dcterms:modified xsi:type="dcterms:W3CDTF">2025-06-12T16:24:08Z</dcterms:modified>
</cp:coreProperties>
</file>