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  <p:sldId id="262" r:id="rId9"/>
    <p:sldId id="264" r:id="rId10"/>
    <p:sldId id="265" r:id="rId11"/>
    <p:sldId id="266" r:id="rId12"/>
    <p:sldId id="267" r:id="rId13"/>
    <p:sldId id="271" r:id="rId14"/>
    <p:sldId id="268" r:id="rId15"/>
    <p:sldId id="269" r:id="rId16"/>
    <p:sldId id="270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5" r:id="rId30"/>
    <p:sldId id="284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-1956" y="-4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Title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3F05-CE7B-49E3-835E-211E3B606151}" type="datetimeFigureOut">
              <a:rPr lang="en-US" smtClean="0"/>
              <a:t>12-Jun-25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7331681-3893-4377-AAFA-867FBC53B3D9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3F05-CE7B-49E3-835E-211E3B606151}" type="datetimeFigureOut">
              <a:rPr lang="en-US" smtClean="0"/>
              <a:t>12-Jun-25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31681-3893-4377-AAFA-867FBC53B3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3F05-CE7B-49E3-835E-211E3B606151}" type="datetimeFigureOut">
              <a:rPr lang="en-US" smtClean="0"/>
              <a:t>12-Jun-25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31681-3893-4377-AAFA-867FBC53B3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9F133F05-CE7B-49E3-835E-211E3B606151}" type="datetimeFigureOut">
              <a:rPr lang="en-US" smtClean="0"/>
              <a:t>12-Jun-25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F7331681-3893-4377-AAFA-867FBC53B3D9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3F05-CE7B-49E3-835E-211E3B606151}" type="datetimeFigureOut">
              <a:rPr lang="en-US" smtClean="0"/>
              <a:t>12-Jun-25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31681-3893-4377-AAFA-867FBC53B3D9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3F05-CE7B-49E3-835E-211E3B606151}" type="datetimeFigureOut">
              <a:rPr lang="en-US" smtClean="0"/>
              <a:t>12-Jun-25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31681-3893-4377-AAFA-867FBC53B3D9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31681-3893-4377-AAFA-867FBC53B3D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3F05-CE7B-49E3-835E-211E3B606151}" type="datetimeFigureOut">
              <a:rPr lang="en-US" smtClean="0"/>
              <a:t>12-Jun-25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4" name="Content Placeholder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3F05-CE7B-49E3-835E-211E3B606151}" type="datetimeFigureOut">
              <a:rPr lang="en-US" smtClean="0"/>
              <a:t>12-Jun-25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31681-3893-4377-AAFA-867FBC53B3D9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3F05-CE7B-49E3-835E-211E3B606151}" type="datetimeFigureOut">
              <a:rPr lang="en-US" smtClean="0"/>
              <a:t>12-Jun-25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31681-3893-4377-AAFA-867FBC53B3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9F133F05-CE7B-49E3-835E-211E3B606151}" type="datetimeFigureOut">
              <a:rPr lang="en-US" smtClean="0"/>
              <a:t>12-Jun-25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7331681-3893-4377-AAFA-867FBC53B3D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33F05-CE7B-49E3-835E-211E3B606151}" type="datetimeFigureOut">
              <a:rPr lang="en-US" smtClean="0"/>
              <a:t>12-Jun-25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7331681-3893-4377-AAFA-867FBC53B3D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9F133F05-CE7B-49E3-835E-211E3B606151}" type="datetimeFigureOut">
              <a:rPr lang="en-US" smtClean="0"/>
              <a:t>12-Jun-25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F7331681-3893-4377-AAFA-867FBC53B3D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localhost:5000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sz="1800" dirty="0" smtClean="0"/>
          </a:p>
          <a:p>
            <a:endParaRPr lang="en-US" sz="1800" dirty="0" smtClean="0"/>
          </a:p>
          <a:p>
            <a:r>
              <a:rPr lang="en-US" sz="1800" dirty="0" smtClean="0"/>
              <a:t>Student:                                                       Mentor:</a:t>
            </a:r>
          </a:p>
          <a:p>
            <a:r>
              <a:rPr lang="en-US" sz="1800" dirty="0" smtClean="0"/>
              <a:t>    </a:t>
            </a:r>
            <a:r>
              <a:rPr lang="en-US" sz="1800" dirty="0" err="1" smtClean="0"/>
              <a:t>Neda</a:t>
            </a:r>
            <a:r>
              <a:rPr lang="en-US" sz="1800" dirty="0" smtClean="0"/>
              <a:t> </a:t>
            </a:r>
            <a:r>
              <a:rPr lang="en-US" sz="1800" dirty="0" err="1" smtClean="0"/>
              <a:t>Radovanović</a:t>
            </a:r>
            <a:r>
              <a:rPr lang="en-US" sz="1800" dirty="0" smtClean="0"/>
              <a:t>, 2006                  Prof. dr. </a:t>
            </a:r>
            <a:r>
              <a:rPr lang="en-US" sz="1800" dirty="0" err="1" smtClean="0"/>
              <a:t>Aleksandar</a:t>
            </a:r>
            <a:r>
              <a:rPr lang="en-US" sz="1800" dirty="0" smtClean="0"/>
              <a:t> </a:t>
            </a:r>
            <a:r>
              <a:rPr lang="en-US" sz="1800" dirty="0" err="1" smtClean="0"/>
              <a:t>Milosavljević</a:t>
            </a:r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Flask framework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061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Fajl</a:t>
            </a:r>
            <a:r>
              <a:rPr lang="en-US" dirty="0" smtClean="0"/>
              <a:t> </a:t>
            </a:r>
            <a:r>
              <a:rPr lang="en-US" dirty="0" err="1" smtClean="0"/>
              <a:t>struktura</a:t>
            </a:r>
            <a:r>
              <a:rPr lang="en-US" dirty="0" smtClean="0"/>
              <a:t> </a:t>
            </a:r>
            <a:r>
              <a:rPr lang="en-US" dirty="0" err="1" smtClean="0"/>
              <a:t>gotovog</a:t>
            </a:r>
            <a:r>
              <a:rPr lang="en-US" dirty="0" smtClean="0"/>
              <a:t> </a:t>
            </a:r>
            <a:r>
              <a:rPr lang="en-US" dirty="0" err="1" smtClean="0"/>
              <a:t>projekta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2819400" y="1695450"/>
            <a:ext cx="3595687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307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9530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Template </a:t>
            </a:r>
            <a:r>
              <a:rPr lang="en-US" dirty="0" err="1"/>
              <a:t>fajlovi</a:t>
            </a:r>
            <a:r>
              <a:rPr lang="en-US" dirty="0"/>
              <a:t> u Flask-u </a:t>
            </a:r>
            <a:r>
              <a:rPr lang="en-US" dirty="0" err="1"/>
              <a:t>su</a:t>
            </a:r>
            <a:r>
              <a:rPr lang="en-US" dirty="0"/>
              <a:t> HTML </a:t>
            </a:r>
            <a:r>
              <a:rPr lang="en-US" dirty="0" err="1"/>
              <a:t>datoteke</a:t>
            </a:r>
            <a:r>
              <a:rPr lang="en-US" dirty="0"/>
              <a:t> </a:t>
            </a:r>
            <a:r>
              <a:rPr lang="en-US" dirty="0" err="1"/>
              <a:t>koje</a:t>
            </a:r>
            <a:r>
              <a:rPr lang="en-US" dirty="0"/>
              <a:t> se </a:t>
            </a:r>
            <a:r>
              <a:rPr lang="en-US" dirty="0" err="1"/>
              <a:t>koriste</a:t>
            </a:r>
            <a:r>
              <a:rPr lang="en-US" dirty="0"/>
              <a:t>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kreiranje</a:t>
            </a:r>
            <a:r>
              <a:rPr lang="en-US" dirty="0"/>
              <a:t> </a:t>
            </a:r>
            <a:r>
              <a:rPr lang="en-US" dirty="0" err="1"/>
              <a:t>dinamičkih</a:t>
            </a:r>
            <a:r>
              <a:rPr lang="en-US" dirty="0"/>
              <a:t> web </a:t>
            </a:r>
            <a:r>
              <a:rPr lang="en-US" dirty="0" err="1" smtClean="0"/>
              <a:t>stranica</a:t>
            </a:r>
            <a:endParaRPr lang="en-US" dirty="0" smtClean="0"/>
          </a:p>
          <a:p>
            <a:r>
              <a:rPr lang="en-US" dirty="0" smtClean="0"/>
              <a:t>Flask </a:t>
            </a:r>
            <a:r>
              <a:rPr lang="en-US" dirty="0" err="1"/>
              <a:t>koristi</a:t>
            </a:r>
            <a:r>
              <a:rPr lang="en-US" dirty="0"/>
              <a:t> Jinja2 – </a:t>
            </a:r>
            <a:r>
              <a:rPr lang="en-US" dirty="0" err="1"/>
              <a:t>moćan</a:t>
            </a:r>
            <a:r>
              <a:rPr lang="en-US" dirty="0"/>
              <a:t> </a:t>
            </a:r>
            <a:r>
              <a:rPr lang="en-US" dirty="0" err="1"/>
              <a:t>šablonski</a:t>
            </a:r>
            <a:r>
              <a:rPr lang="en-US" dirty="0"/>
              <a:t> </a:t>
            </a:r>
            <a:r>
              <a:rPr lang="en-US" dirty="0" err="1"/>
              <a:t>mehanizam</a:t>
            </a:r>
            <a:r>
              <a:rPr lang="en-US" dirty="0"/>
              <a:t> </a:t>
            </a:r>
            <a:r>
              <a:rPr lang="en-US" dirty="0" err="1"/>
              <a:t>koji</a:t>
            </a:r>
            <a:r>
              <a:rPr lang="en-US" dirty="0"/>
              <a:t> </a:t>
            </a:r>
            <a:r>
              <a:rPr lang="en-US" dirty="0" err="1"/>
              <a:t>omogućava</a:t>
            </a:r>
            <a:r>
              <a:rPr lang="en-US" dirty="0"/>
              <a:t> </a:t>
            </a:r>
            <a:r>
              <a:rPr lang="en-US" dirty="0" err="1"/>
              <a:t>ugrađivanje</a:t>
            </a:r>
            <a:r>
              <a:rPr lang="en-US" dirty="0"/>
              <a:t> Python </a:t>
            </a:r>
            <a:r>
              <a:rPr lang="en-US" dirty="0" err="1"/>
              <a:t>logike</a:t>
            </a:r>
            <a:r>
              <a:rPr lang="en-US" dirty="0"/>
              <a:t> </a:t>
            </a:r>
            <a:r>
              <a:rPr lang="en-US" dirty="0" err="1"/>
              <a:t>unutar</a:t>
            </a:r>
            <a:r>
              <a:rPr lang="en-US" dirty="0"/>
              <a:t> HTML </a:t>
            </a:r>
            <a:r>
              <a:rPr lang="en-US" dirty="0" err="1"/>
              <a:t>fajlova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Statički</a:t>
            </a:r>
            <a:r>
              <a:rPr lang="en-US" dirty="0" smtClean="0"/>
              <a:t> </a:t>
            </a:r>
            <a:r>
              <a:rPr lang="en-US" dirty="0" err="1"/>
              <a:t>fajlovi</a:t>
            </a:r>
            <a:r>
              <a:rPr lang="en-US" dirty="0"/>
              <a:t> </a:t>
            </a:r>
            <a:r>
              <a:rPr lang="en-US" dirty="0" err="1"/>
              <a:t>poput</a:t>
            </a:r>
            <a:r>
              <a:rPr lang="en-US" dirty="0"/>
              <a:t> CSS-a, JavaScript-a i </a:t>
            </a:r>
            <a:r>
              <a:rPr lang="en-US" dirty="0" err="1"/>
              <a:t>slika</a:t>
            </a:r>
            <a:r>
              <a:rPr lang="en-US" dirty="0"/>
              <a:t> </a:t>
            </a:r>
            <a:r>
              <a:rPr lang="en-US" dirty="0" err="1"/>
              <a:t>čuvaju</a:t>
            </a:r>
            <a:r>
              <a:rPr lang="en-US" dirty="0"/>
              <a:t> se </a:t>
            </a:r>
            <a:r>
              <a:rPr lang="en-US" dirty="0" err="1"/>
              <a:t>odvojeno</a:t>
            </a:r>
            <a:r>
              <a:rPr lang="en-US" dirty="0"/>
              <a:t> (u static </a:t>
            </a:r>
            <a:r>
              <a:rPr lang="en-US" dirty="0" err="1"/>
              <a:t>folderu</a:t>
            </a:r>
            <a:r>
              <a:rPr lang="en-US" dirty="0" smtClean="0"/>
              <a:t>)</a:t>
            </a:r>
          </a:p>
          <a:p>
            <a:r>
              <a:rPr lang="sr-Latn-RS" dirty="0"/>
              <a:t>Jedna od najkorisnijih osobina Flask-a je mogućnost da renderuje HTML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</a:t>
            </a:r>
            <a:r>
              <a:rPr lang="sr-Latn-RS" dirty="0" smtClean="0"/>
              <a:t>pomoću </a:t>
            </a:r>
            <a:r>
              <a:rPr lang="sr-Latn-RS" dirty="0"/>
              <a:t>funkcije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</a:t>
            </a:r>
            <a:r>
              <a:rPr lang="sr-Latn-RS" dirty="0" smtClean="0"/>
              <a:t>render_template</a:t>
            </a:r>
            <a:r>
              <a:rPr lang="sr-Latn-RS" dirty="0"/>
              <a:t>()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</a:t>
            </a:r>
            <a:r>
              <a:rPr lang="sr-Latn-RS" dirty="0" smtClean="0"/>
              <a:t>iz </a:t>
            </a:r>
            <a:r>
              <a:rPr lang="sr-Latn-RS" dirty="0"/>
              <a:t>Jinja2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Templates i static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3962400" y="5105400"/>
            <a:ext cx="4686300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329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dirty="0"/>
              <a:t>Flask koristi Jinja2 kao alat za dinamičko generisanje HTML </a:t>
            </a:r>
            <a:r>
              <a:rPr lang="sr-Latn-RS" dirty="0" smtClean="0"/>
              <a:t>stranica</a:t>
            </a:r>
            <a:endParaRPr lang="en-US" dirty="0" smtClean="0"/>
          </a:p>
          <a:p>
            <a:r>
              <a:rPr lang="en-US" dirty="0"/>
              <a:t>U</a:t>
            </a:r>
            <a:r>
              <a:rPr lang="sr-Latn-RS" dirty="0" smtClean="0"/>
              <a:t> </a:t>
            </a:r>
            <a:r>
              <a:rPr lang="sr-Latn-RS" dirty="0"/>
              <a:t>naše HTML </a:t>
            </a:r>
            <a:r>
              <a:rPr lang="sr-Latn-RS" dirty="0" smtClean="0"/>
              <a:t>fajlove</a:t>
            </a:r>
            <a:r>
              <a:rPr lang="en-US" dirty="0" smtClean="0"/>
              <a:t> </a:t>
            </a:r>
            <a:r>
              <a:rPr lang="en-US" dirty="0" err="1" smtClean="0"/>
              <a:t>možemo</a:t>
            </a:r>
            <a:r>
              <a:rPr lang="sr-Latn-RS" dirty="0" smtClean="0"/>
              <a:t> </a:t>
            </a:r>
            <a:r>
              <a:rPr lang="sr-Latn-RS" dirty="0"/>
              <a:t>ubaciti Python logiku, kao što su petlje i </a:t>
            </a:r>
            <a:r>
              <a:rPr lang="sr-Latn-RS" dirty="0" smtClean="0"/>
              <a:t>uslovi</a:t>
            </a:r>
            <a:endParaRPr lang="en-US" dirty="0" smtClean="0"/>
          </a:p>
          <a:p>
            <a:r>
              <a:rPr lang="sr-Latn-RS" dirty="0" smtClean="0"/>
              <a:t>Na </a:t>
            </a:r>
            <a:r>
              <a:rPr lang="sr-Latn-RS" dirty="0"/>
              <a:t>taj način ne pišemo isti HTML više puta, već ga 'šablonizujemo' i menjamo sadržaj u zavisnosti od podataka koje prosledimo iz </a:t>
            </a:r>
            <a:r>
              <a:rPr lang="sr-Latn-RS" dirty="0" smtClean="0"/>
              <a:t>backend-a</a:t>
            </a:r>
            <a:endParaRPr lang="en-US" dirty="0" smtClean="0"/>
          </a:p>
          <a:p>
            <a:r>
              <a:rPr lang="en-US" dirty="0" err="1"/>
              <a:t>Unutar</a:t>
            </a:r>
            <a:r>
              <a:rPr lang="en-US" dirty="0"/>
              <a:t> HTML-a </a:t>
            </a:r>
            <a:r>
              <a:rPr lang="en-US" dirty="0" err="1"/>
              <a:t>koristimo</a:t>
            </a:r>
            <a:r>
              <a:rPr lang="en-US" dirty="0"/>
              <a:t> </a:t>
            </a:r>
            <a:r>
              <a:rPr lang="en-US" dirty="0" err="1"/>
              <a:t>posebne</a:t>
            </a:r>
            <a:r>
              <a:rPr lang="en-US" dirty="0"/>
              <a:t> </a:t>
            </a:r>
            <a:r>
              <a:rPr lang="en-US" dirty="0" err="1"/>
              <a:t>oznake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{{ }}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prikaz</a:t>
            </a:r>
            <a:r>
              <a:rPr lang="en-US" dirty="0"/>
              <a:t> </a:t>
            </a:r>
            <a:r>
              <a:rPr lang="en-US" dirty="0" err="1"/>
              <a:t>promenljivih</a:t>
            </a:r>
            <a:r>
              <a:rPr lang="en-US" dirty="0"/>
              <a:t> (</a:t>
            </a:r>
            <a:r>
              <a:rPr lang="en-US" dirty="0" err="1"/>
              <a:t>npr</a:t>
            </a:r>
            <a:r>
              <a:rPr lang="en-US" dirty="0"/>
              <a:t>: {{ </a:t>
            </a:r>
            <a:r>
              <a:rPr lang="en-US" dirty="0" err="1"/>
              <a:t>ime</a:t>
            </a:r>
            <a:r>
              <a:rPr lang="en-US" dirty="0"/>
              <a:t> }})</a:t>
            </a:r>
          </a:p>
          <a:p>
            <a:pPr lvl="1"/>
            <a:r>
              <a:rPr lang="en-US" dirty="0"/>
              <a:t>{% %}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logiku</a:t>
            </a:r>
            <a:r>
              <a:rPr lang="en-US" dirty="0"/>
              <a:t>, </a:t>
            </a:r>
            <a:r>
              <a:rPr lang="en-US" dirty="0" err="1"/>
              <a:t>poput</a:t>
            </a:r>
            <a:r>
              <a:rPr lang="en-US" dirty="0"/>
              <a:t> for </a:t>
            </a:r>
            <a:r>
              <a:rPr lang="en-US" dirty="0" err="1"/>
              <a:t>petlje</a:t>
            </a:r>
            <a:r>
              <a:rPr lang="en-US" dirty="0"/>
              <a:t> </a:t>
            </a:r>
            <a:r>
              <a:rPr lang="en-US" dirty="0" err="1"/>
              <a:t>ili</a:t>
            </a:r>
            <a:r>
              <a:rPr lang="en-US" dirty="0"/>
              <a:t> if </a:t>
            </a:r>
            <a:r>
              <a:rPr lang="en-US" dirty="0" err="1" smtClean="0"/>
              <a:t>uslova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 dirty="0">
                <a:effectLst/>
              </a:rPr>
              <a:t>Jinja2 za dinamičko generisanje stranica </a:t>
            </a:r>
            <a:r>
              <a:rPr lang="en-US" dirty="0" smtClean="0">
                <a:effectLst/>
              </a:rPr>
              <a:t>i</a:t>
            </a:r>
            <a:r>
              <a:rPr lang="sr-Latn-RS" dirty="0" smtClean="0">
                <a:effectLst/>
              </a:rPr>
              <a:t> </a:t>
            </a:r>
            <a:r>
              <a:rPr lang="sr-Latn-RS" dirty="0">
                <a:effectLst/>
              </a:rPr>
              <a:t>nasleđivanje šablona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017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r-Latn-RS" dirty="0"/>
              <a:t>Umesto da ponavljamo ceo HTML u svakom fajlu, pomoću Jinja2 možemo da nasleđujemo osnovni šablon i menjamo samo određene </a:t>
            </a:r>
            <a:r>
              <a:rPr lang="sr-Latn-RS" dirty="0" smtClean="0"/>
              <a:t>delove</a:t>
            </a:r>
            <a:endParaRPr lang="en-US" dirty="0" smtClean="0"/>
          </a:p>
          <a:p>
            <a:r>
              <a:rPr lang="sr-Latn-RS" dirty="0" smtClean="0"/>
              <a:t>Ovo </a:t>
            </a:r>
            <a:r>
              <a:rPr lang="sr-Latn-RS" dirty="0"/>
              <a:t>se radi pomoću </a:t>
            </a:r>
            <a:r>
              <a:rPr lang="sr-Latn-RS" dirty="0" smtClean="0"/>
              <a:t>blokova</a:t>
            </a:r>
            <a:endParaRPr lang="en-US" dirty="0"/>
          </a:p>
          <a:p>
            <a:r>
              <a:rPr lang="en-US" dirty="0"/>
              <a:t>F</a:t>
            </a:r>
            <a:r>
              <a:rPr lang="sr-Latn-RS" dirty="0" smtClean="0"/>
              <a:t>unkcioniše </a:t>
            </a:r>
            <a:r>
              <a:rPr lang="sr-Latn-RS" dirty="0"/>
              <a:t>tako što u osnovnom HTML </a:t>
            </a:r>
            <a:r>
              <a:rPr lang="sr-Latn-RS" dirty="0" smtClean="0"/>
              <a:t>bl</a:t>
            </a:r>
            <a:r>
              <a:rPr lang="en-US" dirty="0" smtClean="0"/>
              <a:t>o</a:t>
            </a:r>
            <a:r>
              <a:rPr lang="sr-Latn-RS" dirty="0" smtClean="0"/>
              <a:t>ku </a:t>
            </a:r>
            <a:r>
              <a:rPr lang="sr-Latn-RS" dirty="0"/>
              <a:t>(base.html</a:t>
            </a:r>
            <a:r>
              <a:rPr lang="sr-Latn-RS" dirty="0" smtClean="0"/>
              <a:t>)</a:t>
            </a:r>
            <a:r>
              <a:rPr lang="en-US" dirty="0" smtClean="0"/>
              <a:t> </a:t>
            </a:r>
            <a:r>
              <a:rPr lang="sr-Latn-RS" dirty="0" smtClean="0"/>
              <a:t>definišemo </a:t>
            </a:r>
            <a:r>
              <a:rPr lang="sr-Latn-RS" dirty="0"/>
              <a:t>blokove </a:t>
            </a:r>
            <a:r>
              <a:rPr lang="sr-Latn-RS" dirty="0" smtClean="0"/>
              <a:t>pomoću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b="1" i="1" dirty="0" smtClean="0"/>
              <a:t>  </a:t>
            </a:r>
            <a:r>
              <a:rPr lang="sr-Latn-RS" b="1" i="1" dirty="0" smtClean="0"/>
              <a:t>{% </a:t>
            </a:r>
            <a:r>
              <a:rPr lang="sr-Latn-RS" b="1" i="1" dirty="0"/>
              <a:t>block naziv_bloka %} … {% endblock</a:t>
            </a:r>
            <a:r>
              <a:rPr lang="sr-Latn-RS" b="1" i="1" dirty="0" smtClean="0"/>
              <a:t>%}</a:t>
            </a:r>
            <a:endParaRPr lang="en-US" b="1" i="1" dirty="0" smtClean="0"/>
          </a:p>
          <a:p>
            <a:r>
              <a:rPr lang="sr-Latn-RS" dirty="0" smtClean="0"/>
              <a:t>Onda </a:t>
            </a:r>
            <a:r>
              <a:rPr lang="sr-Latn-RS" dirty="0"/>
              <a:t>u drugom HTML fajlu (npr index.html) na početku </a:t>
            </a:r>
            <a:r>
              <a:rPr lang="sr-Latn-RS" dirty="0" smtClean="0"/>
              <a:t>stavimo</a:t>
            </a:r>
            <a:r>
              <a:rPr lang="en-US" dirty="0" smtClean="0"/>
              <a:t>:</a:t>
            </a:r>
            <a:r>
              <a:rPr lang="sr-Latn-RS" dirty="0" smtClean="0"/>
              <a:t> </a:t>
            </a:r>
            <a:r>
              <a:rPr lang="sr-Latn-RS" b="1" i="1" dirty="0"/>
              <a:t>{% extends “base.html” </a:t>
            </a:r>
            <a:r>
              <a:rPr lang="sr-Latn-RS" b="1" i="1" dirty="0" smtClean="0"/>
              <a:t>%},</a:t>
            </a:r>
            <a:r>
              <a:rPr lang="en-US" b="1" i="1" dirty="0" smtClean="0"/>
              <a:t> </a:t>
            </a:r>
            <a:r>
              <a:rPr lang="sr-Latn-RS" dirty="0" smtClean="0"/>
              <a:t>dodamo </a:t>
            </a:r>
            <a:r>
              <a:rPr lang="sr-Latn-RS" dirty="0"/>
              <a:t>blokove iz base.html </a:t>
            </a:r>
            <a:r>
              <a:rPr lang="en-US" dirty="0" smtClean="0"/>
              <a:t>i</a:t>
            </a:r>
            <a:r>
              <a:rPr lang="sr-Latn-RS" dirty="0" smtClean="0"/>
              <a:t> </a:t>
            </a:r>
            <a:r>
              <a:rPr lang="sr-Latn-RS" dirty="0"/>
              <a:t>popunjavamo one koje želimo da </a:t>
            </a:r>
            <a:r>
              <a:rPr lang="sr-Latn-RS" dirty="0" smtClean="0"/>
              <a:t>izmenimo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791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399" y="457200"/>
            <a:ext cx="7884317" cy="586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70969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5725" y="260350"/>
            <a:ext cx="6430963" cy="6335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76559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Kao </a:t>
            </a:r>
            <a:r>
              <a:rPr lang="en-US" dirty="0" err="1"/>
              <a:t>što</a:t>
            </a:r>
            <a:r>
              <a:rPr lang="en-US" dirty="0"/>
              <a:t> je </a:t>
            </a:r>
            <a:r>
              <a:rPr lang="en-US" dirty="0" err="1"/>
              <a:t>već</a:t>
            </a:r>
            <a:r>
              <a:rPr lang="en-US" dirty="0"/>
              <a:t> </a:t>
            </a:r>
            <a:r>
              <a:rPr lang="en-US" dirty="0" err="1"/>
              <a:t>rečeno</a:t>
            </a:r>
            <a:r>
              <a:rPr lang="en-US" dirty="0"/>
              <a:t>, </a:t>
            </a:r>
            <a:r>
              <a:rPr lang="en-US" dirty="0" err="1"/>
              <a:t>statički</a:t>
            </a:r>
            <a:r>
              <a:rPr lang="en-US" dirty="0"/>
              <a:t> </a:t>
            </a:r>
            <a:r>
              <a:rPr lang="en-US" dirty="0" err="1"/>
              <a:t>fajlovi</a:t>
            </a:r>
            <a:r>
              <a:rPr lang="en-US" dirty="0"/>
              <a:t> </a:t>
            </a:r>
            <a:r>
              <a:rPr lang="en-US" dirty="0" err="1"/>
              <a:t>koji</a:t>
            </a:r>
            <a:r>
              <a:rPr lang="en-US" dirty="0"/>
              <a:t> se ne </a:t>
            </a:r>
            <a:r>
              <a:rPr lang="en-US" dirty="0" err="1"/>
              <a:t>menjaju</a:t>
            </a:r>
            <a:r>
              <a:rPr lang="en-US" dirty="0"/>
              <a:t> </a:t>
            </a:r>
            <a:r>
              <a:rPr lang="en-US" dirty="0" err="1"/>
              <a:t>tokom</a:t>
            </a:r>
            <a:r>
              <a:rPr lang="en-US" dirty="0"/>
              <a:t> </a:t>
            </a:r>
            <a:r>
              <a:rPr lang="en-US" dirty="0" err="1"/>
              <a:t>izvršavanja</a:t>
            </a:r>
            <a:r>
              <a:rPr lang="en-US" dirty="0"/>
              <a:t> </a:t>
            </a:r>
            <a:r>
              <a:rPr lang="en-US" dirty="0" err="1"/>
              <a:t>aplikacije</a:t>
            </a:r>
            <a:r>
              <a:rPr lang="en-US" dirty="0"/>
              <a:t> </a:t>
            </a:r>
            <a:r>
              <a:rPr lang="en-US" dirty="0" err="1"/>
              <a:t>kao</a:t>
            </a:r>
            <a:r>
              <a:rPr lang="en-US" dirty="0"/>
              <a:t> </a:t>
            </a:r>
            <a:r>
              <a:rPr lang="en-US" dirty="0" err="1"/>
              <a:t>što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css</a:t>
            </a:r>
            <a:r>
              <a:rPr lang="en-US" dirty="0"/>
              <a:t>, </a:t>
            </a:r>
            <a:r>
              <a:rPr lang="en-US" dirty="0" err="1"/>
              <a:t>js</a:t>
            </a:r>
            <a:r>
              <a:rPr lang="en-US" dirty="0"/>
              <a:t>, </a:t>
            </a:r>
            <a:r>
              <a:rPr lang="en-US" dirty="0" err="1"/>
              <a:t>slike</a:t>
            </a:r>
            <a:r>
              <a:rPr lang="en-US" dirty="0"/>
              <a:t> </a:t>
            </a:r>
            <a:r>
              <a:rPr lang="en-US" dirty="0" err="1"/>
              <a:t>itd</a:t>
            </a:r>
            <a:r>
              <a:rPr lang="en-US" dirty="0"/>
              <a:t>. </a:t>
            </a:r>
            <a:r>
              <a:rPr lang="en-US" dirty="0" err="1"/>
              <a:t>čuvaju</a:t>
            </a:r>
            <a:r>
              <a:rPr lang="en-US" dirty="0"/>
              <a:t> se u static </a:t>
            </a:r>
            <a:r>
              <a:rPr lang="en-US" dirty="0" err="1" smtClean="0"/>
              <a:t>folderu</a:t>
            </a:r>
            <a:endParaRPr lang="en-US" dirty="0" smtClean="0"/>
          </a:p>
          <a:p>
            <a:r>
              <a:rPr lang="en-US" dirty="0" smtClean="0"/>
              <a:t>U </a:t>
            </a:r>
            <a:r>
              <a:rPr lang="en-US" dirty="0"/>
              <a:t>HTML </a:t>
            </a:r>
            <a:r>
              <a:rPr lang="en-US" dirty="0" err="1"/>
              <a:t>fajlovima</a:t>
            </a:r>
            <a:r>
              <a:rPr lang="en-US" dirty="0"/>
              <a:t> se </a:t>
            </a:r>
            <a:r>
              <a:rPr lang="en-US" dirty="0" err="1"/>
              <a:t>statičkim</a:t>
            </a:r>
            <a:r>
              <a:rPr lang="en-US" dirty="0"/>
              <a:t> </a:t>
            </a:r>
            <a:r>
              <a:rPr lang="en-US" dirty="0" err="1"/>
              <a:t>fajlovima</a:t>
            </a:r>
            <a:r>
              <a:rPr lang="en-US" dirty="0"/>
              <a:t> </a:t>
            </a:r>
            <a:r>
              <a:rPr lang="en-US" dirty="0" err="1"/>
              <a:t>pristupa</a:t>
            </a:r>
            <a:r>
              <a:rPr lang="en-US" dirty="0"/>
              <a:t> </a:t>
            </a:r>
            <a:r>
              <a:rPr lang="en-US" dirty="0" err="1"/>
              <a:t>pomoću</a:t>
            </a:r>
            <a:r>
              <a:rPr lang="en-US" dirty="0"/>
              <a:t> </a:t>
            </a:r>
            <a:r>
              <a:rPr lang="en-US" dirty="0" err="1"/>
              <a:t>url_for</a:t>
            </a:r>
            <a:r>
              <a:rPr lang="en-US" dirty="0"/>
              <a:t>() </a:t>
            </a:r>
            <a:r>
              <a:rPr lang="en-US" dirty="0" err="1" smtClean="0"/>
              <a:t>funkcije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Statički</a:t>
            </a:r>
            <a:r>
              <a:rPr lang="en-US" dirty="0" smtClean="0"/>
              <a:t> </a:t>
            </a:r>
            <a:r>
              <a:rPr lang="en-US" dirty="0" err="1" smtClean="0"/>
              <a:t>fajlovi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 rotWithShape="1">
          <a:blip r:embed="rId2"/>
          <a:srcRect b="57143"/>
          <a:stretch/>
        </p:blipFill>
        <p:spPr>
          <a:xfrm>
            <a:off x="1066800" y="3810000"/>
            <a:ext cx="701040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059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724400"/>
          </a:xfrm>
        </p:spPr>
        <p:txBody>
          <a:bodyPr>
            <a:normAutofit lnSpcReduction="10000"/>
          </a:bodyPr>
          <a:lstStyle/>
          <a:p>
            <a:r>
              <a:rPr lang="sr-Latn-RS" dirty="0"/>
              <a:t>Rutiranje aplikacije znači mapiranje URLa na određenu funkciju koja obrađuje potrebnu logiku za taj </a:t>
            </a:r>
            <a:r>
              <a:rPr lang="sr-Latn-RS" dirty="0" smtClean="0"/>
              <a:t>URL</a:t>
            </a:r>
            <a:endParaRPr lang="en-US" dirty="0" smtClean="0"/>
          </a:p>
          <a:p>
            <a:r>
              <a:rPr lang="sr-Latn-RS" dirty="0" smtClean="0"/>
              <a:t>Flask </a:t>
            </a:r>
            <a:r>
              <a:rPr lang="sr-Latn-RS" dirty="0"/>
              <a:t>ima veoma jednostavan sistem </a:t>
            </a:r>
            <a:r>
              <a:rPr lang="sr-Latn-RS" dirty="0" smtClean="0"/>
              <a:t>rutiranja</a:t>
            </a:r>
            <a:endParaRPr lang="en-US" dirty="0" smtClean="0"/>
          </a:p>
          <a:p>
            <a:r>
              <a:rPr lang="en-US" dirty="0"/>
              <a:t>R</a:t>
            </a:r>
            <a:r>
              <a:rPr lang="sr-Latn-RS" dirty="0" smtClean="0"/>
              <a:t>ute </a:t>
            </a:r>
            <a:r>
              <a:rPr lang="sr-Latn-RS" dirty="0"/>
              <a:t>se definišu pomoću dekoratora  </a:t>
            </a:r>
            <a:r>
              <a:rPr lang="sr-Latn-RS" b="1" dirty="0"/>
              <a:t>@app.route</a:t>
            </a:r>
            <a:r>
              <a:rPr lang="sr-Latn-RS" b="1" dirty="0" smtClean="0"/>
              <a:t>(</a:t>
            </a:r>
            <a:r>
              <a:rPr lang="sr-Latn-RS" dirty="0" smtClean="0"/>
              <a:t>) </a:t>
            </a:r>
            <a:r>
              <a:rPr lang="sr-Latn-RS" dirty="0"/>
              <a:t>koji povezuju URL-ove sa Python funkcijama, što znatno olakšava kontrolu toka </a:t>
            </a:r>
            <a:r>
              <a:rPr lang="sr-Latn-RS" dirty="0" smtClean="0"/>
              <a:t>aplikacije</a:t>
            </a:r>
            <a:endParaRPr lang="en-US" dirty="0" smtClean="0"/>
          </a:p>
          <a:p>
            <a:r>
              <a:rPr lang="sr-Latn-RS" dirty="0"/>
              <a:t>Moguće je kroz url poslati I dinamičke podatke I to tako što ćemo koristiti promenljivu u samom </a:t>
            </a:r>
            <a:r>
              <a:rPr lang="sr-Latn-RS" dirty="0" smtClean="0"/>
              <a:t>URL-u</a:t>
            </a:r>
            <a:endParaRPr lang="en-US" dirty="0"/>
          </a:p>
          <a:p>
            <a:r>
              <a:rPr lang="en-US" dirty="0"/>
              <a:t>M</a:t>
            </a:r>
            <a:r>
              <a:rPr lang="sr-Latn-RS" dirty="0" smtClean="0"/>
              <a:t>ože </a:t>
            </a:r>
            <a:r>
              <a:rPr lang="sr-Latn-RS" dirty="0"/>
              <a:t>se specificirati tip promenljivenavođenjem tipa pre imena promenljive: </a:t>
            </a:r>
            <a:r>
              <a:rPr lang="sr-Latn-RS" b="1" dirty="0"/>
              <a:t>&lt;</a:t>
            </a:r>
            <a:r>
              <a:rPr lang="sr-Latn-RS" b="1" dirty="0" smtClean="0"/>
              <a:t>tip:variable_name&gt;</a:t>
            </a:r>
            <a:endParaRPr lang="en-US" b="1" dirty="0" smtClean="0"/>
          </a:p>
          <a:p>
            <a:pPr lvl="1"/>
            <a:r>
              <a:rPr lang="sr-Latn-RS" dirty="0" smtClean="0"/>
              <a:t>Tip </a:t>
            </a:r>
            <a:r>
              <a:rPr lang="sr-Latn-RS" dirty="0"/>
              <a:t>može da bude string, int, float, path, uuid.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Rutiranje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031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8840" y="609600"/>
            <a:ext cx="5754626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4953000"/>
            <a:ext cx="7258707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61"/>
          <a:stretch/>
        </p:blipFill>
        <p:spPr bwMode="auto">
          <a:xfrm>
            <a:off x="1066800" y="3429000"/>
            <a:ext cx="7258707" cy="102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32954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8768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Flask </a:t>
            </a:r>
            <a:r>
              <a:rPr lang="en-US" dirty="0" err="1"/>
              <a:t>nema</a:t>
            </a:r>
            <a:r>
              <a:rPr lang="en-US" dirty="0"/>
              <a:t> </a:t>
            </a:r>
            <a:r>
              <a:rPr lang="en-US" dirty="0" err="1"/>
              <a:t>ugrađen</a:t>
            </a:r>
            <a:r>
              <a:rPr lang="en-US" dirty="0"/>
              <a:t> </a:t>
            </a:r>
            <a:r>
              <a:rPr lang="en-US" dirty="0" err="1"/>
              <a:t>mehanizam</a:t>
            </a:r>
            <a:r>
              <a:rPr lang="en-US" dirty="0"/>
              <a:t> </a:t>
            </a:r>
            <a:r>
              <a:rPr lang="en-US" dirty="0" err="1"/>
              <a:t>za</a:t>
            </a:r>
            <a:r>
              <a:rPr lang="en-US" dirty="0"/>
              <a:t> rad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bazama</a:t>
            </a:r>
            <a:r>
              <a:rPr lang="en-US" dirty="0"/>
              <a:t> </a:t>
            </a:r>
            <a:r>
              <a:rPr lang="en-US" dirty="0" err="1" smtClean="0"/>
              <a:t>podataka</a:t>
            </a:r>
            <a:endParaRPr lang="en-US" dirty="0" smtClean="0"/>
          </a:p>
          <a:p>
            <a:r>
              <a:rPr lang="en-US" dirty="0" err="1" smtClean="0"/>
              <a:t>Oslanja</a:t>
            </a:r>
            <a:r>
              <a:rPr lang="en-US" dirty="0" smtClean="0"/>
              <a:t> se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SQLAlchemy</a:t>
            </a:r>
            <a:r>
              <a:rPr lang="en-US" dirty="0"/>
              <a:t> – </a:t>
            </a:r>
            <a:r>
              <a:rPr lang="en-US" dirty="0" err="1"/>
              <a:t>moćnu</a:t>
            </a:r>
            <a:r>
              <a:rPr lang="en-US" dirty="0"/>
              <a:t> </a:t>
            </a:r>
            <a:r>
              <a:rPr lang="en-US" dirty="0" err="1"/>
              <a:t>biblioteku</a:t>
            </a:r>
            <a:r>
              <a:rPr lang="en-US" dirty="0"/>
              <a:t> </a:t>
            </a:r>
            <a:r>
              <a:rPr lang="en-US" dirty="0" err="1"/>
              <a:t>koja</a:t>
            </a:r>
            <a:r>
              <a:rPr lang="en-US" dirty="0"/>
              <a:t> </a:t>
            </a:r>
            <a:r>
              <a:rPr lang="en-US" dirty="0" err="1"/>
              <a:t>olakšava</a:t>
            </a:r>
            <a:r>
              <a:rPr lang="en-US" dirty="0"/>
              <a:t> rad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 smtClean="0"/>
              <a:t>bazama</a:t>
            </a:r>
            <a:endParaRPr lang="en-US" dirty="0" smtClean="0"/>
          </a:p>
          <a:p>
            <a:r>
              <a:rPr lang="en-US" dirty="0" err="1" smtClean="0"/>
              <a:t>SQLAlchemy</a:t>
            </a:r>
            <a:r>
              <a:rPr lang="en-US" dirty="0" smtClean="0"/>
              <a:t> </a:t>
            </a:r>
            <a:r>
              <a:rPr lang="en-US" dirty="0" err="1"/>
              <a:t>pruža</a:t>
            </a:r>
            <a:r>
              <a:rPr lang="en-US" dirty="0"/>
              <a:t> Object Relational Mapper (ORM), </a:t>
            </a:r>
            <a:r>
              <a:rPr lang="en-US" dirty="0" err="1"/>
              <a:t>što</a:t>
            </a:r>
            <a:r>
              <a:rPr lang="en-US" dirty="0"/>
              <a:t> </a:t>
            </a:r>
            <a:r>
              <a:rPr lang="en-US" dirty="0" err="1"/>
              <a:t>omogućava</a:t>
            </a:r>
            <a:r>
              <a:rPr lang="en-US" dirty="0"/>
              <a:t> </a:t>
            </a:r>
            <a:r>
              <a:rPr lang="en-US" dirty="0" err="1"/>
              <a:t>programerima</a:t>
            </a:r>
            <a:r>
              <a:rPr lang="en-US" dirty="0"/>
              <a:t> da </a:t>
            </a:r>
            <a:r>
              <a:rPr lang="en-US" dirty="0" err="1"/>
              <a:t>rade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bazama</a:t>
            </a:r>
            <a:r>
              <a:rPr lang="en-US" dirty="0"/>
              <a:t> </a:t>
            </a:r>
            <a:r>
              <a:rPr lang="en-US" dirty="0" err="1"/>
              <a:t>koristeći</a:t>
            </a:r>
            <a:r>
              <a:rPr lang="en-US" dirty="0"/>
              <a:t> Python </a:t>
            </a:r>
            <a:r>
              <a:rPr lang="en-US" dirty="0" err="1"/>
              <a:t>kod</a:t>
            </a:r>
            <a:r>
              <a:rPr lang="en-US" dirty="0"/>
              <a:t> </a:t>
            </a:r>
            <a:r>
              <a:rPr lang="en-US" dirty="0" err="1"/>
              <a:t>umesto</a:t>
            </a:r>
            <a:r>
              <a:rPr lang="en-US" dirty="0"/>
              <a:t> raw </a:t>
            </a:r>
            <a:r>
              <a:rPr lang="en-US" dirty="0" smtClean="0"/>
              <a:t>SQL-a</a:t>
            </a:r>
          </a:p>
          <a:p>
            <a:r>
              <a:rPr lang="en-US" dirty="0" err="1"/>
              <a:t>Ovo</a:t>
            </a:r>
            <a:r>
              <a:rPr lang="en-US" dirty="0"/>
              <a:t> </a:t>
            </a:r>
            <a:r>
              <a:rPr lang="en-US" dirty="0" err="1"/>
              <a:t>donosi</a:t>
            </a:r>
            <a:r>
              <a:rPr lang="en-US" dirty="0"/>
              <a:t> </a:t>
            </a:r>
            <a:r>
              <a:rPr lang="en-US" dirty="0" err="1"/>
              <a:t>nekoliko</a:t>
            </a:r>
            <a:r>
              <a:rPr lang="en-US" dirty="0"/>
              <a:t> </a:t>
            </a:r>
            <a:r>
              <a:rPr lang="en-US" dirty="0" err="1"/>
              <a:t>prednosti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Pojednostavljuje</a:t>
            </a:r>
            <a:r>
              <a:rPr lang="en-US" dirty="0"/>
              <a:t> </a:t>
            </a:r>
            <a:r>
              <a:rPr lang="en-US" dirty="0" err="1"/>
              <a:t>upravljanje</a:t>
            </a:r>
            <a:r>
              <a:rPr lang="en-US" dirty="0"/>
              <a:t> </a:t>
            </a:r>
            <a:r>
              <a:rPr lang="en-US" dirty="0" err="1"/>
              <a:t>bazom</a:t>
            </a:r>
            <a:r>
              <a:rPr lang="en-US" dirty="0"/>
              <a:t> </a:t>
            </a:r>
            <a:r>
              <a:rPr lang="en-US" dirty="0" err="1"/>
              <a:t>podataka</a:t>
            </a:r>
            <a:endParaRPr lang="en-US" dirty="0"/>
          </a:p>
          <a:p>
            <a:pPr lvl="1"/>
            <a:r>
              <a:rPr lang="en-US" dirty="0" err="1"/>
              <a:t>Poboljšava</a:t>
            </a:r>
            <a:r>
              <a:rPr lang="en-US" dirty="0"/>
              <a:t> </a:t>
            </a:r>
            <a:r>
              <a:rPr lang="en-US" dirty="0" err="1"/>
              <a:t>bezbednost</a:t>
            </a:r>
            <a:endParaRPr lang="en-US" dirty="0"/>
          </a:p>
          <a:p>
            <a:pPr lvl="1"/>
            <a:r>
              <a:rPr lang="en-US" dirty="0" err="1"/>
              <a:t>Podržava</a:t>
            </a:r>
            <a:r>
              <a:rPr lang="en-US" dirty="0"/>
              <a:t> </a:t>
            </a:r>
            <a:r>
              <a:rPr lang="en-US" dirty="0" err="1"/>
              <a:t>više</a:t>
            </a:r>
            <a:r>
              <a:rPr lang="en-US" dirty="0"/>
              <a:t> </a:t>
            </a:r>
            <a:r>
              <a:rPr lang="en-US" dirty="0" err="1"/>
              <a:t>sistema</a:t>
            </a:r>
            <a:r>
              <a:rPr lang="en-US" dirty="0"/>
              <a:t> </a:t>
            </a:r>
            <a:r>
              <a:rPr lang="en-US" dirty="0" err="1"/>
              <a:t>baza</a:t>
            </a:r>
            <a:r>
              <a:rPr lang="en-US" dirty="0"/>
              <a:t> </a:t>
            </a:r>
            <a:r>
              <a:rPr lang="en-US" dirty="0" err="1"/>
              <a:t>podataka</a:t>
            </a:r>
            <a:r>
              <a:rPr lang="en-US" dirty="0"/>
              <a:t> </a:t>
            </a:r>
            <a:r>
              <a:rPr lang="en-US" dirty="0" err="1"/>
              <a:t>kao</a:t>
            </a:r>
            <a:r>
              <a:rPr lang="en-US" dirty="0"/>
              <a:t> </a:t>
            </a:r>
            <a:r>
              <a:rPr lang="en-US" dirty="0" err="1"/>
              <a:t>što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SQLite, MySQL i </a:t>
            </a:r>
            <a:r>
              <a:rPr lang="en-US" dirty="0" err="1"/>
              <a:t>PostgreSQL</a:t>
            </a:r>
            <a:endParaRPr lang="en-US" dirty="0"/>
          </a:p>
          <a:p>
            <a:pPr lvl="1"/>
            <a:r>
              <a:rPr lang="en-US" dirty="0" err="1"/>
              <a:t>Lako</a:t>
            </a:r>
            <a:r>
              <a:rPr lang="en-US" dirty="0"/>
              <a:t> se </a:t>
            </a:r>
            <a:r>
              <a:rPr lang="en-US" dirty="0" err="1"/>
              <a:t>integriše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Flask-</a:t>
            </a:r>
            <a:r>
              <a:rPr lang="en-US" dirty="0" err="1"/>
              <a:t>om</a:t>
            </a:r>
            <a:r>
              <a:rPr lang="en-US" dirty="0"/>
              <a:t> </a:t>
            </a:r>
            <a:r>
              <a:rPr lang="en-US" dirty="0" err="1"/>
              <a:t>putem</a:t>
            </a:r>
            <a:r>
              <a:rPr lang="en-US" dirty="0"/>
              <a:t> </a:t>
            </a:r>
            <a:r>
              <a:rPr lang="en-US" dirty="0" err="1"/>
              <a:t>ekstenzije</a:t>
            </a:r>
            <a:r>
              <a:rPr lang="en-US" dirty="0"/>
              <a:t> Flask-</a:t>
            </a:r>
            <a:r>
              <a:rPr lang="en-US" dirty="0" err="1"/>
              <a:t>SQLAlchemy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Baza</a:t>
            </a:r>
            <a:r>
              <a:rPr lang="en-US" dirty="0" smtClean="0"/>
              <a:t> </a:t>
            </a:r>
            <a:r>
              <a:rPr lang="en-US" dirty="0" err="1" smtClean="0"/>
              <a:t>podataka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4046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Sadržaj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238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SQLAlchemy</a:t>
            </a:r>
            <a:r>
              <a:rPr lang="en-US" dirty="0" smtClean="0"/>
              <a:t> se </a:t>
            </a:r>
            <a:r>
              <a:rPr lang="en-US" dirty="0" err="1" smtClean="0"/>
              <a:t>instalira</a:t>
            </a:r>
            <a:r>
              <a:rPr lang="en-US" dirty="0" smtClean="0"/>
              <a:t> </a:t>
            </a:r>
            <a:r>
              <a:rPr lang="en-US" dirty="0" err="1" smtClean="0"/>
              <a:t>komandom</a:t>
            </a:r>
            <a:r>
              <a:rPr lang="en-US" dirty="0" smtClean="0"/>
              <a:t>: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pip </a:t>
            </a:r>
            <a:r>
              <a:rPr lang="en-US" dirty="0"/>
              <a:t>install </a:t>
            </a:r>
            <a:r>
              <a:rPr lang="en-US" dirty="0" smtClean="0"/>
              <a:t>flask-</a:t>
            </a:r>
            <a:r>
              <a:rPr lang="en-US" dirty="0" err="1" smtClean="0"/>
              <a:t>sqlalchemy</a:t>
            </a:r>
            <a:endParaRPr lang="en-US" dirty="0"/>
          </a:p>
          <a:p>
            <a:r>
              <a:rPr lang="sr-Latn-RS" dirty="0"/>
              <a:t>Kako bismo keirali bazu neophodno je </a:t>
            </a:r>
            <a:r>
              <a:rPr lang="sr-Latn-RS" dirty="0" smtClean="0"/>
              <a:t>da</a:t>
            </a:r>
            <a:r>
              <a:rPr lang="en-US" dirty="0" smtClean="0"/>
              <a:t>:</a:t>
            </a:r>
          </a:p>
          <a:p>
            <a:pPr lvl="1"/>
            <a:r>
              <a:rPr lang="sr-Latn-RS" dirty="0" smtClean="0"/>
              <a:t>importujemo </a:t>
            </a:r>
            <a:r>
              <a:rPr lang="sr-Latn-RS" dirty="0"/>
              <a:t>SQLAlchemy u </a:t>
            </a:r>
            <a:r>
              <a:rPr lang="sr-Latn-RS" dirty="0" smtClean="0"/>
              <a:t>app.py</a:t>
            </a:r>
            <a:endParaRPr lang="en-US" dirty="0" smtClean="0"/>
          </a:p>
          <a:p>
            <a:pPr lvl="1"/>
            <a:r>
              <a:rPr lang="sr-Latn-RS" dirty="0" smtClean="0"/>
              <a:t>postavimo </a:t>
            </a:r>
            <a:r>
              <a:rPr lang="sr-Latn-RS" dirty="0"/>
              <a:t>sqlite </a:t>
            </a:r>
            <a:r>
              <a:rPr lang="sr-Latn-RS" dirty="0" smtClean="0"/>
              <a:t>konfiguraciju</a:t>
            </a:r>
            <a:endParaRPr lang="en-US" dirty="0" smtClean="0"/>
          </a:p>
          <a:p>
            <a:pPr lvl="1"/>
            <a:r>
              <a:rPr lang="sr-Latn-RS" dirty="0" smtClean="0"/>
              <a:t>kreiramo instanc</a:t>
            </a:r>
            <a:r>
              <a:rPr lang="en-US" dirty="0" smtClean="0"/>
              <a:t>u </a:t>
            </a:r>
            <a:r>
              <a:rPr lang="sr-Latn-RS" dirty="0" smtClean="0"/>
              <a:t>baze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Podešavanje</a:t>
            </a:r>
            <a:r>
              <a:rPr lang="en-US" dirty="0" smtClean="0"/>
              <a:t> </a:t>
            </a:r>
            <a:r>
              <a:rPr lang="en-US" dirty="0" err="1" smtClean="0"/>
              <a:t>baze</a:t>
            </a:r>
            <a:r>
              <a:rPr lang="en-US" dirty="0" smtClean="0"/>
              <a:t> u </a:t>
            </a:r>
            <a:r>
              <a:rPr lang="en-US" dirty="0" err="1" smtClean="0"/>
              <a:t>projektu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609600" y="4114800"/>
            <a:ext cx="769620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779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953000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M</a:t>
            </a:r>
            <a:r>
              <a:rPr lang="en-US" dirty="0" err="1" smtClean="0"/>
              <a:t>odeli</a:t>
            </a:r>
            <a:r>
              <a:rPr lang="en-US" dirty="0" smtClean="0"/>
              <a:t> </a:t>
            </a:r>
            <a:r>
              <a:rPr lang="en-US" dirty="0" err="1"/>
              <a:t>predstavljaju</a:t>
            </a:r>
            <a:r>
              <a:rPr lang="en-US" dirty="0"/>
              <a:t> </a:t>
            </a:r>
            <a:r>
              <a:rPr lang="en-US" dirty="0" err="1"/>
              <a:t>strukturu</a:t>
            </a:r>
            <a:r>
              <a:rPr lang="en-US" dirty="0"/>
              <a:t> </a:t>
            </a:r>
            <a:r>
              <a:rPr lang="en-US" dirty="0" err="1"/>
              <a:t>podataka</a:t>
            </a:r>
            <a:r>
              <a:rPr lang="en-US" dirty="0"/>
              <a:t> i </a:t>
            </a:r>
            <a:r>
              <a:rPr lang="en-US" dirty="0" err="1"/>
              <a:t>omogućavaju</a:t>
            </a:r>
            <a:r>
              <a:rPr lang="en-US" dirty="0"/>
              <a:t> rad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bazom</a:t>
            </a:r>
            <a:r>
              <a:rPr lang="en-US" dirty="0"/>
              <a:t> </a:t>
            </a:r>
            <a:r>
              <a:rPr lang="en-US" dirty="0" err="1" smtClean="0"/>
              <a:t>podataka</a:t>
            </a:r>
            <a:endParaRPr lang="en-US" dirty="0" smtClean="0"/>
          </a:p>
          <a:p>
            <a:r>
              <a:rPr lang="en-US" dirty="0" err="1"/>
              <a:t>O</a:t>
            </a:r>
            <a:r>
              <a:rPr lang="en-US" dirty="0" err="1" smtClean="0"/>
              <a:t>mogućavaju</a:t>
            </a:r>
            <a:r>
              <a:rPr lang="en-US" dirty="0" smtClean="0"/>
              <a:t> </a:t>
            </a:r>
            <a:r>
              <a:rPr lang="en-US" dirty="0" err="1"/>
              <a:t>programerima</a:t>
            </a:r>
            <a:r>
              <a:rPr lang="en-US" dirty="0"/>
              <a:t> da </a:t>
            </a:r>
            <a:r>
              <a:rPr lang="en-US" dirty="0" err="1"/>
              <a:t>komuniciraju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bazom</a:t>
            </a:r>
            <a:r>
              <a:rPr lang="en-US" dirty="0"/>
              <a:t> </a:t>
            </a:r>
            <a:r>
              <a:rPr lang="en-US" dirty="0" err="1"/>
              <a:t>koristeći</a:t>
            </a:r>
            <a:r>
              <a:rPr lang="en-US" dirty="0"/>
              <a:t> </a:t>
            </a:r>
            <a:r>
              <a:rPr lang="en-US" dirty="0" err="1"/>
              <a:t>objektno-orijentisano</a:t>
            </a:r>
            <a:r>
              <a:rPr lang="en-US" dirty="0"/>
              <a:t> </a:t>
            </a:r>
            <a:r>
              <a:rPr lang="en-US" dirty="0" err="1"/>
              <a:t>programiranje</a:t>
            </a:r>
            <a:r>
              <a:rPr lang="en-US" dirty="0"/>
              <a:t>, </a:t>
            </a:r>
            <a:r>
              <a:rPr lang="en-US" dirty="0" err="1"/>
              <a:t>umesto</a:t>
            </a:r>
            <a:r>
              <a:rPr lang="en-US" dirty="0"/>
              <a:t> da </a:t>
            </a:r>
            <a:r>
              <a:rPr lang="en-US" dirty="0" err="1"/>
              <a:t>pišu</a:t>
            </a:r>
            <a:r>
              <a:rPr lang="en-US" dirty="0"/>
              <a:t> raw SQL </a:t>
            </a:r>
            <a:r>
              <a:rPr lang="en-US" dirty="0" err="1" smtClean="0"/>
              <a:t>upite</a:t>
            </a:r>
            <a:endParaRPr lang="en-US" dirty="0"/>
          </a:p>
          <a:p>
            <a:r>
              <a:rPr lang="en-US" dirty="0" err="1"/>
              <a:t>P</a:t>
            </a:r>
            <a:r>
              <a:rPr lang="en-US" dirty="0" err="1" smtClean="0"/>
              <a:t>ojednostavljuju</a:t>
            </a:r>
            <a:r>
              <a:rPr lang="en-US" dirty="0" smtClean="0"/>
              <a:t> </a:t>
            </a:r>
            <a:r>
              <a:rPr lang="en-US" dirty="0"/>
              <a:t>rad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bazom</a:t>
            </a:r>
            <a:r>
              <a:rPr lang="en-US" dirty="0"/>
              <a:t> </a:t>
            </a:r>
            <a:r>
              <a:rPr lang="en-US" dirty="0" err="1"/>
              <a:t>tako</a:t>
            </a:r>
            <a:r>
              <a:rPr lang="en-US" dirty="0"/>
              <a:t> </a:t>
            </a:r>
            <a:r>
              <a:rPr lang="en-US" dirty="0" err="1"/>
              <a:t>što</a:t>
            </a:r>
            <a:r>
              <a:rPr lang="en-US" dirty="0"/>
              <a:t> </a:t>
            </a:r>
            <a:r>
              <a:rPr lang="en-US" dirty="0" err="1"/>
              <a:t>pretvaraju</a:t>
            </a:r>
            <a:r>
              <a:rPr lang="en-US" dirty="0"/>
              <a:t> </a:t>
            </a:r>
            <a:r>
              <a:rPr lang="en-US" dirty="0" err="1"/>
              <a:t>tabele</a:t>
            </a:r>
            <a:r>
              <a:rPr lang="en-US" dirty="0"/>
              <a:t> u Python </a:t>
            </a:r>
            <a:r>
              <a:rPr lang="en-US" dirty="0" err="1"/>
              <a:t>klase</a:t>
            </a:r>
            <a:r>
              <a:rPr lang="en-US" dirty="0"/>
              <a:t>, a </a:t>
            </a:r>
            <a:r>
              <a:rPr lang="en-US" dirty="0" err="1"/>
              <a:t>redove</a:t>
            </a:r>
            <a:r>
              <a:rPr lang="en-US" dirty="0"/>
              <a:t> </a:t>
            </a:r>
            <a:r>
              <a:rPr lang="en-US" dirty="0" err="1"/>
              <a:t>iz</a:t>
            </a:r>
            <a:r>
              <a:rPr lang="en-US" dirty="0"/>
              <a:t> </a:t>
            </a:r>
            <a:r>
              <a:rPr lang="en-US" dirty="0" err="1"/>
              <a:t>baze</a:t>
            </a:r>
            <a:r>
              <a:rPr lang="en-US" dirty="0"/>
              <a:t> u </a:t>
            </a:r>
            <a:r>
              <a:rPr lang="en-US" dirty="0" err="1" smtClean="0"/>
              <a:t>objekte</a:t>
            </a:r>
            <a:endParaRPr lang="en-US" dirty="0" smtClean="0"/>
          </a:p>
          <a:p>
            <a:r>
              <a:rPr lang="en-US" dirty="0" smtClean="0"/>
              <a:t>Na </a:t>
            </a:r>
            <a:r>
              <a:rPr lang="en-US" dirty="0" err="1"/>
              <a:t>taj</a:t>
            </a:r>
            <a:r>
              <a:rPr lang="en-US" dirty="0"/>
              <a:t> </a:t>
            </a:r>
            <a:r>
              <a:rPr lang="en-US" dirty="0" err="1"/>
              <a:t>način</a:t>
            </a:r>
            <a:r>
              <a:rPr lang="en-US" dirty="0"/>
              <a:t>, </a:t>
            </a:r>
            <a:r>
              <a:rPr lang="en-US" dirty="0" err="1"/>
              <a:t>definiše</a:t>
            </a:r>
            <a:r>
              <a:rPr lang="en-US" dirty="0"/>
              <a:t> se </a:t>
            </a:r>
            <a:r>
              <a:rPr lang="en-US" dirty="0" err="1"/>
              <a:t>kako</a:t>
            </a:r>
            <a:r>
              <a:rPr lang="en-US" dirty="0"/>
              <a:t> se </a:t>
            </a:r>
            <a:r>
              <a:rPr lang="en-US" dirty="0" err="1"/>
              <a:t>podaci</a:t>
            </a:r>
            <a:r>
              <a:rPr lang="en-US" dirty="0"/>
              <a:t> </a:t>
            </a:r>
            <a:r>
              <a:rPr lang="en-US" dirty="0" err="1"/>
              <a:t>čuvaju</a:t>
            </a:r>
            <a:r>
              <a:rPr lang="en-US" dirty="0"/>
              <a:t>, </a:t>
            </a:r>
            <a:r>
              <a:rPr lang="en-US" dirty="0" err="1"/>
              <a:t>preuzimaju</a:t>
            </a:r>
            <a:r>
              <a:rPr lang="en-US" dirty="0"/>
              <a:t> i </a:t>
            </a:r>
            <a:r>
              <a:rPr lang="en-US" dirty="0" err="1"/>
              <a:t>upravljaju</a:t>
            </a:r>
            <a:r>
              <a:rPr lang="en-US" dirty="0"/>
              <a:t> u </a:t>
            </a:r>
            <a:r>
              <a:rPr lang="en-US" dirty="0" err="1"/>
              <a:t>aplikaciji</a:t>
            </a:r>
            <a:r>
              <a:rPr lang="en-US" dirty="0"/>
              <a:t> </a:t>
            </a:r>
            <a:r>
              <a:rPr lang="en-US" dirty="0" err="1"/>
              <a:t>pomoću</a:t>
            </a:r>
            <a:r>
              <a:rPr lang="en-US" dirty="0"/>
              <a:t> ORM-a (Object Relational </a:t>
            </a:r>
            <a:r>
              <a:rPr lang="en-US" dirty="0" smtClean="0"/>
              <a:t>Mapping)</a:t>
            </a:r>
          </a:p>
          <a:p>
            <a:r>
              <a:rPr lang="en-US" dirty="0" err="1" smtClean="0"/>
              <a:t>Modeli</a:t>
            </a:r>
            <a:r>
              <a:rPr lang="en-US" dirty="0" smtClean="0"/>
              <a:t> </a:t>
            </a:r>
            <a:r>
              <a:rPr lang="en-US" dirty="0"/>
              <a:t>u </a:t>
            </a:r>
            <a:r>
              <a:rPr lang="en-US" dirty="0" err="1"/>
              <a:t>Flasku</a:t>
            </a:r>
            <a:r>
              <a:rPr lang="en-US" dirty="0"/>
              <a:t> </a:t>
            </a:r>
            <a:r>
              <a:rPr lang="en-US" dirty="0" err="1"/>
              <a:t>mogu</a:t>
            </a:r>
            <a:r>
              <a:rPr lang="en-US" dirty="0"/>
              <a:t> da </a:t>
            </a:r>
            <a:r>
              <a:rPr lang="en-US" dirty="0" err="1"/>
              <a:t>rade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različitim</a:t>
            </a:r>
            <a:r>
              <a:rPr lang="en-US" dirty="0"/>
              <a:t> </a:t>
            </a:r>
            <a:r>
              <a:rPr lang="en-US" dirty="0" err="1"/>
              <a:t>bazama</a:t>
            </a:r>
            <a:r>
              <a:rPr lang="en-US" dirty="0"/>
              <a:t> </a:t>
            </a:r>
            <a:r>
              <a:rPr lang="en-US" dirty="0" err="1"/>
              <a:t>podataka</a:t>
            </a:r>
            <a:r>
              <a:rPr lang="en-US" dirty="0"/>
              <a:t>, </a:t>
            </a:r>
            <a:r>
              <a:rPr lang="en-US" dirty="0" err="1"/>
              <a:t>kao</a:t>
            </a:r>
            <a:r>
              <a:rPr lang="en-US" dirty="0"/>
              <a:t> </a:t>
            </a:r>
            <a:r>
              <a:rPr lang="en-US" dirty="0" err="1"/>
              <a:t>što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SQL, SQLite i </a:t>
            </a:r>
            <a:r>
              <a:rPr lang="en-US" dirty="0" err="1"/>
              <a:t>mnoge</a:t>
            </a:r>
            <a:r>
              <a:rPr lang="en-US" dirty="0"/>
              <a:t> </a:t>
            </a:r>
            <a:r>
              <a:rPr lang="en-US" dirty="0" err="1" smtClean="0"/>
              <a:t>druge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Modeli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907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4171950"/>
            <a:ext cx="8229600" cy="2305050"/>
          </a:xfrm>
        </p:spPr>
        <p:txBody>
          <a:bodyPr/>
          <a:lstStyle/>
          <a:p>
            <a:r>
              <a:rPr lang="en-US" dirty="0" err="1" smtClean="0"/>
              <a:t>Nakon</a:t>
            </a:r>
            <a:r>
              <a:rPr lang="en-US" dirty="0" smtClean="0"/>
              <a:t> </a:t>
            </a:r>
            <a:r>
              <a:rPr lang="en-US" dirty="0" err="1" smtClean="0"/>
              <a:t>kreiranja</a:t>
            </a:r>
            <a:r>
              <a:rPr lang="en-US" dirty="0" smtClean="0"/>
              <a:t> </a:t>
            </a:r>
            <a:r>
              <a:rPr lang="en-US" dirty="0" err="1" smtClean="0"/>
              <a:t>modela</a:t>
            </a:r>
            <a:r>
              <a:rPr lang="en-US" dirty="0" smtClean="0"/>
              <a:t>, </a:t>
            </a:r>
            <a:r>
              <a:rPr lang="en-US" dirty="0" err="1" smtClean="0"/>
              <a:t>treba</a:t>
            </a:r>
            <a:r>
              <a:rPr lang="en-US" dirty="0" smtClean="0"/>
              <a:t> </a:t>
            </a:r>
            <a:r>
              <a:rPr lang="en-US" dirty="0" err="1" smtClean="0"/>
              <a:t>kreirati</a:t>
            </a:r>
            <a:r>
              <a:rPr lang="en-US" dirty="0" smtClean="0"/>
              <a:t> I </a:t>
            </a:r>
            <a:r>
              <a:rPr lang="en-US" dirty="0" err="1" smtClean="0"/>
              <a:t>samu</a:t>
            </a:r>
            <a:r>
              <a:rPr lang="en-US" dirty="0" smtClean="0"/>
              <a:t> </a:t>
            </a:r>
            <a:r>
              <a:rPr lang="en-US" dirty="0" err="1" smtClean="0"/>
              <a:t>bazu</a:t>
            </a:r>
            <a:r>
              <a:rPr lang="en-US" dirty="0" smtClean="0"/>
              <a:t> </a:t>
            </a:r>
            <a:r>
              <a:rPr lang="en-US" dirty="0" err="1" smtClean="0"/>
              <a:t>podataka</a:t>
            </a:r>
            <a:r>
              <a:rPr lang="en-US" dirty="0" smtClean="0"/>
              <a:t> </a:t>
            </a:r>
            <a:r>
              <a:rPr lang="en-US" dirty="0" err="1" smtClean="0"/>
              <a:t>pomoću</a:t>
            </a:r>
            <a:r>
              <a:rPr lang="en-US" dirty="0" smtClean="0"/>
              <a:t> </a:t>
            </a:r>
            <a:r>
              <a:rPr lang="en-US" b="1" i="1" dirty="0" err="1" smtClean="0"/>
              <a:t>db.create_all</a:t>
            </a:r>
            <a:r>
              <a:rPr lang="en-US" b="1" i="1" dirty="0" smtClean="0"/>
              <a:t>()</a:t>
            </a:r>
            <a:endParaRPr lang="en-US" b="1" i="1" dirty="0"/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1524000" y="209550"/>
            <a:ext cx="6243955" cy="3962400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3"/>
          <a:stretch>
            <a:fillRect/>
          </a:stretch>
        </p:blipFill>
        <p:spPr>
          <a:xfrm>
            <a:off x="2819400" y="5181600"/>
            <a:ext cx="31242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016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Nakon što su modeli baze kreirani pomoću SQLAlchemy-a u Flask aplikaciji, možemo da implementiramo CRUD operacije </a:t>
            </a:r>
            <a:r>
              <a:rPr lang="sr-Latn-RS" dirty="0" smtClean="0"/>
              <a:t>kako </a:t>
            </a:r>
            <a:r>
              <a:rPr lang="sr-Latn-RS" dirty="0"/>
              <a:t>bismo upravljali </a:t>
            </a:r>
            <a:r>
              <a:rPr lang="sr-Latn-RS" dirty="0" smtClean="0"/>
              <a:t>podacima</a:t>
            </a:r>
            <a:endParaRPr lang="en-US" dirty="0" smtClean="0"/>
          </a:p>
          <a:p>
            <a:r>
              <a:rPr lang="sr-Latn-RS" dirty="0" smtClean="0"/>
              <a:t>SQLAlchemy </a:t>
            </a:r>
            <a:r>
              <a:rPr lang="sr-Latn-RS" dirty="0"/>
              <a:t>čini ove operacije intuitivnim i efikasnim, jer omogućava rad sa bazom koristeći Python objekte umesto direktnih SQL </a:t>
            </a:r>
            <a:r>
              <a:rPr lang="sr-Latn-RS" dirty="0" smtClean="0"/>
              <a:t>upita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CRUD </a:t>
            </a:r>
            <a:r>
              <a:rPr lang="en-US" dirty="0" err="1" smtClean="0"/>
              <a:t>operacije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1078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4800600" y="1247775"/>
            <a:ext cx="3990975" cy="4362450"/>
          </a:xfrm>
          <a:prstGeom prst="rect">
            <a:avLst/>
          </a:prstGeom>
        </p:spPr>
      </p:pic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885734"/>
            <a:ext cx="4496427" cy="3086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08553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876800"/>
          </a:xfrm>
        </p:spPr>
        <p:txBody>
          <a:bodyPr>
            <a:normAutofit fontScale="92500"/>
          </a:bodyPr>
          <a:lstStyle/>
          <a:p>
            <a:r>
              <a:rPr lang="en-US" dirty="0"/>
              <a:t>Flask-WTF je </a:t>
            </a:r>
            <a:r>
              <a:rPr lang="en-US" dirty="0" err="1"/>
              <a:t>ekstenzija</a:t>
            </a:r>
            <a:r>
              <a:rPr lang="en-US" dirty="0"/>
              <a:t> </a:t>
            </a:r>
            <a:r>
              <a:rPr lang="en-US" dirty="0" err="1"/>
              <a:t>za</a:t>
            </a:r>
            <a:r>
              <a:rPr lang="en-US" dirty="0"/>
              <a:t> Flask </a:t>
            </a:r>
            <a:r>
              <a:rPr lang="en-US" dirty="0" err="1"/>
              <a:t>koja</a:t>
            </a:r>
            <a:r>
              <a:rPr lang="en-US" dirty="0"/>
              <a:t> </a:t>
            </a:r>
            <a:r>
              <a:rPr lang="en-US" dirty="0" err="1"/>
              <a:t>integriše</a:t>
            </a:r>
            <a:r>
              <a:rPr lang="en-US" dirty="0"/>
              <a:t> </a:t>
            </a:r>
            <a:r>
              <a:rPr lang="en-US" dirty="0" err="1"/>
              <a:t>biblioteku</a:t>
            </a:r>
            <a:r>
              <a:rPr lang="en-US" dirty="0"/>
              <a:t> </a:t>
            </a:r>
            <a:r>
              <a:rPr lang="en-US" dirty="0" err="1"/>
              <a:t>WTForms</a:t>
            </a:r>
            <a:r>
              <a:rPr lang="en-US" b="1" dirty="0"/>
              <a:t>,</a:t>
            </a:r>
            <a:r>
              <a:rPr lang="en-US" dirty="0"/>
              <a:t> </a:t>
            </a:r>
            <a:r>
              <a:rPr lang="en-US" dirty="0" err="1"/>
              <a:t>olakšavajući</a:t>
            </a:r>
            <a:r>
              <a:rPr lang="en-US" dirty="0"/>
              <a:t> </a:t>
            </a:r>
            <a:r>
              <a:rPr lang="en-US" dirty="0" err="1"/>
              <a:t>kreiranje</a:t>
            </a:r>
            <a:r>
              <a:rPr lang="en-US" dirty="0"/>
              <a:t> i </a:t>
            </a:r>
            <a:r>
              <a:rPr lang="en-US" dirty="0" err="1"/>
              <a:t>validaciju</a:t>
            </a:r>
            <a:r>
              <a:rPr lang="en-US" dirty="0"/>
              <a:t> </a:t>
            </a:r>
            <a:r>
              <a:rPr lang="en-US" dirty="0" err="1"/>
              <a:t>formi</a:t>
            </a:r>
            <a:r>
              <a:rPr lang="en-US" dirty="0"/>
              <a:t> u Flask </a:t>
            </a:r>
            <a:r>
              <a:rPr lang="en-US" dirty="0" err="1" smtClean="0"/>
              <a:t>aplikacijama</a:t>
            </a:r>
            <a:endParaRPr lang="en-US" dirty="0" smtClean="0"/>
          </a:p>
          <a:p>
            <a:r>
              <a:rPr lang="en-US" dirty="0" err="1" smtClean="0"/>
              <a:t>Omogućava</a:t>
            </a:r>
            <a:r>
              <a:rPr lang="en-US" dirty="0" smtClean="0"/>
              <a:t> </a:t>
            </a:r>
            <a:r>
              <a:rPr lang="en-US" dirty="0" err="1"/>
              <a:t>strukturisan</a:t>
            </a:r>
            <a:r>
              <a:rPr lang="en-US" dirty="0"/>
              <a:t> </a:t>
            </a:r>
            <a:r>
              <a:rPr lang="en-US" dirty="0" err="1"/>
              <a:t>način</a:t>
            </a:r>
            <a:r>
              <a:rPr lang="en-US" dirty="0"/>
              <a:t>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pravljenje</a:t>
            </a:r>
            <a:r>
              <a:rPr lang="en-US" dirty="0"/>
              <a:t> </a:t>
            </a:r>
            <a:r>
              <a:rPr lang="en-US" dirty="0" err="1"/>
              <a:t>formi</a:t>
            </a:r>
            <a:r>
              <a:rPr lang="en-US" dirty="0"/>
              <a:t>, </a:t>
            </a:r>
            <a:r>
              <a:rPr lang="en-US" dirty="0" err="1"/>
              <a:t>njihovu</a:t>
            </a:r>
            <a:r>
              <a:rPr lang="en-US" dirty="0"/>
              <a:t> </a:t>
            </a:r>
            <a:r>
              <a:rPr lang="en-US" dirty="0" err="1"/>
              <a:t>validaciju</a:t>
            </a:r>
            <a:r>
              <a:rPr lang="en-US" dirty="0"/>
              <a:t> i </a:t>
            </a:r>
            <a:r>
              <a:rPr lang="en-US" dirty="0" err="1"/>
              <a:t>prikazivanje</a:t>
            </a:r>
            <a:r>
              <a:rPr lang="en-US" dirty="0"/>
              <a:t> u </a:t>
            </a:r>
            <a:r>
              <a:rPr lang="en-US" dirty="0" smtClean="0"/>
              <a:t>HTML-u</a:t>
            </a:r>
          </a:p>
          <a:p>
            <a:r>
              <a:rPr lang="en-US" dirty="0" err="1" smtClean="0"/>
              <a:t>Ključne</a:t>
            </a:r>
            <a:r>
              <a:rPr lang="en-US" dirty="0" smtClean="0"/>
              <a:t> </a:t>
            </a:r>
            <a:r>
              <a:rPr lang="en-US" dirty="0" err="1" smtClean="0"/>
              <a:t>karakteristike</a:t>
            </a:r>
            <a:r>
              <a:rPr lang="en-US" dirty="0" smtClean="0"/>
              <a:t>:</a:t>
            </a:r>
            <a:endParaRPr lang="en-US" b="1" dirty="0"/>
          </a:p>
          <a:p>
            <a:pPr lvl="1"/>
            <a:r>
              <a:rPr lang="en-US" dirty="0" err="1"/>
              <a:t>Bezbedno</a:t>
            </a:r>
            <a:r>
              <a:rPr lang="en-US" dirty="0"/>
              <a:t> </a:t>
            </a:r>
            <a:r>
              <a:rPr lang="en-US" dirty="0" err="1"/>
              <a:t>upravljanje</a:t>
            </a:r>
            <a:r>
              <a:rPr lang="en-US" dirty="0"/>
              <a:t> </a:t>
            </a:r>
            <a:r>
              <a:rPr lang="en-US" dirty="0" err="1"/>
              <a:t>formama</a:t>
            </a:r>
            <a:r>
              <a:rPr lang="en-US" dirty="0"/>
              <a:t> – </a:t>
            </a:r>
            <a:r>
              <a:rPr lang="en-US" dirty="0" err="1"/>
              <a:t>Automatski</a:t>
            </a:r>
            <a:r>
              <a:rPr lang="en-US" dirty="0"/>
              <a:t> </a:t>
            </a:r>
            <a:r>
              <a:rPr lang="en-US" dirty="0" err="1"/>
              <a:t>upravlja</a:t>
            </a:r>
            <a:r>
              <a:rPr lang="en-US" dirty="0"/>
              <a:t> CSRF </a:t>
            </a:r>
            <a:r>
              <a:rPr lang="en-US" dirty="0" err="1"/>
              <a:t>zaštitom</a:t>
            </a:r>
            <a:r>
              <a:rPr lang="en-US" dirty="0"/>
              <a:t> </a:t>
            </a:r>
            <a:r>
              <a:rPr lang="en-US" dirty="0" err="1"/>
              <a:t>kako</a:t>
            </a:r>
            <a:r>
              <a:rPr lang="en-US" dirty="0"/>
              <a:t> bi se </a:t>
            </a:r>
            <a:r>
              <a:rPr lang="en-US" dirty="0" err="1"/>
              <a:t>sprečila</a:t>
            </a:r>
            <a:r>
              <a:rPr lang="en-US" dirty="0"/>
              <a:t> </a:t>
            </a:r>
            <a:r>
              <a:rPr lang="en-US" dirty="0" err="1"/>
              <a:t>neautorizovana</a:t>
            </a:r>
            <a:r>
              <a:rPr lang="en-US" dirty="0"/>
              <a:t> </a:t>
            </a:r>
            <a:r>
              <a:rPr lang="en-US" dirty="0" err="1"/>
              <a:t>slanja</a:t>
            </a:r>
            <a:r>
              <a:rPr lang="en-US" dirty="0"/>
              <a:t> </a:t>
            </a:r>
            <a:r>
              <a:rPr lang="en-US" dirty="0" err="1" smtClean="0"/>
              <a:t>formi</a:t>
            </a:r>
            <a:endParaRPr lang="en-US" dirty="0"/>
          </a:p>
          <a:p>
            <a:pPr lvl="1"/>
            <a:r>
              <a:rPr lang="en-US" dirty="0" err="1"/>
              <a:t>Jednostavno</a:t>
            </a:r>
            <a:r>
              <a:rPr lang="en-US" dirty="0"/>
              <a:t> </a:t>
            </a:r>
            <a:r>
              <a:rPr lang="en-US" dirty="0" err="1"/>
              <a:t>prikazivanje</a:t>
            </a:r>
            <a:r>
              <a:rPr lang="en-US" dirty="0"/>
              <a:t> </a:t>
            </a:r>
            <a:r>
              <a:rPr lang="en-US" dirty="0" err="1"/>
              <a:t>formi</a:t>
            </a:r>
            <a:r>
              <a:rPr lang="en-US" dirty="0"/>
              <a:t> </a:t>
            </a:r>
            <a:endParaRPr lang="en-US" dirty="0"/>
          </a:p>
          <a:p>
            <a:pPr lvl="1"/>
            <a:r>
              <a:rPr lang="en-US" dirty="0" err="1" smtClean="0"/>
              <a:t>Ugrađena</a:t>
            </a:r>
            <a:r>
              <a:rPr lang="en-US" dirty="0" smtClean="0"/>
              <a:t> </a:t>
            </a:r>
            <a:r>
              <a:rPr lang="en-US" dirty="0" err="1"/>
              <a:t>validacija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dirty="0" err="1" smtClean="0"/>
              <a:t>Otpremanje</a:t>
            </a:r>
            <a:r>
              <a:rPr lang="en-US" dirty="0" smtClean="0"/>
              <a:t> </a:t>
            </a:r>
            <a:r>
              <a:rPr lang="en-US" dirty="0" err="1" smtClean="0"/>
              <a:t>fajlova</a:t>
            </a:r>
            <a:endParaRPr lang="en-US" dirty="0"/>
          </a:p>
          <a:p>
            <a:r>
              <a:rPr lang="en-US" dirty="0" smtClean="0"/>
              <a:t>Flask-WTF se </a:t>
            </a:r>
            <a:r>
              <a:rPr lang="en-US" dirty="0" err="1" smtClean="0"/>
              <a:t>instalira</a:t>
            </a:r>
            <a:r>
              <a:rPr lang="en-US" dirty="0" smtClean="0"/>
              <a:t> </a:t>
            </a:r>
            <a:r>
              <a:rPr lang="en-US" dirty="0" err="1" smtClean="0"/>
              <a:t>komandom</a:t>
            </a:r>
            <a:r>
              <a:rPr lang="en-US" dirty="0" smtClean="0"/>
              <a:t>: </a:t>
            </a:r>
            <a:r>
              <a:rPr lang="en-US" b="1" i="1" dirty="0" smtClean="0"/>
              <a:t>pip install flask-WTF</a:t>
            </a:r>
            <a:endParaRPr lang="en-US" b="1" i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Flask </a:t>
            </a:r>
            <a:r>
              <a:rPr lang="en-US" dirty="0" err="1" smtClean="0"/>
              <a:t>WTForms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312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8674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U Flask-WTF, </a:t>
            </a:r>
            <a:r>
              <a:rPr lang="en-US" dirty="0" err="1"/>
              <a:t>forme</a:t>
            </a:r>
            <a:r>
              <a:rPr lang="en-US" dirty="0"/>
              <a:t> se </a:t>
            </a:r>
            <a:r>
              <a:rPr lang="en-US" dirty="0" err="1"/>
              <a:t>definišu</a:t>
            </a:r>
            <a:r>
              <a:rPr lang="en-US" dirty="0"/>
              <a:t> </a:t>
            </a:r>
            <a:r>
              <a:rPr lang="en-US" dirty="0" err="1"/>
              <a:t>kao</a:t>
            </a:r>
            <a:r>
              <a:rPr lang="en-US" dirty="0"/>
              <a:t> </a:t>
            </a:r>
            <a:r>
              <a:rPr lang="en-US" dirty="0" err="1"/>
              <a:t>klase</a:t>
            </a:r>
            <a:r>
              <a:rPr lang="en-US" dirty="0"/>
              <a:t> </a:t>
            </a:r>
            <a:r>
              <a:rPr lang="en-US" dirty="0" err="1"/>
              <a:t>koje</a:t>
            </a:r>
            <a:r>
              <a:rPr lang="en-US" dirty="0"/>
              <a:t> </a:t>
            </a:r>
            <a:r>
              <a:rPr lang="en-US" dirty="0" err="1"/>
              <a:t>nasleđuju</a:t>
            </a:r>
            <a:r>
              <a:rPr lang="en-US" dirty="0"/>
              <a:t> </a:t>
            </a:r>
            <a:r>
              <a:rPr lang="en-US" b="1" i="1" dirty="0" err="1"/>
              <a:t>FlaskForm</a:t>
            </a:r>
            <a:r>
              <a:rPr lang="en-US" dirty="0"/>
              <a:t> </a:t>
            </a:r>
            <a:r>
              <a:rPr lang="en-US" dirty="0" err="1" smtClean="0"/>
              <a:t>klasu</a:t>
            </a:r>
            <a:endParaRPr lang="en-US" dirty="0" smtClean="0"/>
          </a:p>
          <a:p>
            <a:r>
              <a:rPr lang="en-US" dirty="0" err="1" smtClean="0"/>
              <a:t>Polja</a:t>
            </a:r>
            <a:r>
              <a:rPr lang="en-US" dirty="0" smtClean="0"/>
              <a:t> </a:t>
            </a:r>
            <a:r>
              <a:rPr lang="en-US" dirty="0"/>
              <a:t>se </a:t>
            </a:r>
            <a:r>
              <a:rPr lang="en-US" dirty="0" err="1"/>
              <a:t>deklarišu</a:t>
            </a:r>
            <a:r>
              <a:rPr lang="en-US" dirty="0"/>
              <a:t> </a:t>
            </a:r>
            <a:r>
              <a:rPr lang="en-US" dirty="0" err="1"/>
              <a:t>kao</a:t>
            </a:r>
            <a:r>
              <a:rPr lang="en-US" dirty="0"/>
              <a:t> </a:t>
            </a:r>
            <a:r>
              <a:rPr lang="en-US" dirty="0" err="1"/>
              <a:t>promenljive</a:t>
            </a:r>
            <a:r>
              <a:rPr lang="en-US" dirty="0"/>
              <a:t> </a:t>
            </a:r>
            <a:r>
              <a:rPr lang="en-US" dirty="0" err="1"/>
              <a:t>unutar</a:t>
            </a:r>
            <a:r>
              <a:rPr lang="en-US" dirty="0"/>
              <a:t> </a:t>
            </a:r>
            <a:r>
              <a:rPr lang="en-US" dirty="0" err="1"/>
              <a:t>klase</a:t>
            </a:r>
            <a:r>
              <a:rPr lang="en-US" dirty="0"/>
              <a:t>, </a:t>
            </a:r>
            <a:r>
              <a:rPr lang="en-US" dirty="0" err="1"/>
              <a:t>što</a:t>
            </a:r>
            <a:r>
              <a:rPr lang="en-US" dirty="0"/>
              <a:t> </a:t>
            </a:r>
            <a:r>
              <a:rPr lang="en-US" dirty="0" err="1"/>
              <a:t>čini</a:t>
            </a:r>
            <a:r>
              <a:rPr lang="en-US" dirty="0"/>
              <a:t> </a:t>
            </a:r>
            <a:r>
              <a:rPr lang="en-US" dirty="0" err="1"/>
              <a:t>proces</a:t>
            </a:r>
            <a:r>
              <a:rPr lang="en-US" dirty="0"/>
              <a:t> </a:t>
            </a:r>
            <a:r>
              <a:rPr lang="en-US" dirty="0" err="1"/>
              <a:t>pravljenja</a:t>
            </a:r>
            <a:r>
              <a:rPr lang="en-US" dirty="0"/>
              <a:t> </a:t>
            </a:r>
            <a:r>
              <a:rPr lang="en-US" dirty="0" err="1"/>
              <a:t>formi</a:t>
            </a:r>
            <a:r>
              <a:rPr lang="en-US" dirty="0"/>
              <a:t> </a:t>
            </a:r>
            <a:r>
              <a:rPr lang="en-US" dirty="0" err="1"/>
              <a:t>jednostavnim</a:t>
            </a:r>
            <a:r>
              <a:rPr lang="en-US" dirty="0"/>
              <a:t> i </a:t>
            </a:r>
            <a:r>
              <a:rPr lang="en-US" dirty="0" err="1" smtClean="0"/>
              <a:t>organizovanim</a:t>
            </a:r>
            <a:endParaRPr lang="en-US" dirty="0"/>
          </a:p>
          <a:p>
            <a:r>
              <a:rPr lang="en-US" dirty="0" err="1"/>
              <a:t>Najčešće</a:t>
            </a:r>
            <a:r>
              <a:rPr lang="en-US" dirty="0"/>
              <a:t> </a:t>
            </a:r>
            <a:r>
              <a:rPr lang="en-US" dirty="0" err="1"/>
              <a:t>korišćeni</a:t>
            </a:r>
            <a:r>
              <a:rPr lang="en-US" dirty="0"/>
              <a:t> </a:t>
            </a:r>
            <a:r>
              <a:rPr lang="en-US" dirty="0" err="1"/>
              <a:t>WTForms</a:t>
            </a:r>
            <a:r>
              <a:rPr lang="en-US" dirty="0"/>
              <a:t> </a:t>
            </a:r>
            <a:r>
              <a:rPr lang="en-US" dirty="0" err="1"/>
              <a:t>tipovi</a:t>
            </a:r>
            <a:r>
              <a:rPr lang="en-US" dirty="0"/>
              <a:t> </a:t>
            </a:r>
            <a:r>
              <a:rPr lang="en-US" dirty="0" err="1"/>
              <a:t>polja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StringField</a:t>
            </a:r>
            <a:r>
              <a:rPr lang="en-US" dirty="0"/>
              <a:t>: </a:t>
            </a:r>
            <a:r>
              <a:rPr lang="en-US" dirty="0" err="1"/>
              <a:t>Tekstualno</a:t>
            </a:r>
            <a:r>
              <a:rPr lang="en-US" dirty="0"/>
              <a:t> </a:t>
            </a:r>
            <a:r>
              <a:rPr lang="en-US" dirty="0" err="1"/>
              <a:t>polje</a:t>
            </a:r>
            <a:r>
              <a:rPr lang="en-US" dirty="0"/>
              <a:t>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unos</a:t>
            </a:r>
            <a:r>
              <a:rPr lang="en-US" dirty="0"/>
              <a:t> </a:t>
            </a:r>
            <a:r>
              <a:rPr lang="en-US" dirty="0" err="1" smtClean="0"/>
              <a:t>stringova</a:t>
            </a:r>
            <a:endParaRPr lang="en-US" dirty="0"/>
          </a:p>
          <a:p>
            <a:pPr lvl="1"/>
            <a:r>
              <a:rPr lang="en-US" dirty="0" err="1"/>
              <a:t>PasswordField</a:t>
            </a:r>
            <a:r>
              <a:rPr lang="en-US" dirty="0"/>
              <a:t>: </a:t>
            </a:r>
            <a:r>
              <a:rPr lang="en-US" dirty="0" err="1"/>
              <a:t>Polje</a:t>
            </a:r>
            <a:r>
              <a:rPr lang="en-US" dirty="0"/>
              <a:t>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unos</a:t>
            </a:r>
            <a:r>
              <a:rPr lang="en-US" dirty="0"/>
              <a:t> </a:t>
            </a:r>
            <a:r>
              <a:rPr lang="en-US" dirty="0" err="1" smtClean="0"/>
              <a:t>lozinke</a:t>
            </a:r>
            <a:endParaRPr lang="en-US" dirty="0"/>
          </a:p>
          <a:p>
            <a:pPr lvl="1"/>
            <a:r>
              <a:rPr lang="en-US" dirty="0" err="1"/>
              <a:t>BooleanField</a:t>
            </a:r>
            <a:r>
              <a:rPr lang="en-US" dirty="0"/>
              <a:t>: </a:t>
            </a:r>
            <a:r>
              <a:rPr lang="en-US" dirty="0" err="1"/>
              <a:t>Čekboks</a:t>
            </a:r>
            <a:r>
              <a:rPr lang="en-US" dirty="0"/>
              <a:t>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izbor</a:t>
            </a:r>
            <a:r>
              <a:rPr lang="en-US" dirty="0"/>
              <a:t> </a:t>
            </a:r>
            <a:r>
              <a:rPr lang="en-US" dirty="0" err="1"/>
              <a:t>između</a:t>
            </a:r>
            <a:r>
              <a:rPr lang="en-US" dirty="0"/>
              <a:t> </a:t>
            </a:r>
            <a:r>
              <a:rPr lang="en-US" dirty="0" err="1"/>
              <a:t>tačno</a:t>
            </a:r>
            <a:r>
              <a:rPr lang="en-US" dirty="0"/>
              <a:t>/</a:t>
            </a:r>
            <a:r>
              <a:rPr lang="en-US" dirty="0" err="1"/>
              <a:t>netačno</a:t>
            </a:r>
            <a:r>
              <a:rPr lang="en-US" dirty="0"/>
              <a:t> (True/False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 err="1"/>
              <a:t>DecimalField</a:t>
            </a:r>
            <a:r>
              <a:rPr lang="en-US" dirty="0"/>
              <a:t>: </a:t>
            </a:r>
            <a:r>
              <a:rPr lang="en-US" dirty="0" err="1"/>
              <a:t>Polje</a:t>
            </a:r>
            <a:r>
              <a:rPr lang="en-US" dirty="0"/>
              <a:t>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unos</a:t>
            </a:r>
            <a:r>
              <a:rPr lang="en-US" dirty="0"/>
              <a:t> </a:t>
            </a:r>
            <a:r>
              <a:rPr lang="en-US" dirty="0" err="1"/>
              <a:t>decimalnih</a:t>
            </a:r>
            <a:r>
              <a:rPr lang="en-US" dirty="0"/>
              <a:t> </a:t>
            </a:r>
            <a:r>
              <a:rPr lang="en-US" dirty="0" err="1" smtClean="0"/>
              <a:t>vrednosti</a:t>
            </a:r>
            <a:endParaRPr lang="en-US" dirty="0"/>
          </a:p>
          <a:p>
            <a:pPr lvl="1"/>
            <a:r>
              <a:rPr lang="en-US" dirty="0" err="1"/>
              <a:t>RadioField</a:t>
            </a:r>
            <a:r>
              <a:rPr lang="en-US" dirty="0"/>
              <a:t>: </a:t>
            </a:r>
            <a:r>
              <a:rPr lang="en-US" dirty="0" err="1"/>
              <a:t>Grupa</a:t>
            </a:r>
            <a:r>
              <a:rPr lang="en-US" dirty="0"/>
              <a:t> radio </a:t>
            </a:r>
            <a:r>
              <a:rPr lang="en-US" dirty="0" err="1"/>
              <a:t>dugmadi</a:t>
            </a:r>
            <a:r>
              <a:rPr lang="en-US" dirty="0"/>
              <a:t>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izbor</a:t>
            </a:r>
            <a:r>
              <a:rPr lang="en-US" dirty="0"/>
              <a:t> </a:t>
            </a:r>
            <a:r>
              <a:rPr lang="en-US" dirty="0" err="1"/>
              <a:t>jedne</a:t>
            </a:r>
            <a:r>
              <a:rPr lang="en-US" dirty="0"/>
              <a:t> </a:t>
            </a:r>
            <a:r>
              <a:rPr lang="en-US" dirty="0" err="1" smtClean="0"/>
              <a:t>opcije</a:t>
            </a:r>
            <a:endParaRPr lang="en-US" dirty="0"/>
          </a:p>
          <a:p>
            <a:pPr lvl="1"/>
            <a:r>
              <a:rPr lang="en-US" dirty="0" err="1"/>
              <a:t>SelectField</a:t>
            </a:r>
            <a:r>
              <a:rPr lang="en-US" dirty="0"/>
              <a:t>: </a:t>
            </a:r>
            <a:r>
              <a:rPr lang="en-US" dirty="0" err="1"/>
              <a:t>Padajuća</a:t>
            </a:r>
            <a:r>
              <a:rPr lang="en-US" dirty="0"/>
              <a:t> </a:t>
            </a:r>
            <a:r>
              <a:rPr lang="en-US" dirty="0" err="1"/>
              <a:t>lista</a:t>
            </a:r>
            <a:r>
              <a:rPr lang="en-US" dirty="0"/>
              <a:t>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izbor</a:t>
            </a:r>
            <a:r>
              <a:rPr lang="en-US" dirty="0"/>
              <a:t> </a:t>
            </a:r>
            <a:r>
              <a:rPr lang="en-US" dirty="0" err="1"/>
              <a:t>jedne</a:t>
            </a:r>
            <a:r>
              <a:rPr lang="en-US" dirty="0"/>
              <a:t> </a:t>
            </a:r>
            <a:r>
              <a:rPr lang="en-US" dirty="0" err="1" smtClean="0"/>
              <a:t>vrednosti</a:t>
            </a:r>
            <a:endParaRPr lang="en-US" dirty="0"/>
          </a:p>
          <a:p>
            <a:pPr lvl="1"/>
            <a:r>
              <a:rPr lang="en-US" dirty="0" err="1"/>
              <a:t>TextAreaField</a:t>
            </a:r>
            <a:r>
              <a:rPr lang="en-US" dirty="0"/>
              <a:t>: </a:t>
            </a:r>
            <a:r>
              <a:rPr lang="en-US" dirty="0" err="1"/>
              <a:t>Višelinijsko</a:t>
            </a:r>
            <a:r>
              <a:rPr lang="en-US" dirty="0"/>
              <a:t> </a:t>
            </a:r>
            <a:r>
              <a:rPr lang="en-US" dirty="0" err="1"/>
              <a:t>tekstualno</a:t>
            </a:r>
            <a:r>
              <a:rPr lang="en-US" dirty="0"/>
              <a:t> </a:t>
            </a:r>
            <a:r>
              <a:rPr lang="en-US" dirty="0" err="1" smtClean="0"/>
              <a:t>polje</a:t>
            </a:r>
            <a:endParaRPr lang="en-US" dirty="0"/>
          </a:p>
          <a:p>
            <a:pPr lvl="1"/>
            <a:r>
              <a:rPr lang="en-US" dirty="0" err="1"/>
              <a:t>FileField</a:t>
            </a:r>
            <a:r>
              <a:rPr lang="en-US" dirty="0"/>
              <a:t>: </a:t>
            </a:r>
            <a:r>
              <a:rPr lang="en-US" dirty="0" err="1"/>
              <a:t>Polje</a:t>
            </a:r>
            <a:r>
              <a:rPr lang="en-US" dirty="0"/>
              <a:t>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otpremanje</a:t>
            </a:r>
            <a:r>
              <a:rPr lang="en-US" dirty="0"/>
              <a:t> </a:t>
            </a:r>
            <a:r>
              <a:rPr lang="en-US" dirty="0" err="1" smtClean="0"/>
              <a:t>fajlova</a:t>
            </a:r>
            <a:endParaRPr lang="en-US" dirty="0"/>
          </a:p>
          <a:p>
            <a:r>
              <a:rPr lang="sr-Latn-RS" b="1" i="1" dirty="0"/>
              <a:t>form.hidden_tag</a:t>
            </a:r>
            <a:r>
              <a:rPr lang="sr-Latn-RS" b="1" i="1" dirty="0" smtClean="0"/>
              <a:t>()</a:t>
            </a:r>
            <a:r>
              <a:rPr lang="sr-Latn-RS" dirty="0" smtClean="0"/>
              <a:t> </a:t>
            </a:r>
            <a:r>
              <a:rPr lang="sr-Latn-RS" dirty="0"/>
              <a:t>u Flask-WTF automatski generiše sva skrivena polja forme, uključujući CSRF token, čime omogućava sigurnu i potpunu obradu forme bez potrebe za ručnim dodavanjem tih </a:t>
            </a:r>
            <a:r>
              <a:rPr lang="sr-Latn-RS" dirty="0" smtClean="0"/>
              <a:t>polja</a:t>
            </a:r>
            <a:endParaRPr lang="en-US" dirty="0" smtClean="0"/>
          </a:p>
          <a:p>
            <a:r>
              <a:rPr lang="sr-Latn-RS" dirty="0" smtClean="0"/>
              <a:t>Ovo </a:t>
            </a:r>
            <a:r>
              <a:rPr lang="sr-Latn-RS" dirty="0"/>
              <a:t>olakšava rad sa skrivenim podacima i poboljšava zaštitu od CSRF </a:t>
            </a:r>
            <a:r>
              <a:rPr lang="sr-Latn-RS" dirty="0" smtClean="0"/>
              <a:t>napada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297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066800" y="1295400"/>
            <a:ext cx="7153593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863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762000"/>
            <a:ext cx="7026139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27021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6175" y="222250"/>
            <a:ext cx="6850063" cy="6411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40004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Flask je </a:t>
            </a:r>
            <a:r>
              <a:rPr lang="en-US" dirty="0" err="1" smtClean="0"/>
              <a:t>popularan</a:t>
            </a:r>
            <a:r>
              <a:rPr lang="en-US" dirty="0" smtClean="0"/>
              <a:t>, lightweight i </a:t>
            </a:r>
            <a:r>
              <a:rPr lang="en-US" dirty="0" err="1" smtClean="0"/>
              <a:t>fleksibilan</a:t>
            </a:r>
            <a:r>
              <a:rPr lang="en-US" dirty="0" smtClean="0"/>
              <a:t> web framework</a:t>
            </a:r>
          </a:p>
          <a:p>
            <a:r>
              <a:rPr lang="en-US" dirty="0" err="1" smtClean="0"/>
              <a:t>Zasnovan</a:t>
            </a:r>
            <a:r>
              <a:rPr lang="en-US" dirty="0" smtClean="0"/>
              <a:t> je </a:t>
            </a:r>
            <a:r>
              <a:rPr lang="en-US" dirty="0" err="1" smtClean="0"/>
              <a:t>na</a:t>
            </a:r>
            <a:r>
              <a:rPr lang="en-US" dirty="0" smtClean="0"/>
              <a:t> Python </a:t>
            </a:r>
            <a:r>
              <a:rPr lang="en-US" dirty="0" err="1" smtClean="0"/>
              <a:t>programskom</a:t>
            </a:r>
            <a:r>
              <a:rPr lang="en-US" dirty="0" smtClean="0"/>
              <a:t> </a:t>
            </a:r>
            <a:r>
              <a:rPr lang="en-US" dirty="0" err="1" smtClean="0"/>
              <a:t>jeziku</a:t>
            </a:r>
            <a:endParaRPr lang="en-US" dirty="0" smtClean="0"/>
          </a:p>
          <a:p>
            <a:r>
              <a:rPr lang="en-US" dirty="0" err="1" smtClean="0"/>
              <a:t>Idealan</a:t>
            </a:r>
            <a:r>
              <a:rPr lang="en-US" dirty="0" smtClean="0"/>
              <a:t> je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brzo</a:t>
            </a:r>
            <a:r>
              <a:rPr lang="en-US" dirty="0" smtClean="0"/>
              <a:t> </a:t>
            </a:r>
            <a:r>
              <a:rPr lang="en-US" dirty="0" err="1" smtClean="0"/>
              <a:t>razvijanje</a:t>
            </a:r>
            <a:r>
              <a:rPr lang="en-US" dirty="0" smtClean="0"/>
              <a:t> web </a:t>
            </a:r>
            <a:r>
              <a:rPr lang="en-US" dirty="0" err="1" smtClean="0"/>
              <a:t>aplikacija</a:t>
            </a:r>
            <a:r>
              <a:rPr lang="en-US" dirty="0" smtClean="0"/>
              <a:t> i REST API-</a:t>
            </a:r>
            <a:r>
              <a:rPr lang="en-US" dirty="0" err="1" smtClean="0"/>
              <a:t>ja</a:t>
            </a:r>
            <a:endParaRPr lang="en-US" dirty="0" smtClean="0"/>
          </a:p>
          <a:p>
            <a:r>
              <a:rPr lang="sr-Latn-RS" dirty="0"/>
              <a:t>Njegov jednostavan i jasan API posebno pogoduje početnicima u svetu web </a:t>
            </a:r>
            <a:r>
              <a:rPr lang="sr-Latn-RS" dirty="0" smtClean="0"/>
              <a:t>programiranja</a:t>
            </a:r>
            <a:endParaRPr lang="en-US" dirty="0" smtClean="0"/>
          </a:p>
          <a:p>
            <a:r>
              <a:rPr lang="en-US" dirty="0" smtClean="0"/>
              <a:t>P</a:t>
            </a:r>
            <a:r>
              <a:rPr lang="sr-Latn-RS" dirty="0" smtClean="0"/>
              <a:t>oseduje </a:t>
            </a:r>
            <a:r>
              <a:rPr lang="sr-Latn-RS" dirty="0"/>
              <a:t>odličnu zvaničnu dokumentaciju i razvijenu zajednicu koja olakšava učenje i rešavanje problema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Šta</a:t>
            </a:r>
            <a:r>
              <a:rPr lang="en-US" dirty="0" smtClean="0"/>
              <a:t> je Flask i </a:t>
            </a:r>
            <a:r>
              <a:rPr lang="en-US" dirty="0" err="1" smtClean="0"/>
              <a:t>zašto</a:t>
            </a:r>
            <a:r>
              <a:rPr lang="en-US" dirty="0" smtClean="0"/>
              <a:t> se </a:t>
            </a:r>
            <a:r>
              <a:rPr lang="en-US" dirty="0" err="1" smtClean="0"/>
              <a:t>koristi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971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590800"/>
            <a:ext cx="8229600" cy="1219200"/>
          </a:xfrm>
        </p:spPr>
        <p:txBody>
          <a:bodyPr/>
          <a:lstStyle/>
          <a:p>
            <a:pPr algn="ctr"/>
            <a:r>
              <a:rPr lang="en-US" dirty="0" err="1" smtClean="0"/>
              <a:t>Hvala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pažnji</a:t>
            </a:r>
            <a:r>
              <a:rPr lang="en-US" dirty="0" smtClean="0"/>
              <a:t>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6525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98" t="4325" r="6056" b="4559"/>
          <a:stretch/>
        </p:blipFill>
        <p:spPr>
          <a:xfrm>
            <a:off x="381000" y="1371600"/>
            <a:ext cx="8499012" cy="441960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978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524000"/>
            <a:ext cx="8458200" cy="4572000"/>
          </a:xfrm>
        </p:spPr>
        <p:txBody>
          <a:bodyPr/>
          <a:lstStyle/>
          <a:p>
            <a:r>
              <a:rPr lang="en-US" dirty="0" err="1" smtClean="0"/>
              <a:t>Mikro</a:t>
            </a:r>
            <a:r>
              <a:rPr lang="en-US" dirty="0" smtClean="0"/>
              <a:t> framework</a:t>
            </a:r>
          </a:p>
          <a:p>
            <a:r>
              <a:rPr lang="en-US" dirty="0" err="1" smtClean="0"/>
              <a:t>Jednostavnost</a:t>
            </a:r>
            <a:endParaRPr lang="en-US" dirty="0" smtClean="0"/>
          </a:p>
          <a:p>
            <a:r>
              <a:rPr lang="en-US" dirty="0" err="1" smtClean="0"/>
              <a:t>Fleksibilnost</a:t>
            </a:r>
            <a:endParaRPr lang="en-US" dirty="0" smtClean="0"/>
          </a:p>
          <a:p>
            <a:r>
              <a:rPr lang="en-US" dirty="0" err="1" smtClean="0"/>
              <a:t>Zasnovan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moćnim</a:t>
            </a:r>
            <a:r>
              <a:rPr lang="en-US" dirty="0" smtClean="0"/>
              <a:t> </a:t>
            </a:r>
            <a:r>
              <a:rPr lang="en-US" dirty="0" err="1" smtClean="0"/>
              <a:t>bibliotekama</a:t>
            </a:r>
            <a:r>
              <a:rPr lang="en-US" dirty="0" smtClean="0"/>
              <a:t> – Jinja2 i </a:t>
            </a:r>
            <a:r>
              <a:rPr lang="en-US" dirty="0" err="1" smtClean="0"/>
              <a:t>Werkzeug</a:t>
            </a:r>
            <a:endParaRPr lang="en-US" dirty="0" smtClean="0"/>
          </a:p>
          <a:p>
            <a:r>
              <a:rPr lang="en-US" dirty="0" err="1" smtClean="0"/>
              <a:t>Proširivost</a:t>
            </a:r>
            <a:endParaRPr lang="en-US" dirty="0" smtClean="0"/>
          </a:p>
          <a:p>
            <a:r>
              <a:rPr lang="en-US" dirty="0" err="1" smtClean="0"/>
              <a:t>Bez</a:t>
            </a:r>
            <a:r>
              <a:rPr lang="en-US" dirty="0" smtClean="0"/>
              <a:t> </a:t>
            </a:r>
            <a:r>
              <a:rPr lang="en-US" dirty="0" err="1" smtClean="0"/>
              <a:t>ugrađenog</a:t>
            </a:r>
            <a:r>
              <a:rPr lang="en-US" dirty="0" smtClean="0"/>
              <a:t> ORM-a</a:t>
            </a:r>
          </a:p>
          <a:p>
            <a:r>
              <a:rPr lang="en-US" dirty="0" err="1" smtClean="0"/>
              <a:t>Baza</a:t>
            </a:r>
            <a:r>
              <a:rPr lang="en-US" dirty="0" smtClean="0"/>
              <a:t> </a:t>
            </a:r>
            <a:r>
              <a:rPr lang="en-US" dirty="0" err="1" smtClean="0"/>
              <a:t>podataka</a:t>
            </a:r>
            <a:r>
              <a:rPr lang="en-US" dirty="0" smtClean="0"/>
              <a:t> </a:t>
            </a:r>
            <a:r>
              <a:rPr lang="en-US" dirty="0" err="1" smtClean="0"/>
              <a:t>po</a:t>
            </a:r>
            <a:r>
              <a:rPr lang="en-US" dirty="0" smtClean="0"/>
              <a:t> </a:t>
            </a:r>
            <a:r>
              <a:rPr lang="en-US" dirty="0" err="1" smtClean="0"/>
              <a:t>izboru</a:t>
            </a:r>
            <a:endParaRPr lang="en-US" dirty="0" smtClean="0"/>
          </a:p>
          <a:p>
            <a:r>
              <a:rPr lang="en-US" dirty="0" smtClean="0"/>
              <a:t>Frontend </a:t>
            </a:r>
            <a:r>
              <a:rPr lang="en-US" dirty="0" err="1" smtClean="0"/>
              <a:t>tehnologija</a:t>
            </a:r>
            <a:r>
              <a:rPr lang="en-US" dirty="0" smtClean="0"/>
              <a:t> </a:t>
            </a:r>
            <a:r>
              <a:rPr lang="en-US" dirty="0" err="1" smtClean="0"/>
              <a:t>po</a:t>
            </a:r>
            <a:r>
              <a:rPr lang="en-US" dirty="0" smtClean="0"/>
              <a:t> </a:t>
            </a:r>
            <a:r>
              <a:rPr lang="en-US" dirty="0" err="1" smtClean="0"/>
              <a:t>izboru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Ključne</a:t>
            </a:r>
            <a:r>
              <a:rPr lang="en-US" dirty="0" smtClean="0"/>
              <a:t> </a:t>
            </a:r>
            <a:r>
              <a:rPr lang="en-US" dirty="0" err="1" smtClean="0"/>
              <a:t>karakteristike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113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-304800"/>
            <a:ext cx="8229600" cy="1219200"/>
          </a:xfrm>
        </p:spPr>
        <p:txBody>
          <a:bodyPr/>
          <a:lstStyle/>
          <a:p>
            <a:r>
              <a:rPr lang="en-US" dirty="0" err="1" smtClean="0"/>
              <a:t>Konkurentska</a:t>
            </a:r>
            <a:r>
              <a:rPr lang="en-US" dirty="0" smtClean="0"/>
              <a:t> </a:t>
            </a:r>
            <a:r>
              <a:rPr lang="en-US" dirty="0" err="1" smtClean="0"/>
              <a:t>rešenja</a:t>
            </a:r>
            <a:r>
              <a:rPr lang="en-US" dirty="0" smtClean="0"/>
              <a:t> - </a:t>
            </a:r>
            <a:r>
              <a:rPr lang="en-US" dirty="0" err="1" smtClean="0"/>
              <a:t>Django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2"/>
          <a:srcRect l="2957" t="10606" r="2202" b="606"/>
          <a:stretch/>
        </p:blipFill>
        <p:spPr>
          <a:xfrm>
            <a:off x="1371600" y="971550"/>
            <a:ext cx="6220691" cy="4059383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 rotWithShape="1">
          <a:blip r:embed="rId3"/>
          <a:srcRect l="2564" r="2797" b="8087"/>
          <a:stretch/>
        </p:blipFill>
        <p:spPr>
          <a:xfrm>
            <a:off x="1371600" y="4933950"/>
            <a:ext cx="6248400" cy="1655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448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-381000"/>
            <a:ext cx="8229600" cy="1219200"/>
          </a:xfrm>
        </p:spPr>
        <p:txBody>
          <a:bodyPr/>
          <a:lstStyle/>
          <a:p>
            <a:r>
              <a:rPr lang="en-US" dirty="0" err="1"/>
              <a:t>Konkurentska</a:t>
            </a:r>
            <a:r>
              <a:rPr lang="en-US" dirty="0"/>
              <a:t> </a:t>
            </a:r>
            <a:r>
              <a:rPr lang="en-US" dirty="0" err="1"/>
              <a:t>rešenja</a:t>
            </a:r>
            <a:r>
              <a:rPr lang="en-US" dirty="0"/>
              <a:t> - </a:t>
            </a:r>
            <a:r>
              <a:rPr lang="en-US" dirty="0" err="1"/>
              <a:t>Django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 rotWithShape="1">
          <a:blip r:embed="rId2"/>
          <a:srcRect l="2467" t="13770" r="5822"/>
          <a:stretch/>
        </p:blipFill>
        <p:spPr>
          <a:xfrm>
            <a:off x="1447800" y="838200"/>
            <a:ext cx="6071558" cy="4038600"/>
          </a:xfrm>
          <a:prstGeom prst="rect">
            <a:avLst/>
          </a:prstGeom>
        </p:spPr>
      </p:pic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 rotWithShape="1">
          <a:blip r:embed="rId3"/>
          <a:srcRect l="2657" t="4506" r="2657" b="4702"/>
          <a:stretch/>
        </p:blipFill>
        <p:spPr>
          <a:xfrm>
            <a:off x="1423916" y="4876800"/>
            <a:ext cx="6096000" cy="1696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183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Flask i VS Code </a:t>
            </a:r>
            <a:r>
              <a:rPr lang="en-US" dirty="0" err="1" smtClean="0"/>
              <a:t>kao</a:t>
            </a:r>
            <a:r>
              <a:rPr lang="en-US" dirty="0" smtClean="0"/>
              <a:t> </a:t>
            </a:r>
            <a:r>
              <a:rPr lang="en-US" dirty="0" err="1" smtClean="0"/>
              <a:t>okruženje</a:t>
            </a:r>
            <a:endParaRPr lang="en-US" dirty="0" smtClean="0"/>
          </a:p>
          <a:p>
            <a:r>
              <a:rPr lang="en-US" dirty="0" err="1" smtClean="0"/>
              <a:t>Preduslov</a:t>
            </a:r>
            <a:r>
              <a:rPr lang="en-US" dirty="0" smtClean="0"/>
              <a:t>: </a:t>
            </a:r>
            <a:r>
              <a:rPr lang="en-US" dirty="0" err="1" smtClean="0"/>
              <a:t>instaliran</a:t>
            </a:r>
            <a:r>
              <a:rPr lang="en-US" dirty="0" smtClean="0"/>
              <a:t> Python i pip</a:t>
            </a:r>
          </a:p>
          <a:p>
            <a:r>
              <a:rPr lang="en-US" dirty="0" err="1" smtClean="0"/>
              <a:t>Kreirati</a:t>
            </a:r>
            <a:r>
              <a:rPr lang="en-US" dirty="0" smtClean="0"/>
              <a:t> folder u </a:t>
            </a:r>
            <a:r>
              <a:rPr lang="en-US" dirty="0" err="1" smtClean="0"/>
              <a:t>kom</a:t>
            </a:r>
            <a:r>
              <a:rPr lang="en-US" dirty="0" smtClean="0"/>
              <a:t> </a:t>
            </a:r>
            <a:r>
              <a:rPr lang="en-US" dirty="0" err="1" smtClean="0"/>
              <a:t>će</a:t>
            </a:r>
            <a:r>
              <a:rPr lang="en-US" dirty="0" smtClean="0"/>
              <a:t> se </a:t>
            </a:r>
            <a:r>
              <a:rPr lang="en-US" dirty="0" err="1" smtClean="0"/>
              <a:t>nalaziti</a:t>
            </a:r>
            <a:r>
              <a:rPr lang="en-US" dirty="0" smtClean="0"/>
              <a:t> </a:t>
            </a:r>
            <a:r>
              <a:rPr lang="en-US" dirty="0" err="1" smtClean="0"/>
              <a:t>projekat</a:t>
            </a:r>
            <a:r>
              <a:rPr lang="en-US" dirty="0" smtClean="0"/>
              <a:t> i </a:t>
            </a:r>
            <a:r>
              <a:rPr lang="en-US" dirty="0" err="1" smtClean="0"/>
              <a:t>otvoriti</a:t>
            </a:r>
            <a:r>
              <a:rPr lang="en-US" dirty="0" smtClean="0"/>
              <a:t> </a:t>
            </a:r>
            <a:r>
              <a:rPr lang="en-US" dirty="0" err="1" smtClean="0"/>
              <a:t>ga</a:t>
            </a:r>
            <a:r>
              <a:rPr lang="en-US" dirty="0" smtClean="0"/>
              <a:t> u VS Code</a:t>
            </a:r>
          </a:p>
          <a:p>
            <a:r>
              <a:rPr lang="en-US" dirty="0" smtClean="0"/>
              <a:t>U VS Code </a:t>
            </a:r>
            <a:r>
              <a:rPr lang="en-US" dirty="0" err="1" smtClean="0"/>
              <a:t>terminalu</a:t>
            </a:r>
            <a:r>
              <a:rPr lang="en-US" dirty="0" smtClean="0"/>
              <a:t> </a:t>
            </a:r>
            <a:r>
              <a:rPr lang="en-US" dirty="0" err="1" smtClean="0"/>
              <a:t>uneti</a:t>
            </a:r>
            <a:r>
              <a:rPr lang="en-US" dirty="0" smtClean="0"/>
              <a:t> </a:t>
            </a:r>
            <a:r>
              <a:rPr lang="en-US" dirty="0" err="1" smtClean="0"/>
              <a:t>sledeće</a:t>
            </a:r>
            <a:r>
              <a:rPr lang="en-US" dirty="0" smtClean="0"/>
              <a:t> </a:t>
            </a:r>
            <a:r>
              <a:rPr lang="en-US" dirty="0" err="1" smtClean="0"/>
              <a:t>komande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instalaciju</a:t>
            </a:r>
            <a:r>
              <a:rPr lang="en-US" dirty="0" smtClean="0"/>
              <a:t> </a:t>
            </a:r>
            <a:r>
              <a:rPr lang="en-US" dirty="0" err="1" smtClean="0"/>
              <a:t>virtuelnog</a:t>
            </a:r>
            <a:r>
              <a:rPr lang="en-US" dirty="0" smtClean="0"/>
              <a:t> </a:t>
            </a:r>
            <a:r>
              <a:rPr lang="en-US" dirty="0" err="1" smtClean="0"/>
              <a:t>okruženja</a:t>
            </a:r>
            <a:r>
              <a:rPr lang="en-US" dirty="0"/>
              <a:t>: pip install </a:t>
            </a:r>
            <a:r>
              <a:rPr lang="en-US" dirty="0" err="1" smtClean="0"/>
              <a:t>virtualenv</a:t>
            </a:r>
            <a:endParaRPr lang="en-US" dirty="0" smtClean="0"/>
          </a:p>
          <a:p>
            <a:pPr lvl="1"/>
            <a:r>
              <a:rPr lang="en-US" dirty="0" err="1"/>
              <a:t>Z</a:t>
            </a:r>
            <a:r>
              <a:rPr lang="en-US" dirty="0" err="1" smtClean="0"/>
              <a:t>a</a:t>
            </a:r>
            <a:r>
              <a:rPr lang="en-US" dirty="0" smtClean="0"/>
              <a:t> </a:t>
            </a:r>
            <a:r>
              <a:rPr lang="en-US" dirty="0" err="1"/>
              <a:t>kreiranje</a:t>
            </a:r>
            <a:r>
              <a:rPr lang="en-US" dirty="0"/>
              <a:t> </a:t>
            </a:r>
            <a:r>
              <a:rPr lang="en-US" dirty="0" err="1"/>
              <a:t>vituelnog</a:t>
            </a:r>
            <a:r>
              <a:rPr lang="en-US" dirty="0"/>
              <a:t> </a:t>
            </a:r>
            <a:r>
              <a:rPr lang="en-US" dirty="0" err="1" smtClean="0"/>
              <a:t>okružena</a:t>
            </a:r>
            <a:r>
              <a:rPr lang="en-US" dirty="0"/>
              <a:t>: </a:t>
            </a:r>
            <a:r>
              <a:rPr lang="en-US" dirty="0" err="1"/>
              <a:t>virtualenv</a:t>
            </a:r>
            <a:r>
              <a:rPr lang="en-US" dirty="0"/>
              <a:t> </a:t>
            </a:r>
            <a:r>
              <a:rPr lang="en-US" dirty="0" err="1"/>
              <a:t>env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dirty="0" err="1" smtClean="0"/>
              <a:t>A</a:t>
            </a:r>
            <a:r>
              <a:rPr lang="en-US" dirty="0" err="1"/>
              <a:t>ktivacija</a:t>
            </a:r>
            <a:r>
              <a:rPr lang="en-US" dirty="0"/>
              <a:t> </a:t>
            </a:r>
            <a:r>
              <a:rPr lang="en-US" dirty="0" err="1"/>
              <a:t>virtuelnog</a:t>
            </a:r>
            <a:r>
              <a:rPr lang="en-US" dirty="0"/>
              <a:t> </a:t>
            </a:r>
            <a:r>
              <a:rPr lang="en-US" dirty="0" err="1"/>
              <a:t>okruženja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/>
              <a:t>windows-u: </a:t>
            </a:r>
            <a:r>
              <a:rPr lang="en-US" dirty="0" err="1"/>
              <a:t>env</a:t>
            </a:r>
            <a:r>
              <a:rPr lang="en-US" dirty="0"/>
              <a:t>\Scripts\activate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Instalacija</a:t>
            </a:r>
            <a:r>
              <a:rPr lang="en-US" dirty="0" smtClean="0"/>
              <a:t> i </a:t>
            </a:r>
            <a:r>
              <a:rPr lang="en-US" dirty="0" err="1" smtClean="0"/>
              <a:t>kreiranje</a:t>
            </a:r>
            <a:r>
              <a:rPr lang="en-US" dirty="0" smtClean="0"/>
              <a:t> </a:t>
            </a:r>
            <a:r>
              <a:rPr lang="en-US" dirty="0" err="1" smtClean="0"/>
              <a:t>projekta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5061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486400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 smtClean="0"/>
              <a:t>Instalirati</a:t>
            </a:r>
            <a:r>
              <a:rPr lang="en-US" dirty="0" smtClean="0"/>
              <a:t> Flask I </a:t>
            </a:r>
            <a:r>
              <a:rPr lang="en-US" dirty="0" err="1" smtClean="0"/>
              <a:t>ostale</a:t>
            </a:r>
            <a:r>
              <a:rPr lang="en-US" dirty="0" smtClean="0"/>
              <a:t> </a:t>
            </a:r>
            <a:r>
              <a:rPr lang="en-US" dirty="0" err="1" smtClean="0"/>
              <a:t>bitne</a:t>
            </a:r>
            <a:r>
              <a:rPr lang="en-US" dirty="0" smtClean="0"/>
              <a:t> </a:t>
            </a:r>
            <a:r>
              <a:rPr lang="en-US" dirty="0" err="1" smtClean="0"/>
              <a:t>pakete</a:t>
            </a:r>
            <a:r>
              <a:rPr lang="en-US" dirty="0" smtClean="0"/>
              <a:t>:</a:t>
            </a:r>
          </a:p>
          <a:p>
            <a:pPr lvl="1"/>
            <a:r>
              <a:rPr lang="en-US" dirty="0"/>
              <a:t>pip install flask </a:t>
            </a:r>
          </a:p>
          <a:p>
            <a:pPr lvl="1"/>
            <a:r>
              <a:rPr lang="en-US" dirty="0" smtClean="0"/>
              <a:t>pip </a:t>
            </a:r>
            <a:r>
              <a:rPr lang="en-US" dirty="0"/>
              <a:t>install flask-</a:t>
            </a:r>
            <a:r>
              <a:rPr lang="en-US" dirty="0" err="1"/>
              <a:t>sqlalchemy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dirty="0" smtClean="0"/>
              <a:t>pip </a:t>
            </a:r>
            <a:r>
              <a:rPr lang="en-US" dirty="0"/>
              <a:t>install flask-</a:t>
            </a:r>
            <a:r>
              <a:rPr lang="en-US" dirty="0" err="1"/>
              <a:t>wtf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dirty="0" smtClean="0"/>
              <a:t>pip </a:t>
            </a:r>
            <a:r>
              <a:rPr lang="en-US" dirty="0"/>
              <a:t>install flask-login </a:t>
            </a:r>
            <a:endParaRPr lang="en-US" dirty="0" smtClean="0"/>
          </a:p>
          <a:p>
            <a:pPr lvl="1"/>
            <a:r>
              <a:rPr lang="en-US" dirty="0" smtClean="0"/>
              <a:t>pip </a:t>
            </a:r>
            <a:r>
              <a:rPr lang="en-US" dirty="0"/>
              <a:t>install </a:t>
            </a:r>
            <a:r>
              <a:rPr lang="en-US" dirty="0" smtClean="0"/>
              <a:t>email-validator</a:t>
            </a:r>
          </a:p>
          <a:p>
            <a:r>
              <a:rPr lang="en-US" dirty="0" err="1" smtClean="0"/>
              <a:t>Napraviti</a:t>
            </a:r>
            <a:r>
              <a:rPr lang="en-US" dirty="0" smtClean="0"/>
              <a:t> </a:t>
            </a:r>
            <a:r>
              <a:rPr lang="en-US" dirty="0" err="1" smtClean="0"/>
              <a:t>fajl</a:t>
            </a:r>
            <a:r>
              <a:rPr lang="en-US" dirty="0" smtClean="0"/>
              <a:t> app.py </a:t>
            </a:r>
            <a:r>
              <a:rPr lang="en-US" dirty="0"/>
              <a:t>u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</a:t>
            </a:r>
            <a:r>
              <a:rPr lang="en-US" dirty="0" err="1" smtClean="0"/>
              <a:t>glavnom</a:t>
            </a:r>
            <a:r>
              <a:rPr lang="en-US" dirty="0" smtClean="0"/>
              <a:t> </a:t>
            </a:r>
            <a:r>
              <a:rPr lang="en-US" dirty="0" err="1" smtClean="0"/>
              <a:t>folderu</a:t>
            </a:r>
            <a:r>
              <a:rPr lang="en-US" dirty="0" smtClean="0"/>
              <a:t> </a:t>
            </a:r>
            <a:r>
              <a:rPr lang="en-US" dirty="0"/>
              <a:t>i </a:t>
            </a:r>
            <a:r>
              <a:rPr lang="en-US" dirty="0" err="1"/>
              <a:t>dodati</a:t>
            </a:r>
            <a:r>
              <a:rPr lang="en-US" dirty="0"/>
              <a:t>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</a:t>
            </a:r>
            <a:r>
              <a:rPr lang="en-US" dirty="0" err="1" smtClean="0"/>
              <a:t>sledeći</a:t>
            </a:r>
            <a:r>
              <a:rPr lang="en-US" dirty="0" smtClean="0"/>
              <a:t> </a:t>
            </a:r>
            <a:r>
              <a:rPr lang="en-US" dirty="0" err="1" smtClean="0"/>
              <a:t>kod</a:t>
            </a:r>
            <a:r>
              <a:rPr lang="en-US" dirty="0" smtClean="0"/>
              <a:t>:</a:t>
            </a:r>
          </a:p>
          <a:p>
            <a:r>
              <a:rPr lang="en-US" dirty="0" err="1" smtClean="0"/>
              <a:t>P</a:t>
            </a:r>
            <a:r>
              <a:rPr lang="en-US" dirty="0" err="1"/>
              <a:t>okrenuti</a:t>
            </a:r>
            <a:r>
              <a:rPr lang="en-US" dirty="0"/>
              <a:t> </a:t>
            </a:r>
            <a:r>
              <a:rPr lang="en-US" dirty="0" err="1"/>
              <a:t>aplikaciju</a:t>
            </a:r>
            <a:r>
              <a:rPr lang="en-US" dirty="0"/>
              <a:t> </a:t>
            </a:r>
            <a:r>
              <a:rPr lang="en-US" dirty="0" err="1"/>
              <a:t>komandom</a:t>
            </a:r>
            <a:r>
              <a:rPr lang="en-US" dirty="0"/>
              <a:t> u </a:t>
            </a:r>
            <a:r>
              <a:rPr lang="en-US" dirty="0" err="1"/>
              <a:t>teminalu</a:t>
            </a:r>
            <a:r>
              <a:rPr lang="en-US" dirty="0"/>
              <a:t> </a:t>
            </a:r>
            <a:r>
              <a:rPr lang="en-US" dirty="0"/>
              <a:t>python app.py</a:t>
            </a:r>
            <a:r>
              <a:rPr lang="en-US" dirty="0"/>
              <a:t> i </a:t>
            </a:r>
            <a:r>
              <a:rPr lang="en-US" dirty="0" err="1"/>
              <a:t>otvoriti</a:t>
            </a:r>
            <a:r>
              <a:rPr lang="en-US" dirty="0"/>
              <a:t> u </a:t>
            </a:r>
            <a:r>
              <a:rPr lang="en-US" dirty="0" err="1"/>
              <a:t>pregledaču</a:t>
            </a:r>
            <a:r>
              <a:rPr lang="en-US" dirty="0"/>
              <a:t> </a:t>
            </a:r>
            <a:r>
              <a:rPr lang="en-US" dirty="0" err="1" smtClean="0"/>
              <a:t>na</a:t>
            </a:r>
            <a:r>
              <a:rPr lang="en-US" dirty="0"/>
              <a:t> </a:t>
            </a:r>
            <a:r>
              <a:rPr lang="en-US" dirty="0" err="1" smtClean="0"/>
              <a:t>adresi</a:t>
            </a:r>
            <a:r>
              <a:rPr lang="en-US" dirty="0"/>
              <a:t> </a:t>
            </a:r>
            <a:r>
              <a:rPr lang="en-US" u="sng" dirty="0" smtClean="0">
                <a:hlinkClick r:id="rId2"/>
              </a:rPr>
              <a:t>http</a:t>
            </a:r>
            <a:r>
              <a:rPr lang="en-US" u="sng" dirty="0">
                <a:hlinkClick r:id="rId2"/>
              </a:rPr>
              <a:t>://</a:t>
            </a:r>
            <a:r>
              <a:rPr lang="en-US" u="sng" dirty="0" smtClean="0">
                <a:hlinkClick r:id="rId2"/>
              </a:rPr>
              <a:t>localhost:5000</a:t>
            </a:r>
            <a:endParaRPr lang="en-US" u="sng" dirty="0" smtClean="0"/>
          </a:p>
          <a:p>
            <a:r>
              <a:rPr lang="en-US" dirty="0" err="1" smtClean="0"/>
              <a:t>Ako</a:t>
            </a:r>
            <a:r>
              <a:rPr lang="en-US" dirty="0" smtClean="0"/>
              <a:t> </a:t>
            </a:r>
            <a:r>
              <a:rPr lang="en-US" dirty="0" err="1" smtClean="0"/>
              <a:t>sve</a:t>
            </a:r>
            <a:r>
              <a:rPr lang="en-US" dirty="0" smtClean="0"/>
              <a:t> </a:t>
            </a:r>
            <a:r>
              <a:rPr lang="en-US" dirty="0" err="1" smtClean="0"/>
              <a:t>radi</a:t>
            </a:r>
            <a:r>
              <a:rPr lang="en-US" dirty="0" smtClean="0"/>
              <a:t> </a:t>
            </a:r>
            <a:r>
              <a:rPr lang="en-US" dirty="0" err="1" smtClean="0"/>
              <a:t>kako</a:t>
            </a:r>
            <a:r>
              <a:rPr lang="en-US" dirty="0" smtClean="0"/>
              <a:t> </a:t>
            </a:r>
            <a:r>
              <a:rPr lang="en-US" dirty="0" err="1" smtClean="0"/>
              <a:t>treba</a:t>
            </a:r>
            <a:r>
              <a:rPr lang="en-US" dirty="0" smtClean="0"/>
              <a:t> u </a:t>
            </a:r>
            <a:r>
              <a:rPr lang="en-US" dirty="0" err="1" smtClean="0"/>
              <a:t>pregledaču</a:t>
            </a:r>
            <a:r>
              <a:rPr lang="en-US" dirty="0" smtClean="0"/>
              <a:t> </a:t>
            </a:r>
            <a:r>
              <a:rPr lang="en-US" dirty="0" err="1" smtClean="0"/>
              <a:t>će</a:t>
            </a:r>
            <a:r>
              <a:rPr lang="en-US" dirty="0" smtClean="0"/>
              <a:t> se </a:t>
            </a:r>
            <a:r>
              <a:rPr lang="en-US" dirty="0" err="1" smtClean="0"/>
              <a:t>prikazati</a:t>
            </a:r>
            <a:r>
              <a:rPr lang="en-US" dirty="0" smtClean="0"/>
              <a:t> </a:t>
            </a:r>
            <a:r>
              <a:rPr lang="en-US" dirty="0" err="1" smtClean="0"/>
              <a:t>poruka</a:t>
            </a:r>
            <a:r>
              <a:rPr lang="en-US" dirty="0" smtClean="0"/>
              <a:t> Hello, World!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1676400"/>
            <a:ext cx="3200400" cy="26521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10061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per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Pap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133</TotalTime>
  <Words>1016</Words>
  <Application>Microsoft Office PowerPoint</Application>
  <PresentationFormat>On-screen Show (4:3)</PresentationFormat>
  <Paragraphs>122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Paper</vt:lpstr>
      <vt:lpstr>Flask framework</vt:lpstr>
      <vt:lpstr>Sadržaj</vt:lpstr>
      <vt:lpstr>Šta je Flask i zašto se koristi</vt:lpstr>
      <vt:lpstr>PowerPoint Presentation</vt:lpstr>
      <vt:lpstr>Ključne karakteristike</vt:lpstr>
      <vt:lpstr>Konkurentska rešenja - Django</vt:lpstr>
      <vt:lpstr>Konkurentska rešenja - Django</vt:lpstr>
      <vt:lpstr>Instalacija i kreiranje projekta</vt:lpstr>
      <vt:lpstr>PowerPoint Presentation</vt:lpstr>
      <vt:lpstr>Fajl struktura gotovog projekta</vt:lpstr>
      <vt:lpstr>Templates i static</vt:lpstr>
      <vt:lpstr>Jinja2 za dinamičko generisanje stranica i nasleđivanje šablona</vt:lpstr>
      <vt:lpstr>PowerPoint Presentation</vt:lpstr>
      <vt:lpstr>PowerPoint Presentation</vt:lpstr>
      <vt:lpstr>PowerPoint Presentation</vt:lpstr>
      <vt:lpstr>Statički fajlovi</vt:lpstr>
      <vt:lpstr>Rutiranje</vt:lpstr>
      <vt:lpstr>PowerPoint Presentation</vt:lpstr>
      <vt:lpstr>Baza podataka</vt:lpstr>
      <vt:lpstr>Podešavanje baze u projektu</vt:lpstr>
      <vt:lpstr>Modeli</vt:lpstr>
      <vt:lpstr>PowerPoint Presentation</vt:lpstr>
      <vt:lpstr>CRUD operacije</vt:lpstr>
      <vt:lpstr>PowerPoint Presentation</vt:lpstr>
      <vt:lpstr>Flask WTForms</vt:lpstr>
      <vt:lpstr>PowerPoint Presentation</vt:lpstr>
      <vt:lpstr>PowerPoint Presentation</vt:lpstr>
      <vt:lpstr>PowerPoint Presentation</vt:lpstr>
      <vt:lpstr>PowerPoint Presentation</vt:lpstr>
      <vt:lpstr>Hvala na pažnji!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ismail - [2010]</dc:creator>
  <cp:lastModifiedBy>ismail - [2010]</cp:lastModifiedBy>
  <cp:revision>12</cp:revision>
  <dcterms:created xsi:type="dcterms:W3CDTF">2025-06-12T13:56:31Z</dcterms:created>
  <dcterms:modified xsi:type="dcterms:W3CDTF">2025-06-12T16:09:47Z</dcterms:modified>
</cp:coreProperties>
</file>