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9" r:id="rId3"/>
    <p:sldId id="258" r:id="rId4"/>
    <p:sldId id="262" r:id="rId5"/>
    <p:sldId id="284" r:id="rId6"/>
    <p:sldId id="260" r:id="rId7"/>
    <p:sldId id="263" r:id="rId8"/>
    <p:sldId id="276" r:id="rId9"/>
    <p:sldId id="277" r:id="rId10"/>
    <p:sldId id="283" r:id="rId11"/>
    <p:sldId id="264" r:id="rId12"/>
    <p:sldId id="265" r:id="rId13"/>
    <p:sldId id="266" r:id="rId14"/>
    <p:sldId id="267" r:id="rId15"/>
    <p:sldId id="268" r:id="rId16"/>
    <p:sldId id="269" r:id="rId17"/>
    <p:sldId id="272" r:id="rId18"/>
    <p:sldId id="270" r:id="rId19"/>
    <p:sldId id="271" r:id="rId20"/>
    <p:sldId id="273" r:id="rId21"/>
    <p:sldId id="274" r:id="rId22"/>
    <p:sldId id="275"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AC148-ED95-4FE9-A03E-064122AF06B5}" type="datetimeFigureOut">
              <a:rPr lang="en-GB" smtClean="0"/>
              <a:t>05/08/2016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742D8E-D616-4999-B2BD-987EB8177479}" type="slidenum">
              <a:rPr lang="en-GB" smtClean="0"/>
              <a:t>‹#›</a:t>
            </a:fld>
            <a:endParaRPr lang="en-GB"/>
          </a:p>
        </p:txBody>
      </p:sp>
    </p:spTree>
    <p:extLst>
      <p:ext uri="{BB962C8B-B14F-4D97-AF65-F5344CB8AC3E}">
        <p14:creationId xmlns:p14="http://schemas.microsoft.com/office/powerpoint/2010/main" val="148836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F742D8E-D616-4999-B2BD-987EB8177479}" type="slidenum">
              <a:rPr lang="en-GB" smtClean="0"/>
              <a:t>14</a:t>
            </a:fld>
            <a:endParaRPr lang="en-GB"/>
          </a:p>
        </p:txBody>
      </p:sp>
    </p:spTree>
    <p:extLst>
      <p:ext uri="{BB962C8B-B14F-4D97-AF65-F5344CB8AC3E}">
        <p14:creationId xmlns:p14="http://schemas.microsoft.com/office/powerpoint/2010/main" val="3748361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8ED24A-79F5-429B-800F-66C64743D74F}" type="datetimeFigureOut">
              <a:rPr lang="en-GB" smtClean="0"/>
              <a:t>05/08/2016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1753A-1E00-4811-AD42-AE1BA887ABA3}"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8ED24A-79F5-429B-800F-66C64743D74F}" type="datetimeFigureOut">
              <a:rPr lang="en-GB" smtClean="0"/>
              <a:t>05/08/2016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1753A-1E00-4811-AD42-AE1BA887ABA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8ED24A-79F5-429B-800F-66C64743D74F}" type="datetimeFigureOut">
              <a:rPr lang="en-GB" smtClean="0"/>
              <a:t>05/08/2016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1753A-1E00-4811-AD42-AE1BA887ABA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8ED24A-79F5-429B-800F-66C64743D74F}" type="datetimeFigureOut">
              <a:rPr lang="en-GB" smtClean="0"/>
              <a:t>05/08/2016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1753A-1E00-4811-AD42-AE1BA887ABA3}"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8ED24A-79F5-429B-800F-66C64743D74F}" type="datetimeFigureOut">
              <a:rPr lang="en-GB" smtClean="0"/>
              <a:t>05/08/2016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1753A-1E00-4811-AD42-AE1BA887ABA3}"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8ED24A-79F5-429B-800F-66C64743D74F}" type="datetimeFigureOut">
              <a:rPr lang="en-GB" smtClean="0"/>
              <a:t>05/08/2016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1753A-1E00-4811-AD42-AE1BA887ABA3}"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8ED24A-79F5-429B-800F-66C64743D74F}" type="datetimeFigureOut">
              <a:rPr lang="en-GB" smtClean="0"/>
              <a:t>05/08/2016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C81753A-1E00-4811-AD42-AE1BA887ABA3}"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8ED24A-79F5-429B-800F-66C64743D74F}" type="datetimeFigureOut">
              <a:rPr lang="en-GB" smtClean="0"/>
              <a:t>05/08/2016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C81753A-1E00-4811-AD42-AE1BA887ABA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ED24A-79F5-429B-800F-66C64743D74F}" type="datetimeFigureOut">
              <a:rPr lang="en-GB" smtClean="0"/>
              <a:t>05/08/2016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C81753A-1E00-4811-AD42-AE1BA887ABA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ED24A-79F5-429B-800F-66C64743D74F}" type="datetimeFigureOut">
              <a:rPr lang="en-GB" smtClean="0"/>
              <a:t>05/08/2016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1753A-1E00-4811-AD42-AE1BA887ABA3}"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8ED24A-79F5-429B-800F-66C64743D74F}" type="datetimeFigureOut">
              <a:rPr lang="en-GB" smtClean="0"/>
              <a:t>05/08/2016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1753A-1E00-4811-AD42-AE1BA887ABA3}"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18ED24A-79F5-429B-800F-66C64743D74F}" type="datetimeFigureOut">
              <a:rPr lang="en-GB" smtClean="0"/>
              <a:t>05/08/2016</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C81753A-1E00-4811-AD42-AE1BA887ABA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6"/>
            <a:ext cx="7848600" cy="2232248"/>
          </a:xfrm>
        </p:spPr>
        <p:txBody>
          <a:bodyPr/>
          <a:lstStyle/>
          <a:p>
            <a:pPr algn="ctr"/>
            <a:r>
              <a:rPr lang="en-GB" dirty="0" smtClean="0"/>
              <a:t>Matatu management system</a:t>
            </a:r>
            <a:endParaRPr lang="en-GB" dirty="0"/>
          </a:p>
        </p:txBody>
      </p:sp>
      <p:sp>
        <p:nvSpPr>
          <p:cNvPr id="3" name="Subtitle 2"/>
          <p:cNvSpPr>
            <a:spLocks noGrp="1"/>
          </p:cNvSpPr>
          <p:nvPr>
            <p:ph type="subTitle" idx="1"/>
          </p:nvPr>
        </p:nvSpPr>
        <p:spPr>
          <a:xfrm>
            <a:off x="1331640" y="3501008"/>
            <a:ext cx="6400800" cy="2472680"/>
          </a:xfrm>
        </p:spPr>
        <p:txBody>
          <a:bodyPr/>
          <a:lstStyle/>
          <a:p>
            <a:r>
              <a:rPr lang="en-GB" dirty="0" smtClean="0"/>
              <a:t>Members:</a:t>
            </a:r>
          </a:p>
          <a:p>
            <a:r>
              <a:rPr lang="en-GB" dirty="0"/>
              <a:t> </a:t>
            </a:r>
            <a:r>
              <a:rPr lang="en-GB" dirty="0" smtClean="0"/>
              <a:t>   Benson </a:t>
            </a:r>
            <a:r>
              <a:rPr lang="en-GB" dirty="0" err="1" smtClean="0"/>
              <a:t>Maina</a:t>
            </a:r>
            <a:endParaRPr lang="en-GB" dirty="0" smtClean="0"/>
          </a:p>
          <a:p>
            <a:r>
              <a:rPr lang="en-GB" dirty="0"/>
              <a:t> </a:t>
            </a:r>
            <a:r>
              <a:rPr lang="en-GB" dirty="0" smtClean="0"/>
              <a:t>   Kenneth </a:t>
            </a:r>
            <a:r>
              <a:rPr lang="en-GB" dirty="0" err="1" smtClean="0"/>
              <a:t>Mugambi</a:t>
            </a:r>
            <a:endParaRPr lang="en-GB" dirty="0" smtClean="0"/>
          </a:p>
          <a:p>
            <a:r>
              <a:rPr lang="en-GB" dirty="0" smtClean="0"/>
              <a:t>    </a:t>
            </a:r>
            <a:r>
              <a:rPr lang="en-GB" dirty="0" err="1" smtClean="0"/>
              <a:t>Kiprono</a:t>
            </a:r>
            <a:r>
              <a:rPr lang="en-GB" dirty="0" smtClean="0"/>
              <a:t> Fredrick</a:t>
            </a:r>
            <a:endParaRPr lang="en-GB" dirty="0"/>
          </a:p>
        </p:txBody>
      </p:sp>
    </p:spTree>
    <p:extLst>
      <p:ext uri="{BB962C8B-B14F-4D97-AF65-F5344CB8AC3E}">
        <p14:creationId xmlns:p14="http://schemas.microsoft.com/office/powerpoint/2010/main" val="3806972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
            <a:ext cx="8229600" cy="45719"/>
          </a:xfrm>
        </p:spPr>
        <p:txBody>
          <a:bodyPr>
            <a:normAutofit fontScale="90000"/>
          </a:bodyPr>
          <a:lstStyle/>
          <a:p>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3408"/>
            <a:ext cx="9144000" cy="6720408"/>
          </a:xfrm>
        </p:spPr>
      </p:pic>
    </p:spTree>
    <p:extLst>
      <p:ext uri="{BB962C8B-B14F-4D97-AF65-F5344CB8AC3E}">
        <p14:creationId xmlns:p14="http://schemas.microsoft.com/office/powerpoint/2010/main" val="3025479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4744"/>
            <a:ext cx="8229600" cy="864096"/>
          </a:xfrm>
        </p:spPr>
        <p:txBody>
          <a:bodyPr>
            <a:normAutofit fontScale="90000"/>
          </a:bodyPr>
          <a:lstStyle/>
          <a:p>
            <a:pPr lvl="0"/>
            <a:r>
              <a:rPr lang="en-US" u="sng" dirty="0"/>
              <a:t>System requirements</a:t>
            </a:r>
            <a:r>
              <a:rPr lang="en-GB" dirty="0"/>
              <a:t/>
            </a:r>
            <a:br>
              <a:rPr lang="en-GB" dirty="0"/>
            </a:br>
            <a:r>
              <a:rPr lang="en-US" sz="2700" dirty="0"/>
              <a:t>Non-functional </a:t>
            </a:r>
            <a:r>
              <a:rPr lang="en-US" sz="2700" dirty="0" smtClean="0"/>
              <a:t>requirements</a:t>
            </a:r>
            <a:r>
              <a:rPr lang="en-US" sz="2700" u="sng" dirty="0" smtClean="0"/>
              <a:t/>
            </a:r>
            <a:br>
              <a:rPr lang="en-US" sz="2700" u="sng" dirty="0" smtClean="0"/>
            </a:br>
            <a:r>
              <a:rPr lang="en-US" sz="3100" dirty="0"/>
              <a:t>Product  requirement</a:t>
            </a:r>
            <a:r>
              <a:rPr lang="en-GB" dirty="0"/>
              <a:t/>
            </a:r>
            <a:br>
              <a:rPr lang="en-GB" dirty="0"/>
            </a:br>
            <a:r>
              <a:rPr lang="en-GB" dirty="0"/>
              <a:t/>
            </a:r>
            <a:br>
              <a:rPr lang="en-GB" dirty="0"/>
            </a:br>
            <a:endParaRPr lang="en-GB" dirty="0"/>
          </a:p>
        </p:txBody>
      </p:sp>
      <p:sp>
        <p:nvSpPr>
          <p:cNvPr id="3" name="Content Placeholder 2"/>
          <p:cNvSpPr>
            <a:spLocks noGrp="1"/>
          </p:cNvSpPr>
          <p:nvPr>
            <p:ph idx="1"/>
          </p:nvPr>
        </p:nvSpPr>
        <p:spPr>
          <a:xfrm>
            <a:off x="457200" y="1700808"/>
            <a:ext cx="8229600" cy="5157192"/>
          </a:xfrm>
        </p:spPr>
        <p:txBody>
          <a:bodyPr>
            <a:normAutofit fontScale="85000" lnSpcReduction="20000"/>
          </a:bodyPr>
          <a:lstStyle/>
          <a:p>
            <a:pPr marL="0" indent="0">
              <a:buNone/>
            </a:pPr>
            <a:r>
              <a:rPr lang="en-US" dirty="0">
                <a:solidFill>
                  <a:srgbClr val="FF0000"/>
                </a:solidFill>
              </a:rPr>
              <a:t>Efficiency requirements</a:t>
            </a:r>
            <a:endParaRPr lang="en-GB" dirty="0">
              <a:solidFill>
                <a:srgbClr val="FF0000"/>
              </a:solidFill>
            </a:endParaRPr>
          </a:p>
          <a:p>
            <a:r>
              <a:rPr lang="en-US" dirty="0"/>
              <a:t>With the computerized matatu system it will be easy to </a:t>
            </a:r>
            <a:r>
              <a:rPr lang="en-US" dirty="0" smtClean="0"/>
              <a:t>process</a:t>
            </a:r>
          </a:p>
          <a:p>
            <a:pPr lvl="1"/>
            <a:r>
              <a:rPr lang="en-US" sz="2300" dirty="0" smtClean="0"/>
              <a:t>transport tickets</a:t>
            </a:r>
          </a:p>
          <a:p>
            <a:pPr lvl="1"/>
            <a:r>
              <a:rPr lang="en-US" sz="2300" dirty="0" smtClean="0"/>
              <a:t>details </a:t>
            </a:r>
            <a:r>
              <a:rPr lang="en-US" sz="2300" dirty="0"/>
              <a:t>should be updates faster in the database immediately after they are </a:t>
            </a:r>
            <a:r>
              <a:rPr lang="en-US" sz="2300" dirty="0" smtClean="0"/>
              <a:t>saved</a:t>
            </a:r>
          </a:p>
          <a:p>
            <a:pPr lvl="1"/>
            <a:r>
              <a:rPr lang="en-US" sz="2300" dirty="0" smtClean="0"/>
              <a:t>Ease of retrieval  of the saved data </a:t>
            </a:r>
            <a:endParaRPr lang="en-GB" sz="2300" dirty="0"/>
          </a:p>
          <a:p>
            <a:pPr marL="0" indent="0">
              <a:buNone/>
            </a:pPr>
            <a:r>
              <a:rPr lang="en-US" dirty="0" smtClean="0">
                <a:solidFill>
                  <a:srgbClr val="FF0000"/>
                </a:solidFill>
              </a:rPr>
              <a:t>Reliability </a:t>
            </a:r>
            <a:r>
              <a:rPr lang="en-US" dirty="0">
                <a:solidFill>
                  <a:srgbClr val="FF0000"/>
                </a:solidFill>
              </a:rPr>
              <a:t>requirements</a:t>
            </a:r>
            <a:endParaRPr lang="en-GB" sz="1600" dirty="0">
              <a:solidFill>
                <a:srgbClr val="FF0000"/>
              </a:solidFill>
            </a:endParaRPr>
          </a:p>
          <a:p>
            <a:r>
              <a:rPr lang="en-US" dirty="0"/>
              <a:t>The system should be accurate e.g</a:t>
            </a:r>
            <a:r>
              <a:rPr lang="en-US" dirty="0" smtClean="0"/>
              <a:t>.</a:t>
            </a:r>
          </a:p>
          <a:p>
            <a:pPr lvl="1"/>
            <a:r>
              <a:rPr lang="en-US" sz="2600" dirty="0" smtClean="0"/>
              <a:t>when </a:t>
            </a:r>
            <a:r>
              <a:rPr lang="en-US" sz="2600" dirty="0"/>
              <a:t>making the calculation and also in storing the calculated values. </a:t>
            </a:r>
            <a:endParaRPr lang="en-US" sz="2600" dirty="0" smtClean="0"/>
          </a:p>
          <a:p>
            <a:pPr lvl="1"/>
            <a:r>
              <a:rPr lang="en-US" sz="2600" dirty="0" smtClean="0"/>
              <a:t>when </a:t>
            </a:r>
            <a:r>
              <a:rPr lang="en-US" sz="2600" dirty="0"/>
              <a:t>the matatu owners store data in the database the information should be stored immediately and the system automatically updates itself</a:t>
            </a:r>
            <a:r>
              <a:rPr lang="en-US" sz="2600" dirty="0" smtClean="0"/>
              <a:t>.</a:t>
            </a:r>
          </a:p>
          <a:p>
            <a:pPr lvl="1"/>
            <a:r>
              <a:rPr lang="en-US" sz="2600" dirty="0" smtClean="0"/>
              <a:t> </a:t>
            </a:r>
            <a:r>
              <a:rPr lang="en-US" sz="2600" dirty="0"/>
              <a:t>In cases where a stakeholder tries to register the system should validate that the details entered are correct and give a message that the one who want to login should continue else it should throw an error.</a:t>
            </a:r>
            <a:endParaRPr lang="en-GB" sz="2600" dirty="0"/>
          </a:p>
          <a:p>
            <a:endParaRPr lang="en-GB" dirty="0"/>
          </a:p>
        </p:txBody>
      </p:sp>
    </p:spTree>
    <p:extLst>
      <p:ext uri="{BB962C8B-B14F-4D97-AF65-F5344CB8AC3E}">
        <p14:creationId xmlns:p14="http://schemas.microsoft.com/office/powerpoint/2010/main" val="1422254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System requirements</a:t>
            </a:r>
            <a:r>
              <a:rPr lang="en-GB" dirty="0"/>
              <a:t/>
            </a:r>
            <a:br>
              <a:rPr lang="en-GB" dirty="0"/>
            </a:br>
            <a:r>
              <a:rPr lang="en-GB" dirty="0" err="1" smtClean="0"/>
              <a:t>Cont</a:t>
            </a:r>
            <a:r>
              <a:rPr lang="en-GB" dirty="0" smtClean="0"/>
              <a:t>’</a:t>
            </a:r>
            <a:endParaRPr lang="en-GB" dirty="0"/>
          </a:p>
        </p:txBody>
      </p:sp>
      <p:sp>
        <p:nvSpPr>
          <p:cNvPr id="3" name="Content Placeholder 2"/>
          <p:cNvSpPr>
            <a:spLocks noGrp="1"/>
          </p:cNvSpPr>
          <p:nvPr>
            <p:ph idx="1"/>
          </p:nvPr>
        </p:nvSpPr>
        <p:spPr/>
        <p:txBody>
          <a:bodyPr/>
          <a:lstStyle/>
          <a:p>
            <a:pPr marL="0" indent="0">
              <a:buNone/>
            </a:pPr>
            <a:r>
              <a:rPr lang="en-US" dirty="0">
                <a:solidFill>
                  <a:srgbClr val="FF0000"/>
                </a:solidFill>
              </a:rPr>
              <a:t>Usability requirements</a:t>
            </a:r>
            <a:endParaRPr lang="en-GB" sz="1600" dirty="0">
              <a:solidFill>
                <a:srgbClr val="FF0000"/>
              </a:solidFill>
            </a:endParaRPr>
          </a:p>
          <a:p>
            <a:r>
              <a:rPr lang="en-US" dirty="0"/>
              <a:t>The matatu system will be designed in a way that it is user friendly in that all the users of the system will see it as easy to use. </a:t>
            </a:r>
            <a:endParaRPr lang="en-US" dirty="0" smtClean="0"/>
          </a:p>
          <a:p>
            <a:r>
              <a:rPr lang="en-US" dirty="0" smtClean="0"/>
              <a:t>This </a:t>
            </a:r>
            <a:r>
              <a:rPr lang="en-US" dirty="0"/>
              <a:t>means that the messages that the system throws as errors should instruct the user on how to handle the prior error</a:t>
            </a:r>
            <a:r>
              <a:rPr lang="en-US" dirty="0" smtClean="0"/>
              <a:t>.</a:t>
            </a:r>
            <a:r>
              <a:rPr lang="en-US" dirty="0"/>
              <a:t> For example </a:t>
            </a:r>
            <a:endParaRPr lang="en-US" dirty="0" smtClean="0"/>
          </a:p>
          <a:p>
            <a:pPr lvl="1"/>
            <a:r>
              <a:rPr lang="en-US" dirty="0" smtClean="0"/>
              <a:t> when </a:t>
            </a:r>
            <a:r>
              <a:rPr lang="en-US" dirty="0"/>
              <a:t>a user enters wrong details which are not in the database during the login process the system should say you are not registered hence the user will know that he/she should register first</a:t>
            </a:r>
            <a:endParaRPr lang="en-GB" sz="1600" dirty="0"/>
          </a:p>
          <a:p>
            <a:endParaRPr lang="en-GB" dirty="0"/>
          </a:p>
        </p:txBody>
      </p:sp>
    </p:spTree>
    <p:extLst>
      <p:ext uri="{BB962C8B-B14F-4D97-AF65-F5344CB8AC3E}">
        <p14:creationId xmlns:p14="http://schemas.microsoft.com/office/powerpoint/2010/main" val="97367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67408"/>
          </a:xfrm>
        </p:spPr>
        <p:txBody>
          <a:bodyPr>
            <a:normAutofit fontScale="90000"/>
          </a:bodyPr>
          <a:lstStyle/>
          <a:p>
            <a:pPr lvl="0"/>
            <a:r>
              <a:rPr lang="en-US" u="sng" dirty="0"/>
              <a:t>System requirements</a:t>
            </a:r>
            <a:r>
              <a:rPr lang="en-US" dirty="0" smtClean="0"/>
              <a:t/>
            </a:r>
            <a:br>
              <a:rPr lang="en-US" dirty="0" smtClean="0"/>
            </a:br>
            <a:r>
              <a:rPr lang="en-US" sz="3100" dirty="0" smtClean="0"/>
              <a:t>Organization </a:t>
            </a:r>
            <a:r>
              <a:rPr lang="en-US" sz="3100" dirty="0"/>
              <a:t>requirement</a:t>
            </a:r>
            <a:r>
              <a:rPr lang="en-GB" dirty="0"/>
              <a:t/>
            </a:r>
            <a:br>
              <a:rPr lang="en-GB" dirty="0"/>
            </a:br>
            <a:endParaRPr lang="en-GB" dirty="0"/>
          </a:p>
        </p:txBody>
      </p:sp>
      <p:sp>
        <p:nvSpPr>
          <p:cNvPr id="3" name="Content Placeholder 2"/>
          <p:cNvSpPr>
            <a:spLocks noGrp="1"/>
          </p:cNvSpPr>
          <p:nvPr>
            <p:ph idx="1"/>
          </p:nvPr>
        </p:nvSpPr>
        <p:spPr>
          <a:xfrm>
            <a:off x="457200" y="1340768"/>
            <a:ext cx="8229600" cy="5136232"/>
          </a:xfrm>
        </p:spPr>
        <p:txBody>
          <a:bodyPr/>
          <a:lstStyle/>
          <a:p>
            <a:pPr marL="0" lvl="0" indent="0">
              <a:buNone/>
            </a:pPr>
            <a:r>
              <a:rPr lang="en-US" dirty="0" smtClean="0">
                <a:solidFill>
                  <a:srgbClr val="FF0000"/>
                </a:solidFill>
              </a:rPr>
              <a:t>Implementation </a:t>
            </a:r>
            <a:r>
              <a:rPr lang="en-US" dirty="0">
                <a:solidFill>
                  <a:srgbClr val="FF0000"/>
                </a:solidFill>
              </a:rPr>
              <a:t>requirement</a:t>
            </a:r>
            <a:endParaRPr lang="en-GB" dirty="0">
              <a:solidFill>
                <a:srgbClr val="FF0000"/>
              </a:solidFill>
            </a:endParaRPr>
          </a:p>
          <a:p>
            <a:r>
              <a:rPr lang="en-US" dirty="0"/>
              <a:t>In the coding of the matatu system we will use html, php, css, bootstrap and JavaScript. The database will be in MYSQL. </a:t>
            </a:r>
            <a:endParaRPr lang="en-US" dirty="0" smtClean="0"/>
          </a:p>
          <a:p>
            <a:pPr marL="0" lvl="0" indent="0">
              <a:buNone/>
            </a:pPr>
            <a:r>
              <a:rPr lang="en-US" dirty="0" smtClean="0">
                <a:solidFill>
                  <a:srgbClr val="FF0000"/>
                </a:solidFill>
              </a:rPr>
              <a:t>Delivery </a:t>
            </a:r>
            <a:r>
              <a:rPr lang="en-US" dirty="0">
                <a:solidFill>
                  <a:srgbClr val="FF0000"/>
                </a:solidFill>
              </a:rPr>
              <a:t>requirement</a:t>
            </a:r>
            <a:endParaRPr lang="en-GB" dirty="0">
              <a:solidFill>
                <a:srgbClr val="FF0000"/>
              </a:solidFill>
            </a:endParaRPr>
          </a:p>
          <a:p>
            <a:r>
              <a:rPr lang="en-US" dirty="0"/>
              <a:t>It is estimated that the system will be done in six months. </a:t>
            </a:r>
            <a:endParaRPr lang="en-US" dirty="0" smtClean="0"/>
          </a:p>
          <a:p>
            <a:r>
              <a:rPr lang="en-US" dirty="0" smtClean="0"/>
              <a:t>This </a:t>
            </a:r>
            <a:r>
              <a:rPr lang="en-US" dirty="0"/>
              <a:t>means that after six months the system implementation and testing will be done and it will be ready to be presented to the market</a:t>
            </a:r>
            <a:endParaRPr lang="en-GB" dirty="0"/>
          </a:p>
          <a:p>
            <a:endParaRPr lang="en-GB" dirty="0"/>
          </a:p>
        </p:txBody>
      </p:sp>
    </p:spTree>
    <p:extLst>
      <p:ext uri="{BB962C8B-B14F-4D97-AF65-F5344CB8AC3E}">
        <p14:creationId xmlns:p14="http://schemas.microsoft.com/office/powerpoint/2010/main" val="576273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368152"/>
          </a:xfrm>
        </p:spPr>
        <p:txBody>
          <a:bodyPr>
            <a:normAutofit fontScale="90000"/>
          </a:bodyPr>
          <a:lstStyle/>
          <a:p>
            <a:pPr lvl="0"/>
            <a:r>
              <a:rPr lang="en-US" u="sng" dirty="0" smtClean="0"/>
              <a:t>System requirements</a:t>
            </a:r>
            <a:br>
              <a:rPr lang="en-US" u="sng" dirty="0" smtClean="0"/>
            </a:br>
            <a:r>
              <a:rPr lang="en-US" sz="3100" dirty="0"/>
              <a:t>External requirements</a:t>
            </a:r>
            <a:r>
              <a:rPr lang="en-GB" dirty="0"/>
              <a:t/>
            </a:r>
            <a:br>
              <a:rPr lang="en-GB" dirty="0"/>
            </a:br>
            <a:endParaRPr lang="en-GB" dirty="0"/>
          </a:p>
        </p:txBody>
      </p:sp>
      <p:sp>
        <p:nvSpPr>
          <p:cNvPr id="3" name="Content Placeholder 2"/>
          <p:cNvSpPr>
            <a:spLocks noGrp="1"/>
          </p:cNvSpPr>
          <p:nvPr>
            <p:ph idx="1"/>
          </p:nvPr>
        </p:nvSpPr>
        <p:spPr>
          <a:xfrm>
            <a:off x="457200" y="1268760"/>
            <a:ext cx="8229600" cy="5208240"/>
          </a:xfrm>
        </p:spPr>
        <p:txBody>
          <a:bodyPr>
            <a:normAutofit/>
          </a:bodyPr>
          <a:lstStyle/>
          <a:p>
            <a:pPr marL="0" lvl="0" indent="0">
              <a:buNone/>
            </a:pPr>
            <a:r>
              <a:rPr lang="en-US" dirty="0" smtClean="0">
                <a:solidFill>
                  <a:srgbClr val="FF0000"/>
                </a:solidFill>
              </a:rPr>
              <a:t>Legislative </a:t>
            </a:r>
            <a:r>
              <a:rPr lang="en-US" dirty="0">
                <a:solidFill>
                  <a:srgbClr val="FF0000"/>
                </a:solidFill>
              </a:rPr>
              <a:t>requirement</a:t>
            </a:r>
            <a:endParaRPr lang="en-GB" dirty="0">
              <a:solidFill>
                <a:srgbClr val="FF0000"/>
              </a:solidFill>
            </a:endParaRPr>
          </a:p>
          <a:p>
            <a:r>
              <a:rPr lang="en-US" dirty="0"/>
              <a:t>The matatu system is not against the Kenyan law, hence its implementation is not violation of the law</a:t>
            </a:r>
            <a:r>
              <a:rPr lang="en-US" dirty="0" smtClean="0"/>
              <a:t>.</a:t>
            </a:r>
          </a:p>
          <a:p>
            <a:r>
              <a:rPr lang="en-US" dirty="0" smtClean="0"/>
              <a:t> </a:t>
            </a:r>
            <a:r>
              <a:rPr lang="en-US" dirty="0"/>
              <a:t>The system will be copyright protected which means that it’s only the owner can give permission for other parties to get copies. </a:t>
            </a:r>
            <a:endParaRPr lang="en-US" dirty="0" smtClean="0"/>
          </a:p>
          <a:p>
            <a:r>
              <a:rPr lang="en-US" dirty="0" smtClean="0"/>
              <a:t>Lastly</a:t>
            </a:r>
            <a:r>
              <a:rPr lang="en-US" dirty="0"/>
              <a:t>, the user will have to agree with the terms and the conditions under which the system will </a:t>
            </a:r>
            <a:r>
              <a:rPr lang="en-US" dirty="0" smtClean="0"/>
              <a:t>operate</a:t>
            </a:r>
            <a:r>
              <a:rPr lang="en-US" dirty="0"/>
              <a:t> </a:t>
            </a:r>
            <a:endParaRPr lang="en-GB" dirty="0"/>
          </a:p>
          <a:p>
            <a:pPr marL="0" lvl="0" indent="0">
              <a:buNone/>
            </a:pPr>
            <a:r>
              <a:rPr lang="en-US" dirty="0">
                <a:solidFill>
                  <a:srgbClr val="FF0000"/>
                </a:solidFill>
              </a:rPr>
              <a:t>Security requirement</a:t>
            </a:r>
            <a:endParaRPr lang="en-GB" dirty="0">
              <a:solidFill>
                <a:srgbClr val="FF0000"/>
              </a:solidFill>
            </a:endParaRPr>
          </a:p>
          <a:p>
            <a:r>
              <a:rPr lang="en-US" dirty="0"/>
              <a:t>The system will have different validations. For example </a:t>
            </a:r>
            <a:endParaRPr lang="en-US" dirty="0" smtClean="0"/>
          </a:p>
          <a:p>
            <a:pPr lvl="1"/>
            <a:r>
              <a:rPr lang="en-US" dirty="0" smtClean="0"/>
              <a:t>when </a:t>
            </a:r>
            <a:r>
              <a:rPr lang="en-US" dirty="0"/>
              <a:t>one want to login he/she will have to have registered else cant access the </a:t>
            </a:r>
            <a:r>
              <a:rPr lang="en-US" dirty="0" smtClean="0"/>
              <a:t>system.</a:t>
            </a:r>
          </a:p>
          <a:p>
            <a:pPr lvl="1"/>
            <a:r>
              <a:rPr lang="en-US" dirty="0" smtClean="0"/>
              <a:t>admin </a:t>
            </a:r>
            <a:r>
              <a:rPr lang="en-US" dirty="0"/>
              <a:t>part of the system will be password protected.</a:t>
            </a:r>
            <a:endParaRPr lang="en-GB" dirty="0"/>
          </a:p>
        </p:txBody>
      </p:sp>
    </p:spTree>
    <p:extLst>
      <p:ext uri="{BB962C8B-B14F-4D97-AF65-F5344CB8AC3E}">
        <p14:creationId xmlns:p14="http://schemas.microsoft.com/office/powerpoint/2010/main" val="2346213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720080"/>
          </a:xfrm>
        </p:spPr>
        <p:txBody>
          <a:bodyPr>
            <a:normAutofit fontScale="90000"/>
          </a:bodyPr>
          <a:lstStyle/>
          <a:p>
            <a:r>
              <a:rPr lang="en-US" dirty="0"/>
              <a:t>Functional requirements</a:t>
            </a:r>
            <a:r>
              <a:rPr lang="en-GB" dirty="0"/>
              <a:t/>
            </a:r>
            <a:br>
              <a:rPr lang="en-GB" dirty="0"/>
            </a:br>
            <a:r>
              <a:rPr lang="en-US" sz="3100" dirty="0"/>
              <a:t>Normal user </a:t>
            </a:r>
            <a:r>
              <a:rPr lang="en-GB" dirty="0"/>
              <a:t/>
            </a:r>
            <a:br>
              <a:rPr lang="en-GB" dirty="0"/>
            </a:br>
            <a:endParaRPr lang="en-GB" dirty="0"/>
          </a:p>
        </p:txBody>
      </p:sp>
      <p:sp>
        <p:nvSpPr>
          <p:cNvPr id="3" name="Content Placeholder 2"/>
          <p:cNvSpPr>
            <a:spLocks noGrp="1"/>
          </p:cNvSpPr>
          <p:nvPr>
            <p:ph idx="1"/>
          </p:nvPr>
        </p:nvSpPr>
        <p:spPr>
          <a:xfrm>
            <a:off x="457200" y="1412776"/>
            <a:ext cx="8229600" cy="5064224"/>
          </a:xfrm>
        </p:spPr>
        <p:txBody>
          <a:bodyPr/>
          <a:lstStyle/>
          <a:p>
            <a:pPr marL="0" lvl="0" indent="0">
              <a:buNone/>
            </a:pPr>
            <a:r>
              <a:rPr lang="en-US" dirty="0">
                <a:solidFill>
                  <a:srgbClr val="FF0000"/>
                </a:solidFill>
              </a:rPr>
              <a:t>User </a:t>
            </a:r>
            <a:r>
              <a:rPr lang="en-GB" dirty="0" smtClean="0">
                <a:solidFill>
                  <a:srgbClr val="FF0000"/>
                </a:solidFill>
              </a:rPr>
              <a:t>registration</a:t>
            </a:r>
            <a:endParaRPr lang="en-GB" dirty="0">
              <a:solidFill>
                <a:srgbClr val="FF0000"/>
              </a:solidFill>
            </a:endParaRPr>
          </a:p>
          <a:p>
            <a:pPr marL="0" indent="0">
              <a:buNone/>
            </a:pPr>
            <a:r>
              <a:rPr lang="en-US" u="sng" dirty="0"/>
              <a:t>Description of features</a:t>
            </a:r>
            <a:endParaRPr lang="en-GB" dirty="0"/>
          </a:p>
          <a:p>
            <a:r>
              <a:rPr lang="en-US" dirty="0" smtClean="0"/>
              <a:t>This feature is where the customers / passengers will register to the system</a:t>
            </a:r>
          </a:p>
          <a:p>
            <a:pPr marL="0" indent="0">
              <a:buNone/>
            </a:pPr>
            <a:r>
              <a:rPr lang="en-US" u="sng" dirty="0"/>
              <a:t>Stimuli / response sequences</a:t>
            </a:r>
            <a:endParaRPr lang="en-GB" dirty="0"/>
          </a:p>
          <a:p>
            <a:r>
              <a:rPr lang="en-US" dirty="0"/>
              <a:t>Stimuli: user runs the system</a:t>
            </a:r>
            <a:endParaRPr lang="en-GB" dirty="0"/>
          </a:p>
          <a:p>
            <a:r>
              <a:rPr lang="en-US" dirty="0"/>
              <a:t>Response: the user is prompted to </a:t>
            </a:r>
            <a:r>
              <a:rPr lang="en-GB" dirty="0"/>
              <a:t>fill a registration form</a:t>
            </a:r>
          </a:p>
          <a:p>
            <a:r>
              <a:rPr lang="en-US" dirty="0"/>
              <a:t>Stimuli: the user </a:t>
            </a:r>
            <a:r>
              <a:rPr lang="en-GB" dirty="0"/>
              <a:t>fills the form and submits</a:t>
            </a:r>
          </a:p>
          <a:p>
            <a:r>
              <a:rPr lang="en-US" dirty="0"/>
              <a:t>Response: the system will verify if the details are in the database or not. If they are not the user will be registered. And if they are the user will be told to try again </a:t>
            </a:r>
            <a:endParaRPr lang="en-GB" dirty="0"/>
          </a:p>
          <a:p>
            <a:endParaRPr lang="en-US" dirty="0" smtClean="0"/>
          </a:p>
          <a:p>
            <a:endParaRPr lang="en-GB" dirty="0"/>
          </a:p>
          <a:p>
            <a:endParaRPr lang="en-GB" dirty="0"/>
          </a:p>
        </p:txBody>
      </p:sp>
    </p:spTree>
    <p:extLst>
      <p:ext uri="{BB962C8B-B14F-4D97-AF65-F5344CB8AC3E}">
        <p14:creationId xmlns:p14="http://schemas.microsoft.com/office/powerpoint/2010/main" val="2633728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requirements</a:t>
            </a:r>
            <a:r>
              <a:rPr lang="en-GB" dirty="0"/>
              <a:t/>
            </a:r>
            <a:br>
              <a:rPr lang="en-GB" dirty="0"/>
            </a:br>
            <a:r>
              <a:rPr lang="en-US" sz="3100" dirty="0"/>
              <a:t>Normal user</a:t>
            </a:r>
            <a:endParaRPr lang="en-GB" dirty="0"/>
          </a:p>
        </p:txBody>
      </p:sp>
      <p:sp>
        <p:nvSpPr>
          <p:cNvPr id="3" name="Content Placeholder 2"/>
          <p:cNvSpPr>
            <a:spLocks noGrp="1"/>
          </p:cNvSpPr>
          <p:nvPr>
            <p:ph idx="1"/>
          </p:nvPr>
        </p:nvSpPr>
        <p:spPr/>
        <p:txBody>
          <a:bodyPr>
            <a:normAutofit fontScale="92500" lnSpcReduction="10000"/>
          </a:bodyPr>
          <a:lstStyle/>
          <a:p>
            <a:pPr marL="0" lvl="0" indent="0">
              <a:buNone/>
            </a:pPr>
            <a:r>
              <a:rPr lang="en-US" dirty="0" smtClean="0">
                <a:solidFill>
                  <a:srgbClr val="FF0000"/>
                </a:solidFill>
              </a:rPr>
              <a:t>User </a:t>
            </a:r>
            <a:r>
              <a:rPr lang="en-GB" dirty="0" smtClean="0">
                <a:solidFill>
                  <a:srgbClr val="FF0000"/>
                </a:solidFill>
              </a:rPr>
              <a:t>login</a:t>
            </a:r>
            <a:endParaRPr lang="en-GB" dirty="0">
              <a:solidFill>
                <a:srgbClr val="FF0000"/>
              </a:solidFill>
            </a:endParaRPr>
          </a:p>
          <a:p>
            <a:pPr marL="0" indent="0">
              <a:buNone/>
            </a:pPr>
            <a:r>
              <a:rPr lang="en-US" u="sng" dirty="0"/>
              <a:t>Description of features</a:t>
            </a:r>
            <a:endParaRPr lang="en-GB" dirty="0"/>
          </a:p>
          <a:p>
            <a:r>
              <a:rPr lang="en-US" dirty="0"/>
              <a:t>This feature is where the customers / passengers will </a:t>
            </a:r>
            <a:r>
              <a:rPr lang="en-US" dirty="0" smtClean="0"/>
              <a:t>login to </a:t>
            </a:r>
            <a:r>
              <a:rPr lang="en-US" dirty="0"/>
              <a:t>the </a:t>
            </a:r>
            <a:r>
              <a:rPr lang="en-US" dirty="0" smtClean="0"/>
              <a:t>system</a:t>
            </a:r>
            <a:endParaRPr lang="en-GB" dirty="0" smtClean="0"/>
          </a:p>
          <a:p>
            <a:pPr marL="0" indent="0">
              <a:buNone/>
            </a:pPr>
            <a:r>
              <a:rPr lang="en-US" u="sng" dirty="0">
                <a:solidFill>
                  <a:srgbClr val="FF0000"/>
                </a:solidFill>
              </a:rPr>
              <a:t>Stimuli / response sequences</a:t>
            </a:r>
            <a:endParaRPr lang="en-GB" dirty="0">
              <a:solidFill>
                <a:srgbClr val="FF0000"/>
              </a:solidFill>
            </a:endParaRPr>
          </a:p>
          <a:p>
            <a:r>
              <a:rPr lang="en-US" dirty="0"/>
              <a:t>Stimuli: user runs the system</a:t>
            </a:r>
            <a:endParaRPr lang="en-GB" dirty="0"/>
          </a:p>
          <a:p>
            <a:r>
              <a:rPr lang="en-US" dirty="0"/>
              <a:t>Response: the user is prompted to input his/her user name and password</a:t>
            </a:r>
            <a:endParaRPr lang="en-GB" dirty="0"/>
          </a:p>
          <a:p>
            <a:r>
              <a:rPr lang="en-US" dirty="0"/>
              <a:t>Stimuli: the user enters the username and password in the spaces provided</a:t>
            </a:r>
            <a:endParaRPr lang="en-GB" dirty="0"/>
          </a:p>
          <a:p>
            <a:r>
              <a:rPr lang="en-US" dirty="0"/>
              <a:t>Response: the system will verify if the details are in the database or not. If they are the user will continue after the successful login and if they are not the user will not continue.</a:t>
            </a:r>
            <a:endParaRPr lang="en-GB" dirty="0"/>
          </a:p>
          <a:p>
            <a:pPr marL="0" indent="0">
              <a:buNone/>
            </a:pPr>
            <a:endParaRPr lang="en-GB" dirty="0"/>
          </a:p>
        </p:txBody>
      </p:sp>
    </p:spTree>
    <p:extLst>
      <p:ext uri="{BB962C8B-B14F-4D97-AF65-F5344CB8AC3E}">
        <p14:creationId xmlns:p14="http://schemas.microsoft.com/office/powerpoint/2010/main" val="211860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requirements</a:t>
            </a:r>
            <a:r>
              <a:rPr lang="en-GB" dirty="0"/>
              <a:t/>
            </a:r>
            <a:br>
              <a:rPr lang="en-GB" dirty="0"/>
            </a:br>
            <a:r>
              <a:rPr lang="en-US" sz="3100" dirty="0"/>
              <a:t>Normal user</a:t>
            </a:r>
            <a:endParaRPr lang="en-GB" dirty="0"/>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a:solidFill>
                  <a:srgbClr val="FF0000"/>
                </a:solidFill>
              </a:rPr>
              <a:t>Search a matatu</a:t>
            </a:r>
            <a:endParaRPr lang="en-GB" dirty="0">
              <a:solidFill>
                <a:srgbClr val="FF0000"/>
              </a:solidFill>
            </a:endParaRPr>
          </a:p>
          <a:p>
            <a:r>
              <a:rPr lang="en-US" dirty="0" smtClean="0"/>
              <a:t>This </a:t>
            </a:r>
            <a:r>
              <a:rPr lang="en-US" dirty="0"/>
              <a:t>is where one can get details about a specific matatu. One can search a matatu by </a:t>
            </a:r>
            <a:endParaRPr lang="en-US" dirty="0" smtClean="0"/>
          </a:p>
          <a:p>
            <a:pPr lvl="1"/>
            <a:r>
              <a:rPr lang="en-US" dirty="0" smtClean="0"/>
              <a:t>registration number</a:t>
            </a:r>
          </a:p>
          <a:p>
            <a:pPr lvl="1"/>
            <a:r>
              <a:rPr lang="en-US" dirty="0" smtClean="0"/>
              <a:t>Model</a:t>
            </a:r>
          </a:p>
          <a:p>
            <a:pPr lvl="1"/>
            <a:r>
              <a:rPr lang="en-US" dirty="0" smtClean="0"/>
              <a:t>number </a:t>
            </a:r>
            <a:r>
              <a:rPr lang="en-US" dirty="0"/>
              <a:t>the number of passengers that the matatu carries </a:t>
            </a:r>
          </a:p>
          <a:p>
            <a:pPr marL="0" indent="0">
              <a:buNone/>
            </a:pPr>
            <a:r>
              <a:rPr lang="en-US" u="sng" dirty="0" smtClean="0"/>
              <a:t>Stimuli </a:t>
            </a:r>
            <a:r>
              <a:rPr lang="en-US" u="sng" dirty="0"/>
              <a:t>/ response sequences</a:t>
            </a:r>
            <a:endParaRPr lang="en-GB" dirty="0"/>
          </a:p>
          <a:p>
            <a:r>
              <a:rPr lang="en-US" dirty="0"/>
              <a:t>Stimuli: user runs the system and click search matatu</a:t>
            </a:r>
            <a:endParaRPr lang="en-GB" dirty="0"/>
          </a:p>
          <a:p>
            <a:r>
              <a:rPr lang="en-US" dirty="0"/>
              <a:t>Response: the system shows all the matatus that are in the system</a:t>
            </a:r>
            <a:endParaRPr lang="en-GB" dirty="0"/>
          </a:p>
          <a:p>
            <a:r>
              <a:rPr lang="en-US" dirty="0"/>
              <a:t>Stimuli: the select which search criteria to use (the registration number, the ,model number  the number of passengers that the matatu carries and also the model number.)</a:t>
            </a:r>
            <a:endParaRPr lang="en-GB" dirty="0"/>
          </a:p>
          <a:p>
            <a:r>
              <a:rPr lang="en-US" dirty="0"/>
              <a:t>Response: the system on the other hand will bring the matatu details </a:t>
            </a:r>
            <a:endParaRPr lang="en-GB" dirty="0"/>
          </a:p>
          <a:p>
            <a:endParaRPr lang="en-GB" dirty="0"/>
          </a:p>
        </p:txBody>
      </p:sp>
    </p:spTree>
    <p:extLst>
      <p:ext uri="{BB962C8B-B14F-4D97-AF65-F5344CB8AC3E}">
        <p14:creationId xmlns:p14="http://schemas.microsoft.com/office/powerpoint/2010/main" val="2390081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requirements</a:t>
            </a:r>
            <a:r>
              <a:rPr lang="en-GB" dirty="0"/>
              <a:t/>
            </a:r>
            <a:br>
              <a:rPr lang="en-GB" dirty="0"/>
            </a:br>
            <a:r>
              <a:rPr lang="en-US" sz="3100" dirty="0"/>
              <a:t>Normal user</a:t>
            </a:r>
            <a:endParaRPr lang="en-GB" dirty="0"/>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a:solidFill>
                  <a:srgbClr val="FF0000"/>
                </a:solidFill>
              </a:rPr>
              <a:t>User </a:t>
            </a:r>
            <a:r>
              <a:rPr lang="en-GB" dirty="0" smtClean="0">
                <a:solidFill>
                  <a:srgbClr val="FF0000"/>
                </a:solidFill>
              </a:rPr>
              <a:t>book matatu</a:t>
            </a:r>
            <a:endParaRPr lang="en-GB" dirty="0">
              <a:solidFill>
                <a:srgbClr val="FF0000"/>
              </a:solidFill>
            </a:endParaRPr>
          </a:p>
          <a:p>
            <a:pPr marL="0" indent="0">
              <a:buNone/>
            </a:pPr>
            <a:r>
              <a:rPr lang="en-US" u="sng" dirty="0"/>
              <a:t>Description of features</a:t>
            </a:r>
            <a:endParaRPr lang="en-GB" dirty="0"/>
          </a:p>
          <a:p>
            <a:r>
              <a:rPr lang="en-US" dirty="0"/>
              <a:t>This feature is where the customers / passengers will </a:t>
            </a:r>
            <a:r>
              <a:rPr lang="en-US" dirty="0" smtClean="0"/>
              <a:t>book a given matatu to very them to their destination</a:t>
            </a:r>
          </a:p>
          <a:p>
            <a:pPr marL="0" indent="0">
              <a:buNone/>
            </a:pPr>
            <a:r>
              <a:rPr lang="en-US" u="sng" dirty="0"/>
              <a:t>Stimuli / response sequences</a:t>
            </a:r>
            <a:endParaRPr lang="en-GB" dirty="0"/>
          </a:p>
          <a:p>
            <a:r>
              <a:rPr lang="en-US" dirty="0"/>
              <a:t>Stimuli: user runs the system and clicks book matatu</a:t>
            </a:r>
            <a:endParaRPr lang="en-GB" dirty="0"/>
          </a:p>
          <a:p>
            <a:r>
              <a:rPr lang="en-US" dirty="0"/>
              <a:t>Response: the system shows all the matatus destinations </a:t>
            </a:r>
            <a:endParaRPr lang="en-US" dirty="0" smtClean="0"/>
          </a:p>
          <a:p>
            <a:r>
              <a:rPr lang="en-US" dirty="0" smtClean="0"/>
              <a:t>Stimuli</a:t>
            </a:r>
            <a:r>
              <a:rPr lang="en-US" dirty="0"/>
              <a:t>: the user select his/her destination</a:t>
            </a:r>
            <a:endParaRPr lang="en-GB" dirty="0"/>
          </a:p>
          <a:p>
            <a:r>
              <a:rPr lang="en-US" dirty="0"/>
              <a:t>Response: the system shows the matatus that ferry to that destination and their prices per head.</a:t>
            </a:r>
            <a:endParaRPr lang="en-GB" dirty="0"/>
          </a:p>
          <a:p>
            <a:r>
              <a:rPr lang="en-US" dirty="0"/>
              <a:t>Stimuli: the passenger selects which matatu to use and the number of seats that he/she will book and sets the price</a:t>
            </a:r>
            <a:endParaRPr lang="en-GB" dirty="0"/>
          </a:p>
          <a:p>
            <a:r>
              <a:rPr lang="en-US" dirty="0"/>
              <a:t>Response: the system peaks the details and stores them in the </a:t>
            </a:r>
            <a:r>
              <a:rPr lang="en-US" dirty="0" err="1"/>
              <a:t>database.if</a:t>
            </a:r>
            <a:r>
              <a:rPr lang="en-US" dirty="0"/>
              <a:t> the booking is successful there should be an alert to inform the passenger that they have booked successfully.</a:t>
            </a:r>
            <a:endParaRPr lang="en-GB" dirty="0"/>
          </a:p>
          <a:p>
            <a:endParaRPr lang="en-US" dirty="0" smtClean="0"/>
          </a:p>
        </p:txBody>
      </p:sp>
    </p:spTree>
    <p:extLst>
      <p:ext uri="{BB962C8B-B14F-4D97-AF65-F5344CB8AC3E}">
        <p14:creationId xmlns:p14="http://schemas.microsoft.com/office/powerpoint/2010/main" val="3275568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requirements</a:t>
            </a:r>
            <a:r>
              <a:rPr lang="en-GB" dirty="0"/>
              <a:t/>
            </a:r>
            <a:br>
              <a:rPr lang="en-GB" dirty="0"/>
            </a:br>
            <a:r>
              <a:rPr lang="en-US" sz="3100" dirty="0"/>
              <a:t>Normal user</a:t>
            </a:r>
            <a:endParaRPr lang="en-GB" dirty="0"/>
          </a:p>
        </p:txBody>
      </p:sp>
      <p:sp>
        <p:nvSpPr>
          <p:cNvPr id="3" name="Content Placeholder 2"/>
          <p:cNvSpPr>
            <a:spLocks noGrp="1"/>
          </p:cNvSpPr>
          <p:nvPr>
            <p:ph idx="1"/>
          </p:nvPr>
        </p:nvSpPr>
        <p:spPr/>
        <p:txBody>
          <a:bodyPr/>
          <a:lstStyle/>
          <a:p>
            <a:pPr marL="0" lvl="0" indent="0">
              <a:buNone/>
            </a:pPr>
            <a:r>
              <a:rPr lang="en-US" dirty="0">
                <a:solidFill>
                  <a:srgbClr val="FF0000"/>
                </a:solidFill>
              </a:rPr>
              <a:t>User </a:t>
            </a:r>
            <a:r>
              <a:rPr lang="en-GB" dirty="0" smtClean="0">
                <a:solidFill>
                  <a:srgbClr val="FF0000"/>
                </a:solidFill>
              </a:rPr>
              <a:t>password recovery</a:t>
            </a:r>
            <a:endParaRPr lang="en-GB" dirty="0">
              <a:solidFill>
                <a:srgbClr val="FF0000"/>
              </a:solidFill>
            </a:endParaRPr>
          </a:p>
          <a:p>
            <a:pPr marL="0" indent="0">
              <a:buNone/>
            </a:pPr>
            <a:r>
              <a:rPr lang="en-US" u="sng" dirty="0"/>
              <a:t>Description of features</a:t>
            </a:r>
            <a:endParaRPr lang="en-GB" dirty="0"/>
          </a:p>
          <a:p>
            <a:r>
              <a:rPr lang="en-US" dirty="0"/>
              <a:t>This feature is where the customers </a:t>
            </a:r>
            <a:r>
              <a:rPr lang="en-US" dirty="0" smtClean="0"/>
              <a:t>/ passengers and a the drivers will recover their lost password.</a:t>
            </a:r>
          </a:p>
          <a:p>
            <a:r>
              <a:rPr lang="en-US" u="sng" dirty="0"/>
              <a:t>Stimuli / response sequences</a:t>
            </a:r>
            <a:endParaRPr lang="en-GB" dirty="0"/>
          </a:p>
          <a:p>
            <a:r>
              <a:rPr lang="en-US" dirty="0"/>
              <a:t>Stimuli: user runs the system</a:t>
            </a:r>
            <a:endParaRPr lang="en-GB" dirty="0"/>
          </a:p>
          <a:p>
            <a:r>
              <a:rPr lang="en-US" dirty="0"/>
              <a:t>Response: the user is prompted to input his/her user name and password</a:t>
            </a:r>
            <a:endParaRPr lang="en-GB" dirty="0"/>
          </a:p>
          <a:p>
            <a:r>
              <a:rPr lang="en-US" dirty="0"/>
              <a:t>Stimuli: the user clicks “reset password”</a:t>
            </a:r>
            <a:endParaRPr lang="en-GB" dirty="0"/>
          </a:p>
          <a:p>
            <a:r>
              <a:rPr lang="en-US" dirty="0"/>
              <a:t>Response: the system on the other hand had will send an email to the user from where to reset the password.</a:t>
            </a:r>
            <a:endParaRPr lang="en-GB" dirty="0"/>
          </a:p>
          <a:p>
            <a:endParaRPr lang="en-GB" dirty="0"/>
          </a:p>
          <a:p>
            <a:endParaRPr lang="en-GB" dirty="0"/>
          </a:p>
        </p:txBody>
      </p:sp>
    </p:spTree>
    <p:extLst>
      <p:ext uri="{BB962C8B-B14F-4D97-AF65-F5344CB8AC3E}">
        <p14:creationId xmlns:p14="http://schemas.microsoft.com/office/powerpoint/2010/main" val="1350637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35360"/>
          </a:xfrm>
        </p:spPr>
        <p:txBody>
          <a:bodyPr>
            <a:normAutofit fontScale="90000"/>
          </a:bodyPr>
          <a:lstStyle/>
          <a:p>
            <a:r>
              <a:rPr lang="en-GB" sz="3100" u="sng" dirty="0" smtClean="0"/>
              <a:t/>
            </a:r>
            <a:br>
              <a:rPr lang="en-GB" sz="3100" u="sng" dirty="0" smtClean="0"/>
            </a:br>
            <a:r>
              <a:rPr lang="en-GB" sz="3100" u="sng" dirty="0"/>
              <a:t/>
            </a:r>
            <a:br>
              <a:rPr lang="en-GB" sz="3100" u="sng" dirty="0"/>
            </a:br>
            <a:r>
              <a:rPr lang="en-GB" dirty="0"/>
              <a:t/>
            </a:r>
            <a:br>
              <a:rPr lang="en-GB" dirty="0"/>
            </a:br>
            <a:endParaRPr lang="en-GB" dirty="0"/>
          </a:p>
        </p:txBody>
      </p:sp>
      <p:sp>
        <p:nvSpPr>
          <p:cNvPr id="3" name="Content Placeholder 2"/>
          <p:cNvSpPr>
            <a:spLocks noGrp="1"/>
          </p:cNvSpPr>
          <p:nvPr>
            <p:ph idx="1"/>
          </p:nvPr>
        </p:nvSpPr>
        <p:spPr>
          <a:xfrm>
            <a:off x="457200" y="764704"/>
            <a:ext cx="8229600" cy="5712296"/>
          </a:xfrm>
        </p:spPr>
        <p:txBody>
          <a:bodyPr>
            <a:normAutofit/>
          </a:bodyPr>
          <a:lstStyle/>
          <a:p>
            <a:pPr marL="0" indent="0" algn="ctr">
              <a:buNone/>
            </a:pPr>
            <a:r>
              <a:rPr lang="en-GB" u="sng" dirty="0">
                <a:solidFill>
                  <a:srgbClr val="FF0000"/>
                </a:solidFill>
              </a:rPr>
              <a:t>Problem statement</a:t>
            </a:r>
            <a:endParaRPr lang="en-US" dirty="0" smtClean="0">
              <a:solidFill>
                <a:srgbClr val="FF0000"/>
              </a:solidFill>
            </a:endParaRPr>
          </a:p>
          <a:p>
            <a:r>
              <a:rPr lang="en-US" dirty="0"/>
              <a:t>T</a:t>
            </a:r>
            <a:r>
              <a:rPr lang="en-US" dirty="0" smtClean="0"/>
              <a:t>he </a:t>
            </a:r>
            <a:r>
              <a:rPr lang="en-US" dirty="0"/>
              <a:t>current matatu systems in </a:t>
            </a:r>
            <a:r>
              <a:rPr lang="en-US" dirty="0" smtClean="0"/>
              <a:t>place is not </a:t>
            </a:r>
            <a:r>
              <a:rPr lang="en-US" dirty="0"/>
              <a:t>that </a:t>
            </a:r>
            <a:r>
              <a:rPr lang="en-US" dirty="0" smtClean="0"/>
              <a:t>efficient</a:t>
            </a:r>
          </a:p>
          <a:p>
            <a:r>
              <a:rPr lang="en-US" dirty="0" smtClean="0"/>
              <a:t>We </a:t>
            </a:r>
            <a:r>
              <a:rPr lang="en-US" dirty="0"/>
              <a:t>note that </a:t>
            </a:r>
            <a:endParaRPr lang="en-US" dirty="0" smtClean="0"/>
          </a:p>
          <a:p>
            <a:pPr lvl="1"/>
            <a:r>
              <a:rPr lang="en-US" dirty="0" smtClean="0"/>
              <a:t> manual record of tickets this  </a:t>
            </a:r>
            <a:r>
              <a:rPr lang="en-US" dirty="0"/>
              <a:t>incur other requirements e.g. where to store these record books and safely. </a:t>
            </a:r>
            <a:endParaRPr lang="en-US" dirty="0" smtClean="0"/>
          </a:p>
          <a:p>
            <a:pPr lvl="1"/>
            <a:r>
              <a:rPr lang="en-US" dirty="0" smtClean="0"/>
              <a:t>Arrival </a:t>
            </a:r>
            <a:r>
              <a:rPr lang="en-US" dirty="0"/>
              <a:t>and departure of matatus is also done manually through writing these on a chalkboard for the operators to when to leave and the route to </a:t>
            </a:r>
            <a:r>
              <a:rPr lang="en-US" dirty="0" smtClean="0"/>
              <a:t>take, this is  </a:t>
            </a:r>
            <a:r>
              <a:rPr lang="en-US" dirty="0"/>
              <a:t>outdated</a:t>
            </a:r>
            <a:r>
              <a:rPr lang="en-US" dirty="0" smtClean="0"/>
              <a:t>.</a:t>
            </a:r>
          </a:p>
          <a:p>
            <a:pPr lvl="1"/>
            <a:r>
              <a:rPr lang="en-US" dirty="0" smtClean="0"/>
              <a:t>There is no proper management of staff.</a:t>
            </a:r>
          </a:p>
          <a:p>
            <a:pPr lvl="1"/>
            <a:r>
              <a:rPr lang="en-US" dirty="0" smtClean="0"/>
              <a:t>Fares are only identifiable at stages/stations.</a:t>
            </a:r>
          </a:p>
          <a:p>
            <a:r>
              <a:rPr lang="en-US" dirty="0" smtClean="0"/>
              <a:t>We intend to design a </a:t>
            </a:r>
            <a:r>
              <a:rPr lang="en-US" dirty="0" err="1" smtClean="0"/>
              <a:t>matatu</a:t>
            </a:r>
            <a:r>
              <a:rPr lang="en-US" dirty="0" smtClean="0"/>
              <a:t> system that will try and make all this processes as fast and efficient as possible to solve in a way minimizing costs and increase income generated.</a:t>
            </a:r>
          </a:p>
          <a:p>
            <a:pPr marL="0" indent="0">
              <a:buNone/>
            </a:pPr>
            <a:endParaRPr lang="en-GB" dirty="0"/>
          </a:p>
          <a:p>
            <a:endParaRPr lang="en-US" dirty="0" smtClean="0"/>
          </a:p>
          <a:p>
            <a:endParaRPr lang="en-GB" dirty="0"/>
          </a:p>
        </p:txBody>
      </p:sp>
    </p:spTree>
    <p:extLst>
      <p:ext uri="{BB962C8B-B14F-4D97-AF65-F5344CB8AC3E}">
        <p14:creationId xmlns:p14="http://schemas.microsoft.com/office/powerpoint/2010/main" val="191863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6000" dirty="0"/>
              <a:t>A</a:t>
            </a:r>
            <a:r>
              <a:rPr lang="en-GB" sz="6000" dirty="0" smtClean="0"/>
              <a:t>dmin</a:t>
            </a:r>
            <a:endParaRPr lang="en-GB" sz="6000" dirty="0"/>
          </a:p>
        </p:txBody>
      </p:sp>
      <p:sp>
        <p:nvSpPr>
          <p:cNvPr id="3" name="Content Placeholder 2"/>
          <p:cNvSpPr>
            <a:spLocks noGrp="1"/>
          </p:cNvSpPr>
          <p:nvPr>
            <p:ph idx="1"/>
          </p:nvPr>
        </p:nvSpPr>
        <p:spPr>
          <a:xfrm>
            <a:off x="323528" y="1524000"/>
            <a:ext cx="8229600" cy="4876800"/>
          </a:xfrm>
        </p:spPr>
        <p:txBody>
          <a:bodyPr>
            <a:normAutofit fontScale="92500" lnSpcReduction="10000"/>
          </a:bodyPr>
          <a:lstStyle/>
          <a:p>
            <a:pPr marL="0" lvl="0" indent="0">
              <a:buNone/>
            </a:pPr>
            <a:r>
              <a:rPr lang="en-US" b="1" dirty="0" smtClean="0"/>
              <a:t>View matatu booking report</a:t>
            </a:r>
          </a:p>
          <a:p>
            <a:r>
              <a:rPr lang="en-US" u="sng" dirty="0" smtClean="0"/>
              <a:t>Description of feature</a:t>
            </a:r>
            <a:endParaRPr lang="en-US" dirty="0" smtClean="0"/>
          </a:p>
          <a:p>
            <a:r>
              <a:rPr lang="en-US" dirty="0" smtClean="0"/>
              <a:t>This </a:t>
            </a:r>
            <a:r>
              <a:rPr lang="en-US" dirty="0"/>
              <a:t>feature a lows the admin of the matatu system to get the booking history of their matatus at any time or a period of time.</a:t>
            </a:r>
          </a:p>
          <a:p>
            <a:pPr marL="0" indent="0">
              <a:buNone/>
            </a:pPr>
            <a:r>
              <a:rPr lang="en-US" dirty="0"/>
              <a:t> </a:t>
            </a:r>
            <a:r>
              <a:rPr lang="en-US" u="sng" dirty="0"/>
              <a:t>Stimulus / response sequence</a:t>
            </a:r>
            <a:endParaRPr lang="en-US" dirty="0"/>
          </a:p>
          <a:p>
            <a:r>
              <a:rPr lang="en-US" dirty="0"/>
              <a:t>Stimulus: The admin of the system selects a day from the date picker and select the type of booking that is either paid or unpaid booking</a:t>
            </a:r>
          </a:p>
          <a:p>
            <a:r>
              <a:rPr lang="en-US" dirty="0"/>
              <a:t> Response: the system will search the date picked transactions and show out the information.</a:t>
            </a:r>
          </a:p>
          <a:p>
            <a:r>
              <a:rPr lang="en-US" dirty="0"/>
              <a:t>Stimulus: the user can close the generated information or even print it as maybe reference.</a:t>
            </a:r>
          </a:p>
          <a:p>
            <a:r>
              <a:rPr lang="en-US" dirty="0"/>
              <a:t>Response: system </a:t>
            </a:r>
            <a:r>
              <a:rPr lang="en-US" dirty="0" smtClean="0"/>
              <a:t>will show print preview for the user.</a:t>
            </a:r>
          </a:p>
          <a:p>
            <a:pPr marL="0" indent="0">
              <a:buNone/>
            </a:pPr>
            <a:endParaRPr lang="en-GB" dirty="0"/>
          </a:p>
        </p:txBody>
      </p:sp>
    </p:spTree>
    <p:extLst>
      <p:ext uri="{BB962C8B-B14F-4D97-AF65-F5344CB8AC3E}">
        <p14:creationId xmlns:p14="http://schemas.microsoft.com/office/powerpoint/2010/main" val="348255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Activity log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u="sng" dirty="0" smtClean="0"/>
              <a:t>Description </a:t>
            </a:r>
            <a:r>
              <a:rPr lang="en-US" u="sng" dirty="0"/>
              <a:t>of feature</a:t>
            </a:r>
            <a:endParaRPr lang="en-US" dirty="0"/>
          </a:p>
          <a:p>
            <a:r>
              <a:rPr lang="en-US" dirty="0"/>
              <a:t>This feature records every process done by the users of the system. The feature records down the activities that they undertake like registering anew matatu to the system, changing details etc. </a:t>
            </a:r>
          </a:p>
          <a:p>
            <a:pPr marL="0" indent="0">
              <a:buNone/>
            </a:pPr>
            <a:endParaRPr lang="en-US" dirty="0"/>
          </a:p>
          <a:p>
            <a:r>
              <a:rPr lang="en-US" u="sng" dirty="0"/>
              <a:t>Stimulus / response sequence</a:t>
            </a:r>
            <a:endParaRPr lang="en-US" dirty="0"/>
          </a:p>
          <a:p>
            <a:r>
              <a:rPr lang="en-US" dirty="0"/>
              <a:t>Stimulus: The admin of the system selects activity log from the menu</a:t>
            </a:r>
          </a:p>
          <a:p>
            <a:r>
              <a:rPr lang="en-US" dirty="0"/>
              <a:t>Response: the system will search and retrieve the data and print on the screen.</a:t>
            </a:r>
          </a:p>
          <a:p>
            <a:r>
              <a:rPr lang="en-US" dirty="0"/>
              <a:t> Stimulus: the user can close the generated information or even print it as maybe reference.</a:t>
            </a:r>
          </a:p>
          <a:p>
            <a:r>
              <a:rPr lang="en-US" dirty="0"/>
              <a:t>Response: system will show print preview for the user.</a:t>
            </a:r>
          </a:p>
          <a:p>
            <a:endParaRPr lang="en-US" dirty="0"/>
          </a:p>
          <a:p>
            <a:endParaRPr lang="en-US" dirty="0"/>
          </a:p>
        </p:txBody>
      </p:sp>
    </p:spTree>
    <p:extLst>
      <p:ext uri="{BB962C8B-B14F-4D97-AF65-F5344CB8AC3E}">
        <p14:creationId xmlns:p14="http://schemas.microsoft.com/office/powerpoint/2010/main" val="901658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View users </a:t>
            </a:r>
          </a:p>
        </p:txBody>
      </p:sp>
      <p:sp>
        <p:nvSpPr>
          <p:cNvPr id="3" name="Content Placeholder 2"/>
          <p:cNvSpPr>
            <a:spLocks noGrp="1"/>
          </p:cNvSpPr>
          <p:nvPr>
            <p:ph idx="1"/>
          </p:nvPr>
        </p:nvSpPr>
        <p:spPr/>
        <p:txBody>
          <a:bodyPr>
            <a:normAutofit lnSpcReduction="10000"/>
          </a:bodyPr>
          <a:lstStyle/>
          <a:p>
            <a:pPr marL="0" indent="0">
              <a:buNone/>
            </a:pPr>
            <a:r>
              <a:rPr lang="en-US" u="sng" dirty="0" smtClean="0"/>
              <a:t>Description </a:t>
            </a:r>
            <a:r>
              <a:rPr lang="en-US" u="sng" dirty="0"/>
              <a:t>of feature</a:t>
            </a:r>
            <a:endParaRPr lang="en-US" dirty="0"/>
          </a:p>
          <a:p>
            <a:r>
              <a:rPr lang="en-US" dirty="0"/>
              <a:t>This feature should display all the registered users of the system</a:t>
            </a:r>
          </a:p>
          <a:p>
            <a:pPr marL="0" indent="0">
              <a:buNone/>
            </a:pPr>
            <a:r>
              <a:rPr lang="en-US" dirty="0"/>
              <a:t> </a:t>
            </a:r>
          </a:p>
          <a:p>
            <a:pPr marL="0" indent="0">
              <a:buNone/>
            </a:pPr>
            <a:r>
              <a:rPr lang="en-US" u="sng" dirty="0"/>
              <a:t>Stimulus / response sequence</a:t>
            </a:r>
            <a:endParaRPr lang="en-US" dirty="0"/>
          </a:p>
          <a:p>
            <a:r>
              <a:rPr lang="en-US" dirty="0"/>
              <a:t>Stimulus: The admin of the system selects view registered from the menu</a:t>
            </a:r>
          </a:p>
          <a:p>
            <a:r>
              <a:rPr lang="en-US" dirty="0"/>
              <a:t>Response: the system will retrieve the data and print on the screen.</a:t>
            </a:r>
          </a:p>
          <a:p>
            <a:r>
              <a:rPr lang="en-US" dirty="0"/>
              <a:t>Stimulus: the user can close the generated information or even print it as maybe reference.</a:t>
            </a:r>
          </a:p>
          <a:p>
            <a:r>
              <a:rPr lang="en-US" dirty="0"/>
              <a:t>Response: system will show print preview for the user.</a:t>
            </a:r>
          </a:p>
          <a:p>
            <a:endParaRPr lang="en-US" dirty="0"/>
          </a:p>
        </p:txBody>
      </p:sp>
    </p:spTree>
    <p:extLst>
      <p:ext uri="{BB962C8B-B14F-4D97-AF65-F5344CB8AC3E}">
        <p14:creationId xmlns:p14="http://schemas.microsoft.com/office/powerpoint/2010/main" val="3637502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a:t>
            </a:r>
            <a:endParaRPr lang="en-US"/>
          </a:p>
        </p:txBody>
      </p:sp>
      <p:sp>
        <p:nvSpPr>
          <p:cNvPr id="3" name="Content Placeholder 2"/>
          <p:cNvSpPr>
            <a:spLocks noGrp="1"/>
          </p:cNvSpPr>
          <p:nvPr>
            <p:ph idx="1"/>
          </p:nvPr>
        </p:nvSpPr>
        <p:spPr>
          <a:xfrm>
            <a:off x="555699" y="1530593"/>
            <a:ext cx="8229600" cy="4876800"/>
          </a:xfrm>
        </p:spPr>
        <p:txBody>
          <a:bodyPr/>
          <a:lstStyle/>
          <a:p>
            <a:r>
              <a:rPr lang="en-US" sz="2000" dirty="0"/>
              <a:t>Basically the main task is to ensure we have an error free system. The flow chart below shows the error tracking process.</a:t>
            </a:r>
          </a:p>
          <a:p>
            <a:endParaRPr lang="en-US" dirty="0"/>
          </a:p>
        </p:txBody>
      </p:sp>
      <p:sp>
        <p:nvSpPr>
          <p:cNvPr id="28" name="Rectangle 27"/>
          <p:cNvSpPr/>
          <p:nvPr/>
        </p:nvSpPr>
        <p:spPr>
          <a:xfrm>
            <a:off x="960512" y="3280653"/>
            <a:ext cx="809625" cy="381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Tester: Report defects</a:t>
            </a:r>
            <a:endParaRPr lang="en-US" sz="1100">
              <a:effectLst/>
              <a:ea typeface="Calibri" panose="020F0502020204030204" pitchFamily="34" charset="0"/>
              <a:cs typeface="Times New Roman" panose="02020603050405020304" pitchFamily="18" charset="0"/>
            </a:endParaRPr>
          </a:p>
        </p:txBody>
      </p:sp>
      <p:sp>
        <p:nvSpPr>
          <p:cNvPr id="29" name="Rectangle 28"/>
          <p:cNvSpPr/>
          <p:nvPr/>
        </p:nvSpPr>
        <p:spPr>
          <a:xfrm>
            <a:off x="2217812" y="3337803"/>
            <a:ext cx="895350" cy="4000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Test Lead: validate defects</a:t>
            </a:r>
            <a:endParaRPr lang="en-US" sz="1100">
              <a:effectLst/>
              <a:ea typeface="Calibri" panose="020F0502020204030204" pitchFamily="34" charset="0"/>
              <a:cs typeface="Times New Roman" panose="02020603050405020304" pitchFamily="18" charset="0"/>
            </a:endParaRPr>
          </a:p>
        </p:txBody>
      </p:sp>
      <p:sp>
        <p:nvSpPr>
          <p:cNvPr id="30" name="Rectangle 29"/>
          <p:cNvSpPr/>
          <p:nvPr/>
        </p:nvSpPr>
        <p:spPr>
          <a:xfrm>
            <a:off x="3494162" y="3328278"/>
            <a:ext cx="790575" cy="39052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Dev. Lead: assign defects</a:t>
            </a:r>
            <a:endParaRPr lang="en-US" sz="1100">
              <a:effectLst/>
              <a:ea typeface="Calibri" panose="020F0502020204030204" pitchFamily="34" charset="0"/>
              <a:cs typeface="Times New Roman" panose="02020603050405020304" pitchFamily="18" charset="0"/>
            </a:endParaRPr>
          </a:p>
        </p:txBody>
      </p:sp>
      <p:sp>
        <p:nvSpPr>
          <p:cNvPr id="31" name="Rectangle 30"/>
          <p:cNvSpPr/>
          <p:nvPr/>
        </p:nvSpPr>
        <p:spPr>
          <a:xfrm>
            <a:off x="4732412" y="3337803"/>
            <a:ext cx="790575" cy="381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Developer: fixes defects</a:t>
            </a:r>
            <a:endParaRPr lang="en-US" sz="1100">
              <a:effectLst/>
              <a:ea typeface="Calibri" panose="020F0502020204030204" pitchFamily="34" charset="0"/>
              <a:cs typeface="Times New Roman" panose="02020603050405020304" pitchFamily="18" charset="0"/>
            </a:endParaRPr>
          </a:p>
        </p:txBody>
      </p:sp>
      <p:sp>
        <p:nvSpPr>
          <p:cNvPr id="32" name="Rectangle 31"/>
          <p:cNvSpPr/>
          <p:nvPr/>
        </p:nvSpPr>
        <p:spPr>
          <a:xfrm>
            <a:off x="6056387" y="3347328"/>
            <a:ext cx="866775" cy="381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Tester: retests the product</a:t>
            </a:r>
            <a:endParaRPr lang="en-US" sz="1100">
              <a:effectLst/>
              <a:ea typeface="Calibri" panose="020F0502020204030204" pitchFamily="34" charset="0"/>
              <a:cs typeface="Times New Roman" panose="02020603050405020304" pitchFamily="18" charset="0"/>
            </a:endParaRPr>
          </a:p>
        </p:txBody>
      </p:sp>
      <p:sp>
        <p:nvSpPr>
          <p:cNvPr id="33" name="Flowchart: Decision 32"/>
          <p:cNvSpPr/>
          <p:nvPr/>
        </p:nvSpPr>
        <p:spPr>
          <a:xfrm>
            <a:off x="5789687" y="4077578"/>
            <a:ext cx="1333500" cy="438150"/>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Approved?</a:t>
            </a:r>
            <a:endParaRPr lang="en-US" sz="1100">
              <a:effectLst/>
              <a:ea typeface="Calibri" panose="020F0502020204030204" pitchFamily="34" charset="0"/>
              <a:cs typeface="Times New Roman" panose="02020603050405020304" pitchFamily="18" charset="0"/>
            </a:endParaRPr>
          </a:p>
        </p:txBody>
      </p:sp>
      <p:sp>
        <p:nvSpPr>
          <p:cNvPr id="34" name="Oval 33"/>
          <p:cNvSpPr/>
          <p:nvPr/>
        </p:nvSpPr>
        <p:spPr>
          <a:xfrm>
            <a:off x="6075437" y="5829543"/>
            <a:ext cx="781050"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Stop</a:t>
            </a:r>
            <a:endParaRPr lang="en-US" sz="1100">
              <a:effectLst/>
              <a:ea typeface="Calibri" panose="020F0502020204030204" pitchFamily="34" charset="0"/>
              <a:cs typeface="Times New Roman" panose="02020603050405020304" pitchFamily="18" charset="0"/>
            </a:endParaRPr>
          </a:p>
        </p:txBody>
      </p:sp>
      <p:sp>
        <p:nvSpPr>
          <p:cNvPr id="35" name="Rectangle 10"/>
          <p:cNvSpPr/>
          <p:nvPr/>
        </p:nvSpPr>
        <p:spPr>
          <a:xfrm>
            <a:off x="5891922" y="5028808"/>
            <a:ext cx="1076325" cy="428625"/>
          </a:xfrm>
          <a:custGeom>
            <a:avLst/>
            <a:gdLst>
              <a:gd name="connsiteX0" fmla="*/ 0 w 571500"/>
              <a:gd name="connsiteY0" fmla="*/ 0 h 447675"/>
              <a:gd name="connsiteX1" fmla="*/ 571500 w 571500"/>
              <a:gd name="connsiteY1" fmla="*/ 0 h 447675"/>
              <a:gd name="connsiteX2" fmla="*/ 571500 w 571500"/>
              <a:gd name="connsiteY2" fmla="*/ 447675 h 447675"/>
              <a:gd name="connsiteX3" fmla="*/ 0 w 571500"/>
              <a:gd name="connsiteY3" fmla="*/ 447675 h 447675"/>
              <a:gd name="connsiteX4" fmla="*/ 0 w 571500"/>
              <a:gd name="connsiteY4" fmla="*/ 0 h 447675"/>
              <a:gd name="connsiteX0" fmla="*/ 142875 w 571500"/>
              <a:gd name="connsiteY0" fmla="*/ 0 h 447675"/>
              <a:gd name="connsiteX1" fmla="*/ 571500 w 571500"/>
              <a:gd name="connsiteY1" fmla="*/ 0 h 447675"/>
              <a:gd name="connsiteX2" fmla="*/ 571500 w 571500"/>
              <a:gd name="connsiteY2" fmla="*/ 447675 h 447675"/>
              <a:gd name="connsiteX3" fmla="*/ 0 w 571500"/>
              <a:gd name="connsiteY3" fmla="*/ 447675 h 447675"/>
              <a:gd name="connsiteX4" fmla="*/ 142875 w 571500"/>
              <a:gd name="connsiteY4" fmla="*/ 0 h 447675"/>
              <a:gd name="connsiteX0" fmla="*/ 142875 w 666750"/>
              <a:gd name="connsiteY0" fmla="*/ 0 h 447675"/>
              <a:gd name="connsiteX1" fmla="*/ 666750 w 666750"/>
              <a:gd name="connsiteY1" fmla="*/ 9525 h 447675"/>
              <a:gd name="connsiteX2" fmla="*/ 571500 w 666750"/>
              <a:gd name="connsiteY2" fmla="*/ 447675 h 447675"/>
              <a:gd name="connsiteX3" fmla="*/ 0 w 666750"/>
              <a:gd name="connsiteY3" fmla="*/ 447675 h 447675"/>
              <a:gd name="connsiteX4" fmla="*/ 142875 w 666750"/>
              <a:gd name="connsiteY4" fmla="*/ 0 h 447675"/>
              <a:gd name="connsiteX0" fmla="*/ 142875 w 742950"/>
              <a:gd name="connsiteY0" fmla="*/ 0 h 447675"/>
              <a:gd name="connsiteX1" fmla="*/ 742950 w 742950"/>
              <a:gd name="connsiteY1" fmla="*/ 9525 h 447675"/>
              <a:gd name="connsiteX2" fmla="*/ 571500 w 742950"/>
              <a:gd name="connsiteY2" fmla="*/ 447675 h 447675"/>
              <a:gd name="connsiteX3" fmla="*/ 0 w 742950"/>
              <a:gd name="connsiteY3" fmla="*/ 447675 h 447675"/>
              <a:gd name="connsiteX4" fmla="*/ 142875 w 742950"/>
              <a:gd name="connsiteY4" fmla="*/ 0 h 447675"/>
              <a:gd name="connsiteX0" fmla="*/ 142875 w 742950"/>
              <a:gd name="connsiteY0" fmla="*/ 0 h 447675"/>
              <a:gd name="connsiteX1" fmla="*/ 742950 w 742950"/>
              <a:gd name="connsiteY1" fmla="*/ 9525 h 447675"/>
              <a:gd name="connsiteX2" fmla="*/ 571500 w 742950"/>
              <a:gd name="connsiteY2" fmla="*/ 447675 h 447675"/>
              <a:gd name="connsiteX3" fmla="*/ 0 w 742950"/>
              <a:gd name="connsiteY3" fmla="*/ 447675 h 447675"/>
              <a:gd name="connsiteX4" fmla="*/ 142875 w 742950"/>
              <a:gd name="connsiteY4" fmla="*/ 0 h 447675"/>
              <a:gd name="connsiteX0" fmla="*/ 200025 w 742950"/>
              <a:gd name="connsiteY0" fmla="*/ 0 h 447675"/>
              <a:gd name="connsiteX1" fmla="*/ 742950 w 742950"/>
              <a:gd name="connsiteY1" fmla="*/ 9525 h 447675"/>
              <a:gd name="connsiteX2" fmla="*/ 571500 w 742950"/>
              <a:gd name="connsiteY2" fmla="*/ 447675 h 447675"/>
              <a:gd name="connsiteX3" fmla="*/ 0 w 742950"/>
              <a:gd name="connsiteY3" fmla="*/ 447675 h 447675"/>
              <a:gd name="connsiteX4" fmla="*/ 200025 w 742950"/>
              <a:gd name="connsiteY4" fmla="*/ 0 h 447675"/>
              <a:gd name="connsiteX0" fmla="*/ 200025 w 790575"/>
              <a:gd name="connsiteY0" fmla="*/ 0 h 447675"/>
              <a:gd name="connsiteX1" fmla="*/ 790575 w 790575"/>
              <a:gd name="connsiteY1" fmla="*/ 19050 h 447675"/>
              <a:gd name="connsiteX2" fmla="*/ 571500 w 790575"/>
              <a:gd name="connsiteY2" fmla="*/ 447675 h 447675"/>
              <a:gd name="connsiteX3" fmla="*/ 0 w 790575"/>
              <a:gd name="connsiteY3" fmla="*/ 447675 h 447675"/>
              <a:gd name="connsiteX4" fmla="*/ 200025 w 790575"/>
              <a:gd name="connsiteY4" fmla="*/ 0 h 447675"/>
              <a:gd name="connsiteX0" fmla="*/ 228600 w 790575"/>
              <a:gd name="connsiteY0" fmla="*/ 9525 h 428625"/>
              <a:gd name="connsiteX1" fmla="*/ 790575 w 790575"/>
              <a:gd name="connsiteY1" fmla="*/ 0 h 428625"/>
              <a:gd name="connsiteX2" fmla="*/ 571500 w 790575"/>
              <a:gd name="connsiteY2" fmla="*/ 428625 h 428625"/>
              <a:gd name="connsiteX3" fmla="*/ 0 w 790575"/>
              <a:gd name="connsiteY3" fmla="*/ 428625 h 428625"/>
              <a:gd name="connsiteX4" fmla="*/ 228600 w 790575"/>
              <a:gd name="connsiteY4" fmla="*/ 9525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575" h="428625">
                <a:moveTo>
                  <a:pt x="228600" y="9525"/>
                </a:moveTo>
                <a:lnTo>
                  <a:pt x="790575" y="0"/>
                </a:lnTo>
                <a:lnTo>
                  <a:pt x="571500" y="428625"/>
                </a:lnTo>
                <a:lnTo>
                  <a:pt x="0" y="428625"/>
                </a:lnTo>
                <a:lnTo>
                  <a:pt x="228600" y="9525"/>
                </a:lnTo>
                <a:close/>
              </a:path>
            </a:pathLst>
          </a:cu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Close defects</a:t>
            </a:r>
            <a:endParaRPr lang="en-US" sz="1100">
              <a:effectLst/>
              <a:ea typeface="Calibri" panose="020F0502020204030204" pitchFamily="34" charset="0"/>
              <a:cs typeface="Times New Roman" panose="02020603050405020304" pitchFamily="18" charset="0"/>
            </a:endParaRPr>
          </a:p>
        </p:txBody>
      </p:sp>
      <p:sp>
        <p:nvSpPr>
          <p:cNvPr id="36" name="Flowchart: Terminator 35"/>
          <p:cNvSpPr/>
          <p:nvPr/>
        </p:nvSpPr>
        <p:spPr>
          <a:xfrm>
            <a:off x="960512" y="2457693"/>
            <a:ext cx="914400" cy="301625"/>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800">
                <a:effectLst/>
                <a:ea typeface="Calibri" panose="020F0502020204030204" pitchFamily="34" charset="0"/>
                <a:cs typeface="Times New Roman" panose="02020603050405020304" pitchFamily="18" charset="0"/>
              </a:rPr>
              <a:t>Start</a:t>
            </a:r>
            <a:endParaRPr lang="en-US" sz="1100">
              <a:effectLst/>
              <a:ea typeface="Calibri" panose="020F0502020204030204" pitchFamily="34" charset="0"/>
              <a:cs typeface="Times New Roman" panose="02020603050405020304" pitchFamily="18" charset="0"/>
            </a:endParaRPr>
          </a:p>
        </p:txBody>
      </p:sp>
      <p:cxnSp>
        <p:nvCxnSpPr>
          <p:cNvPr id="37" name="Straight Arrow Connector 36"/>
          <p:cNvCxnSpPr/>
          <p:nvPr/>
        </p:nvCxnSpPr>
        <p:spPr>
          <a:xfrm>
            <a:off x="1398662" y="2754873"/>
            <a:ext cx="45085"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1760612" y="3479408"/>
            <a:ext cx="457200" cy="4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3122687" y="3460358"/>
            <a:ext cx="371475" cy="4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4284737" y="3488933"/>
            <a:ext cx="457200" cy="4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5522987" y="3536558"/>
            <a:ext cx="542925" cy="47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6389762" y="3711818"/>
            <a:ext cx="76200" cy="352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6463422" y="4494138"/>
            <a:ext cx="161925" cy="485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6408177" y="5473308"/>
            <a:ext cx="66675" cy="342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H="1" flipV="1">
            <a:off x="3722762" y="3704198"/>
            <a:ext cx="92710" cy="495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3779912" y="4221088"/>
            <a:ext cx="2019300" cy="104775"/>
          </a:xfrm>
          <a:prstGeom prst="line">
            <a:avLst/>
          </a:prstGeom>
        </p:spPr>
        <p:style>
          <a:lnRef idx="1">
            <a:schemeClr val="dk1"/>
          </a:lnRef>
          <a:fillRef idx="0">
            <a:schemeClr val="dk1"/>
          </a:fillRef>
          <a:effectRef idx="0">
            <a:schemeClr val="dk1"/>
          </a:effectRef>
          <a:fontRef idx="minor">
            <a:schemeClr val="tx1"/>
          </a:fontRef>
        </p:style>
      </p:cxnSp>
      <p:sp>
        <p:nvSpPr>
          <p:cNvPr id="47" name="Rectangle 46"/>
          <p:cNvSpPr/>
          <p:nvPr/>
        </p:nvSpPr>
        <p:spPr>
          <a:xfrm>
            <a:off x="5856362" y="4604628"/>
            <a:ext cx="533400" cy="2571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YES</a:t>
            </a:r>
          </a:p>
        </p:txBody>
      </p:sp>
      <p:sp>
        <p:nvSpPr>
          <p:cNvPr id="48" name="Rectangle 47"/>
          <p:cNvSpPr/>
          <p:nvPr/>
        </p:nvSpPr>
        <p:spPr>
          <a:xfrm>
            <a:off x="4446662" y="3968993"/>
            <a:ext cx="447675" cy="23812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panose="020F0502020204030204" pitchFamily="34" charset="0"/>
                <a:cs typeface="Times New Roman" panose="02020603050405020304" pitchFamily="18" charset="0"/>
              </a:rPr>
              <a:t>NO</a:t>
            </a:r>
          </a:p>
        </p:txBody>
      </p:sp>
      <p:sp>
        <p:nvSpPr>
          <p:cNvPr id="49" name="Rectangle 57"/>
          <p:cNvSpPr>
            <a:spLocks noChangeArrowheads="1"/>
          </p:cNvSpPr>
          <p:nvPr/>
        </p:nvSpPr>
        <p:spPr bwMode="auto">
          <a:xfrm>
            <a:off x="46112" y="-3618463"/>
            <a:ext cx="20540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0" name="Rectangle 67"/>
          <p:cNvSpPr>
            <a:spLocks noChangeArrowheads="1"/>
          </p:cNvSpPr>
          <p:nvPr/>
        </p:nvSpPr>
        <p:spPr bwMode="auto">
          <a:xfrm>
            <a:off x="46112" y="-31436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76450" algn="l"/>
              </a:tabLst>
              <a:defRPr>
                <a:solidFill>
                  <a:schemeClr val="tx1"/>
                </a:solidFill>
                <a:latin typeface="Arial" panose="020B0604020202020204" pitchFamily="34" charset="0"/>
              </a:defRPr>
            </a:lvl1pPr>
            <a:lvl2pPr eaLnBrk="0" fontAlgn="base" hangingPunct="0">
              <a:spcBef>
                <a:spcPct val="0"/>
              </a:spcBef>
              <a:spcAft>
                <a:spcPct val="0"/>
              </a:spcAft>
              <a:tabLst>
                <a:tab pos="2076450" algn="l"/>
              </a:tabLst>
              <a:defRPr>
                <a:solidFill>
                  <a:schemeClr val="tx1"/>
                </a:solidFill>
                <a:latin typeface="Arial" panose="020B0604020202020204" pitchFamily="34" charset="0"/>
              </a:defRPr>
            </a:lvl2pPr>
            <a:lvl3pPr eaLnBrk="0" fontAlgn="base" hangingPunct="0">
              <a:spcBef>
                <a:spcPct val="0"/>
              </a:spcBef>
              <a:spcAft>
                <a:spcPct val="0"/>
              </a:spcAft>
              <a:tabLst>
                <a:tab pos="2076450" algn="l"/>
              </a:tabLst>
              <a:defRPr>
                <a:solidFill>
                  <a:schemeClr val="tx1"/>
                </a:solidFill>
                <a:latin typeface="Arial" panose="020B0604020202020204" pitchFamily="34" charset="0"/>
              </a:defRPr>
            </a:lvl3pPr>
            <a:lvl4pPr eaLnBrk="0" fontAlgn="base" hangingPunct="0">
              <a:spcBef>
                <a:spcPct val="0"/>
              </a:spcBef>
              <a:spcAft>
                <a:spcPct val="0"/>
              </a:spcAft>
              <a:tabLst>
                <a:tab pos="2076450" algn="l"/>
              </a:tabLst>
              <a:defRPr>
                <a:solidFill>
                  <a:schemeClr val="tx1"/>
                </a:solidFill>
                <a:latin typeface="Arial" panose="020B0604020202020204" pitchFamily="34" charset="0"/>
              </a:defRPr>
            </a:lvl4pPr>
            <a:lvl5pPr eaLnBrk="0" fontAlgn="base" hangingPunct="0">
              <a:spcBef>
                <a:spcPct val="0"/>
              </a:spcBef>
              <a:spcAft>
                <a:spcPct val="0"/>
              </a:spcAft>
              <a:tabLst>
                <a:tab pos="2076450" algn="l"/>
              </a:tabLst>
              <a:defRPr>
                <a:solidFill>
                  <a:schemeClr val="tx1"/>
                </a:solidFill>
                <a:latin typeface="Arial" panose="020B0604020202020204" pitchFamily="34" charset="0"/>
              </a:defRPr>
            </a:lvl5pPr>
            <a:lvl6pPr eaLnBrk="0" fontAlgn="base" hangingPunct="0">
              <a:spcBef>
                <a:spcPct val="0"/>
              </a:spcBef>
              <a:spcAft>
                <a:spcPct val="0"/>
              </a:spcAft>
              <a:tabLst>
                <a:tab pos="2076450" algn="l"/>
              </a:tabLst>
              <a:defRPr>
                <a:solidFill>
                  <a:schemeClr val="tx1"/>
                </a:solidFill>
                <a:latin typeface="Arial" panose="020B0604020202020204" pitchFamily="34" charset="0"/>
              </a:defRPr>
            </a:lvl6pPr>
            <a:lvl7pPr eaLnBrk="0" fontAlgn="base" hangingPunct="0">
              <a:spcBef>
                <a:spcPct val="0"/>
              </a:spcBef>
              <a:spcAft>
                <a:spcPct val="0"/>
              </a:spcAft>
              <a:tabLst>
                <a:tab pos="2076450" algn="l"/>
              </a:tabLst>
              <a:defRPr>
                <a:solidFill>
                  <a:schemeClr val="tx1"/>
                </a:solidFill>
                <a:latin typeface="Arial" panose="020B0604020202020204" pitchFamily="34" charset="0"/>
              </a:defRPr>
            </a:lvl7pPr>
            <a:lvl8pPr eaLnBrk="0" fontAlgn="base" hangingPunct="0">
              <a:spcBef>
                <a:spcPct val="0"/>
              </a:spcBef>
              <a:spcAft>
                <a:spcPct val="0"/>
              </a:spcAft>
              <a:tabLst>
                <a:tab pos="2076450" algn="l"/>
              </a:tabLst>
              <a:defRPr>
                <a:solidFill>
                  <a:schemeClr val="tx1"/>
                </a:solidFill>
                <a:latin typeface="Arial" panose="020B0604020202020204" pitchFamily="34" charset="0"/>
              </a:defRPr>
            </a:lvl8pPr>
            <a:lvl9pPr eaLnBrk="0" fontAlgn="base" hangingPunct="0">
              <a:spcBef>
                <a:spcPct val="0"/>
              </a:spcBef>
              <a:spcAft>
                <a:spcPct val="0"/>
              </a:spcAft>
              <a:tabLst>
                <a:tab pos="20764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076450" algn="l"/>
              </a:tabLst>
            </a:pP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076450" algn="l"/>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76450" algn="l"/>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076450"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1" name="Rectangle 70"/>
          <p:cNvSpPr>
            <a:spLocks noChangeArrowheads="1"/>
          </p:cNvSpPr>
          <p:nvPr/>
        </p:nvSpPr>
        <p:spPr bwMode="auto">
          <a:xfrm>
            <a:off x="46112" y="-314364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86965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i="1" u="sng" dirty="0"/>
              <a:t>Alpha Testing. </a:t>
            </a:r>
            <a:endParaRPr lang="en-US" u="sng" dirty="0"/>
          </a:p>
          <a:p>
            <a:r>
              <a:rPr lang="en-US" dirty="0"/>
              <a:t>In this testing, we will test out the entire system with dummy data. </a:t>
            </a:r>
          </a:p>
          <a:p>
            <a:r>
              <a:rPr lang="en-US" i="1" u="sng" dirty="0" smtClean="0"/>
              <a:t>Unit </a:t>
            </a:r>
            <a:r>
              <a:rPr lang="en-US" i="1" u="sng" dirty="0"/>
              <a:t>testing. </a:t>
            </a:r>
            <a:endParaRPr lang="en-US" u="sng" dirty="0"/>
          </a:p>
          <a:p>
            <a:r>
              <a:rPr lang="en-US" dirty="0"/>
              <a:t>Each of the modules in </a:t>
            </a:r>
            <a:r>
              <a:rPr lang="en-US" dirty="0" smtClean="0"/>
              <a:t>the </a:t>
            </a:r>
            <a:r>
              <a:rPr lang="en-US" dirty="0"/>
              <a:t>System have to be tested to ensure they are working as required. </a:t>
            </a:r>
          </a:p>
          <a:p>
            <a:r>
              <a:rPr lang="en-US" i="1" u="sng" dirty="0"/>
              <a:t>Integration testing.</a:t>
            </a:r>
            <a:endParaRPr lang="en-US" u="sng" dirty="0"/>
          </a:p>
          <a:p>
            <a:r>
              <a:rPr lang="en-US" dirty="0"/>
              <a:t>In this testing, we ensure that the modules are working correctly hand in hand. </a:t>
            </a:r>
          </a:p>
          <a:p>
            <a:pPr marL="0" indent="0">
              <a:buNone/>
            </a:pPr>
            <a:endParaRPr lang="en-US" dirty="0"/>
          </a:p>
        </p:txBody>
      </p:sp>
    </p:spTree>
    <p:extLst>
      <p:ext uri="{BB962C8B-B14F-4D97-AF65-F5344CB8AC3E}">
        <p14:creationId xmlns:p14="http://schemas.microsoft.com/office/powerpoint/2010/main" val="3143944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i="1" u="sng" dirty="0" smtClean="0"/>
              <a:t>User acceptance testing</a:t>
            </a:r>
            <a:endParaRPr lang="en-US" i="1" u="sng" dirty="0"/>
          </a:p>
          <a:p>
            <a:pPr marL="0" indent="0">
              <a:buNone/>
            </a:pPr>
            <a:r>
              <a:rPr lang="en-US" dirty="0" smtClean="0"/>
              <a:t>this </a:t>
            </a:r>
            <a:r>
              <a:rPr lang="en-US" dirty="0"/>
              <a:t>test focuses on validating the business logic. It allows the end users to complete one final review of the system prior to </a:t>
            </a:r>
            <a:r>
              <a:rPr lang="en-US" dirty="0" smtClean="0"/>
              <a:t>deployment. test done by end users</a:t>
            </a:r>
            <a:endParaRPr lang="en-US" dirty="0"/>
          </a:p>
          <a:p>
            <a:pPr marL="0" indent="0">
              <a:buNone/>
            </a:pPr>
            <a:endParaRPr lang="en-US" dirty="0"/>
          </a:p>
        </p:txBody>
      </p:sp>
    </p:spTree>
    <p:extLst>
      <p:ext uri="{BB962C8B-B14F-4D97-AF65-F5344CB8AC3E}">
        <p14:creationId xmlns:p14="http://schemas.microsoft.com/office/powerpoint/2010/main" val="16933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Software requirement specification </a:t>
            </a:r>
            <a:r>
              <a:rPr lang="en-GB" dirty="0"/>
              <a:t/>
            </a:r>
            <a:br>
              <a:rPr lang="en-GB" dirty="0"/>
            </a:br>
            <a:r>
              <a:rPr lang="en-GB" sz="2700" b="1" dirty="0"/>
              <a:t>General description</a:t>
            </a:r>
            <a:endParaRPr lang="en-GB" sz="2700" dirty="0"/>
          </a:p>
        </p:txBody>
      </p:sp>
      <p:sp>
        <p:nvSpPr>
          <p:cNvPr id="3" name="Content Placeholder 2"/>
          <p:cNvSpPr>
            <a:spLocks noGrp="1"/>
          </p:cNvSpPr>
          <p:nvPr>
            <p:ph idx="1"/>
          </p:nvPr>
        </p:nvSpPr>
        <p:spPr>
          <a:xfrm>
            <a:off x="457200" y="1600200"/>
            <a:ext cx="8229600" cy="4997152"/>
          </a:xfrm>
        </p:spPr>
        <p:txBody>
          <a:bodyPr>
            <a:normAutofit/>
          </a:bodyPr>
          <a:lstStyle/>
          <a:p>
            <a:pPr marL="0" indent="0" algn="ctr">
              <a:buNone/>
            </a:pPr>
            <a:r>
              <a:rPr lang="en-GB" u="sng" dirty="0">
                <a:solidFill>
                  <a:srgbClr val="FF0000"/>
                </a:solidFill>
              </a:rPr>
              <a:t>Product description</a:t>
            </a:r>
            <a:endParaRPr lang="en-GB" dirty="0">
              <a:solidFill>
                <a:srgbClr val="FF0000"/>
              </a:solidFill>
            </a:endParaRPr>
          </a:p>
          <a:p>
            <a:r>
              <a:rPr lang="en-GB" dirty="0"/>
              <a:t>The matatu system is a computerized system that will help all the stakeholders (the sacco owners, the office people, the drivers, </a:t>
            </a:r>
            <a:r>
              <a:rPr lang="en-GB" dirty="0" smtClean="0"/>
              <a:t>conductors and the passengers) </a:t>
            </a:r>
            <a:r>
              <a:rPr lang="en-GB" dirty="0"/>
              <a:t>to </a:t>
            </a:r>
            <a:r>
              <a:rPr lang="en-GB" dirty="0" smtClean="0"/>
              <a:t>properly</a:t>
            </a:r>
          </a:p>
          <a:p>
            <a:pPr lvl="1"/>
            <a:r>
              <a:rPr lang="en-GB" sz="2400" dirty="0" smtClean="0"/>
              <a:t> </a:t>
            </a:r>
            <a:r>
              <a:rPr lang="en-GB" sz="2400" dirty="0"/>
              <a:t>manage the Sacco </a:t>
            </a:r>
            <a:r>
              <a:rPr lang="en-GB" sz="2400" dirty="0" smtClean="0"/>
              <a:t>as all the employees are under one system</a:t>
            </a:r>
            <a:endParaRPr lang="en-GB" sz="2400" dirty="0"/>
          </a:p>
          <a:p>
            <a:pPr lvl="1"/>
            <a:r>
              <a:rPr lang="en-GB" sz="2400" dirty="0" smtClean="0"/>
              <a:t> </a:t>
            </a:r>
            <a:r>
              <a:rPr lang="en-GB" sz="2400" dirty="0"/>
              <a:t>maximize on profits </a:t>
            </a:r>
            <a:r>
              <a:rPr lang="en-GB" sz="2400" dirty="0" smtClean="0"/>
              <a:t>as all the cash movements are recorded</a:t>
            </a:r>
          </a:p>
          <a:p>
            <a:pPr lvl="1"/>
            <a:r>
              <a:rPr lang="en-GB" sz="2400" dirty="0" smtClean="0"/>
              <a:t>Take record </a:t>
            </a:r>
            <a:r>
              <a:rPr lang="en-GB" sz="2400" dirty="0"/>
              <a:t>of all the </a:t>
            </a:r>
            <a:r>
              <a:rPr lang="en-GB" sz="2400" dirty="0" smtClean="0"/>
              <a:t>activities </a:t>
            </a:r>
            <a:r>
              <a:rPr lang="en-GB" sz="2600" dirty="0" smtClean="0"/>
              <a:t>that </a:t>
            </a:r>
            <a:r>
              <a:rPr lang="en-GB" sz="2600" dirty="0"/>
              <a:t>the matatu will be involved </a:t>
            </a:r>
            <a:r>
              <a:rPr lang="en-GB" sz="2600" dirty="0" smtClean="0"/>
              <a:t>in</a:t>
            </a:r>
          </a:p>
          <a:p>
            <a:endParaRPr lang="en-GB" dirty="0"/>
          </a:p>
        </p:txBody>
      </p:sp>
    </p:spTree>
    <p:extLst>
      <p:ext uri="{BB962C8B-B14F-4D97-AF65-F5344CB8AC3E}">
        <p14:creationId xmlns:p14="http://schemas.microsoft.com/office/powerpoint/2010/main" val="1080847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07368"/>
          </a:xfrm>
        </p:spPr>
        <p:txBody>
          <a:bodyPr>
            <a:normAutofit fontScale="90000"/>
          </a:bodyPr>
          <a:lstStyle/>
          <a:p>
            <a:r>
              <a:rPr lang="en-US" u="sng" dirty="0"/>
              <a:t>System objectives</a:t>
            </a:r>
            <a:r>
              <a:rPr lang="en-GB" dirty="0"/>
              <a:t/>
            </a:r>
            <a:br>
              <a:rPr lang="en-GB" dirty="0"/>
            </a:br>
            <a:endParaRPr lang="en-GB" dirty="0"/>
          </a:p>
        </p:txBody>
      </p:sp>
      <p:sp>
        <p:nvSpPr>
          <p:cNvPr id="3" name="Content Placeholder 2"/>
          <p:cNvSpPr>
            <a:spLocks noGrp="1"/>
          </p:cNvSpPr>
          <p:nvPr>
            <p:ph idx="1"/>
          </p:nvPr>
        </p:nvSpPr>
        <p:spPr>
          <a:xfrm>
            <a:off x="457200" y="1052736"/>
            <a:ext cx="8229600" cy="5424264"/>
          </a:xfrm>
        </p:spPr>
        <p:txBody>
          <a:bodyPr>
            <a:normAutofit fontScale="85000" lnSpcReduction="10000"/>
          </a:bodyPr>
          <a:lstStyle/>
          <a:p>
            <a:r>
              <a:rPr lang="en-US" dirty="0"/>
              <a:t> a) Have records </a:t>
            </a:r>
            <a:r>
              <a:rPr lang="en-US" dirty="0" err="1"/>
              <a:t>inputed</a:t>
            </a:r>
            <a:r>
              <a:rPr lang="en-US" dirty="0"/>
              <a:t> in the system instead of having them in record books. This will reduce a lot of paperwork and storage space</a:t>
            </a:r>
            <a:r>
              <a:rPr lang="en-US" dirty="0" smtClean="0"/>
              <a:t>.</a:t>
            </a:r>
          </a:p>
          <a:p>
            <a:endParaRPr lang="en-US" dirty="0"/>
          </a:p>
          <a:p>
            <a:r>
              <a:rPr lang="en-US" dirty="0"/>
              <a:t>b) ticket issuance will be </a:t>
            </a:r>
            <a:r>
              <a:rPr lang="en-US" dirty="0" err="1"/>
              <a:t>be</a:t>
            </a:r>
            <a:r>
              <a:rPr lang="en-US" dirty="0"/>
              <a:t> by having customer details </a:t>
            </a:r>
            <a:r>
              <a:rPr lang="en-US" dirty="0" err="1"/>
              <a:t>inputed</a:t>
            </a:r>
            <a:r>
              <a:rPr lang="en-US" dirty="0"/>
              <a:t> and the ticket printed from the system. This will help solve the cases where customers lose their tickets since there is a record showing they had paid</a:t>
            </a:r>
            <a:r>
              <a:rPr lang="en-US" dirty="0" smtClean="0"/>
              <a:t>.</a:t>
            </a:r>
          </a:p>
          <a:p>
            <a:endParaRPr lang="en-US" dirty="0"/>
          </a:p>
          <a:p>
            <a:r>
              <a:rPr lang="en-US" dirty="0"/>
              <a:t>c) </a:t>
            </a:r>
            <a:r>
              <a:rPr lang="en-US" dirty="0" err="1"/>
              <a:t>Matatu</a:t>
            </a:r>
            <a:r>
              <a:rPr lang="en-US" dirty="0"/>
              <a:t> arrival and departure times will be recorded in the system which saves on time and eases congestion at the stage</a:t>
            </a:r>
            <a:r>
              <a:rPr lang="en-US" dirty="0" smtClean="0"/>
              <a:t>.</a:t>
            </a:r>
          </a:p>
          <a:p>
            <a:endParaRPr lang="en-US" dirty="0"/>
          </a:p>
          <a:p>
            <a:r>
              <a:rPr lang="en-US" dirty="0"/>
              <a:t>d) </a:t>
            </a:r>
            <a:r>
              <a:rPr lang="en-US" dirty="0" err="1"/>
              <a:t>Matatu</a:t>
            </a:r>
            <a:r>
              <a:rPr lang="en-US" dirty="0"/>
              <a:t> location will be able to be identified as the </a:t>
            </a:r>
            <a:r>
              <a:rPr lang="en-US" dirty="0" err="1"/>
              <a:t>matatu</a:t>
            </a:r>
            <a:r>
              <a:rPr lang="en-US" dirty="0"/>
              <a:t> trackers will be incorporated in the system to work together. Therefore safety of </a:t>
            </a:r>
            <a:r>
              <a:rPr lang="en-US" dirty="0" err="1"/>
              <a:t>matatus</a:t>
            </a:r>
            <a:r>
              <a:rPr lang="en-US" dirty="0"/>
              <a:t> is ensured</a:t>
            </a:r>
            <a:r>
              <a:rPr lang="en-US" dirty="0" smtClean="0"/>
              <a:t>.</a:t>
            </a:r>
          </a:p>
          <a:p>
            <a:endParaRPr lang="en-US" dirty="0"/>
          </a:p>
          <a:p>
            <a:r>
              <a:rPr lang="en-US" dirty="0"/>
              <a:t>e) Sacco staff are also managed by the system.</a:t>
            </a:r>
          </a:p>
          <a:p>
            <a:r>
              <a:rPr lang="en-US" dirty="0"/>
              <a:t> </a:t>
            </a:r>
            <a:endParaRPr lang="en-US" sz="2000" dirty="0"/>
          </a:p>
        </p:txBody>
      </p:sp>
    </p:spTree>
    <p:extLst>
      <p:ext uri="{BB962C8B-B14F-4D97-AF65-F5344CB8AC3E}">
        <p14:creationId xmlns:p14="http://schemas.microsoft.com/office/powerpoint/2010/main" val="31694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marL="274320" lvl="1" indent="0">
              <a:buNone/>
            </a:pPr>
            <a:r>
              <a:rPr lang="en-GB" dirty="0">
                <a:solidFill>
                  <a:srgbClr val="FF0000"/>
                </a:solidFill>
              </a:rPr>
              <a:t>Achieving these objectives, we will be able to:</a:t>
            </a:r>
          </a:p>
          <a:p>
            <a:pPr marL="274320" lvl="1" indent="0">
              <a:buNone/>
            </a:pPr>
            <a:endParaRPr lang="en-GB" dirty="0"/>
          </a:p>
          <a:p>
            <a:pPr lvl="0"/>
            <a:r>
              <a:rPr lang="en-US" dirty="0">
                <a:solidFill>
                  <a:srgbClr val="FF0000"/>
                </a:solidFill>
              </a:rPr>
              <a:t>Save operation cost </a:t>
            </a:r>
            <a:endParaRPr lang="en-GB" dirty="0">
              <a:solidFill>
                <a:srgbClr val="FF0000"/>
              </a:solidFill>
            </a:endParaRPr>
          </a:p>
          <a:p>
            <a:r>
              <a:rPr lang="en-US" dirty="0"/>
              <a:t>The amount of funds used on paper work which include</a:t>
            </a:r>
          </a:p>
          <a:p>
            <a:pPr lvl="1"/>
            <a:r>
              <a:rPr lang="en-US" dirty="0"/>
              <a:t>storage space</a:t>
            </a:r>
          </a:p>
          <a:p>
            <a:pPr lvl="1"/>
            <a:r>
              <a:rPr lang="en-US" dirty="0"/>
              <a:t>buying record books</a:t>
            </a:r>
          </a:p>
          <a:p>
            <a:pPr lvl="1"/>
            <a:r>
              <a:rPr lang="en-US" dirty="0"/>
              <a:t>employing people to work in the store areas where the record books are stored </a:t>
            </a:r>
          </a:p>
          <a:p>
            <a:pPr lvl="0"/>
            <a:r>
              <a:rPr lang="en-US" dirty="0">
                <a:solidFill>
                  <a:srgbClr val="FF0000"/>
                </a:solidFill>
              </a:rPr>
              <a:t>Easy monitoring of the </a:t>
            </a:r>
            <a:r>
              <a:rPr lang="en-US" dirty="0" err="1">
                <a:solidFill>
                  <a:srgbClr val="FF0000"/>
                </a:solidFill>
              </a:rPr>
              <a:t>Matatus</a:t>
            </a:r>
            <a:r>
              <a:rPr lang="en-US" dirty="0">
                <a:solidFill>
                  <a:srgbClr val="FF0000"/>
                </a:solidFill>
              </a:rPr>
              <a:t>.</a:t>
            </a:r>
          </a:p>
          <a:p>
            <a:r>
              <a:rPr lang="en-US" dirty="0"/>
              <a:t>The </a:t>
            </a:r>
            <a:r>
              <a:rPr lang="en-US" dirty="0" err="1"/>
              <a:t>matatu</a:t>
            </a:r>
            <a:r>
              <a:rPr lang="en-US" dirty="0"/>
              <a:t> system will be </a:t>
            </a:r>
            <a:r>
              <a:rPr lang="en-US" dirty="0" err="1"/>
              <a:t>intergrated</a:t>
            </a:r>
            <a:r>
              <a:rPr lang="en-US" dirty="0"/>
              <a:t> with car trackers hence easy monitoring throughout the journey. </a:t>
            </a:r>
          </a:p>
          <a:p>
            <a:pPr marL="0" indent="0">
              <a:buNone/>
            </a:pPr>
            <a:r>
              <a:rPr lang="en-US" dirty="0"/>
              <a:t/>
            </a:r>
            <a:br>
              <a:rPr lang="en-US" dirty="0"/>
            </a:br>
            <a:endParaRPr lang="en-GB" dirty="0"/>
          </a:p>
          <a:p>
            <a:endParaRPr lang="en-US" dirty="0"/>
          </a:p>
        </p:txBody>
      </p:sp>
    </p:spTree>
    <p:extLst>
      <p:ext uri="{BB962C8B-B14F-4D97-AF65-F5344CB8AC3E}">
        <p14:creationId xmlns:p14="http://schemas.microsoft.com/office/powerpoint/2010/main" val="3874266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a:bodyPr>
          <a:lstStyle/>
          <a:p>
            <a:pPr marL="0" lvl="0" indent="0">
              <a:buNone/>
            </a:pPr>
            <a:r>
              <a:rPr lang="en-US" dirty="0" smtClean="0">
                <a:solidFill>
                  <a:srgbClr val="FF0000"/>
                </a:solidFill>
              </a:rPr>
              <a:t>Easy </a:t>
            </a:r>
            <a:r>
              <a:rPr lang="en-US" dirty="0" err="1" smtClean="0">
                <a:solidFill>
                  <a:srgbClr val="FF0000"/>
                </a:solidFill>
              </a:rPr>
              <a:t>retreaval</a:t>
            </a:r>
            <a:r>
              <a:rPr lang="en-US" dirty="0" smtClean="0">
                <a:solidFill>
                  <a:srgbClr val="FF0000"/>
                </a:solidFill>
              </a:rPr>
              <a:t> of lost/forgotten items</a:t>
            </a:r>
            <a:endParaRPr lang="en-GB" dirty="0">
              <a:solidFill>
                <a:srgbClr val="FF0000"/>
              </a:solidFill>
            </a:endParaRPr>
          </a:p>
          <a:p>
            <a:r>
              <a:rPr lang="en-US" dirty="0"/>
              <a:t>The </a:t>
            </a:r>
            <a:r>
              <a:rPr lang="en-US" dirty="0" err="1"/>
              <a:t>matatu</a:t>
            </a:r>
            <a:r>
              <a:rPr lang="en-US" dirty="0"/>
              <a:t> system will have a backup of all the records that will be sent to the database. </a:t>
            </a:r>
          </a:p>
          <a:p>
            <a:r>
              <a:rPr lang="en-US" dirty="0"/>
              <a:t>This eases the previous paper record where many record went missing and never to be </a:t>
            </a:r>
            <a:r>
              <a:rPr lang="en-US" dirty="0" smtClean="0"/>
              <a:t>recovered. </a:t>
            </a:r>
          </a:p>
          <a:p>
            <a:pPr marL="0" lvl="0" indent="0">
              <a:buNone/>
            </a:pPr>
            <a:r>
              <a:rPr lang="en-US" dirty="0">
                <a:solidFill>
                  <a:srgbClr val="FF0000"/>
                </a:solidFill>
              </a:rPr>
              <a:t>Save time</a:t>
            </a:r>
            <a:endParaRPr lang="en-GB" dirty="0">
              <a:solidFill>
                <a:srgbClr val="FF0000"/>
              </a:solidFill>
            </a:endParaRPr>
          </a:p>
          <a:p>
            <a:r>
              <a:rPr lang="en-US" dirty="0"/>
              <a:t>The system is designed in a way that there will fast retrieval of previous data about </a:t>
            </a:r>
          </a:p>
          <a:p>
            <a:pPr lvl="1"/>
            <a:r>
              <a:rPr lang="en-US" dirty="0"/>
              <a:t>Passengers</a:t>
            </a:r>
          </a:p>
          <a:p>
            <a:pPr lvl="1"/>
            <a:r>
              <a:rPr lang="en-US" dirty="0" err="1"/>
              <a:t>Matatus</a:t>
            </a:r>
            <a:r>
              <a:rPr lang="en-US" dirty="0"/>
              <a:t> </a:t>
            </a:r>
          </a:p>
          <a:p>
            <a:endParaRPr lang="en-GB" dirty="0"/>
          </a:p>
          <a:p>
            <a:pPr lvl="0"/>
            <a:endParaRPr lang="en-GB" dirty="0">
              <a:solidFill>
                <a:srgbClr val="FF0000"/>
              </a:solidFill>
            </a:endParaRPr>
          </a:p>
          <a:p>
            <a:endParaRPr lang="en-GB" dirty="0"/>
          </a:p>
        </p:txBody>
      </p:sp>
    </p:spTree>
    <p:extLst>
      <p:ext uri="{BB962C8B-B14F-4D97-AF65-F5344CB8AC3E}">
        <p14:creationId xmlns:p14="http://schemas.microsoft.com/office/powerpoint/2010/main" val="4256558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r>
              <a:rPr lang="en-GB" dirty="0" smtClean="0"/>
              <a:t>’</a:t>
            </a:r>
            <a:endParaRPr lang="en-GB" dirty="0"/>
          </a:p>
        </p:txBody>
      </p:sp>
      <p:sp>
        <p:nvSpPr>
          <p:cNvPr id="3" name="Content Placeholder 2"/>
          <p:cNvSpPr>
            <a:spLocks noGrp="1"/>
          </p:cNvSpPr>
          <p:nvPr>
            <p:ph idx="1"/>
          </p:nvPr>
        </p:nvSpPr>
        <p:spPr/>
        <p:txBody>
          <a:bodyPr>
            <a:normAutofit lnSpcReduction="10000"/>
          </a:bodyPr>
          <a:lstStyle/>
          <a:p>
            <a:pPr marL="0" lvl="0" indent="0">
              <a:buNone/>
            </a:pPr>
            <a:r>
              <a:rPr lang="en-US" dirty="0">
                <a:solidFill>
                  <a:srgbClr val="FF0000"/>
                </a:solidFill>
              </a:rPr>
              <a:t>Increase efficiency </a:t>
            </a:r>
            <a:endParaRPr lang="en-GB" dirty="0">
              <a:solidFill>
                <a:srgbClr val="FF0000"/>
              </a:solidFill>
            </a:endParaRPr>
          </a:p>
          <a:p>
            <a:r>
              <a:rPr lang="en-US" dirty="0"/>
              <a:t>The use of computer system will increase the efficiency in </a:t>
            </a:r>
            <a:r>
              <a:rPr lang="en-US" dirty="0" smtClean="0"/>
              <a:t>that</a:t>
            </a:r>
          </a:p>
          <a:p>
            <a:pPr lvl="1"/>
            <a:r>
              <a:rPr lang="en-US" sz="2600" dirty="0" smtClean="0"/>
              <a:t>proper </a:t>
            </a:r>
            <a:r>
              <a:rPr lang="en-US" sz="2600" dirty="0"/>
              <a:t>record </a:t>
            </a:r>
            <a:r>
              <a:rPr lang="en-US" sz="2600" dirty="0" smtClean="0"/>
              <a:t>keeping</a:t>
            </a:r>
          </a:p>
          <a:p>
            <a:pPr lvl="1"/>
            <a:r>
              <a:rPr lang="en-US" sz="2600" dirty="0" smtClean="0"/>
              <a:t>all </a:t>
            </a:r>
            <a:r>
              <a:rPr lang="en-US" sz="2600" dirty="0"/>
              <a:t>the passengers will board the matatu after they are entered to the system </a:t>
            </a:r>
            <a:r>
              <a:rPr lang="en-US" sz="2600" dirty="0" smtClean="0"/>
              <a:t>hence loss of a ticket is not an issue</a:t>
            </a:r>
          </a:p>
          <a:p>
            <a:pPr lvl="1"/>
            <a:r>
              <a:rPr lang="en-US" sz="2600" dirty="0" smtClean="0"/>
              <a:t>easy </a:t>
            </a:r>
            <a:r>
              <a:rPr lang="en-US" sz="2600" dirty="0"/>
              <a:t>to tabulate the amount of money that the sector will record each date</a:t>
            </a:r>
            <a:r>
              <a:rPr lang="en-US" sz="2600" dirty="0" smtClean="0"/>
              <a:t>.</a:t>
            </a:r>
          </a:p>
          <a:p>
            <a:pPr lvl="1"/>
            <a:r>
              <a:rPr lang="en-US" sz="2600" dirty="0"/>
              <a:t>e</a:t>
            </a:r>
            <a:r>
              <a:rPr lang="en-US" sz="2600" dirty="0" smtClean="0"/>
              <a:t>asy to monitor the employees as they are required to fill their reporting time only at the office computer</a:t>
            </a:r>
            <a:r>
              <a:rPr lang="en-US" sz="2800" dirty="0" smtClean="0"/>
              <a:t>.</a:t>
            </a:r>
          </a:p>
          <a:p>
            <a:endParaRPr lang="en-US" dirty="0" smtClean="0"/>
          </a:p>
          <a:p>
            <a:endParaRPr lang="en-GB" dirty="0"/>
          </a:p>
          <a:p>
            <a:endParaRPr lang="en-GB" dirty="0"/>
          </a:p>
        </p:txBody>
      </p:sp>
    </p:spTree>
    <p:extLst>
      <p:ext uri="{BB962C8B-B14F-4D97-AF65-F5344CB8AC3E}">
        <p14:creationId xmlns:p14="http://schemas.microsoft.com/office/powerpoint/2010/main" val="27770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software model</a:t>
            </a:r>
            <a:endParaRPr lang="en-US" dirty="0"/>
          </a:p>
        </p:txBody>
      </p:sp>
      <p:sp>
        <p:nvSpPr>
          <p:cNvPr id="3" name="Content Placeholder 2"/>
          <p:cNvSpPr>
            <a:spLocks noGrp="1"/>
          </p:cNvSpPr>
          <p:nvPr>
            <p:ph idx="1"/>
          </p:nvPr>
        </p:nvSpPr>
        <p:spPr/>
        <p:txBody>
          <a:bodyPr/>
          <a:lstStyle/>
          <a:p>
            <a:r>
              <a:rPr lang="en-US" dirty="0" smtClean="0"/>
              <a:t>The software model to use will be incremental.</a:t>
            </a:r>
            <a:r>
              <a:rPr lang="en-GB" dirty="0"/>
              <a:t> </a:t>
            </a:r>
            <a:r>
              <a:rPr lang="en-GB" dirty="0" smtClean="0"/>
              <a:t>The </a:t>
            </a:r>
            <a:r>
              <a:rPr lang="en-GB" dirty="0"/>
              <a:t>system will be broken down into small standalone modules which will design, implemented and tested to completion. These modules will be broken into smaller and more manageable sub modules which will be easy to implement and deal with. Each subsequent release of the </a:t>
            </a:r>
            <a:r>
              <a:rPr lang="en-GB" dirty="0" err="1"/>
              <a:t>matatu</a:t>
            </a:r>
            <a:r>
              <a:rPr lang="en-GB" dirty="0"/>
              <a:t> system will add functions to the previous system until all the designed functionality has been implemented and also the final acceptable system is completed.</a:t>
            </a:r>
            <a:endParaRPr lang="en-US" dirty="0"/>
          </a:p>
          <a:p>
            <a:r>
              <a:rPr lang="en-GB" dirty="0"/>
              <a:t>The modules with the highest priority will be built first. </a:t>
            </a:r>
            <a:endParaRPr lang="en-US" dirty="0"/>
          </a:p>
        </p:txBody>
      </p:sp>
    </p:spTree>
    <p:extLst>
      <p:ext uri="{BB962C8B-B14F-4D97-AF65-F5344CB8AC3E}">
        <p14:creationId xmlns:p14="http://schemas.microsoft.com/office/powerpoint/2010/main" val="1073348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incremental?</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a:t> </a:t>
            </a:r>
            <a:endParaRPr lang="en-US" dirty="0"/>
          </a:p>
          <a:p>
            <a:pPr lvl="0"/>
            <a:r>
              <a:rPr lang="en-US" dirty="0"/>
              <a:t>Ticket issuance will be by having customer details inputted and the ticket printed from the system. This will help solve the cases where customers lose their tickets since there is a record showing they had paid.</a:t>
            </a:r>
          </a:p>
          <a:p>
            <a:pPr lvl="0"/>
            <a:r>
              <a:rPr lang="en-US" dirty="0"/>
              <a:t>All the matatus in the terminal will ferry passengers if they will be in the system. This will eradicate those which will think that the system will work for them.</a:t>
            </a:r>
          </a:p>
          <a:p>
            <a:pPr lvl="0"/>
            <a:r>
              <a:rPr lang="en-US" dirty="0"/>
              <a:t>Matatu arrival and departure times will be recorded in the system which saves on time and eases congestion at the stage.</a:t>
            </a:r>
          </a:p>
          <a:p>
            <a:pPr lvl="0"/>
            <a:r>
              <a:rPr lang="en-US" dirty="0"/>
              <a:t>Sacco staff members will be managed by the system this makes everybody in the terminus responsible if the as they can be traced back.</a:t>
            </a:r>
          </a:p>
          <a:p>
            <a:pPr lvl="0"/>
            <a:r>
              <a:rPr lang="en-US" dirty="0"/>
              <a:t>The noticeboard will be in the system. Hence all the operators who will need access to which position they are to ferry the customers must be registered to view.</a:t>
            </a:r>
          </a:p>
          <a:p>
            <a:pPr marL="0" indent="0">
              <a:buNone/>
            </a:pPr>
            <a:r>
              <a:rPr lang="en-GB" sz="2800" b="1" dirty="0"/>
              <a:t>The above requirements can evolve with </a:t>
            </a:r>
            <a:r>
              <a:rPr lang="en-GB" sz="2800" b="1" dirty="0" smtClean="0"/>
              <a:t>time hence incremental.</a:t>
            </a:r>
            <a:endParaRPr lang="en-US" sz="2800" b="1" dirty="0"/>
          </a:p>
          <a:p>
            <a:endParaRPr lang="en-US" dirty="0"/>
          </a:p>
        </p:txBody>
      </p:sp>
    </p:spTree>
    <p:extLst>
      <p:ext uri="{BB962C8B-B14F-4D97-AF65-F5344CB8AC3E}">
        <p14:creationId xmlns:p14="http://schemas.microsoft.com/office/powerpoint/2010/main" val="26935666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867</TotalTime>
  <Words>1644</Words>
  <Application>Microsoft Office PowerPoint</Application>
  <PresentationFormat>On-screen Show (4:3)</PresentationFormat>
  <Paragraphs>206</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Clarity</vt:lpstr>
      <vt:lpstr>Matatu management system</vt:lpstr>
      <vt:lpstr>   </vt:lpstr>
      <vt:lpstr>Software requirement specification  General description</vt:lpstr>
      <vt:lpstr>System objectives </vt:lpstr>
      <vt:lpstr>Cont..</vt:lpstr>
      <vt:lpstr>Cont’</vt:lpstr>
      <vt:lpstr>Cont’</vt:lpstr>
      <vt:lpstr>software model</vt:lpstr>
      <vt:lpstr>Why incremental?</vt:lpstr>
      <vt:lpstr>PowerPoint Presentation</vt:lpstr>
      <vt:lpstr>System requirements Non-functional requirements Product  requirement  </vt:lpstr>
      <vt:lpstr>System requirements Cont’</vt:lpstr>
      <vt:lpstr>System requirements Organization requirement </vt:lpstr>
      <vt:lpstr>System requirements External requirements </vt:lpstr>
      <vt:lpstr>Functional requirements Normal user  </vt:lpstr>
      <vt:lpstr>Functional requirements Normal user</vt:lpstr>
      <vt:lpstr>Functional requirements Normal user</vt:lpstr>
      <vt:lpstr>Functional requirements Normal user</vt:lpstr>
      <vt:lpstr>Functional requirements Normal user</vt:lpstr>
      <vt:lpstr>Admin</vt:lpstr>
      <vt:lpstr>Activity log</vt:lpstr>
      <vt:lpstr>View users </vt:lpstr>
      <vt:lpstr>TESTING.</vt:lpstr>
      <vt:lpstr>Cont..</vt:lpstr>
      <vt:lpstr>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Matatu management system</dc:title>
  <dc:creator>maich</dc:creator>
  <cp:lastModifiedBy>maich</cp:lastModifiedBy>
  <cp:revision>35</cp:revision>
  <dcterms:created xsi:type="dcterms:W3CDTF">2016-08-04T21:51:02Z</dcterms:created>
  <dcterms:modified xsi:type="dcterms:W3CDTF">2016-08-05T14:24:42Z</dcterms:modified>
</cp:coreProperties>
</file>