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1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E6BE752-5488-4B2C-9278-D9DDEDE1AEC5}">
          <p14:sldIdLst>
            <p14:sldId id="256"/>
          </p14:sldIdLst>
        </p14:section>
        <p14:section name="Archiv" id="{536D64B7-A53D-4D62-9D84-EBCCC9FB6A87}">
          <p14:sldIdLst>
            <p14:sldId id="259"/>
            <p14:sldId id="260"/>
            <p14:sldId id="262"/>
            <p14:sldId id="263"/>
            <p14:sldId id="264"/>
            <p14:sldId id="265"/>
            <p14:sldId id="261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410D"/>
    <a:srgbClr val="DCAB5E"/>
    <a:srgbClr val="F9ECDC"/>
    <a:srgbClr val="93CADF"/>
    <a:srgbClr val="4BAFC9"/>
    <a:srgbClr val="97341F"/>
    <a:srgbClr val="EC6A34"/>
    <a:srgbClr val="6A9ED8"/>
    <a:srgbClr val="296CAC"/>
    <a:srgbClr val="F1A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7F8995-E791-4263-BEEC-3489964116A5}" v="103" dt="2020-11-05T10:33:47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51F4D-4EAC-4ACC-B6B4-1FB546662ACD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52043-C753-4883-AEA1-84E5E23F6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700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B39F4-0947-4218-A529-448BCFCB0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CD7C48-0A4D-40A4-8AD9-CF5E4C221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4FF2D-AD6B-4355-8BE3-325C6E71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BAFC9"/>
                </a:solidFill>
              </a:defRPr>
            </a:lvl1pPr>
          </a:lstStyle>
          <a:p>
            <a:fld id="{29CC0AC4-BB93-425D-AE40-A757EFCD96E0}" type="datetime1">
              <a:rPr lang="de-DE" smtClean="0"/>
              <a:t>05.11.2020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264676-A58C-4BE6-9E00-00C80BE4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BAFC9"/>
                </a:solidFill>
              </a:defRPr>
            </a:lvl1pPr>
          </a:lstStyle>
          <a:p>
            <a:r>
              <a:rPr lang="de-DE"/>
              <a:t>Sandbox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7A044E-8896-4955-98BC-CF862DC8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BAFC9"/>
                </a:solidFill>
              </a:defRPr>
            </a:lvl1pPr>
          </a:lstStyle>
          <a:p>
            <a:fld id="{63806572-E604-4FD2-993F-C17A1625586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A78CA32-31BA-4201-812E-402875E0F27E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529014"/>
            <a:ext cx="9144000" cy="0"/>
          </a:xfrm>
          <a:prstGeom prst="line">
            <a:avLst/>
          </a:prstGeom>
          <a:ln>
            <a:solidFill>
              <a:srgbClr val="DCAB5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3700517-39BC-4959-A6B3-778C8F763C1D}"/>
              </a:ext>
            </a:extLst>
          </p:cNvPr>
          <p:cNvCxnSpPr>
            <a:cxnSpLocks/>
          </p:cNvCxnSpPr>
          <p:nvPr userDrawn="1"/>
        </p:nvCxnSpPr>
        <p:spPr>
          <a:xfrm>
            <a:off x="10668000" y="1122363"/>
            <a:ext cx="0" cy="2406651"/>
          </a:xfrm>
          <a:prstGeom prst="line">
            <a:avLst/>
          </a:prstGeom>
          <a:ln>
            <a:solidFill>
              <a:srgbClr val="DCAB5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87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AC2CD-951C-462F-AB9D-B3CF467D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9D627D-08BB-4158-B374-02BFA08DD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CE9388-8CF0-418C-B2C2-DF09E8CD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9137-3B85-465F-AD54-3C3B36B79DB9}" type="datetime1">
              <a:rPr lang="de-DE" smtClean="0"/>
              <a:t>05.11.2020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66EBB7-F165-43C7-AE82-5A96EAE4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BF25D-1D0C-4E37-9B08-D8C6D85D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9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E61684-3978-4023-9D32-AB654F0B7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2FF50A-0BA3-40E9-AA9B-70FB4378E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8DAD0F-093E-47C2-847E-D47C7E9A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9EF0-E21B-48B2-82E3-5DC495DC9D5F}" type="datetime1">
              <a:rPr lang="de-DE" smtClean="0"/>
              <a:t>05.11.2020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4CB2B3-00F4-4643-8524-C1E5BACD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3B2C82-7A22-4F2E-9680-9473CA24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43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EAA85-E78E-437C-A722-C22E5B5B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825A7E-329B-496E-813E-7518CB561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3"/>
            <a:ext cx="10515600" cy="51482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10B102-6C01-42D4-8749-A253453F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BAFC9"/>
                </a:solidFill>
              </a:defRPr>
            </a:lvl1pPr>
          </a:lstStyle>
          <a:p>
            <a:fld id="{343042D2-E120-4396-9FF5-54CF08C42541}" type="datetime1">
              <a:rPr lang="de-DE" smtClean="0"/>
              <a:t>05.11.2020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313378-62DC-43FE-BA4F-B73F14DA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BAFC9"/>
                </a:solidFill>
              </a:defRPr>
            </a:lvl1pPr>
          </a:lstStyle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B29945-D8FA-4270-81C2-D0489E5B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BAFC9"/>
                </a:solidFill>
              </a:defRPr>
            </a:lvl1pPr>
          </a:lstStyle>
          <a:p>
            <a:fld id="{63806572-E604-4FD2-993F-C17A1625586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DDCC82CA-EB5B-4331-9647-F9DCCCE5B3C1}"/>
              </a:ext>
            </a:extLst>
          </p:cNvPr>
          <p:cNvCxnSpPr/>
          <p:nvPr userDrawn="1"/>
        </p:nvCxnSpPr>
        <p:spPr>
          <a:xfrm>
            <a:off x="838200" y="942976"/>
            <a:ext cx="10515600" cy="0"/>
          </a:xfrm>
          <a:prstGeom prst="line">
            <a:avLst/>
          </a:prstGeom>
          <a:ln>
            <a:solidFill>
              <a:srgbClr val="DCAB5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02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29D49-DABF-486F-862F-22FEE0A3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035ADC-2CE1-4645-BC64-FEDE0944F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1ADF0E-ED58-4CA8-967F-B44758E9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7F5E-49C8-4C88-9F63-88340FBB317C}" type="datetime1">
              <a:rPr lang="de-DE" smtClean="0"/>
              <a:t>05.11.2020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C0A7D3-AB3C-41EB-8BCF-A47014CA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56F6AF-C048-4A28-92CE-783BF47F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13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8E99E-D913-43FA-8C02-E2BBEA13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0372E4-1EA4-41A1-A6ED-619C424C0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73C1E3-BBCE-48E6-BAF3-73701AB85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3E8E90-0230-4DB8-B917-4A772E0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3AC3-7E5C-4E60-AD7F-150801D544FF}" type="datetime1">
              <a:rPr lang="de-DE" smtClean="0"/>
              <a:t>05.11.2020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542C62-42C7-4ABE-8441-D04136D3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16A0F9-27D5-489D-B2B0-FBDF5677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50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CE450-18FE-4A2D-8E69-DC5F4062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526583-7EE7-4F5D-9B6D-E7C238453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FEC3E6-2073-45D7-86B8-E332A6815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A79F29-37EA-4A9B-83C0-8FCB6D7CD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226BB1-A19C-48AF-85A1-1D87F9D51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4EE4A1-B890-4FA2-BCFB-A15ED00C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E0B8-2B7A-446A-8DB9-5FB987DE01B0}" type="datetime1">
              <a:rPr lang="de-DE" smtClean="0"/>
              <a:t>05.11.2020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8D873E-3F41-4BE8-82EB-2FA4E247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8CA6A2B-06BD-48F2-AA37-196B5F63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0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CEF47-F987-4F62-A4BF-F1ABD69E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C2CAB3-5591-4C65-B822-C0A799E9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E4DF-29FB-4765-BACA-35DBCB2E6C89}" type="datetime1">
              <a:rPr lang="de-DE" smtClean="0"/>
              <a:t>05.11.2020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DB3E5D-2425-4AF7-B215-3DAFCABA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41F468-8E22-49A7-9B5E-86E1F5EC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33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F88646-25B3-4A9C-AC8F-7C8AA735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9690-CD83-4A95-B78E-A35C5B5BA64C}" type="datetime1">
              <a:rPr lang="de-DE" smtClean="0"/>
              <a:t>05.11.2020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A492E1-D984-48F0-A3AA-06D574F0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294B52-1D0D-4470-B7EA-23947720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25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ECEEE-206E-450D-858C-169CE341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041F5E-74D8-4603-B158-95DA0CB4B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F0C4EA-B023-40D1-8942-04440929C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7C33E2-A143-4211-B79E-479D5858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2934-6472-4E18-A618-5F5519EE213E}" type="datetime1">
              <a:rPr lang="de-DE" smtClean="0"/>
              <a:t>05.11.2020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FF8C06-75EA-42ED-818C-45298355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72B3FC-694B-41F9-ADD2-7C89B82E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2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B7B39-D35B-4BF8-B240-017E3869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602BFB9-BD66-4365-9A7B-1893FAA71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3C4C2-A403-4C19-AB05-C7CE5C9DB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8203F8-ECAD-4460-A22E-673CAF65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6B1F-AD92-492D-A1AF-5BB3E1EFBEAC}" type="datetime1">
              <a:rPr lang="de-DE" smtClean="0"/>
              <a:t>05.11.2020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C897D8-22AC-4925-8ABE-33FB4122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20872B-5548-4828-A661-F35DEF09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80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19ADF7-36F9-4AE1-AE16-5D0171D1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5D1D7A-C527-4B8F-8273-577B746D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58F5D7-9444-4A5D-8A9F-252513F38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38079-4F30-4C33-98E3-39C512C3CA79}" type="datetime1">
              <a:rPr lang="de-DE" smtClean="0"/>
              <a:t>05.11.2020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8FCA8A-CF1B-43D0-B3B1-0DFBD16FA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DB22DD-EBA0-4909-825F-80C453D41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04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46C75-FA2A-4EAC-9403-BBD648392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Sandbox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FE2237-0E7C-43D4-B8E0-9DBD589CC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Folienmaster</a:t>
            </a:r>
          </a:p>
          <a:p>
            <a:endParaRPr lang="de-DE" dirty="0"/>
          </a:p>
          <a:p>
            <a:r>
              <a:rPr lang="de-DE" sz="2000" dirty="0"/>
              <a:t>Nicolas Durant, David </a:t>
            </a:r>
            <a:r>
              <a:rPr lang="de-DE" sz="2000" dirty="0" err="1"/>
              <a:t>Halletz</a:t>
            </a:r>
            <a:r>
              <a:rPr lang="de-DE" sz="2000" dirty="0"/>
              <a:t>, Benjamin Hauck, Marita Pastore, Daniel Schneider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823D38-A0F1-433D-979A-244B881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705B-7482-4E05-B4EE-F88BF0968BB6}" type="datetime1">
              <a:rPr lang="de-DE" smtClean="0"/>
              <a:t>05.11.2020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5F96D-68D7-4539-AE7B-52C356D9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4B8EA4-ED6C-42E4-8B63-99BCE78A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56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71C06-376E-4E6B-83BE-570A5842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/>
              <a:t>Farbschema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CA1BD9-9D0A-47FE-A878-677358DA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42D2-E120-4396-9FF5-54CF08C42541}" type="datetime1">
              <a:rPr lang="de-DE" smtClean="0"/>
              <a:t>05.11.2020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CBEA6-D725-4033-B2F5-6FB1DAA7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2EB4F1-91CC-4DC9-A9D9-3F3B7ACB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B2AB93C-478D-4D2C-A35F-F4063BD6897B}"/>
              </a:ext>
            </a:extLst>
          </p:cNvPr>
          <p:cNvSpPr/>
          <p:nvPr/>
        </p:nvSpPr>
        <p:spPr>
          <a:xfrm>
            <a:off x="4230302" y="2233964"/>
            <a:ext cx="514865" cy="514865"/>
          </a:xfrm>
          <a:prstGeom prst="rect">
            <a:avLst/>
          </a:prstGeom>
          <a:solidFill>
            <a:srgbClr val="AB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5C68126-2CFC-40A7-8286-5561C18DB0BE}"/>
              </a:ext>
            </a:extLst>
          </p:cNvPr>
          <p:cNvSpPr/>
          <p:nvPr/>
        </p:nvSpPr>
        <p:spPr>
          <a:xfrm>
            <a:off x="5074364" y="2233964"/>
            <a:ext cx="514865" cy="514865"/>
          </a:xfrm>
          <a:prstGeom prst="rect">
            <a:avLst/>
          </a:prstGeom>
          <a:solidFill>
            <a:srgbClr val="DCA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4A09D16-8C87-436E-819F-71FF01808F13}"/>
              </a:ext>
            </a:extLst>
          </p:cNvPr>
          <p:cNvSpPr/>
          <p:nvPr/>
        </p:nvSpPr>
        <p:spPr>
          <a:xfrm>
            <a:off x="5838567" y="2245929"/>
            <a:ext cx="514865" cy="514865"/>
          </a:xfrm>
          <a:prstGeom prst="rect">
            <a:avLst/>
          </a:prstGeom>
          <a:solidFill>
            <a:srgbClr val="F9E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E75DA41-B53B-4A65-AB61-E050AF6FCCB4}"/>
              </a:ext>
            </a:extLst>
          </p:cNvPr>
          <p:cNvSpPr/>
          <p:nvPr/>
        </p:nvSpPr>
        <p:spPr>
          <a:xfrm>
            <a:off x="6682629" y="2249102"/>
            <a:ext cx="514865" cy="514865"/>
          </a:xfrm>
          <a:prstGeom prst="rect">
            <a:avLst/>
          </a:prstGeom>
          <a:solidFill>
            <a:srgbClr val="93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965BA47-4590-4EE5-9C5D-A662556825B4}"/>
              </a:ext>
            </a:extLst>
          </p:cNvPr>
          <p:cNvSpPr/>
          <p:nvPr/>
        </p:nvSpPr>
        <p:spPr>
          <a:xfrm>
            <a:off x="7446832" y="2245929"/>
            <a:ext cx="514865" cy="514865"/>
          </a:xfrm>
          <a:prstGeom prst="rect">
            <a:avLst/>
          </a:prstGeom>
          <a:solidFill>
            <a:srgbClr val="4BA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05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2F5A3-D449-4D58-ADB2-66B4C634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Beamer</a:t>
            </a:r>
            <a:r>
              <a:rPr lang="de-DE" dirty="0"/>
              <a:t> - </a:t>
            </a:r>
            <a:r>
              <a:rPr lang="de-DE" dirty="0" err="1"/>
              <a:t>BenQ</a:t>
            </a:r>
            <a:r>
              <a:rPr lang="de-DE" dirty="0"/>
              <a:t> MS630ST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4BF7B4FF-E264-43AB-887A-856F956129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363752"/>
              </p:ext>
            </p:extLst>
          </p:nvPr>
        </p:nvGraphicFramePr>
        <p:xfrm>
          <a:off x="838200" y="1226503"/>
          <a:ext cx="4910445" cy="3992880"/>
        </p:xfrm>
        <a:graphic>
          <a:graphicData uri="http://schemas.openxmlformats.org/drawingml/2006/table">
            <a:tbl>
              <a:tblPr/>
              <a:tblGrid>
                <a:gridCol w="2007108">
                  <a:extLst>
                    <a:ext uri="{9D8B030D-6E8A-4147-A177-3AD203B41FA5}">
                      <a16:colId xmlns:a16="http://schemas.microsoft.com/office/drawing/2014/main" val="1471685674"/>
                    </a:ext>
                  </a:extLst>
                </a:gridCol>
                <a:gridCol w="2903337">
                  <a:extLst>
                    <a:ext uri="{9D8B030D-6E8A-4147-A177-3AD203B41FA5}">
                      <a16:colId xmlns:a16="http://schemas.microsoft.com/office/drawing/2014/main" val="20559358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Projection System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DLP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376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>
                          <a:effectLst/>
                          <a:latin typeface="+mn-lt"/>
                        </a:rPr>
                        <a:t>Resolution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</a:rPr>
                        <a:t>SVGA(800x600) VGA(640 x 480) </a:t>
                      </a:r>
                      <a:r>
                        <a:rPr lang="de-DE" sz="1400" dirty="0" err="1">
                          <a:effectLst/>
                          <a:latin typeface="+mn-lt"/>
                        </a:rPr>
                        <a:t>to</a:t>
                      </a:r>
                      <a:r>
                        <a:rPr lang="de-DE" sz="1400" dirty="0">
                          <a:effectLst/>
                          <a:latin typeface="+mn-lt"/>
                        </a:rPr>
                        <a:t> UXGA(1600 x 1200)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413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 err="1">
                          <a:effectLst/>
                          <a:latin typeface="+mn-lt"/>
                        </a:rPr>
                        <a:t>Brightness</a:t>
                      </a:r>
                      <a:endParaRPr lang="de-DE" sz="1400" b="1" dirty="0">
                        <a:effectLst/>
                        <a:latin typeface="+mn-lt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3200 ANSI lumens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02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 err="1">
                          <a:effectLst/>
                          <a:latin typeface="+mn-lt"/>
                        </a:rPr>
                        <a:t>Contrast</a:t>
                      </a:r>
                      <a:r>
                        <a:rPr lang="de-DE" sz="1400" b="1" dirty="0">
                          <a:effectLst/>
                          <a:latin typeface="+mn-lt"/>
                        </a:rPr>
                        <a:t> Ratio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13000:1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640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Display Color 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30 Bits (1,07 billion colors)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7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Native Aspect Ratio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Native 4:3 (5 aspect ratio selectable)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738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Light Source 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Lamp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151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Light Source Wattage 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196W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679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Light Source life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4500/6000/6500/10000 Hours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18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 err="1">
                          <a:effectLst/>
                          <a:latin typeface="+mn-lt"/>
                        </a:rPr>
                        <a:t>Acoustic</a:t>
                      </a:r>
                      <a:r>
                        <a:rPr lang="de-DE" sz="1400" b="1" dirty="0">
                          <a:effectLst/>
                          <a:latin typeface="+mn-lt"/>
                        </a:rPr>
                        <a:t> Noise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33/28 dBA (normal/eco)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82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Operating Temperature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0~40℃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035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>
                          <a:effectLst/>
                          <a:latin typeface="+mn-lt"/>
                        </a:rPr>
                        <a:t>Net </a:t>
                      </a:r>
                      <a:r>
                        <a:rPr lang="de-DE" sz="1400" b="1" dirty="0" err="1">
                          <a:effectLst/>
                          <a:latin typeface="+mn-lt"/>
                        </a:rPr>
                        <a:t>Weight</a:t>
                      </a:r>
                      <a:endParaRPr lang="de-DE" sz="1400" b="1" dirty="0">
                        <a:effectLst/>
                        <a:latin typeface="+mn-lt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</a:rPr>
                        <a:t>~2.6 kg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087347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4BE79-1EB9-43F5-A9A3-7EFAA5B5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42D2-E120-4396-9FF5-54CF08C42541}" type="datetime1">
              <a:rPr lang="de-DE" smtClean="0"/>
              <a:t>05.11.2020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88DF94-CC47-4EEB-8CEB-65A10652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E34D2C-3F32-4C0B-A2F7-3A19EFAC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0A59A1-36D4-4139-A9B5-998BD0D1E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70"/>
          <a:stretch/>
        </p:blipFill>
        <p:spPr>
          <a:xfrm>
            <a:off x="6579571" y="1226503"/>
            <a:ext cx="4036375" cy="2996233"/>
          </a:xfrm>
          <a:prstGeom prst="rect">
            <a:avLst/>
          </a:prstGeom>
        </p:spPr>
      </p:pic>
      <p:pic>
        <p:nvPicPr>
          <p:cNvPr id="1026" name="Picture 2" descr="110 0 0 ">
            <a:extLst>
              <a:ext uri="{FF2B5EF4-FFF2-40B4-BE49-F238E27FC236}">
                <a16:creationId xmlns:a16="http://schemas.microsoft.com/office/drawing/2014/main" id="{4CCA91DF-C685-4BE1-8962-46D36CA2D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" t="35513" r="6325" b="31539"/>
          <a:stretch/>
        </p:blipFill>
        <p:spPr bwMode="auto">
          <a:xfrm>
            <a:off x="6579571" y="3998407"/>
            <a:ext cx="4036375" cy="152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11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2F5A3-D449-4D58-ADB2-66B4C634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Beamer</a:t>
            </a:r>
            <a:r>
              <a:rPr lang="de-DE" dirty="0"/>
              <a:t> - Acer H6541BDi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4BF7B4FF-E264-43AB-887A-856F956129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876571"/>
              </p:ext>
            </p:extLst>
          </p:nvPr>
        </p:nvGraphicFramePr>
        <p:xfrm>
          <a:off x="838200" y="1226503"/>
          <a:ext cx="4910445" cy="4409440"/>
        </p:xfrm>
        <a:graphic>
          <a:graphicData uri="http://schemas.openxmlformats.org/drawingml/2006/table">
            <a:tbl>
              <a:tblPr/>
              <a:tblGrid>
                <a:gridCol w="2007108">
                  <a:extLst>
                    <a:ext uri="{9D8B030D-6E8A-4147-A177-3AD203B41FA5}">
                      <a16:colId xmlns:a16="http://schemas.microsoft.com/office/drawing/2014/main" val="1471685674"/>
                    </a:ext>
                  </a:extLst>
                </a:gridCol>
                <a:gridCol w="2903337">
                  <a:extLst>
                    <a:ext uri="{9D8B030D-6E8A-4147-A177-3AD203B41FA5}">
                      <a16:colId xmlns:a16="http://schemas.microsoft.com/office/drawing/2014/main" val="20559358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Projection System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DLP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376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>
                          <a:effectLst/>
                          <a:latin typeface="+mn-lt"/>
                        </a:rPr>
                        <a:t>Resolution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>
                          <a:effectLst/>
                          <a:latin typeface="+mn-lt"/>
                        </a:rPr>
                        <a:t>1920 x 1080 (nativ), 1920 x 1200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413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 err="1">
                          <a:effectLst/>
                          <a:latin typeface="+mn-lt"/>
                        </a:rPr>
                        <a:t>Brightness</a:t>
                      </a:r>
                      <a:endParaRPr lang="de-DE" sz="1400" b="1" dirty="0">
                        <a:effectLst/>
                        <a:latin typeface="+mn-lt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>
                          <a:effectLst/>
                          <a:latin typeface="+mn-lt"/>
                        </a:rPr>
                        <a:t>4000 </a:t>
                      </a:r>
                      <a:r>
                        <a:rPr lang="de-DE" sz="1400" b="1" dirty="0" err="1">
                          <a:effectLst/>
                          <a:latin typeface="+mn-lt"/>
                        </a:rPr>
                        <a:t>lumens</a:t>
                      </a:r>
                      <a:endParaRPr lang="de-DE" sz="1400" b="1" dirty="0">
                        <a:effectLst/>
                        <a:latin typeface="+mn-lt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02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 err="1">
                          <a:effectLst/>
                          <a:latin typeface="+mn-lt"/>
                        </a:rPr>
                        <a:t>Contrast</a:t>
                      </a:r>
                      <a:r>
                        <a:rPr lang="de-DE" sz="1400" b="1" dirty="0">
                          <a:effectLst/>
                          <a:latin typeface="+mn-lt"/>
                        </a:rPr>
                        <a:t> Ratio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>
                          <a:effectLst/>
                          <a:latin typeface="+mn-lt"/>
                        </a:rPr>
                        <a:t>10000:1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640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Display Color 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30 Bits (1,07 billion colors)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7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Native Aspect Ratio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Native 16:9, 4:3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738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Light Source 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Lamp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151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Light Source Wattage 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250W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679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Light Source life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5000/10000/12000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18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 err="1">
                          <a:effectLst/>
                          <a:latin typeface="+mn-lt"/>
                        </a:rPr>
                        <a:t>Acoustic</a:t>
                      </a:r>
                      <a:r>
                        <a:rPr lang="de-DE" sz="1400" b="1" dirty="0">
                          <a:effectLst/>
                          <a:latin typeface="+mn-lt"/>
                        </a:rPr>
                        <a:t> Noise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36/27 dBA (normal/eco)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82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Operating Temperature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0~40℃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035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>
                          <a:effectLst/>
                          <a:latin typeface="+mn-lt"/>
                        </a:rPr>
                        <a:t>Net </a:t>
                      </a:r>
                      <a:r>
                        <a:rPr lang="de-DE" sz="1400" b="1" dirty="0" err="1">
                          <a:effectLst/>
                          <a:latin typeface="+mn-lt"/>
                        </a:rPr>
                        <a:t>Weight</a:t>
                      </a:r>
                      <a:endParaRPr lang="de-DE" sz="1400" b="1" dirty="0">
                        <a:effectLst/>
                        <a:latin typeface="+mn-lt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</a:rPr>
                        <a:t>~2.9 kg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087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 / Max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</a:t>
                      </a:r>
                      <a:endParaRPr lang="de-DE" sz="1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Calibri" panose="020F0502020204030204" pitchFamily="34" charset="0"/>
                        </a:rPr>
                        <a:t>1 m / 10 m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036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Costs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Calibri" panose="020F0502020204030204" pitchFamily="34" charset="0"/>
                        </a:rPr>
                        <a:t>555,00€ (Amazon)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951634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4BE79-1EB9-43F5-A9A3-7EFAA5B5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42D2-E120-4396-9FF5-54CF08C42541}" type="datetime1">
              <a:rPr lang="de-DE" smtClean="0"/>
              <a:t>05.11.2020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88DF94-CC47-4EEB-8CEB-65A10652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E34D2C-3F32-4C0B-A2F7-3A19EFAC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52409C5-760E-407A-823C-B06EA37F6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70" y="1226503"/>
            <a:ext cx="4036376" cy="2594044"/>
          </a:xfrm>
          <a:prstGeom prst="rect">
            <a:avLst/>
          </a:prstGeom>
        </p:spPr>
      </p:pic>
      <p:pic>
        <p:nvPicPr>
          <p:cNvPr id="2050" name="Picture 2" descr="Hornt 2 &#10;DC SV OUT &#10;AUDIO IN &#10;VIDEO &#10;AUDIO our &#10;WIRELESS &#10;VGA 'N &#10;RS232 ">
            <a:extLst>
              <a:ext uri="{FF2B5EF4-FFF2-40B4-BE49-F238E27FC236}">
                <a16:creationId xmlns:a16="http://schemas.microsoft.com/office/drawing/2014/main" id="{EB7EF28B-5295-4F62-BA61-CB1A42AC5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569" y="4104074"/>
            <a:ext cx="4036375" cy="139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68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2F5A3-D449-4D58-ADB2-66B4C634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Beamer</a:t>
            </a:r>
            <a:r>
              <a:rPr lang="de-DE" dirty="0"/>
              <a:t> - Acer P5630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4BF7B4FF-E264-43AB-887A-856F956129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15125"/>
              </p:ext>
            </p:extLst>
          </p:nvPr>
        </p:nvGraphicFramePr>
        <p:xfrm>
          <a:off x="838200" y="1226503"/>
          <a:ext cx="4910445" cy="4409440"/>
        </p:xfrm>
        <a:graphic>
          <a:graphicData uri="http://schemas.openxmlformats.org/drawingml/2006/table">
            <a:tbl>
              <a:tblPr/>
              <a:tblGrid>
                <a:gridCol w="2007108">
                  <a:extLst>
                    <a:ext uri="{9D8B030D-6E8A-4147-A177-3AD203B41FA5}">
                      <a16:colId xmlns:a16="http://schemas.microsoft.com/office/drawing/2014/main" val="1471685674"/>
                    </a:ext>
                  </a:extLst>
                </a:gridCol>
                <a:gridCol w="2903337">
                  <a:extLst>
                    <a:ext uri="{9D8B030D-6E8A-4147-A177-3AD203B41FA5}">
                      <a16:colId xmlns:a16="http://schemas.microsoft.com/office/drawing/2014/main" val="20559358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Projection System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DLP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376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>
                          <a:effectLst/>
                          <a:latin typeface="+mn-lt"/>
                        </a:rPr>
                        <a:t>Resolution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>
                          <a:effectLst/>
                          <a:latin typeface="+mn-lt"/>
                        </a:rPr>
                        <a:t>1920 x 1200 (nativ), 1920 x 1200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413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 err="1">
                          <a:effectLst/>
                          <a:latin typeface="+mn-lt"/>
                        </a:rPr>
                        <a:t>Brightness</a:t>
                      </a:r>
                      <a:endParaRPr lang="de-DE" sz="1400" b="1" dirty="0">
                        <a:effectLst/>
                        <a:latin typeface="+mn-lt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4000 lumens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02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 err="1">
                          <a:effectLst/>
                          <a:latin typeface="+mn-lt"/>
                        </a:rPr>
                        <a:t>Contrast</a:t>
                      </a:r>
                      <a:r>
                        <a:rPr lang="de-DE" sz="1400" b="1" dirty="0">
                          <a:effectLst/>
                          <a:latin typeface="+mn-lt"/>
                        </a:rPr>
                        <a:t> Ratio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>
                          <a:effectLst/>
                          <a:latin typeface="+mn-lt"/>
                        </a:rPr>
                        <a:t>20000:1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640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Display Color 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30 Bits (1,07 billion colors)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7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Native Aspect Ratio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Native 16:10, 16:9, 4:3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738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Light Source 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Lamp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151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Light Source Wattage 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240W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679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Light Source life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4000/10000/15000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18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 err="1">
                          <a:effectLst/>
                          <a:latin typeface="+mn-lt"/>
                        </a:rPr>
                        <a:t>Acoustic</a:t>
                      </a:r>
                      <a:r>
                        <a:rPr lang="de-DE" sz="1400" b="1" dirty="0">
                          <a:effectLst/>
                          <a:latin typeface="+mn-lt"/>
                        </a:rPr>
                        <a:t> Noise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31/24 dBA (normal/eco)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82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Operating Temperature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0~40℃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035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>
                          <a:effectLst/>
                          <a:latin typeface="+mn-lt"/>
                        </a:rPr>
                        <a:t>Net </a:t>
                      </a:r>
                      <a:r>
                        <a:rPr lang="de-DE" sz="1400" b="1" dirty="0" err="1">
                          <a:effectLst/>
                          <a:latin typeface="+mn-lt"/>
                        </a:rPr>
                        <a:t>Weight</a:t>
                      </a:r>
                      <a:endParaRPr lang="de-DE" sz="1400" b="1" dirty="0">
                        <a:effectLst/>
                        <a:latin typeface="+mn-lt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</a:rPr>
                        <a:t>~2.73 kg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087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 / Max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</a:t>
                      </a:r>
                      <a:endParaRPr lang="de-DE" sz="1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Calibri" panose="020F0502020204030204" pitchFamily="34" charset="0"/>
                        </a:rPr>
                        <a:t>1 m / 7,30 m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803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Costs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Calibri" panose="020F0502020204030204" pitchFamily="34" charset="0"/>
                        </a:rPr>
                        <a:t>775,90€ (Amazon)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972853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4BE79-1EB9-43F5-A9A3-7EFAA5B5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42D2-E120-4396-9FF5-54CF08C42541}" type="datetime1">
              <a:rPr lang="de-DE" smtClean="0"/>
              <a:t>05.11.2020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88DF94-CC47-4EEB-8CEB-65A10652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E34D2C-3F32-4C0B-A2F7-3A19EFAC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9FC5436-97E6-4F24-809E-698C43706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357" y="1226504"/>
            <a:ext cx="4172587" cy="2450700"/>
          </a:xfrm>
          <a:prstGeom prst="rect">
            <a:avLst/>
          </a:prstGeom>
        </p:spPr>
      </p:pic>
      <p:pic>
        <p:nvPicPr>
          <p:cNvPr id="3074" name="Picture 2" descr="- ㉧ &#10;*MH'- 3D &#10;1920 ">
            <a:extLst>
              <a:ext uri="{FF2B5EF4-FFF2-40B4-BE49-F238E27FC236}">
                <a16:creationId xmlns:a16="http://schemas.microsoft.com/office/drawing/2014/main" id="{6B9BD0A6-2FC7-4D82-917B-96BA215BF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356" y="3960732"/>
            <a:ext cx="4172587" cy="141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49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2F5A3-D449-4D58-ADB2-66B4C634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Beamer</a:t>
            </a:r>
            <a:r>
              <a:rPr lang="de-DE" dirty="0"/>
              <a:t> - Optoma HD144X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4BF7B4FF-E264-43AB-887A-856F956129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799760"/>
              </p:ext>
            </p:extLst>
          </p:nvPr>
        </p:nvGraphicFramePr>
        <p:xfrm>
          <a:off x="838200" y="1226503"/>
          <a:ext cx="4910445" cy="4409440"/>
        </p:xfrm>
        <a:graphic>
          <a:graphicData uri="http://schemas.openxmlformats.org/drawingml/2006/table">
            <a:tbl>
              <a:tblPr/>
              <a:tblGrid>
                <a:gridCol w="2007108">
                  <a:extLst>
                    <a:ext uri="{9D8B030D-6E8A-4147-A177-3AD203B41FA5}">
                      <a16:colId xmlns:a16="http://schemas.microsoft.com/office/drawing/2014/main" val="1471685674"/>
                    </a:ext>
                  </a:extLst>
                </a:gridCol>
                <a:gridCol w="2903337">
                  <a:extLst>
                    <a:ext uri="{9D8B030D-6E8A-4147-A177-3AD203B41FA5}">
                      <a16:colId xmlns:a16="http://schemas.microsoft.com/office/drawing/2014/main" val="20559358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Projection System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DLP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376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>
                          <a:effectLst/>
                          <a:latin typeface="+mn-lt"/>
                        </a:rPr>
                        <a:t>Resolution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1920 x 1080 (nativ)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413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 err="1">
                          <a:effectLst/>
                          <a:latin typeface="+mn-lt"/>
                        </a:rPr>
                        <a:t>Brightness</a:t>
                      </a:r>
                      <a:endParaRPr lang="de-DE" sz="1400" b="1" dirty="0">
                        <a:effectLst/>
                        <a:latin typeface="+mn-lt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3400 lumens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02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 err="1">
                          <a:effectLst/>
                          <a:latin typeface="+mn-lt"/>
                        </a:rPr>
                        <a:t>Contrast</a:t>
                      </a:r>
                      <a:r>
                        <a:rPr lang="de-DE" sz="1400" b="1" dirty="0">
                          <a:effectLst/>
                          <a:latin typeface="+mn-lt"/>
                        </a:rPr>
                        <a:t> Ratio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>
                          <a:effectLst/>
                          <a:latin typeface="+mn-lt"/>
                        </a:rPr>
                        <a:t>23000:1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640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Display Color 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7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Native Aspect Ratio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Native 16:9, 4:3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738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Light Source 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Lamp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151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Light Source Wattage 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240W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679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Light Source life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3500/12000/10000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18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 err="1">
                          <a:effectLst/>
                          <a:latin typeface="+mn-lt"/>
                        </a:rPr>
                        <a:t>Acoustic</a:t>
                      </a:r>
                      <a:r>
                        <a:rPr lang="de-DE" sz="1400" b="1" dirty="0">
                          <a:effectLst/>
                          <a:latin typeface="+mn-lt"/>
                        </a:rPr>
                        <a:t> Noise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27/25 dBA (normal/eco)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82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Operating Temperature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5~40℃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035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>
                          <a:effectLst/>
                          <a:latin typeface="+mn-lt"/>
                        </a:rPr>
                        <a:t>Net </a:t>
                      </a:r>
                      <a:r>
                        <a:rPr lang="de-DE" sz="1400" b="1" dirty="0" err="1">
                          <a:effectLst/>
                          <a:latin typeface="+mn-lt"/>
                        </a:rPr>
                        <a:t>Weight</a:t>
                      </a:r>
                      <a:endParaRPr lang="de-DE" sz="1400" b="1" dirty="0">
                        <a:effectLst/>
                        <a:latin typeface="+mn-lt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</a:rPr>
                        <a:t>~2.87 kg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087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 / Max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</a:t>
                      </a:r>
                      <a:endParaRPr lang="de-DE" sz="1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Calibri" panose="020F0502020204030204" pitchFamily="34" charset="0"/>
                        </a:rPr>
                        <a:t>1 m / 9,80 m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3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Costs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Calibri" panose="020F0502020204030204" pitchFamily="34" charset="0"/>
                        </a:rPr>
                        <a:t>469,00€ (Amazon)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497476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4BE79-1EB9-43F5-A9A3-7EFAA5B5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42D2-E120-4396-9FF5-54CF08C42541}" type="datetime1">
              <a:rPr lang="de-DE" smtClean="0"/>
              <a:t>05.11.2020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88DF94-CC47-4EEB-8CEB-65A10652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E34D2C-3F32-4C0B-A2F7-3A19EFAC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AD89D07-47AA-4A8A-B7EC-6C53E6258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26503"/>
            <a:ext cx="4519943" cy="3034388"/>
          </a:xfrm>
          <a:prstGeom prst="rect">
            <a:avLst/>
          </a:prstGeom>
        </p:spPr>
      </p:pic>
      <p:pic>
        <p:nvPicPr>
          <p:cNvPr id="4098" name="Picture 2" descr="3D SYNC &#10;HDMI 1 &#10;USB &#10;HDMI 21 MHL &#10;POWER OUT &#10;(5V 1.5A) &#10;12V &#10;OUT &#10;AUDIO &#10;OUT &#10;(DLP &#10;IEus &#10;Hornr &#10;-'SMH L &#10;Full 3D &#10;1080p ">
            <a:extLst>
              <a:ext uri="{FF2B5EF4-FFF2-40B4-BE49-F238E27FC236}">
                <a16:creationId xmlns:a16="http://schemas.microsoft.com/office/drawing/2014/main" id="{F6EC9286-9B43-4864-BFE4-9DCBC4E22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10281"/>
            <a:ext cx="4519943" cy="15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44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2F5A3-D449-4D58-ADB2-66B4C634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Beamer</a:t>
            </a:r>
            <a:r>
              <a:rPr lang="de-DE" dirty="0"/>
              <a:t> - </a:t>
            </a:r>
            <a:r>
              <a:rPr lang="de-DE" dirty="0" err="1"/>
              <a:t>BenQ</a:t>
            </a:r>
            <a:r>
              <a:rPr lang="de-DE" dirty="0"/>
              <a:t> TH550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4BF7B4FF-E264-43AB-887A-856F956129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298421"/>
              </p:ext>
            </p:extLst>
          </p:nvPr>
        </p:nvGraphicFramePr>
        <p:xfrm>
          <a:off x="838200" y="1226503"/>
          <a:ext cx="4910445" cy="4409440"/>
        </p:xfrm>
        <a:graphic>
          <a:graphicData uri="http://schemas.openxmlformats.org/drawingml/2006/table">
            <a:tbl>
              <a:tblPr/>
              <a:tblGrid>
                <a:gridCol w="2007108">
                  <a:extLst>
                    <a:ext uri="{9D8B030D-6E8A-4147-A177-3AD203B41FA5}">
                      <a16:colId xmlns:a16="http://schemas.microsoft.com/office/drawing/2014/main" val="1471685674"/>
                    </a:ext>
                  </a:extLst>
                </a:gridCol>
                <a:gridCol w="2903337">
                  <a:extLst>
                    <a:ext uri="{9D8B030D-6E8A-4147-A177-3AD203B41FA5}">
                      <a16:colId xmlns:a16="http://schemas.microsoft.com/office/drawing/2014/main" val="20559358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Projection System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DLP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376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>
                          <a:effectLst/>
                          <a:latin typeface="+mn-lt"/>
                        </a:rPr>
                        <a:t>Resolution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1920 x 1080 (nativ), 1920 x 1200 max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413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 err="1">
                          <a:effectLst/>
                          <a:latin typeface="+mn-lt"/>
                        </a:rPr>
                        <a:t>Brightness</a:t>
                      </a:r>
                      <a:endParaRPr lang="de-DE" sz="1400" b="1" dirty="0">
                        <a:effectLst/>
                        <a:latin typeface="+mn-lt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3500 lumens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02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 err="1">
                          <a:effectLst/>
                          <a:latin typeface="+mn-lt"/>
                        </a:rPr>
                        <a:t>Contrast</a:t>
                      </a:r>
                      <a:r>
                        <a:rPr lang="de-DE" sz="1400" b="1" dirty="0">
                          <a:effectLst/>
                          <a:latin typeface="+mn-lt"/>
                        </a:rPr>
                        <a:t> Ratio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>
                          <a:effectLst/>
                          <a:latin typeface="+mn-lt"/>
                        </a:rPr>
                        <a:t>20000:1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640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Display Color 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30 Bits (1,07 billion colors)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7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Native Aspect Ratio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Native 16:9, andere wählbar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738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Light Source 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Lamp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151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Light Source Wattage 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200W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679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Light Source life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5000/10000/15000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18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 err="1">
                          <a:effectLst/>
                          <a:latin typeface="+mn-lt"/>
                        </a:rPr>
                        <a:t>Acoustic</a:t>
                      </a:r>
                      <a:r>
                        <a:rPr lang="de-DE" sz="1400" b="1" dirty="0">
                          <a:effectLst/>
                          <a:latin typeface="+mn-lt"/>
                        </a:rPr>
                        <a:t> Noise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</a:rPr>
                        <a:t>33/29 </a:t>
                      </a:r>
                      <a:r>
                        <a:rPr lang="de-DE" sz="1400" dirty="0" err="1">
                          <a:effectLst/>
                          <a:latin typeface="+mn-lt"/>
                        </a:rPr>
                        <a:t>dBA</a:t>
                      </a:r>
                      <a:r>
                        <a:rPr lang="de-DE" sz="1400" dirty="0">
                          <a:effectLst/>
                          <a:latin typeface="+mn-lt"/>
                        </a:rPr>
                        <a:t> (normal/</a:t>
                      </a:r>
                      <a:r>
                        <a:rPr lang="de-DE" sz="1400" dirty="0" err="1">
                          <a:effectLst/>
                          <a:latin typeface="+mn-lt"/>
                        </a:rPr>
                        <a:t>eco</a:t>
                      </a:r>
                      <a:r>
                        <a:rPr lang="de-DE" sz="1400" dirty="0"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82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+mn-lt"/>
                        </a:rPr>
                        <a:t>Operating Temperature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</a:rPr>
                        <a:t>0~40℃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035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>
                          <a:effectLst/>
                          <a:latin typeface="+mn-lt"/>
                        </a:rPr>
                        <a:t>Net </a:t>
                      </a:r>
                      <a:r>
                        <a:rPr lang="de-DE" sz="1400" b="1" dirty="0" err="1">
                          <a:effectLst/>
                          <a:latin typeface="+mn-lt"/>
                        </a:rPr>
                        <a:t>Weight</a:t>
                      </a:r>
                      <a:endParaRPr lang="de-DE" sz="1400" b="1" dirty="0">
                        <a:effectLst/>
                        <a:latin typeface="+mn-lt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</a:rPr>
                        <a:t>~2.3 kg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087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 / Max </a:t>
                      </a:r>
                      <a:r>
                        <a:rPr lang="de-DE" sz="1400" b="1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</a:t>
                      </a:r>
                      <a:endParaRPr lang="de-DE" sz="1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400" dirty="0">
                          <a:effectLst/>
                          <a:latin typeface="+mn-lt"/>
                        </a:rPr>
                        <a:t>- (Schätzung: min 1m)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752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Costs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</a:rPr>
                        <a:t>661,20€ (Amazon)</a:t>
                      </a: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50465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4BE79-1EB9-43F5-A9A3-7EFAA5B5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42D2-E120-4396-9FF5-54CF08C42541}" type="datetime1">
              <a:rPr lang="de-DE" smtClean="0"/>
              <a:t>05.11.2020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88DF94-CC47-4EEB-8CEB-65A10652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E34D2C-3F32-4C0B-A2F7-3A19EFAC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15D6AC0-BB94-48E1-AEB1-11A74B851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26503"/>
            <a:ext cx="4519943" cy="3743479"/>
          </a:xfrm>
          <a:prstGeom prst="rect">
            <a:avLst/>
          </a:prstGeom>
        </p:spPr>
      </p:pic>
      <p:pic>
        <p:nvPicPr>
          <p:cNvPr id="5122" name="Picture 2" descr="OUT &#10;AUDIO &#10;HDMI &#10;Bena &#10;MONITOR OUT &#10;RS•232 &#10;O VIDEO &#10;LOCK &#10;COL p ">
            <a:extLst>
              <a:ext uri="{FF2B5EF4-FFF2-40B4-BE49-F238E27FC236}">
                <a16:creationId xmlns:a16="http://schemas.microsoft.com/office/drawing/2014/main" id="{66D8ECBC-21D1-48FB-A3F0-B71A8D2C3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3"/>
          <a:stretch/>
        </p:blipFill>
        <p:spPr bwMode="auto">
          <a:xfrm>
            <a:off x="6096000" y="4103655"/>
            <a:ext cx="4519943" cy="178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43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DF237-D4EC-4BDD-9F00-9ED595F4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Beamer</a:t>
            </a:r>
            <a:r>
              <a:rPr lang="de-DE" dirty="0"/>
              <a:t> - Vergleich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122FC2E9-B356-4403-AFED-5E8AF0A7EA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661165"/>
              </p:ext>
            </p:extLst>
          </p:nvPr>
        </p:nvGraphicFramePr>
        <p:xfrm>
          <a:off x="838200" y="1195018"/>
          <a:ext cx="10515601" cy="4711919"/>
        </p:xfrm>
        <a:graphic>
          <a:graphicData uri="http://schemas.openxmlformats.org/drawingml/2006/table">
            <a:tbl>
              <a:tblPr/>
              <a:tblGrid>
                <a:gridCol w="1354137">
                  <a:extLst>
                    <a:ext uri="{9D8B030D-6E8A-4147-A177-3AD203B41FA5}">
                      <a16:colId xmlns:a16="http://schemas.microsoft.com/office/drawing/2014/main" val="2590499982"/>
                    </a:ext>
                  </a:extLst>
                </a:gridCol>
                <a:gridCol w="2505778">
                  <a:extLst>
                    <a:ext uri="{9D8B030D-6E8A-4147-A177-3AD203B41FA5}">
                      <a16:colId xmlns:a16="http://schemas.microsoft.com/office/drawing/2014/main" val="2046501695"/>
                    </a:ext>
                  </a:extLst>
                </a:gridCol>
                <a:gridCol w="1873292">
                  <a:extLst>
                    <a:ext uri="{9D8B030D-6E8A-4147-A177-3AD203B41FA5}">
                      <a16:colId xmlns:a16="http://schemas.microsoft.com/office/drawing/2014/main" val="823945242"/>
                    </a:ext>
                  </a:extLst>
                </a:gridCol>
                <a:gridCol w="1873292">
                  <a:extLst>
                    <a:ext uri="{9D8B030D-6E8A-4147-A177-3AD203B41FA5}">
                      <a16:colId xmlns:a16="http://schemas.microsoft.com/office/drawing/2014/main" val="1046813468"/>
                    </a:ext>
                  </a:extLst>
                </a:gridCol>
                <a:gridCol w="1254139">
                  <a:extLst>
                    <a:ext uri="{9D8B030D-6E8A-4147-A177-3AD203B41FA5}">
                      <a16:colId xmlns:a16="http://schemas.microsoft.com/office/drawing/2014/main" val="56804727"/>
                    </a:ext>
                  </a:extLst>
                </a:gridCol>
                <a:gridCol w="1654963">
                  <a:extLst>
                    <a:ext uri="{9D8B030D-6E8A-4147-A177-3AD203B41FA5}">
                      <a16:colId xmlns:a16="http://schemas.microsoft.com/office/drawing/2014/main" val="2309350407"/>
                    </a:ext>
                  </a:extLst>
                </a:gridCol>
              </a:tblGrid>
              <a:tr h="24536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Beschreibung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BenQ MS630ST</a:t>
                      </a:r>
                      <a:endParaRPr lang="de-DE" sz="110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Acer H6541BDi</a:t>
                      </a:r>
                      <a:endParaRPr lang="de-DE" sz="110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Acer P5630</a:t>
                      </a:r>
                      <a:endParaRPr lang="de-DE" sz="110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Optoma HD144X</a:t>
                      </a:r>
                      <a:endParaRPr lang="de-DE" sz="110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dirty="0" err="1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BenQ</a:t>
                      </a:r>
                      <a:r>
                        <a:rPr lang="de-DE" sz="1100" b="1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TH550</a:t>
                      </a:r>
                      <a:endParaRPr lang="de-DE" sz="1100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410894"/>
                  </a:ext>
                </a:extLst>
              </a:tr>
              <a:tr h="24536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Projection System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DLP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DLP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DLP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DLP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DLP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535678"/>
                  </a:ext>
                </a:extLst>
              </a:tr>
              <a:tr h="39813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Resolution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SVGA(800x600) VGA(640 x 480) to UXGA(1600 x 1200)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1920 x 1080 (nativ), 1920 x 1200 (max)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1920 x 1200 (nativ), 1920 x 1200 (max)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1920 x 1080 (nativ)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1920 x 1080 (nativ), 1920 x 1200 max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434244"/>
                  </a:ext>
                </a:extLst>
              </a:tr>
              <a:tr h="39813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Brightness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3200 ANSI </a:t>
                      </a:r>
                      <a:r>
                        <a:rPr lang="de-DE" sz="11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lumens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4000 </a:t>
                      </a:r>
                      <a:r>
                        <a:rPr lang="de-DE" sz="11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lumens</a:t>
                      </a:r>
                      <a:endParaRPr lang="de-DE" sz="11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4000 lumens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3400 lumens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3500 lumens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19472"/>
                  </a:ext>
                </a:extLst>
              </a:tr>
              <a:tr h="24536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Contrast</a:t>
                      </a:r>
                      <a:r>
                        <a:rPr lang="de-DE" sz="11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Ratio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13000:1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10000:1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20000:1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23000:1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20000:1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903062"/>
                  </a:ext>
                </a:extLst>
              </a:tr>
              <a:tr h="24536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Display Color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 Bits (1,07 billion colors)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 Bits (1,07 billion colors)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 Bits (1,07 billion colors)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 Bits (1,07 billion colors)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551982"/>
                  </a:ext>
                </a:extLst>
              </a:tr>
              <a:tr h="24536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Native Aspect Ratio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Native 4:3 (5 aspect ratio selectable)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Native 16:9, 4:3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Native 16:10, 16:9, 4:3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Native 16:9, 4:3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Native 16:9, andere wählbar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035968"/>
                  </a:ext>
                </a:extLst>
              </a:tr>
              <a:tr h="24536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Light Source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Lamp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Lamp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Lamp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Lamp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Lamp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37858"/>
                  </a:ext>
                </a:extLst>
              </a:tr>
              <a:tr h="24536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Light Source Wattage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196W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250W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240W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240W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200W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192566"/>
                  </a:ext>
                </a:extLst>
              </a:tr>
              <a:tr h="24536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Light Source life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4500/6000/6500/10000 Hours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5000/10000/12000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4000/10000/15000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3500/12000/10000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5000/10000/15000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353280"/>
                  </a:ext>
                </a:extLst>
              </a:tr>
              <a:tr h="39813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Acoustic</a:t>
                      </a:r>
                      <a:r>
                        <a:rPr lang="de-DE" sz="11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Noise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33/28 dBA (normal/eco)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36/27 dBA (normal/eco)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31/24 dBA (normal/eco)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27/25 dBA (normal/eco)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33/29 dBA (normal/eco)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411427"/>
                  </a:ext>
                </a:extLst>
              </a:tr>
              <a:tr h="24536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Operating Temperature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0~40℃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0~40℃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0~40℃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5~40℃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0~40℃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512688"/>
                  </a:ext>
                </a:extLst>
              </a:tr>
              <a:tr h="24536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Net </a:t>
                      </a:r>
                      <a:r>
                        <a:rPr lang="de-DE" sz="1100" b="1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Weight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~2.6 kg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~2.9 kg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~2.73 kg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~2.87 kg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~2.3 kg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169040"/>
                  </a:ext>
                </a:extLst>
              </a:tr>
              <a:tr h="24536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 / Max </a:t>
                      </a:r>
                      <a:r>
                        <a:rPr lang="de-DE" sz="1100" b="1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m / 10 m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m / 7,30 m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m / 9,80 m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(Schätzung: min 1m)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184906"/>
                  </a:ext>
                </a:extLst>
              </a:tr>
              <a:tr h="24536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Costs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555,00€ (Amazon)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775,90€ (Amazon)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469,00€ (Amazon)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661,20€ (Amazon)</a:t>
                      </a:r>
                    </a:p>
                  </a:txBody>
                  <a:tcPr marL="46295" marR="46295" marT="46295" marB="4629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729321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0786A5-5A70-4739-B52C-FCA11FAE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42D2-E120-4396-9FF5-54CF08C42541}" type="datetime1">
              <a:rPr lang="de-DE" smtClean="0"/>
              <a:t>05.11.2020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BA20E4-BA9C-41C2-A6DF-5BC85D78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118B9E-8485-4CDE-8740-6CFC29E4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46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43E6FD-408C-42EB-A814-F5CEDD06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Projektstand - Unity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5FBE3C-9850-41D6-AEB5-6D670BF3A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Startschwierigkeiten:</a:t>
            </a:r>
          </a:p>
          <a:p>
            <a:r>
              <a:rPr lang="de-DE" dirty="0"/>
              <a:t>Projekt läuft nicht richtig am Sandkasten </a:t>
            </a:r>
            <a:br>
              <a:rPr lang="de-DE" dirty="0"/>
            </a:br>
            <a:r>
              <a:rPr lang="de-DE" dirty="0"/>
              <a:t>(Auflösung, Einstellungen, Unity Version)</a:t>
            </a:r>
          </a:p>
          <a:p>
            <a:r>
              <a:rPr lang="de-DE" dirty="0"/>
              <a:t>Projektstand aus altem </a:t>
            </a:r>
            <a:r>
              <a:rPr lang="de-DE" dirty="0" err="1"/>
              <a:t>Repo</a:t>
            </a:r>
            <a:r>
              <a:rPr lang="de-DE" dirty="0"/>
              <a:t> nicht automatisch lauffähig</a:t>
            </a:r>
          </a:p>
          <a:p>
            <a:r>
              <a:rPr lang="de-DE" dirty="0"/>
              <a:t>Keine Dokumentation oder Anleitung zur Inbetriebnahme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Lösung:</a:t>
            </a:r>
          </a:p>
          <a:p>
            <a:pPr marL="0" indent="0">
              <a:buNone/>
            </a:pPr>
            <a:r>
              <a:rPr lang="de-DE" dirty="0"/>
              <a:t>Trial and Error Inbetriebnahme mit Import in LTS Version von Unity (2019.4.12f1) und Nachinstallieren nötiger Zusatzprogramme</a:t>
            </a:r>
          </a:p>
          <a:p>
            <a:pPr marL="0" indent="0">
              <a:buNone/>
            </a:pPr>
            <a:r>
              <a:rPr lang="de-DE" dirty="0"/>
              <a:t>	Erstellen einer Anleitung zur Inbetriebnahme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B77D92-CE20-486E-85F1-41AD603A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42D2-E120-4396-9FF5-54CF08C42541}" type="datetime1">
              <a:rPr lang="de-DE" smtClean="0"/>
              <a:t>05.11.2020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BCEDCB-522A-4EB9-BF18-B03091D5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2127F2-C77A-4DA5-805A-619DFAA0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A869C5EA-FCD4-4EED-AC08-4B35A3853749}"/>
              </a:ext>
            </a:extLst>
          </p:cNvPr>
          <p:cNvSpPr/>
          <p:nvPr/>
        </p:nvSpPr>
        <p:spPr>
          <a:xfrm>
            <a:off x="1222131" y="5418137"/>
            <a:ext cx="430823" cy="365125"/>
          </a:xfrm>
          <a:prstGeom prst="rightArrow">
            <a:avLst/>
          </a:prstGeom>
          <a:solidFill>
            <a:srgbClr val="4BA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048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</Words>
  <Application>Microsoft Office PowerPoint</Application>
  <PresentationFormat>Breitbild</PresentationFormat>
  <Paragraphs>273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Sandbox</vt:lpstr>
      <vt:lpstr>Farbschema</vt:lpstr>
      <vt:lpstr>Beamer - BenQ MS630ST</vt:lpstr>
      <vt:lpstr>Beamer - Acer H6541BDi</vt:lpstr>
      <vt:lpstr>Beamer - Acer P5630</vt:lpstr>
      <vt:lpstr>Beamer - Optoma HD144X</vt:lpstr>
      <vt:lpstr>Beamer - BenQ TH550</vt:lpstr>
      <vt:lpstr>Beamer - Vergleich</vt:lpstr>
      <vt:lpstr>Projektstand - 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Sandbox</dc:title>
  <dc:creator>sINFdahall</dc:creator>
  <cp:lastModifiedBy>sINFdahall</cp:lastModifiedBy>
  <cp:revision>1</cp:revision>
  <dcterms:created xsi:type="dcterms:W3CDTF">2020-11-05T13:55:00Z</dcterms:created>
  <dcterms:modified xsi:type="dcterms:W3CDTF">2020-11-05T13:56:22Z</dcterms:modified>
</cp:coreProperties>
</file>