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E6BE752-5488-4B2C-9278-D9DDEDE1AEC5}">
          <p14:sldIdLst>
            <p14:sldId id="256"/>
            <p14:sldId id="257"/>
            <p14:sldId id="263"/>
            <p14:sldId id="266"/>
          </p14:sldIdLst>
        </p14:section>
        <p14:section name="Archiv" id="{536D64B7-A53D-4D62-9D84-EBCCC9FB6A87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B5E"/>
    <a:srgbClr val="F2F2F2"/>
    <a:srgbClr val="93CADF"/>
    <a:srgbClr val="F9ECDC"/>
    <a:srgbClr val="4BAFC9"/>
    <a:srgbClr val="AB410D"/>
    <a:srgbClr val="97341F"/>
    <a:srgbClr val="EC6A34"/>
    <a:srgbClr val="6A9ED8"/>
    <a:srgbClr val="296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F8995-E791-4263-BEEC-3489964116A5}" v="103" dt="2020-11-05T10:33:47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51F4D-4EAC-4ACC-B6B4-1FB546662ACD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2043-C753-4883-AEA1-84E5E23F6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70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 Menschen die Möglichkeit geben das zu erleben.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52043-C753-4883-AEA1-84E5E23F6DC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77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B39F4-0947-4218-A529-448BCFCB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CD7C48-0A4D-40A4-8AD9-CF5E4C22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4FF2D-AD6B-4355-8BE3-325C6E71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29CC0AC4-BB93-425D-AE40-A757EFCD96E0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64676-A58C-4BE6-9E00-00C80BE4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A044E-8896-4955-98BC-CF862DC8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78CA32-31BA-4201-812E-402875E0F27E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29014"/>
            <a:ext cx="91440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700517-39BC-4959-A6B3-778C8F763C1D}"/>
              </a:ext>
            </a:extLst>
          </p:cNvPr>
          <p:cNvCxnSpPr>
            <a:cxnSpLocks/>
          </p:cNvCxnSpPr>
          <p:nvPr userDrawn="1"/>
        </p:nvCxnSpPr>
        <p:spPr>
          <a:xfrm>
            <a:off x="10668000" y="1122363"/>
            <a:ext cx="0" cy="2406651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AC2CD-951C-462F-AB9D-B3CF467D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9D627D-08BB-4158-B374-02BFA08D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E9388-8CF0-418C-B2C2-DF09E8CD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9137-3B85-465F-AD54-3C3B36B79DB9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6EBB7-F165-43C7-AE82-5A96EAE4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BF25D-1D0C-4E37-9B08-D8C6D85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E61684-3978-4023-9D32-AB654F0B7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2FF50A-0BA3-40E9-AA9B-70FB4378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DAD0F-093E-47C2-847E-D47C7E9A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9EF0-E21B-48B2-82E3-5DC495DC9D5F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CB2B3-00F4-4643-8524-C1E5BACD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B2C82-7A22-4F2E-9680-9473CA24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AA85-E78E-437C-A722-C22E5B5B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25A7E-329B-496E-813E-7518CB56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3"/>
            <a:ext cx="10515600" cy="51482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0B102-6C01-42D4-8749-A253453F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343042D2-E120-4396-9FF5-54CF08C42541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13378-62DC-43FE-BA4F-B73F14DA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29945-D8FA-4270-81C2-D0489E5B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DCC82CA-EB5B-4331-9647-F9DCCCE5B3C1}"/>
              </a:ext>
            </a:extLst>
          </p:cNvPr>
          <p:cNvCxnSpPr/>
          <p:nvPr userDrawn="1"/>
        </p:nvCxnSpPr>
        <p:spPr>
          <a:xfrm>
            <a:off x="838200" y="942976"/>
            <a:ext cx="105156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29D49-DABF-486F-862F-22FEE0A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35ADC-2CE1-4645-BC64-FEDE0944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ADF0E-ED58-4CA8-967F-B44758E9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7F5E-49C8-4C88-9F63-88340FBB317C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0A7D3-AB3C-41EB-8BCF-A47014CA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6F6AF-C048-4A28-92CE-783BF47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8E99E-D913-43FA-8C02-E2BBEA1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72E4-1EA4-41A1-A6ED-619C424C0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3C1E3-BBCE-48E6-BAF3-73701AB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E8E90-0230-4DB8-B917-4A772E0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3AC3-7E5C-4E60-AD7F-150801D544FF}" type="datetime1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542C62-42C7-4ABE-8441-D04136D3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6A0F9-27D5-489D-B2B0-FBDF5677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CE450-18FE-4A2D-8E69-DC5F4062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26583-7EE7-4F5D-9B6D-E7C23845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EC3E6-2073-45D7-86B8-E332A681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A79F29-37EA-4A9B-83C0-8FCB6D7CD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226BB1-A19C-48AF-85A1-1D87F9D51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4EE4A1-B890-4FA2-BCFB-A15ED00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E0B8-2B7A-446A-8DB9-5FB987DE01B0}" type="datetime1">
              <a:rPr lang="de-DE" smtClean="0"/>
              <a:t>17.12.2020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8D873E-3F41-4BE8-82EB-2FA4E247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A6A2B-06BD-48F2-AA37-196B5F63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CEF47-F987-4F62-A4BF-F1ABD69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2CAB3-5591-4C65-B822-C0A799E9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DF-29FB-4765-BACA-35DBCB2E6C89}" type="datetime1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B3E5D-2425-4AF7-B215-3DAFCAB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41F468-8E22-49A7-9B5E-86E1F5EC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3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88646-25B3-4A9C-AC8F-7C8AA735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9690-CD83-4A95-B78E-A35C5B5BA64C}" type="datetime1">
              <a:rPr lang="de-DE" smtClean="0"/>
              <a:t>17.12.2020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A492E1-D984-48F0-A3AA-06D574F0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94B52-1D0D-4470-B7EA-23947720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2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ECEEE-206E-450D-858C-169CE341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41F5E-74D8-4603-B158-95DA0CB4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F0C4EA-B023-40D1-8942-04440929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C33E2-A143-4211-B79E-479D5858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2934-6472-4E18-A618-5F5519EE213E}" type="datetime1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8C06-75EA-42ED-818C-45298355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72B3FC-694B-41F9-ADD2-7C89B82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2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B7B39-D35B-4BF8-B240-017E3869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02BFB9-BD66-4365-9A7B-1893FAA71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3C4C2-A403-4C19-AB05-C7CE5C9D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203F8-ECAD-4460-A22E-673CAF65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6B1F-AD92-492D-A1AF-5BB3E1EFBEAC}" type="datetime1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C897D8-22AC-4925-8ABE-33FB412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0872B-5548-4828-A661-F35DEF09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9ADF7-36F9-4AE1-AE16-5D0171D1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D1D7A-C527-4B8F-8273-577B746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8F5D7-9444-4A5D-8A9F-252513F38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8079-4F30-4C33-98E3-39C512C3CA79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FCA8A-CF1B-43D0-B3B1-0DFBD16FA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B22DD-EBA0-4909-825F-80C453D4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46C75-FA2A-4EAC-9403-BBD648392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Sandbox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E2237-0E7C-43D4-B8E0-9DBD589CC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Review 01 – 10.11.2020 – 10:30 bis 11:15</a:t>
            </a:r>
          </a:p>
          <a:p>
            <a:endParaRPr lang="de-DE" dirty="0"/>
          </a:p>
          <a:p>
            <a:r>
              <a:rPr lang="de-DE" sz="2000" dirty="0"/>
              <a:t>Nicolas Durant, David </a:t>
            </a:r>
            <a:r>
              <a:rPr lang="de-DE" sz="2000" dirty="0" err="1"/>
              <a:t>Halletz</a:t>
            </a:r>
            <a:r>
              <a:rPr lang="de-DE" sz="2000" dirty="0"/>
              <a:t>, Benjamin Hauck, Marita Pastore, Daniel Schneider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23D38-A0F1-433D-979A-244B881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705B-7482-4E05-B4EE-F88BF0968BB6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5F96D-68D7-4539-AE7B-52C356D9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B8EA4-ED6C-42E4-8B63-99BCE78A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5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6FF5C9-776F-48A4-8CE6-3178DE8633D6}"/>
              </a:ext>
            </a:extLst>
          </p:cNvPr>
          <p:cNvCxnSpPr/>
          <p:nvPr/>
        </p:nvCxnSpPr>
        <p:spPr>
          <a:xfrm>
            <a:off x="474785" y="3015760"/>
            <a:ext cx="11060723" cy="0"/>
          </a:xfrm>
          <a:prstGeom prst="straightConnector1">
            <a:avLst/>
          </a:prstGeom>
          <a:ln w="76200">
            <a:solidFill>
              <a:srgbClr val="DCAB5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33E02026-CE02-4E9C-9429-D1BC378F0FCE}"/>
              </a:ext>
            </a:extLst>
          </p:cNvPr>
          <p:cNvCxnSpPr>
            <a:cxnSpLocks/>
            <a:stCxn id="114" idx="3"/>
            <a:endCxn id="113" idx="3"/>
          </p:cNvCxnSpPr>
          <p:nvPr/>
        </p:nvCxnSpPr>
        <p:spPr>
          <a:xfrm>
            <a:off x="10690463" y="2382840"/>
            <a:ext cx="594" cy="3718753"/>
          </a:xfrm>
          <a:prstGeom prst="line">
            <a:avLst/>
          </a:prstGeom>
          <a:ln w="38100">
            <a:solidFill>
              <a:srgbClr val="973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>
            <a:extLst>
              <a:ext uri="{FF2B5EF4-FFF2-40B4-BE49-F238E27FC236}">
                <a16:creationId xmlns:a16="http://schemas.microsoft.com/office/drawing/2014/main" id="{48AE04E9-497F-4525-9F47-979891E0EC2F}"/>
              </a:ext>
            </a:extLst>
          </p:cNvPr>
          <p:cNvSpPr/>
          <p:nvPr/>
        </p:nvSpPr>
        <p:spPr>
          <a:xfrm>
            <a:off x="9433757" y="5734151"/>
            <a:ext cx="1257300" cy="734883"/>
          </a:xfrm>
          <a:prstGeom prst="rect">
            <a:avLst/>
          </a:prstGeom>
          <a:solidFill>
            <a:srgbClr val="97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Abgabe</a:t>
            </a:r>
            <a:endParaRPr lang="de-DE" sz="1000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6EE33037-21EF-453C-8546-60900152A375}"/>
              </a:ext>
            </a:extLst>
          </p:cNvPr>
          <p:cNvSpPr txBox="1"/>
          <p:nvPr/>
        </p:nvSpPr>
        <p:spPr>
          <a:xfrm>
            <a:off x="9688266" y="219817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15.01.21</a:t>
            </a:r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407A6A3F-4ABA-4868-BEF5-CCE89DC3AC2F}"/>
              </a:ext>
            </a:extLst>
          </p:cNvPr>
          <p:cNvGrpSpPr/>
          <p:nvPr/>
        </p:nvGrpSpPr>
        <p:grpSpPr>
          <a:xfrm>
            <a:off x="8241900" y="1868004"/>
            <a:ext cx="418704" cy="1374824"/>
            <a:chOff x="4003347" y="1217375"/>
            <a:chExt cx="418704" cy="1374824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8B034939-7E14-4F24-B3C3-37628FD1F7E4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AF19D686-CCAD-4371-B3BA-5BA8632BBCF9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53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9DD1991-7417-4E66-ADFD-2BB43288D0B3}"/>
              </a:ext>
            </a:extLst>
          </p:cNvPr>
          <p:cNvGrpSpPr/>
          <p:nvPr/>
        </p:nvGrpSpPr>
        <p:grpSpPr>
          <a:xfrm>
            <a:off x="8842942" y="1868004"/>
            <a:ext cx="418704" cy="1374824"/>
            <a:chOff x="4003347" y="1217375"/>
            <a:chExt cx="418704" cy="1374824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C7F881CE-190D-4C68-8220-96F9188FC38B}"/>
                </a:ext>
              </a:extLst>
            </p:cNvPr>
            <p:cNvCxnSpPr>
              <a:cxnSpLocks/>
              <a:stCxn id="96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B3D786D4-9980-4661-8D13-D7B9D91C6A5B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01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C4A3E33F-6010-4811-920B-8F9F3D8EB4E3}"/>
              </a:ext>
            </a:extLst>
          </p:cNvPr>
          <p:cNvGrpSpPr/>
          <p:nvPr/>
        </p:nvGrpSpPr>
        <p:grpSpPr>
          <a:xfrm>
            <a:off x="9443984" y="1868004"/>
            <a:ext cx="418704" cy="1374824"/>
            <a:chOff x="4003347" y="1217375"/>
            <a:chExt cx="418704" cy="1374824"/>
          </a:xfrm>
        </p:grpSpPr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014FEAA9-812B-4863-89D1-18E2AD09B3FF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5E68ADB0-8C74-4518-9A17-234DEA54942A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02</a:t>
              </a: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DA9DE328-5D25-4BA1-81F6-E0EB482EA05D}"/>
              </a:ext>
            </a:extLst>
          </p:cNvPr>
          <p:cNvGrpSpPr/>
          <p:nvPr/>
        </p:nvGrpSpPr>
        <p:grpSpPr>
          <a:xfrm>
            <a:off x="10045028" y="1874581"/>
            <a:ext cx="418704" cy="1374824"/>
            <a:chOff x="4003347" y="1217375"/>
            <a:chExt cx="418704" cy="1374824"/>
          </a:xfrm>
        </p:grpSpPr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D569516-B80C-4ED6-A270-EEF040DC8542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ED5248B0-93B8-4CCA-A44B-83DF489CB80C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03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EFBC87F-9026-4B51-B29E-76AFDEB663C4}"/>
              </a:ext>
            </a:extLst>
          </p:cNvPr>
          <p:cNvGrpSpPr/>
          <p:nvPr/>
        </p:nvGrpSpPr>
        <p:grpSpPr>
          <a:xfrm>
            <a:off x="4034606" y="1868004"/>
            <a:ext cx="418704" cy="1374824"/>
            <a:chOff x="4003347" y="1217375"/>
            <a:chExt cx="418704" cy="1374824"/>
          </a:xfrm>
        </p:grpSpPr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57EE19CA-F1E0-4B3D-9F2F-8A29797F0760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0B037370-FF74-4B22-A872-E1B7CD0DE928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46</a:t>
              </a: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C3B59EEA-C64D-452F-9F60-31DB30C2305B}"/>
              </a:ext>
            </a:extLst>
          </p:cNvPr>
          <p:cNvGrpSpPr/>
          <p:nvPr/>
        </p:nvGrpSpPr>
        <p:grpSpPr>
          <a:xfrm>
            <a:off x="4635648" y="1874581"/>
            <a:ext cx="418704" cy="1370798"/>
            <a:chOff x="2165313" y="1280451"/>
            <a:chExt cx="418704" cy="1374824"/>
          </a:xfrm>
        </p:grpSpPr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9AC3DF03-8E3D-465F-97F9-8416E98C4418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2374665" y="1650868"/>
              <a:ext cx="0" cy="1004407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50E0C45-7648-49EA-A018-0D6F30DF3A4C}"/>
                </a:ext>
              </a:extLst>
            </p:cNvPr>
            <p:cNvSpPr txBox="1"/>
            <p:nvPr/>
          </p:nvSpPr>
          <p:spPr>
            <a:xfrm>
              <a:off x="2165313" y="1280451"/>
              <a:ext cx="418704" cy="37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47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0BB7C6C5-DE94-4F01-A536-4546D6C9F425}"/>
              </a:ext>
            </a:extLst>
          </p:cNvPr>
          <p:cNvGrpSpPr/>
          <p:nvPr/>
        </p:nvGrpSpPr>
        <p:grpSpPr>
          <a:xfrm>
            <a:off x="5236690" y="1870557"/>
            <a:ext cx="418704" cy="1374824"/>
            <a:chOff x="2165313" y="1218907"/>
            <a:chExt cx="418704" cy="1374824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598FD896-4BDC-42ED-8F29-592CAC3AEED9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2374665" y="1588239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457D4986-B46B-489B-AC14-802665B0EDC9}"/>
                </a:ext>
              </a:extLst>
            </p:cNvPr>
            <p:cNvSpPr txBox="1"/>
            <p:nvPr/>
          </p:nvSpPr>
          <p:spPr>
            <a:xfrm>
              <a:off x="2165313" y="12189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48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12BE74E2-0163-4C73-8728-C848844950A7}"/>
              </a:ext>
            </a:extLst>
          </p:cNvPr>
          <p:cNvGrpSpPr/>
          <p:nvPr/>
        </p:nvGrpSpPr>
        <p:grpSpPr>
          <a:xfrm>
            <a:off x="5837732" y="1870557"/>
            <a:ext cx="418704" cy="1374824"/>
            <a:chOff x="2165313" y="1218907"/>
            <a:chExt cx="418704" cy="1374824"/>
          </a:xfrm>
        </p:grpSpPr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AC30623F-8B8B-491A-A589-6E1CD2A82091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2374665" y="1588239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551641-BAC8-4861-8377-66B3E64C07F6}"/>
                </a:ext>
              </a:extLst>
            </p:cNvPr>
            <p:cNvSpPr txBox="1"/>
            <p:nvPr/>
          </p:nvSpPr>
          <p:spPr>
            <a:xfrm>
              <a:off x="2165313" y="12189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49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CF0FA28-74D0-4F52-AF56-1B1E77E864F4}"/>
              </a:ext>
            </a:extLst>
          </p:cNvPr>
          <p:cNvGrpSpPr/>
          <p:nvPr/>
        </p:nvGrpSpPr>
        <p:grpSpPr>
          <a:xfrm>
            <a:off x="6438774" y="1870557"/>
            <a:ext cx="418704" cy="1374824"/>
            <a:chOff x="3351131" y="1217375"/>
            <a:chExt cx="418704" cy="1374824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B01D049C-635A-4E2C-8FD5-58E04B5500B9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>
              <a:off x="3560483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76EB8DC0-FBA5-47A8-A5BD-5C7803A9DED3}"/>
                </a:ext>
              </a:extLst>
            </p:cNvPr>
            <p:cNvSpPr txBox="1"/>
            <p:nvPr/>
          </p:nvSpPr>
          <p:spPr>
            <a:xfrm>
              <a:off x="3351131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33D55DA-7C4E-47DB-BEDA-A46491CB7156}"/>
              </a:ext>
            </a:extLst>
          </p:cNvPr>
          <p:cNvGrpSpPr/>
          <p:nvPr/>
        </p:nvGrpSpPr>
        <p:grpSpPr>
          <a:xfrm>
            <a:off x="7039816" y="1870557"/>
            <a:ext cx="418704" cy="1374824"/>
            <a:chOff x="3708362" y="1217375"/>
            <a:chExt cx="418704" cy="1374824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6936FE5-962E-4FEC-9972-C12A68A0F00F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3917714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DF0FAB8F-CDD9-4CF7-B42C-34E8BE828770}"/>
                </a:ext>
              </a:extLst>
            </p:cNvPr>
            <p:cNvSpPr txBox="1"/>
            <p:nvPr/>
          </p:nvSpPr>
          <p:spPr>
            <a:xfrm>
              <a:off x="3708362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51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6233042-71C6-430F-A07B-2A0FB97B9EA2}"/>
              </a:ext>
            </a:extLst>
          </p:cNvPr>
          <p:cNvGrpSpPr/>
          <p:nvPr/>
        </p:nvGrpSpPr>
        <p:grpSpPr>
          <a:xfrm>
            <a:off x="7640858" y="1870557"/>
            <a:ext cx="418704" cy="1374824"/>
            <a:chOff x="4003347" y="1217375"/>
            <a:chExt cx="418704" cy="1374824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E8C91523-2725-4CCA-975F-6F6A4035C0A6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F906D904-1B84-4E6A-B971-CAA677AA8697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52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3EEE667-248F-4F86-9844-9ADB698ED0A1}"/>
              </a:ext>
            </a:extLst>
          </p:cNvPr>
          <p:cNvGrpSpPr/>
          <p:nvPr/>
        </p:nvGrpSpPr>
        <p:grpSpPr>
          <a:xfrm>
            <a:off x="1029396" y="1872028"/>
            <a:ext cx="418704" cy="1370798"/>
            <a:chOff x="2165313" y="1280451"/>
            <a:chExt cx="418704" cy="1374824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F844EF3-F1EE-4565-928C-A1928C69631C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374665" y="1649783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5B8B582-E089-4A84-96A6-59332EB25E02}"/>
                </a:ext>
              </a:extLst>
            </p:cNvPr>
            <p:cNvSpPr txBox="1"/>
            <p:nvPr/>
          </p:nvSpPr>
          <p:spPr>
            <a:xfrm>
              <a:off x="2165313" y="12804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41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070D34B-05D6-4BE7-BC4D-56A29F1FC34E}"/>
              </a:ext>
            </a:extLst>
          </p:cNvPr>
          <p:cNvGrpSpPr/>
          <p:nvPr/>
        </p:nvGrpSpPr>
        <p:grpSpPr>
          <a:xfrm>
            <a:off x="1630438" y="1868004"/>
            <a:ext cx="418704" cy="1374824"/>
            <a:chOff x="2165313" y="1218907"/>
            <a:chExt cx="418704" cy="1374824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43CF5FE-C9BA-4444-ACBF-7069D716E6D0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2374665" y="1588239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D9F7205-5EB5-47E4-A6BC-ACD079FDC0F4}"/>
                </a:ext>
              </a:extLst>
            </p:cNvPr>
            <p:cNvSpPr txBox="1"/>
            <p:nvPr/>
          </p:nvSpPr>
          <p:spPr>
            <a:xfrm>
              <a:off x="2165313" y="12189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42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6E60609-B863-4E40-8117-EE50FD2393F5}"/>
              </a:ext>
            </a:extLst>
          </p:cNvPr>
          <p:cNvGrpSpPr/>
          <p:nvPr/>
        </p:nvGrpSpPr>
        <p:grpSpPr>
          <a:xfrm>
            <a:off x="2231480" y="1868004"/>
            <a:ext cx="418704" cy="1374824"/>
            <a:chOff x="2165313" y="1218907"/>
            <a:chExt cx="418704" cy="1374824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DB671B01-4329-4BCB-979D-D3242A459A8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2374665" y="1588239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F3C3D3F-CBB7-48F8-AA6F-3BF4AF4B0F1C}"/>
                </a:ext>
              </a:extLst>
            </p:cNvPr>
            <p:cNvSpPr txBox="1"/>
            <p:nvPr/>
          </p:nvSpPr>
          <p:spPr>
            <a:xfrm>
              <a:off x="2165313" y="12189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43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F37675C-C850-4179-AB78-8BAF433A28EF}"/>
              </a:ext>
            </a:extLst>
          </p:cNvPr>
          <p:cNvGrpSpPr/>
          <p:nvPr/>
        </p:nvGrpSpPr>
        <p:grpSpPr>
          <a:xfrm>
            <a:off x="2832522" y="1868004"/>
            <a:ext cx="418704" cy="1374824"/>
            <a:chOff x="3351131" y="1217375"/>
            <a:chExt cx="418704" cy="1374824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02BD3896-22C7-4B6F-895C-1FF2FF78EA71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3560483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FE170503-9457-43B7-B443-7B871135D916}"/>
                </a:ext>
              </a:extLst>
            </p:cNvPr>
            <p:cNvSpPr txBox="1"/>
            <p:nvPr/>
          </p:nvSpPr>
          <p:spPr>
            <a:xfrm>
              <a:off x="3351131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44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98F6E3A-E0CF-4ED8-81A0-B4B19804F1D8}"/>
              </a:ext>
            </a:extLst>
          </p:cNvPr>
          <p:cNvGrpSpPr/>
          <p:nvPr/>
        </p:nvGrpSpPr>
        <p:grpSpPr>
          <a:xfrm>
            <a:off x="3433564" y="1868004"/>
            <a:ext cx="418704" cy="1374824"/>
            <a:chOff x="3708362" y="1217375"/>
            <a:chExt cx="418704" cy="1374824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7B06E372-D62E-42EB-BBAB-584200C0F823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3917714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7FA136A-4704-4D85-94BD-72A0460F201C}"/>
                </a:ext>
              </a:extLst>
            </p:cNvPr>
            <p:cNvSpPr txBox="1"/>
            <p:nvPr/>
          </p:nvSpPr>
          <p:spPr>
            <a:xfrm>
              <a:off x="3708362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45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DDA5869-38DD-4F70-B28E-A64D5C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Projektverlauf – Milestones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D1E5A6-198A-4E52-9C9F-B9D068C6A268}"/>
              </a:ext>
            </a:extLst>
          </p:cNvPr>
          <p:cNvCxnSpPr/>
          <p:nvPr/>
        </p:nvCxnSpPr>
        <p:spPr>
          <a:xfrm>
            <a:off x="4345238" y="2558560"/>
            <a:ext cx="0" cy="1134207"/>
          </a:xfrm>
          <a:prstGeom prst="line">
            <a:avLst/>
          </a:prstGeom>
          <a:ln w="38100">
            <a:solidFill>
              <a:srgbClr val="973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89055828-9DA1-48A6-96C9-CE107769CF4B}"/>
              </a:ext>
            </a:extLst>
          </p:cNvPr>
          <p:cNvSpPr/>
          <p:nvPr/>
        </p:nvSpPr>
        <p:spPr>
          <a:xfrm>
            <a:off x="3716588" y="3690204"/>
            <a:ext cx="1257300" cy="536329"/>
          </a:xfrm>
          <a:prstGeom prst="rect">
            <a:avLst/>
          </a:prstGeom>
          <a:solidFill>
            <a:srgbClr val="97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Review 1</a:t>
            </a:r>
          </a:p>
          <a:p>
            <a:pPr algn="ctr"/>
            <a:r>
              <a:rPr lang="de-DE" sz="1000" dirty="0"/>
              <a:t>Präsentation, Demo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B97D81-0062-450B-833D-0DEE8509F98D}"/>
              </a:ext>
            </a:extLst>
          </p:cNvPr>
          <p:cNvSpPr txBox="1"/>
          <p:nvPr/>
        </p:nvSpPr>
        <p:spPr>
          <a:xfrm>
            <a:off x="3844139" y="22388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10.11.20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907E74-DA2C-47A3-9249-141F068FBEE9}"/>
              </a:ext>
            </a:extLst>
          </p:cNvPr>
          <p:cNvCxnSpPr/>
          <p:nvPr/>
        </p:nvCxnSpPr>
        <p:spPr>
          <a:xfrm>
            <a:off x="7341711" y="2555416"/>
            <a:ext cx="0" cy="1134207"/>
          </a:xfrm>
          <a:prstGeom prst="line">
            <a:avLst/>
          </a:prstGeom>
          <a:ln w="38100">
            <a:solidFill>
              <a:srgbClr val="973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D3B98B4-1E63-4846-B2CD-6EFF38221DB9}"/>
              </a:ext>
            </a:extLst>
          </p:cNvPr>
          <p:cNvSpPr txBox="1"/>
          <p:nvPr/>
        </p:nvSpPr>
        <p:spPr>
          <a:xfrm>
            <a:off x="6840612" y="218608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15.12.20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BE0F547-92F8-4526-8F03-D3479AEDC199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7933577" y="2792805"/>
            <a:ext cx="0" cy="2112759"/>
          </a:xfrm>
          <a:prstGeom prst="lin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FA7476C-FCB7-42C6-AAFB-62D4CFC19CEB}"/>
              </a:ext>
            </a:extLst>
          </p:cNvPr>
          <p:cNvSpPr/>
          <p:nvPr/>
        </p:nvSpPr>
        <p:spPr>
          <a:xfrm>
            <a:off x="7304927" y="4905564"/>
            <a:ext cx="1257300" cy="734885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Usability Testessen</a:t>
            </a:r>
          </a:p>
          <a:p>
            <a:pPr algn="ctr"/>
            <a:r>
              <a:rPr lang="de-DE" sz="1000" dirty="0"/>
              <a:t>Messestand online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13E0890-7A5F-431E-A0DE-A24B1EDCD0BE}"/>
              </a:ext>
            </a:extLst>
          </p:cNvPr>
          <p:cNvSpPr/>
          <p:nvPr/>
        </p:nvSpPr>
        <p:spPr>
          <a:xfrm>
            <a:off x="9665535" y="4718905"/>
            <a:ext cx="1257300" cy="886254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Übergabe Kunde</a:t>
            </a:r>
          </a:p>
          <a:p>
            <a:pPr algn="ctr"/>
            <a:r>
              <a:rPr lang="de-DE" sz="1000" dirty="0" err="1"/>
              <a:t>Codebase</a:t>
            </a:r>
            <a:r>
              <a:rPr lang="de-DE" sz="1000" dirty="0"/>
              <a:t>, Dokumentation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12C536F-8F80-4A98-854F-1081997FE8DD}"/>
              </a:ext>
            </a:extLst>
          </p:cNvPr>
          <p:cNvCxnSpPr/>
          <p:nvPr/>
        </p:nvCxnSpPr>
        <p:spPr>
          <a:xfrm>
            <a:off x="1524609" y="2558560"/>
            <a:ext cx="0" cy="1134207"/>
          </a:xfrm>
          <a:prstGeom prst="lin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34C56777-0C38-4121-9549-5910BF21A3E9}"/>
              </a:ext>
            </a:extLst>
          </p:cNvPr>
          <p:cNvSpPr/>
          <p:nvPr/>
        </p:nvSpPr>
        <p:spPr>
          <a:xfrm>
            <a:off x="895959" y="3690204"/>
            <a:ext cx="1257300" cy="1084015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Kennen-lernen</a:t>
            </a:r>
          </a:p>
          <a:p>
            <a:pPr algn="ctr"/>
            <a:r>
              <a:rPr lang="de-DE" sz="1000" dirty="0"/>
              <a:t>Vorstellungen, IST-Stand, erste Vorgehensweise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FFD4095-3F45-42CC-8B77-D908162B6A6E}"/>
              </a:ext>
            </a:extLst>
          </p:cNvPr>
          <p:cNvSpPr txBox="1"/>
          <p:nvPr/>
        </p:nvSpPr>
        <p:spPr>
          <a:xfrm>
            <a:off x="1023510" y="22388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08.10.20</a:t>
            </a:r>
          </a:p>
        </p:txBody>
      </p:sp>
      <p:sp>
        <p:nvSpPr>
          <p:cNvPr id="31" name="Geschweifte Klammer links 30">
            <a:extLst>
              <a:ext uri="{FF2B5EF4-FFF2-40B4-BE49-F238E27FC236}">
                <a16:creationId xmlns:a16="http://schemas.microsoft.com/office/drawing/2014/main" id="{083AEF71-CA14-47A8-9BCF-64C86BF0E223}"/>
              </a:ext>
            </a:extLst>
          </p:cNvPr>
          <p:cNvSpPr/>
          <p:nvPr/>
        </p:nvSpPr>
        <p:spPr>
          <a:xfrm rot="16200000">
            <a:off x="10235723" y="3728153"/>
            <a:ext cx="87923" cy="1638298"/>
          </a:xfrm>
          <a:prstGeom prst="leftBrac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16A65EE-D9E4-4186-A9F9-8405810249D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460536" y="2368797"/>
            <a:ext cx="0" cy="2134544"/>
          </a:xfrm>
          <a:prstGeom prst="line">
            <a:avLst/>
          </a:prstGeom>
          <a:ln w="38100" cap="flat" cmpd="sng" algn="ctr">
            <a:solidFill>
              <a:srgbClr val="4BAFC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04888C5-4A33-4D72-A1E2-C7F67C4F32BF}"/>
              </a:ext>
            </a:extLst>
          </p:cNvPr>
          <p:cNvCxnSpPr>
            <a:cxnSpLocks/>
            <a:stCxn id="31" idx="2"/>
          </p:cNvCxnSpPr>
          <p:nvPr/>
        </p:nvCxnSpPr>
        <p:spPr>
          <a:xfrm flipH="1" flipV="1">
            <a:off x="11098832" y="2421581"/>
            <a:ext cx="2" cy="2081760"/>
          </a:xfrm>
          <a:prstGeom prst="line">
            <a:avLst/>
          </a:prstGeom>
          <a:ln w="38100" cap="flat" cmpd="sng" algn="ctr">
            <a:solidFill>
              <a:srgbClr val="4BAFC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A38046EA-52E3-44FC-B5BE-37F8CF0F9348}"/>
              </a:ext>
            </a:extLst>
          </p:cNvPr>
          <p:cNvSpPr/>
          <p:nvPr/>
        </p:nvSpPr>
        <p:spPr>
          <a:xfrm>
            <a:off x="8232716" y="2516315"/>
            <a:ext cx="209398" cy="1134207"/>
          </a:xfrm>
          <a:prstGeom prst="rect">
            <a:avLst/>
          </a:prstGeom>
          <a:solidFill>
            <a:srgbClr val="F9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Weihnachten -3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01DAA47-3F35-409C-A3F4-1F6B28E83487}"/>
              </a:ext>
            </a:extLst>
          </p:cNvPr>
          <p:cNvSpPr/>
          <p:nvPr/>
        </p:nvSpPr>
        <p:spPr>
          <a:xfrm>
            <a:off x="8763416" y="2516315"/>
            <a:ext cx="209380" cy="1134207"/>
          </a:xfrm>
          <a:prstGeom prst="rect">
            <a:avLst/>
          </a:prstGeom>
          <a:solidFill>
            <a:srgbClr val="F9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Neujahr -1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9216EEC-C9BC-4A2A-A0BF-D6FE0F7C4FD3}"/>
              </a:ext>
            </a:extLst>
          </p:cNvPr>
          <p:cNvSpPr/>
          <p:nvPr/>
        </p:nvSpPr>
        <p:spPr>
          <a:xfrm>
            <a:off x="9279120" y="2516316"/>
            <a:ext cx="213546" cy="1134207"/>
          </a:xfrm>
          <a:prstGeom prst="rect">
            <a:avLst/>
          </a:prstGeom>
          <a:solidFill>
            <a:srgbClr val="F9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de-DE" sz="1000" dirty="0">
                <a:solidFill>
                  <a:schemeClr val="tx1"/>
                </a:solidFill>
              </a:rPr>
              <a:t>Heilige 3 Könige -1</a:t>
            </a: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0252005F-0308-4475-A7C0-D23EA825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855A-A76E-42E5-9E88-89E4EF5B9894}" type="datetime1">
              <a:rPr lang="de-DE" smtClean="0"/>
              <a:t>17.12.2020</a:t>
            </a:fld>
            <a:endParaRPr lang="de-DE" dirty="0"/>
          </a:p>
        </p:txBody>
      </p:sp>
      <p:sp>
        <p:nvSpPr>
          <p:cNvPr id="43" name="Fußzeilenplatzhalter 42">
            <a:extLst>
              <a:ext uri="{FF2B5EF4-FFF2-40B4-BE49-F238E27FC236}">
                <a16:creationId xmlns:a16="http://schemas.microsoft.com/office/drawing/2014/main" id="{8C2FA83E-C273-4402-A2B5-610BA5A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44" name="Foliennummernplatzhalter 43">
            <a:extLst>
              <a:ext uri="{FF2B5EF4-FFF2-40B4-BE49-F238E27FC236}">
                <a16:creationId xmlns:a16="http://schemas.microsoft.com/office/drawing/2014/main" id="{4484A6C3-45B1-46C7-8B4D-8DD9791E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0C3E0E0-8513-43E0-87E4-BC2244EC0351}"/>
              </a:ext>
            </a:extLst>
          </p:cNvPr>
          <p:cNvSpPr/>
          <p:nvPr/>
        </p:nvSpPr>
        <p:spPr>
          <a:xfrm>
            <a:off x="6713061" y="3687060"/>
            <a:ext cx="1257300" cy="536329"/>
          </a:xfrm>
          <a:prstGeom prst="rect">
            <a:avLst/>
          </a:prstGeom>
          <a:solidFill>
            <a:srgbClr val="97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Review 2</a:t>
            </a:r>
          </a:p>
          <a:p>
            <a:pPr algn="ctr"/>
            <a:r>
              <a:rPr lang="de-DE" sz="1000" dirty="0"/>
              <a:t>Präsentation, Demo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7375DEB-C7CD-4574-9491-593B5E5ED95E}"/>
              </a:ext>
            </a:extLst>
          </p:cNvPr>
          <p:cNvSpPr txBox="1"/>
          <p:nvPr/>
        </p:nvSpPr>
        <p:spPr>
          <a:xfrm>
            <a:off x="7432478" y="242347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22.12.20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B6C703E-9F8B-4AAA-BB7D-69B3BBFBE120}"/>
              </a:ext>
            </a:extLst>
          </p:cNvPr>
          <p:cNvGrpSpPr/>
          <p:nvPr/>
        </p:nvGrpSpPr>
        <p:grpSpPr>
          <a:xfrm>
            <a:off x="10679461" y="1874581"/>
            <a:ext cx="418704" cy="1374824"/>
            <a:chOff x="4003347" y="1217375"/>
            <a:chExt cx="418704" cy="1374824"/>
          </a:xfrm>
        </p:grpSpPr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7C6037B6-6319-4A80-B052-C2381F8E4577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4212699" y="1586707"/>
              <a:ext cx="0" cy="1005492"/>
            </a:xfrm>
            <a:prstGeom prst="line">
              <a:avLst/>
            </a:prstGeom>
            <a:ln w="12700">
              <a:solidFill>
                <a:srgbClr val="4BA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2D114824-71F5-4A85-91BE-BDCDD42E5C18}"/>
                </a:ext>
              </a:extLst>
            </p:cNvPr>
            <p:cNvSpPr txBox="1"/>
            <p:nvPr/>
          </p:nvSpPr>
          <p:spPr>
            <a:xfrm>
              <a:off x="4003347" y="12173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04</a:t>
              </a:r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8E80544-9C9E-4235-9ED6-E85F012B96EF}"/>
              </a:ext>
            </a:extLst>
          </p:cNvPr>
          <p:cNvCxnSpPr>
            <a:cxnSpLocks/>
            <a:stCxn id="15" idx="1"/>
            <a:endCxn id="14" idx="1"/>
          </p:cNvCxnSpPr>
          <p:nvPr/>
        </p:nvCxnSpPr>
        <p:spPr>
          <a:xfrm flipH="1">
            <a:off x="10783596" y="2376627"/>
            <a:ext cx="11896" cy="1678456"/>
          </a:xfrm>
          <a:prstGeom prst="line">
            <a:avLst/>
          </a:prstGeom>
          <a:ln w="38100">
            <a:solidFill>
              <a:srgbClr val="9734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242F4EEA-9EEC-4B6E-8CCC-2A6E9AB30303}"/>
              </a:ext>
            </a:extLst>
          </p:cNvPr>
          <p:cNvSpPr/>
          <p:nvPr/>
        </p:nvSpPr>
        <p:spPr>
          <a:xfrm>
            <a:off x="10783596" y="3687641"/>
            <a:ext cx="1257300" cy="734883"/>
          </a:xfrm>
          <a:prstGeom prst="rect">
            <a:avLst/>
          </a:prstGeom>
          <a:solidFill>
            <a:srgbClr val="97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Messe</a:t>
            </a:r>
          </a:p>
          <a:p>
            <a:pPr algn="ctr"/>
            <a:r>
              <a:rPr lang="de-DE" sz="1000" dirty="0"/>
              <a:t>Abschluss Pitch, Messestand mit Poster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9EEAE0-0282-428E-A579-A09FDBF3BAFF}"/>
              </a:ext>
            </a:extLst>
          </p:cNvPr>
          <p:cNvSpPr txBox="1"/>
          <p:nvPr/>
        </p:nvSpPr>
        <p:spPr>
          <a:xfrm>
            <a:off x="10795492" y="219196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23.01.21</a:t>
            </a:r>
          </a:p>
        </p:txBody>
      </p:sp>
      <p:sp>
        <p:nvSpPr>
          <p:cNvPr id="107" name="Geschweifte Klammer links 106">
            <a:extLst>
              <a:ext uri="{FF2B5EF4-FFF2-40B4-BE49-F238E27FC236}">
                <a16:creationId xmlns:a16="http://schemas.microsoft.com/office/drawing/2014/main" id="{94491FDD-9B24-4DA2-B24F-2693CE31AB1F}"/>
              </a:ext>
            </a:extLst>
          </p:cNvPr>
          <p:cNvSpPr/>
          <p:nvPr/>
        </p:nvSpPr>
        <p:spPr>
          <a:xfrm rot="5400000">
            <a:off x="2870935" y="422636"/>
            <a:ext cx="341880" cy="2404170"/>
          </a:xfrm>
          <a:prstGeom prst="leftBrac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Geschweifte Klammer links 107">
            <a:extLst>
              <a:ext uri="{FF2B5EF4-FFF2-40B4-BE49-F238E27FC236}">
                <a16:creationId xmlns:a16="http://schemas.microsoft.com/office/drawing/2014/main" id="{7FE4226D-EE51-413A-9081-AE705C40D477}"/>
              </a:ext>
            </a:extLst>
          </p:cNvPr>
          <p:cNvSpPr/>
          <p:nvPr/>
        </p:nvSpPr>
        <p:spPr>
          <a:xfrm rot="5400000">
            <a:off x="5578268" y="117930"/>
            <a:ext cx="336577" cy="3005214"/>
          </a:xfrm>
          <a:prstGeom prst="leftBrac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Geschweifte Klammer links 108">
            <a:extLst>
              <a:ext uri="{FF2B5EF4-FFF2-40B4-BE49-F238E27FC236}">
                <a16:creationId xmlns:a16="http://schemas.microsoft.com/office/drawing/2014/main" id="{4BBF3847-1174-4740-BF23-703EB491BB4A}"/>
              </a:ext>
            </a:extLst>
          </p:cNvPr>
          <p:cNvSpPr/>
          <p:nvPr/>
        </p:nvSpPr>
        <p:spPr>
          <a:xfrm rot="5400000">
            <a:off x="8892369" y="-200787"/>
            <a:ext cx="353238" cy="3639654"/>
          </a:xfrm>
          <a:prstGeom prst="leftBrace">
            <a:avLst/>
          </a:prstGeom>
          <a:ln w="38100">
            <a:solidFill>
              <a:srgbClr val="4BAF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C8A25117-B219-4CEB-AA11-95609FD62BB0}"/>
              </a:ext>
            </a:extLst>
          </p:cNvPr>
          <p:cNvSpPr/>
          <p:nvPr/>
        </p:nvSpPr>
        <p:spPr>
          <a:xfrm>
            <a:off x="2420423" y="1165931"/>
            <a:ext cx="1257300" cy="340367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Exploration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4EF810A-50BF-4EBF-A11F-8CE3BA205962}"/>
              </a:ext>
            </a:extLst>
          </p:cNvPr>
          <p:cNvSpPr/>
          <p:nvPr/>
        </p:nvSpPr>
        <p:spPr>
          <a:xfrm>
            <a:off x="5117894" y="1165931"/>
            <a:ext cx="1257300" cy="340367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Wachstum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2CA2C8-316F-4A63-B975-06D00FC32527}"/>
              </a:ext>
            </a:extLst>
          </p:cNvPr>
          <p:cNvSpPr/>
          <p:nvPr/>
        </p:nvSpPr>
        <p:spPr>
          <a:xfrm>
            <a:off x="8256856" y="1165931"/>
            <a:ext cx="1610990" cy="340367"/>
          </a:xfrm>
          <a:prstGeom prst="rect">
            <a:avLst/>
          </a:prstGeom>
          <a:solidFill>
            <a:srgbClr val="4BA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Konsolidierung</a:t>
            </a:r>
          </a:p>
        </p:txBody>
      </p:sp>
    </p:spTree>
    <p:extLst>
      <p:ext uri="{BB962C8B-B14F-4D97-AF65-F5344CB8AC3E}">
        <p14:creationId xmlns:p14="http://schemas.microsoft.com/office/powerpoint/2010/main" val="29777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3590-657E-4983-ACD8-80F9C151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B24399-EE62-439C-A974-4801F914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704D4-2FB3-4584-A861-EE067B54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BD1F2-5D87-4F04-8CC6-135B589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C53982D-28CA-4878-8D51-8D4E1B8D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3"/>
            <a:ext cx="10515600" cy="514826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Beamer</a:t>
            </a:r>
            <a:endParaRPr lang="de-DE" dirty="0"/>
          </a:p>
          <a:p>
            <a:pPr lvl="1"/>
            <a:r>
              <a:rPr lang="de-DE" dirty="0"/>
              <a:t>steht im Labor</a:t>
            </a:r>
          </a:p>
          <a:p>
            <a:pPr lvl="1"/>
            <a:r>
              <a:rPr lang="de-DE" dirty="0"/>
              <a:t>Wurde erfolgreich an der Sandbox getestet</a:t>
            </a:r>
          </a:p>
          <a:p>
            <a:r>
              <a:rPr lang="de-DE" dirty="0" err="1"/>
              <a:t>Kinetiksand</a:t>
            </a:r>
            <a:endParaRPr lang="de-DE" dirty="0"/>
          </a:p>
          <a:p>
            <a:pPr lvl="1"/>
            <a:r>
              <a:rPr lang="de-DE" dirty="0"/>
              <a:t>Evaluation abgeschlossen</a:t>
            </a:r>
          </a:p>
          <a:p>
            <a:pPr lvl="1"/>
            <a:r>
              <a:rPr lang="de-DE" dirty="0"/>
              <a:t>Probe für konkretes Material bestellt und getestet</a:t>
            </a:r>
          </a:p>
          <a:p>
            <a:pPr lvl="2"/>
            <a:r>
              <a:rPr lang="de-DE" dirty="0"/>
              <a:t>Evaluation erfolgreich</a:t>
            </a:r>
          </a:p>
          <a:p>
            <a:pPr lvl="1"/>
            <a:r>
              <a:rPr lang="de-DE" dirty="0"/>
              <a:t>Restliches benötigtes Material bestellt</a:t>
            </a:r>
          </a:p>
          <a:p>
            <a:pPr lvl="2"/>
            <a:r>
              <a:rPr lang="de-DE" dirty="0"/>
              <a:t>Alter Sand muss aus der Box geholt und </a:t>
            </a:r>
            <a:r>
              <a:rPr lang="de-DE" dirty="0" err="1"/>
              <a:t>Kinetiksand</a:t>
            </a:r>
            <a:r>
              <a:rPr lang="de-DE" dirty="0"/>
              <a:t> in die Box platziert werden</a:t>
            </a:r>
          </a:p>
          <a:p>
            <a:r>
              <a:rPr lang="de-DE" dirty="0"/>
              <a:t>Sensorevaluation führt zur Entscheidung: Implementierung Lidar</a:t>
            </a:r>
          </a:p>
          <a:p>
            <a:r>
              <a:rPr lang="de-DE" dirty="0"/>
              <a:t>Implementierung Lidar: Problem </a:t>
            </a:r>
            <a:r>
              <a:rPr lang="de-DE" dirty="0" err="1"/>
              <a:t>bzgl</a:t>
            </a:r>
            <a:r>
              <a:rPr lang="de-DE" dirty="0"/>
              <a:t> Unity-Kompatibilität</a:t>
            </a:r>
          </a:p>
          <a:p>
            <a:r>
              <a:rPr lang="de-DE" dirty="0"/>
              <a:t>Anwendung</a:t>
            </a:r>
          </a:p>
          <a:p>
            <a:pPr lvl="1"/>
            <a:r>
              <a:rPr lang="de-DE" dirty="0"/>
              <a:t>MVP implementiert</a:t>
            </a:r>
          </a:p>
          <a:p>
            <a:pPr lvl="1"/>
            <a:r>
              <a:rPr lang="de-DE" dirty="0"/>
              <a:t>Exploratives </a:t>
            </a:r>
            <a:r>
              <a:rPr lang="de-DE" dirty="0" err="1"/>
              <a:t>Testing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 -&gt; Ausbau der Robustheit, Fehlerbeseitigung</a:t>
            </a:r>
          </a:p>
        </p:txBody>
      </p:sp>
    </p:spTree>
    <p:extLst>
      <p:ext uri="{BB962C8B-B14F-4D97-AF65-F5344CB8AC3E}">
        <p14:creationId xmlns:p14="http://schemas.microsoft.com/office/powerpoint/2010/main" val="400684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65563-A9BE-4B82-88DD-2E81921A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MVP – Status der </a:t>
            </a:r>
            <a:r>
              <a:rPr lang="en-US" dirty="0" err="1"/>
              <a:t>Implementierung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4838E-D28A-41C8-B783-1831DAF5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3D16C-8FE0-4776-9E44-F1183C46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BBB8C-9AB9-447C-B2EC-FE872407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EC82FF0-F279-4C93-9DAE-932B34CC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2505"/>
              </p:ext>
            </p:extLst>
          </p:nvPr>
        </p:nvGraphicFramePr>
        <p:xfrm>
          <a:off x="838200" y="1112813"/>
          <a:ext cx="8885132" cy="509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588">
                  <a:extLst>
                    <a:ext uri="{9D8B030D-6E8A-4147-A177-3AD203B41FA5}">
                      <a16:colId xmlns:a16="http://schemas.microsoft.com/office/drawing/2014/main" val="3379542237"/>
                    </a:ext>
                  </a:extLst>
                </a:gridCol>
                <a:gridCol w="3123318">
                  <a:extLst>
                    <a:ext uri="{9D8B030D-6E8A-4147-A177-3AD203B41FA5}">
                      <a16:colId xmlns:a16="http://schemas.microsoft.com/office/drawing/2014/main" val="344096143"/>
                    </a:ext>
                  </a:extLst>
                </a:gridCol>
                <a:gridCol w="1300226">
                  <a:extLst>
                    <a:ext uri="{9D8B030D-6E8A-4147-A177-3AD203B41FA5}">
                      <a16:colId xmlns:a16="http://schemas.microsoft.com/office/drawing/2014/main" val="2815741187"/>
                    </a:ext>
                  </a:extLst>
                </a:gridCol>
              </a:tblGrid>
              <a:tr h="279796">
                <a:tc>
                  <a:txBody>
                    <a:bodyPr/>
                    <a:lstStyle/>
                    <a:p>
                      <a:r>
                        <a:rPr lang="de-DE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Implementierungsstatus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Gesamt-Status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12388"/>
                  </a:ext>
                </a:extLst>
              </a:tr>
              <a:tr h="279796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 Terrain hat verschiedene Ebenen</a:t>
                      </a:r>
                      <a:endParaRPr kumimoji="0" lang="en-DE" altLang="en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Water</a:t>
                      </a:r>
                      <a:r>
                        <a:rPr lang="de-DE" sz="1400" dirty="0"/>
                        <a:t>, Village, Forest 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73926"/>
                  </a:ext>
                </a:extLst>
              </a:tr>
              <a:tr h="279796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Brunnen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82409"/>
                  </a:ext>
                </a:extLst>
              </a:tr>
              <a:tr h="279796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Häuser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06845"/>
                  </a:ext>
                </a:extLst>
              </a:tr>
              <a:tr h="279796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Bäume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94195"/>
                  </a:ext>
                </a:extLst>
              </a:tr>
              <a:tr h="279796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Wasserträger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Bewegungsverhalten noch nicht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96561"/>
                  </a:ext>
                </a:extLst>
              </a:tr>
              <a:tr h="279796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Anzeige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für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Luftqualität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95713"/>
                  </a:ext>
                </a:extLst>
              </a:tr>
              <a:tr h="279796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Veränderung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der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Luftqualität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Balancing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71279"/>
                  </a:ext>
                </a:extLst>
              </a:tr>
              <a:tr h="482935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Verbessern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durch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die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Größe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der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Waldfläche</a:t>
                      </a:r>
                      <a:endParaRPr kumimoji="0" lang="en-DE" altLang="en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61231"/>
                  </a:ext>
                </a:extLst>
              </a:tr>
              <a:tr h="482935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Verschlechtern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durch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Anzahl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der Menschen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81982"/>
                  </a:ext>
                </a:extLst>
              </a:tr>
              <a:tr h="689907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Spawnen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von Menschen /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Hütten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durch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Terrain-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Anpassung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 der Sandbox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08202"/>
                  </a:ext>
                </a:extLst>
              </a:tr>
              <a:tr h="482935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Spawnen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von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Bäumen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durch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Terrain-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Anpassung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 der Sandbox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42894"/>
                  </a:ext>
                </a:extLst>
              </a:tr>
              <a:tr h="4829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Wald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wächst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nur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wenn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bewässert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de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wird</a:t>
                      </a:r>
                      <a:r>
                        <a:rPr kumimoji="0" lang="en-DE" altLang="en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implementiert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13214"/>
                  </a:ext>
                </a:extLst>
              </a:tr>
            </a:tbl>
          </a:graphicData>
        </a:graphic>
      </p:graphicFrame>
      <p:graphicFrame>
        <p:nvGraphicFramePr>
          <p:cNvPr id="8" name="Tabelle 9">
            <a:extLst>
              <a:ext uri="{FF2B5EF4-FFF2-40B4-BE49-F238E27FC236}">
                <a16:creationId xmlns:a16="http://schemas.microsoft.com/office/drawing/2014/main" id="{357F86FF-EC66-4ECC-A998-4D13D8CF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27297"/>
              </p:ext>
            </p:extLst>
          </p:nvPr>
        </p:nvGraphicFramePr>
        <p:xfrm>
          <a:off x="9800336" y="1112813"/>
          <a:ext cx="15534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6">
                  <a:extLst>
                    <a:ext uri="{9D8B030D-6E8A-4147-A177-3AD203B41FA5}">
                      <a16:colId xmlns:a16="http://schemas.microsoft.com/office/drawing/2014/main" val="679248094"/>
                    </a:ext>
                  </a:extLst>
                </a:gridCol>
                <a:gridCol w="1019048">
                  <a:extLst>
                    <a:ext uri="{9D8B030D-6E8A-4147-A177-3AD203B41FA5}">
                      <a16:colId xmlns:a16="http://schemas.microsoft.com/office/drawing/2014/main" val="946096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8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Done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6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 </a:t>
                      </a:r>
                      <a:r>
                        <a:rPr lang="de-DE" sz="1400" dirty="0" err="1"/>
                        <a:t>progress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56785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8727072-3459-492A-910C-7DFA6F5C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936" y="1584655"/>
            <a:ext cx="190500" cy="190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CA2DA29-D3BB-447B-A61B-BF57AF80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2936" y="2336140"/>
            <a:ext cx="190500" cy="190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2F38315-5B05-4422-9C21-A507D3E0C3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2936" y="1962150"/>
            <a:ext cx="190500" cy="1905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49D1A17-15D7-4E86-99DB-3A5BE3403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992" y="1489405"/>
            <a:ext cx="190500" cy="190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50FBA3B-1E20-4A4C-AA0A-A27BC48E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992" y="1786807"/>
            <a:ext cx="190500" cy="1905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A78A185-CDED-4FF3-883E-40DA53E62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992" y="2084209"/>
            <a:ext cx="190500" cy="1905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6837171-6245-46A7-BF7F-B730D617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992" y="2381611"/>
            <a:ext cx="190500" cy="1905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CAF87C7-4F34-4CB8-9875-A5A047839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4992" y="2679013"/>
            <a:ext cx="190500" cy="1905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B0B00133-0EF0-4059-9FF7-48614E7F4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4992" y="3311530"/>
            <a:ext cx="190500" cy="190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F6F71CE-DD84-4590-8890-4C42B974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8105" y="2991427"/>
            <a:ext cx="190500" cy="190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07CF34D-9BE0-422D-BA09-1C86669E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992" y="3676073"/>
            <a:ext cx="190500" cy="1905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AAEAA08-FEBA-4A77-8A30-514561B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992" y="4153323"/>
            <a:ext cx="190500" cy="1905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DD24B6F3-8659-429C-A927-457AD94B8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992" y="4748127"/>
            <a:ext cx="190500" cy="1905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B1503ADD-5B0B-4561-ABAF-ABF22F955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992" y="5382856"/>
            <a:ext cx="190500" cy="1905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4CBDEBA-D4AC-4F2B-835C-E3937FD2B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4992" y="5844386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3431C-AE02-4060-84A0-B9E9A435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Northstar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75688-1250-446B-826B-F2F1B60B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weitere Ressourcen </a:t>
            </a:r>
          </a:p>
          <a:p>
            <a:pPr lvl="1"/>
            <a:r>
              <a:rPr lang="de-DE" dirty="0"/>
              <a:t>Holz</a:t>
            </a:r>
          </a:p>
          <a:p>
            <a:pPr lvl="1"/>
            <a:r>
              <a:rPr lang="de-DE" dirty="0"/>
              <a:t>Stein</a:t>
            </a:r>
          </a:p>
          <a:p>
            <a:r>
              <a:rPr lang="de-DE" dirty="0"/>
              <a:t>weitere Berufe</a:t>
            </a:r>
            <a:endParaRPr lang="de-DE" b="1" dirty="0"/>
          </a:p>
          <a:p>
            <a:pPr lvl="1"/>
            <a:r>
              <a:rPr lang="de-DE" dirty="0"/>
              <a:t>Holzhacker Herbert </a:t>
            </a:r>
          </a:p>
          <a:p>
            <a:pPr lvl="1"/>
            <a:r>
              <a:rPr lang="de-DE" dirty="0"/>
              <a:t>Stein Steffen</a:t>
            </a:r>
          </a:p>
          <a:p>
            <a:pPr lvl="1"/>
            <a:r>
              <a:rPr lang="de-DE" dirty="0"/>
              <a:t>Jäger Jörg</a:t>
            </a:r>
          </a:p>
          <a:p>
            <a:r>
              <a:rPr lang="de-DE" dirty="0"/>
              <a:t>Menschen brauchen Nahrung</a:t>
            </a:r>
          </a:p>
          <a:p>
            <a:r>
              <a:rPr lang="de-DE" dirty="0"/>
              <a:t>Menschen können von Tieren gefressen werden</a:t>
            </a:r>
          </a:p>
          <a:p>
            <a:r>
              <a:rPr lang="de-DE" dirty="0"/>
              <a:t>mehr Bären (Tier-Fläche zu groß -&gt; Bär </a:t>
            </a:r>
            <a:r>
              <a:rPr lang="de-DE" dirty="0" err="1"/>
              <a:t>spawned</a:t>
            </a:r>
            <a:r>
              <a:rPr lang="de-DE" dirty="0"/>
              <a:t> -&gt; wenn zu wenig Jäger da sind, dann werden alle Menschen gefressen)</a:t>
            </a:r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11E30-9F5F-4879-9BC8-6E737E5E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5041F-7FEE-470D-A102-24BE8D55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4C6AD-52D6-412B-8810-18D96816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7F5C3C8-ACA9-40C9-999F-159964969B46}"/>
              </a:ext>
            </a:extLst>
          </p:cNvPr>
          <p:cNvGrpSpPr/>
          <p:nvPr/>
        </p:nvGrpSpPr>
        <p:grpSpPr>
          <a:xfrm>
            <a:off x="7333326" y="1349758"/>
            <a:ext cx="3818637" cy="1411403"/>
            <a:chOff x="7381093" y="3212677"/>
            <a:chExt cx="3818637" cy="1411403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A20F1D05-DB41-45C7-9595-EC7C13E8BAD4}"/>
                </a:ext>
              </a:extLst>
            </p:cNvPr>
            <p:cNvGrpSpPr/>
            <p:nvPr/>
          </p:nvGrpSpPr>
          <p:grpSpPr>
            <a:xfrm>
              <a:off x="7647389" y="3212677"/>
              <a:ext cx="3286043" cy="1035042"/>
              <a:chOff x="7292382" y="1315974"/>
              <a:chExt cx="3286043" cy="1035042"/>
            </a:xfrm>
          </p:grpSpPr>
          <p:pic>
            <p:nvPicPr>
              <p:cNvPr id="26" name="Grafik 25" descr="Ein Bild, das Spielhaus, Raum, Szene, Tisch enthält.&#10;&#10;Automatisch generierte Beschreibung">
                <a:extLst>
                  <a:ext uri="{FF2B5EF4-FFF2-40B4-BE49-F238E27FC236}">
                    <a16:creationId xmlns:a16="http://schemas.microsoft.com/office/drawing/2014/main" id="{07C34532-2CFA-403C-825F-4ACF87C04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382" y="1491009"/>
                <a:ext cx="750780" cy="80247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" name="Grafik 26">
                <a:extLst>
                  <a:ext uri="{FF2B5EF4-FFF2-40B4-BE49-F238E27FC236}">
                    <a16:creationId xmlns:a16="http://schemas.microsoft.com/office/drawing/2014/main" id="{4E2B43EA-1F31-441E-9B87-F9F0D35B3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5281" y="1315974"/>
                <a:ext cx="1061486" cy="103504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4F7CDCC1-A7C7-4E76-88B9-7208AD033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8313" y="1410356"/>
                <a:ext cx="820112" cy="799681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3A772703-2113-4AFC-A6D6-FA79EDBB24DC}"/>
                </a:ext>
              </a:extLst>
            </p:cNvPr>
            <p:cNvGrpSpPr/>
            <p:nvPr/>
          </p:nvGrpSpPr>
          <p:grpSpPr>
            <a:xfrm>
              <a:off x="7381093" y="3245904"/>
              <a:ext cx="3818637" cy="1378176"/>
              <a:chOff x="7292382" y="3056674"/>
              <a:chExt cx="3818637" cy="1378176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E32FF5-D5F4-41DE-A0A6-6EC91C2C005A}"/>
                  </a:ext>
                </a:extLst>
              </p:cNvPr>
              <p:cNvSpPr/>
              <p:nvPr/>
            </p:nvSpPr>
            <p:spPr>
              <a:xfrm>
                <a:off x="7292382" y="3056675"/>
                <a:ext cx="3818637" cy="1378175"/>
              </a:xfrm>
              <a:prstGeom prst="rect">
                <a:avLst/>
              </a:prstGeom>
              <a:noFill/>
              <a:ln>
                <a:solidFill>
                  <a:srgbClr val="AB4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de-DE" sz="2400" b="1" dirty="0">
                  <a:solidFill>
                    <a:schemeClr val="tx1"/>
                  </a:solidFill>
                </a:endParaRPr>
              </a:p>
              <a:p>
                <a:r>
                  <a:rPr lang="de-DE" sz="2400" b="1" dirty="0">
                    <a:solidFill>
                      <a:schemeClr val="tx1"/>
                    </a:solidFill>
                  </a:rPr>
                  <a:t>        1		3	   2</a:t>
                </a:r>
                <a:endParaRPr lang="en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F30F7A36-A6A6-4D09-9F5A-40208147581D}"/>
                  </a:ext>
                </a:extLst>
              </p:cNvPr>
              <p:cNvSpPr/>
              <p:nvPr/>
            </p:nvSpPr>
            <p:spPr>
              <a:xfrm>
                <a:off x="8598226" y="3056674"/>
                <a:ext cx="1272879" cy="1378175"/>
              </a:xfrm>
              <a:prstGeom prst="rect">
                <a:avLst/>
              </a:prstGeom>
              <a:noFill/>
              <a:ln>
                <a:solidFill>
                  <a:srgbClr val="AB4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02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65563-A9BE-4B82-88DD-2E81921A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MVP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4838E-D28A-41C8-B783-1831DAF5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3D16C-8FE0-4776-9E44-F1183C46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BBB8C-9AB9-447C-B2EC-FE872407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AF53664-6504-45BD-9504-AA206D323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398" y="3143920"/>
            <a:ext cx="727551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das Terrain hat verschiedene Ebenen</a:t>
            </a:r>
            <a:endParaRPr kumimoji="0" lang="en-DE" altLang="en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Brunnen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Häuser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Bäume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Wasserträger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Anzeige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für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Luftqualität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Veränderung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Luftqualität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Verbessern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durch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Größe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Waldfläche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Verschlechtern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durch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Anzahl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 Menschen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Spawnen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von Menschen /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Hütten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durch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Terrain-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Anpassung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der Sandbox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Spawnen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Bäumen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durch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Terrain-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Anpassung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der Sandbox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Wald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wächst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wenn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bewässert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wird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66970FC-B97C-4CA3-BDB8-E052B1DA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4" y="1630907"/>
            <a:ext cx="10390909" cy="1347571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9E35EA6-1A68-4F29-9FBD-E59BAD663F2F}"/>
              </a:ext>
            </a:extLst>
          </p:cNvPr>
          <p:cNvGrpSpPr/>
          <p:nvPr/>
        </p:nvGrpSpPr>
        <p:grpSpPr>
          <a:xfrm>
            <a:off x="755398" y="1039550"/>
            <a:ext cx="10467815" cy="591357"/>
            <a:chOff x="755398" y="1039550"/>
            <a:chExt cx="10467815" cy="59135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D14F280-44AC-4E85-8D0A-EDFD07BC79C5}"/>
                </a:ext>
              </a:extLst>
            </p:cNvPr>
            <p:cNvGrpSpPr/>
            <p:nvPr/>
          </p:nvGrpSpPr>
          <p:grpSpPr>
            <a:xfrm>
              <a:off x="832304" y="1384303"/>
              <a:ext cx="10390909" cy="246604"/>
              <a:chOff x="1119116" y="1651379"/>
              <a:chExt cx="9519314" cy="388961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3B532F99-97EE-4B57-B4FB-78DB2D7C6B81}"/>
                  </a:ext>
                </a:extLst>
              </p:cNvPr>
              <p:cNvSpPr/>
              <p:nvPr/>
            </p:nvSpPr>
            <p:spPr>
              <a:xfrm>
                <a:off x="1119116" y="1651379"/>
                <a:ext cx="7676866" cy="38896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AB4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D5387B-E45E-4395-BF83-7E7DE834A9E8}"/>
                  </a:ext>
                </a:extLst>
              </p:cNvPr>
              <p:cNvSpPr/>
              <p:nvPr/>
            </p:nvSpPr>
            <p:spPr>
              <a:xfrm>
                <a:off x="8795982" y="1651379"/>
                <a:ext cx="1842448" cy="388961"/>
              </a:xfrm>
              <a:prstGeom prst="rect">
                <a:avLst/>
              </a:prstGeom>
              <a:noFill/>
              <a:ln>
                <a:solidFill>
                  <a:srgbClr val="AB4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2625E6A-B055-45D3-A09B-078712D47D62}"/>
                </a:ext>
              </a:extLst>
            </p:cNvPr>
            <p:cNvSpPr txBox="1"/>
            <p:nvPr/>
          </p:nvSpPr>
          <p:spPr>
            <a:xfrm flipH="1">
              <a:off x="755398" y="1039550"/>
              <a:ext cx="348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Luftqualität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25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144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Sandbox</vt:lpstr>
      <vt:lpstr>Projektverlauf – Milestones</vt:lpstr>
      <vt:lpstr>Projektziele</vt:lpstr>
      <vt:lpstr>MVP – Status der Implementierung</vt:lpstr>
      <vt:lpstr>Northstar</vt:lpstr>
      <vt:lpstr>MVP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</dc:title>
  <dc:creator>Benjamin Hauck</dc:creator>
  <cp:lastModifiedBy>Benjamin Hauck</cp:lastModifiedBy>
  <cp:revision>17</cp:revision>
  <dcterms:created xsi:type="dcterms:W3CDTF">2020-11-09T15:04:03Z</dcterms:created>
  <dcterms:modified xsi:type="dcterms:W3CDTF">2020-12-17T10:56:24Z</dcterms:modified>
</cp:coreProperties>
</file>