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63" r:id="rId6"/>
    <p:sldId id="260" r:id="rId7"/>
    <p:sldId id="259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331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F24AE-EB20-47B9-8DDD-8A03EE48607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2BAD8-85DF-4B4C-91EC-488ACFF26D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46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9E3AAD-B12F-90D7-1194-8AE7001FF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3A258E9-F8DA-C58A-1FB6-A1F607E9E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C19732-3162-3747-014E-D6D02A4C2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47FA8-9FA7-42BA-A6A1-89CD1E06C8D4}" type="datetime1">
              <a:rPr lang="de-DE" smtClean="0"/>
              <a:t>01.02.2023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B59310-3952-C7C3-4736-8358922B6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63CF84-C017-9566-E01B-808BEDC99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217C-63B9-48A0-A298-4BEB7630BE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02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5A4559-180D-BDC3-0C8A-060B1A3D7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90B757D-CD7F-7EE8-5C14-E19DAC4E3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693AB2-E67C-378C-9818-FCA538493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D600B-F83D-4CAF-9FCF-F2965A99FDDB}" type="datetime1">
              <a:rPr lang="de-DE" smtClean="0"/>
              <a:t>01.02.2023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DDE8D3-F1F4-F885-7866-B075087F1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225804-B68A-5B70-E06F-99C8CC13E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217C-63B9-48A0-A298-4BEB7630BE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62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CB49801-4FC7-A267-EE54-9D423333CE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A3019DC-EDE7-B234-4379-CAC353A9E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B0363C-0CE6-C410-6EF3-CE042770D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662A-4657-4065-8ED6-469FB53521B0}" type="datetime1">
              <a:rPr lang="de-DE" smtClean="0"/>
              <a:t>01.02.2023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7FBA5E-2C58-0FAC-6E21-9469DF52A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42F74C-1D6C-520E-2815-D13E0B56B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217C-63B9-48A0-A298-4BEB7630BE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91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310E73-A1CB-F788-6232-25BB055DA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412839-7EEA-6256-9CEF-1801FD79C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F3CD19-194A-2BE5-19E7-05AD1A623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BB8BC-A5A8-4946-9EF9-07FAFEBE3840}" type="datetime1">
              <a:rPr lang="de-DE" smtClean="0"/>
              <a:t>01.02.2023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15A725-F1B7-7080-0CC9-A402CDE83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4ED073-CE4D-51B6-3506-3D0F59441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217C-63B9-48A0-A298-4BEB7630BE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49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98A733-C3DE-F471-492F-C0945C9D1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F0454F-2246-6FA5-3AA8-DD357F905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9B0C2C-4493-8F09-EE9E-F8F20CD29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8633-68F1-4603-9F63-A6D627607428}" type="datetime1">
              <a:rPr lang="de-DE" smtClean="0"/>
              <a:t>01.02.2023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BCF2E4-F5FA-A945-B844-2DC3CE04A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4253A0-B13F-5BFE-0160-5E3C03B09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217C-63B9-48A0-A298-4BEB7630BE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4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674411-15B2-51FD-45AD-2954CBDD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A79283-D839-0CD4-ACC0-F406A66D25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012BAFA-7251-81D5-8D94-8EB82530A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DA7D5C-03B4-6B86-67B7-E80C6123C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38DD-3301-4DC6-8E58-89E0F16202D5}" type="datetime1">
              <a:rPr lang="de-DE" smtClean="0"/>
              <a:t>01.02.2023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71FE8D-8717-3C86-C002-C050EA134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9E63D75-DED1-079B-41E9-E0DB2A38B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217C-63B9-48A0-A298-4BEB7630BE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5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6F9BD0-9A7F-19E7-7C9C-A11930DB7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BB8A9A-FD2F-6C1B-6171-16CFD0001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35B478C-B99A-F663-9959-53DE293E5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72A4A93-30CE-DA48-4D5D-08983AE2A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6D75DCF-72F7-46B5-148F-92A8882792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4C130C9-1A0B-F50B-3814-1CEE003A6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E6BB-777C-40DA-8172-C643D5F56788}" type="datetime1">
              <a:rPr lang="de-DE" smtClean="0"/>
              <a:t>01.02.2023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213FE0A-366A-DE4A-1742-E4DC1A740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1FAD257-FBFA-442D-ECD3-AB422F458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217C-63B9-48A0-A298-4BEB7630BE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59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C8B356-8C67-2964-4D8B-E3AF87CC8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DCB2C1-8392-27AE-63FE-BAAB43ADB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EDDD-1CB2-475E-AE55-97F096FECBD5}" type="datetime1">
              <a:rPr lang="de-DE" smtClean="0"/>
              <a:t>01.02.2023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CF6920-B865-D03C-E3D9-71A5A7453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DED8AB-DDA3-F711-6464-7E557771E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217C-63B9-48A0-A298-4BEB7630BE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0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8357884-557F-26F7-AF87-F1A3AA043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356C5-18D8-40C1-8064-1FEF0F790C7D}" type="datetime1">
              <a:rPr lang="de-DE" smtClean="0"/>
              <a:t>01.02.2023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953857B-A9F8-8D29-9DE1-198E0F33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2B6E411-0EDD-72D9-8278-E7F64B843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217C-63B9-48A0-A298-4BEB7630BE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78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BEC2E9-7D81-7455-62D7-6F8CD68F1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843D66-47AE-EF79-9B00-A98B41823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390BE35-D747-A100-8653-83B87BB15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D00478-F8EA-072B-97F7-7FA44F597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AA19-79A3-483A-821B-4AC8099A627A}" type="datetime1">
              <a:rPr lang="de-DE" smtClean="0"/>
              <a:t>01.02.2023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52DFBB-F6DB-1A24-0501-7A6AEA540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997648-EB68-0331-1460-1B8168DCD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217C-63B9-48A0-A298-4BEB7630BE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10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8892E5-D857-5D04-D169-B90C34043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0555653-B5CA-36DF-D8A3-FF7A593638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CFA5642-9CFE-A7A3-8F0D-F315BA34F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3B1372-6E44-C22E-F6F2-E7EBAAFAE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C264-4233-4CDE-AADC-3B83FBA96CA0}" type="datetime1">
              <a:rPr lang="de-DE" smtClean="0"/>
              <a:t>01.02.2023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C03AF3-3AAA-E1E4-031C-964050623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209A246-5FC2-CD9E-5698-18552F83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217C-63B9-48A0-A298-4BEB7630BE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35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B679A8C-F437-96EB-99DF-255D7F15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540444-B832-014C-989C-16D6911E9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DDF352-6F36-E41D-F889-F94FFFC317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E599D-BF2D-4687-9135-41BC57580027}" type="datetime1">
              <a:rPr lang="de-DE" smtClean="0"/>
              <a:t>01.02.2023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2E9150-1FF0-B001-858B-A8C38EE87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D60135-A344-A282-5752-61C8C70B1B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3217C-63B9-48A0-A298-4BEB7630BEE1}" type="slidenum">
              <a:rPr lang="en-US" smtClean="0"/>
              <a:t>‹Nr.›</a:t>
            </a:fld>
            <a:endParaRPr lang="en-US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AA06A771-DA91-CE77-D1B6-A7740BDF59F8}"/>
              </a:ext>
            </a:extLst>
          </p:cNvPr>
          <p:cNvCxnSpPr>
            <a:cxnSpLocks/>
          </p:cNvCxnSpPr>
          <p:nvPr userDrawn="1"/>
        </p:nvCxnSpPr>
        <p:spPr>
          <a:xfrm>
            <a:off x="0" y="1461247"/>
            <a:ext cx="4132729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265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verleaf.com/learn/latex/Learn_LaTeX_in_30_minutes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www.dickimaw-books.com/latex/novices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6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Text, Vektorgrafiken enthält.&#10;&#10;Automatisch generierte Beschreibung">
            <a:extLst>
              <a:ext uri="{FF2B5EF4-FFF2-40B4-BE49-F238E27FC236}">
                <a16:creationId xmlns:a16="http://schemas.microsoft.com/office/drawing/2014/main" id="{A7E5B824-3A1F-34CD-FC95-50F633F122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18119" r="-1" b="9958"/>
          <a:stretch/>
        </p:blipFill>
        <p:spPr>
          <a:xfrm>
            <a:off x="0" y="0"/>
            <a:ext cx="8668492" cy="6857990"/>
          </a:xfrm>
          <a:prstGeom prst="rect">
            <a:avLst/>
          </a:prstGeom>
        </p:spPr>
      </p:pic>
      <p:sp>
        <p:nvSpPr>
          <p:cNvPr id="24" name="Rectangle 18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8D03B58-EF0E-AF8D-E0E4-CEC6394E6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Paper club – </a:t>
            </a:r>
            <a:br>
              <a:rPr lang="en-US" sz="4800" dirty="0"/>
            </a:br>
            <a:r>
              <a:rPr lang="en-US" sz="4800" dirty="0"/>
              <a:t>Latex </a:t>
            </a:r>
            <a:r>
              <a:rPr lang="en-US" sz="4800" dirty="0" err="1"/>
              <a:t>Einführung</a:t>
            </a:r>
            <a:r>
              <a:rPr lang="en-US" sz="4800" dirty="0"/>
              <a:t>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A41D945-5FEA-0919-0F65-B43170920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Feat. </a:t>
            </a:r>
            <a:r>
              <a:rPr lang="en-US" sz="2000" dirty="0" err="1"/>
              <a:t>RoLip</a:t>
            </a:r>
            <a:endParaRPr lang="en-US" sz="2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3597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BDDF81-85D3-49AF-AA55-FAC043712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605E08-2C0D-DB62-86D6-C073F40B6A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Warum Latex?</a:t>
            </a:r>
          </a:p>
          <a:p>
            <a:pPr>
              <a:lnSpc>
                <a:spcPct val="150000"/>
              </a:lnSpc>
            </a:pPr>
            <a:r>
              <a:rPr lang="de-DE" dirty="0"/>
              <a:t>Grundlegender Aufbau eines Dokuments in Latex.</a:t>
            </a:r>
          </a:p>
          <a:p>
            <a:pPr>
              <a:lnSpc>
                <a:spcPct val="150000"/>
              </a:lnSpc>
            </a:pPr>
            <a:r>
              <a:rPr lang="de-DE" dirty="0"/>
              <a:t>Editoren und Latex- Distribution</a:t>
            </a:r>
          </a:p>
          <a:p>
            <a:pPr>
              <a:lnSpc>
                <a:spcPct val="150000"/>
              </a:lnSpc>
            </a:pPr>
            <a:r>
              <a:rPr lang="de-DE" dirty="0"/>
              <a:t>Infomaterial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E0B614-ED7A-3805-5D84-5B559A1DE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DB05-4D57-49E5-A40D-D41D8C3E49D5}" type="datetime1">
              <a:rPr lang="de-DE" smtClean="0"/>
              <a:t>01.02.2023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A98BD1-E765-E84A-5615-108988F0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743ED9-A045-10BA-9B3C-40B01797A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217C-63B9-48A0-A298-4BEB7630BEE1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53F176CA-E2B1-D044-F7DC-4983D05FF2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0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2AFA0E-D5A1-55B8-519D-882CC407D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Warum</a:t>
            </a:r>
            <a:r>
              <a:rPr lang="en-US" dirty="0"/>
              <a:t> Latex 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42BC50-4E17-6D9A-DAA8-B099FAD3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Latex gesprochen: </a:t>
            </a:r>
          </a:p>
          <a:p>
            <a:pPr lvl="1"/>
            <a:r>
              <a:rPr lang="de-DE" dirty="0"/>
              <a:t>DE: La-Tech</a:t>
            </a:r>
          </a:p>
          <a:p>
            <a:pPr lvl="1"/>
            <a:r>
              <a:rPr lang="de-DE" dirty="0"/>
              <a:t>EN: Lay-</a:t>
            </a:r>
            <a:r>
              <a:rPr lang="de-DE" dirty="0" err="1"/>
              <a:t>tech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Basissystem “TEX“ (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Programmiersprache von D. Knuth 1980)</a:t>
            </a:r>
          </a:p>
          <a:p>
            <a:r>
              <a:rPr lang="de-DE" dirty="0"/>
              <a:t>Erweiterung zu </a:t>
            </a:r>
            <a:r>
              <a:rPr lang="de-DE" dirty="0" err="1"/>
              <a:t>LaTex</a:t>
            </a:r>
            <a:r>
              <a:rPr lang="de-DE" dirty="0"/>
              <a:t> (Leslie </a:t>
            </a:r>
            <a:r>
              <a:rPr lang="de-DE" dirty="0" err="1"/>
              <a:t>Lamport</a:t>
            </a:r>
            <a:r>
              <a:rPr lang="de-DE" dirty="0"/>
              <a:t> 1990)</a:t>
            </a:r>
          </a:p>
          <a:p>
            <a:endParaRPr lang="de-DE" dirty="0"/>
          </a:p>
          <a:p>
            <a:r>
              <a:rPr lang="de-DE" dirty="0"/>
              <a:t>Optimiert für mathematisch Ausdrücke jedoch sehr gut </a:t>
            </a:r>
            <a:r>
              <a:rPr lang="de-DE" dirty="0" err="1"/>
              <a:t>allgmein</a:t>
            </a:r>
            <a:r>
              <a:rPr lang="de-DE" dirty="0"/>
              <a:t> verwendbar.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C2A234-9C5E-8F38-A8BC-F8BA2D049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38DD-3301-4DC6-8E58-89E0F16202D5}" type="datetime1">
              <a:rPr lang="de-DE" smtClean="0"/>
              <a:t>01.02.2023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B7D491-72A3-E861-E83E-8D1588D41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18FFDE1-4C95-A11C-F032-26C70F22E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217C-63B9-48A0-A298-4BEB7630BE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42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2AFA0E-D5A1-55B8-519D-882CC407D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Warum</a:t>
            </a:r>
            <a:r>
              <a:rPr lang="en-US" dirty="0"/>
              <a:t> Latex ?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F2C4E352-01B9-F56F-162F-0EFCEA6056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	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A8D8F590-7A2B-9E2C-EED9-0379E16FED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WYSIWYAF</a:t>
            </a:r>
          </a:p>
          <a:p>
            <a:pPr marL="0" indent="0">
              <a:buNone/>
            </a:pPr>
            <a:r>
              <a:rPr lang="de-DE" sz="2400" dirty="0"/>
              <a:t>(</a:t>
            </a:r>
            <a:r>
              <a:rPr lang="de-DE" sz="2400" dirty="0" err="1"/>
              <a:t>What</a:t>
            </a:r>
            <a:r>
              <a:rPr lang="de-DE" sz="2400" dirty="0"/>
              <a:t> </a:t>
            </a:r>
            <a:r>
              <a:rPr lang="de-DE" sz="2400" dirty="0" err="1"/>
              <a:t>you</a:t>
            </a:r>
            <a:r>
              <a:rPr lang="de-DE" sz="2400" dirty="0"/>
              <a:t> </a:t>
            </a:r>
            <a:r>
              <a:rPr lang="de-DE" sz="2400" dirty="0" err="1"/>
              <a:t>see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</a:t>
            </a:r>
            <a:r>
              <a:rPr lang="de-DE" sz="2400" dirty="0" err="1"/>
              <a:t>what</a:t>
            </a:r>
            <a:r>
              <a:rPr lang="de-DE" sz="2400" dirty="0"/>
              <a:t> </a:t>
            </a:r>
            <a:r>
              <a:rPr lang="de-DE" sz="2400" dirty="0" err="1"/>
              <a:t>you</a:t>
            </a:r>
            <a:r>
              <a:rPr lang="de-DE" sz="2400" dirty="0"/>
              <a:t> </a:t>
            </a:r>
            <a:r>
              <a:rPr lang="de-DE" sz="2400" dirty="0" err="1"/>
              <a:t>asked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de-DE" sz="2400" dirty="0"/>
              <a:t> perfektes setzen von Formel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de-DE" sz="2400" dirty="0"/>
              <a:t>Betriebssystem unabhängig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de-DE" sz="2400" dirty="0"/>
              <a:t>Gute Handhabbarkeit von großen Dokumenten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de-DE" sz="2400" dirty="0"/>
              <a:t>„Geht nicht – gibts nicht“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DF586609-0428-26C3-89B7-38EF428E66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Word</a:t>
            </a: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3083C939-C66D-AEE9-6743-4F0001E707D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WISIWYG </a:t>
            </a:r>
          </a:p>
          <a:p>
            <a:pPr marL="0" indent="0">
              <a:buNone/>
            </a:pPr>
            <a:r>
              <a:rPr lang="en-US" sz="2400" dirty="0"/>
              <a:t>(What you see is what you get)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C2A234-9C5E-8F38-A8BC-F8BA2D049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38DD-3301-4DC6-8E58-89E0F16202D5}" type="datetime1">
              <a:rPr lang="de-DE" smtClean="0"/>
              <a:t>01.02.2023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B7D491-72A3-E861-E83E-8D1588D41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18FFDE1-4C95-A11C-F032-26C70F22E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217C-63B9-48A0-A298-4BEB7630BE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23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F341C3-59D9-5F11-6855-BD80DA90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Editoren und Latex Distributionen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25A554-8734-6FF1-410E-BE563FBC11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Distributionen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151D6D-C1CC-190D-83C5-CEED15AD12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Windows:</a:t>
            </a:r>
          </a:p>
          <a:p>
            <a:pPr lvl="1"/>
            <a:r>
              <a:rPr lang="en-US" dirty="0"/>
              <a:t>MIKTEX </a:t>
            </a:r>
          </a:p>
          <a:p>
            <a:pPr lvl="1"/>
            <a:r>
              <a:rPr lang="en-US" dirty="0"/>
              <a:t>TEX Live (</a:t>
            </a:r>
            <a:r>
              <a:rPr lang="en-US" dirty="0" err="1"/>
              <a:t>empfehlung</a:t>
            </a:r>
            <a:r>
              <a:rPr lang="en-US" dirty="0"/>
              <a:t>)</a:t>
            </a:r>
          </a:p>
          <a:p>
            <a:r>
              <a:rPr lang="en-US" dirty="0"/>
              <a:t>Linux</a:t>
            </a:r>
          </a:p>
          <a:p>
            <a:pPr lvl="1"/>
            <a:r>
              <a:rPr lang="en-US" dirty="0"/>
              <a:t>TEX Live</a:t>
            </a:r>
          </a:p>
          <a:p>
            <a:r>
              <a:rPr lang="en-US" dirty="0"/>
              <a:t>Mac OS X</a:t>
            </a:r>
          </a:p>
          <a:p>
            <a:pPr lvl="1"/>
            <a:r>
              <a:rPr lang="en-US" dirty="0" err="1"/>
              <a:t>MacTEX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215CE8B-7A49-A8BB-8B0F-5B87F20950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Editoren 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3236641-016B-11F7-5E79-227F2886A2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2261478"/>
          </a:xfrm>
        </p:spPr>
        <p:txBody>
          <a:bodyPr/>
          <a:lstStyle/>
          <a:p>
            <a:r>
              <a:rPr lang="en-US" dirty="0"/>
              <a:t>Windows:</a:t>
            </a:r>
          </a:p>
          <a:p>
            <a:pPr lvl="1"/>
            <a:r>
              <a:rPr lang="en-US" dirty="0" err="1"/>
              <a:t>Texmaker</a:t>
            </a:r>
            <a:endParaRPr lang="en-US" dirty="0"/>
          </a:p>
          <a:p>
            <a:pPr lvl="1"/>
            <a:r>
              <a:rPr lang="en-US" dirty="0"/>
              <a:t>VS-Code Plugin</a:t>
            </a:r>
          </a:p>
          <a:p>
            <a:pPr lvl="1"/>
            <a:r>
              <a:rPr lang="en-US" dirty="0"/>
              <a:t>Overleaf (Cloud based Editor)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B7A4C34-B0EB-2DF0-4C9C-5F4883DB7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E6BB-777C-40DA-8172-C643D5F56788}" type="datetime1">
              <a:rPr lang="de-DE" smtClean="0"/>
              <a:t>01.02.2023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D94A6BC-514C-635C-52C6-E756C30A0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85E9D24-887A-0CD8-8B4D-7DB1CE493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217C-63B9-48A0-A298-4BEB7630BEE1}" type="slidenum">
              <a:rPr lang="en-US" smtClean="0"/>
              <a:t>5</a:t>
            </a:fld>
            <a:endParaRPr lang="en-US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A88BFDC-6DAB-6BB5-610B-217DDAE32DAD}"/>
              </a:ext>
            </a:extLst>
          </p:cNvPr>
          <p:cNvSpPr txBox="1"/>
          <p:nvPr/>
        </p:nvSpPr>
        <p:spPr>
          <a:xfrm>
            <a:off x="5456407" y="4933240"/>
            <a:ext cx="6094378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https://www.latexbuch.de/latex-windows-installieren/</a:t>
            </a:r>
          </a:p>
        </p:txBody>
      </p:sp>
    </p:spTree>
    <p:extLst>
      <p:ext uri="{BB962C8B-B14F-4D97-AF65-F5344CB8AC3E}">
        <p14:creationId xmlns:p14="http://schemas.microsoft.com/office/powerpoint/2010/main" val="919814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52C881AC-CEAE-A99D-A960-A3CF21390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Grundlegender Aufbau eines Dokuments in Latex.</a:t>
            </a:r>
            <a:endParaRPr lang="en-US" sz="4000" dirty="0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97D1D464-7EF3-DB44-14C5-BD27DCC281B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b="8198"/>
          <a:stretch/>
        </p:blipFill>
        <p:spPr>
          <a:xfrm>
            <a:off x="760254" y="1690688"/>
            <a:ext cx="5610650" cy="4482721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B6EA50-97E4-1F27-CB01-9ADDCA10E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BB8BC-A5A8-4946-9EF9-07FAFEBE3840}" type="datetime1">
              <a:rPr lang="de-DE" smtClean="0"/>
              <a:t>01.02.2023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4261BF-19C6-B5E3-064B-BD947CC5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8D6148-2146-F9A7-524B-AA2E8C390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217C-63B9-48A0-A298-4BEB7630BEE1}" type="slidenum">
              <a:rPr lang="en-US" smtClean="0"/>
              <a:t>6</a:t>
            </a:fld>
            <a:endParaRPr lang="en-US"/>
          </a:p>
        </p:txBody>
      </p:sp>
      <p:sp>
        <p:nvSpPr>
          <p:cNvPr id="12" name="Geschweifte Klammer rechts 11">
            <a:extLst>
              <a:ext uri="{FF2B5EF4-FFF2-40B4-BE49-F238E27FC236}">
                <a16:creationId xmlns:a16="http://schemas.microsoft.com/office/drawing/2014/main" id="{DD55B5F8-87DB-A483-593F-553FDA3AC570}"/>
              </a:ext>
            </a:extLst>
          </p:cNvPr>
          <p:cNvSpPr/>
          <p:nvPr/>
        </p:nvSpPr>
        <p:spPr>
          <a:xfrm>
            <a:off x="6594324" y="1761067"/>
            <a:ext cx="338666" cy="2994781"/>
          </a:xfrm>
          <a:prstGeom prst="rightBrac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Geschweifte Klammer rechts 12">
            <a:extLst>
              <a:ext uri="{FF2B5EF4-FFF2-40B4-BE49-F238E27FC236}">
                <a16:creationId xmlns:a16="http://schemas.microsoft.com/office/drawing/2014/main" id="{C9FD6563-9657-CA53-DAAF-113272869667}"/>
              </a:ext>
            </a:extLst>
          </p:cNvPr>
          <p:cNvSpPr/>
          <p:nvPr/>
        </p:nvSpPr>
        <p:spPr>
          <a:xfrm>
            <a:off x="6594324" y="4826227"/>
            <a:ext cx="338666" cy="1347182"/>
          </a:xfrm>
          <a:prstGeom prst="rightBrac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AB072D-92D0-9999-49C6-47F55C367482}"/>
              </a:ext>
            </a:extLst>
          </p:cNvPr>
          <p:cNvSpPr txBox="1"/>
          <p:nvPr/>
        </p:nvSpPr>
        <p:spPr>
          <a:xfrm>
            <a:off x="7468948" y="1951672"/>
            <a:ext cx="4361643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Preambel</a:t>
            </a:r>
            <a:r>
              <a:rPr lang="en-US" sz="2400" b="1" dirty="0"/>
              <a:t>: </a:t>
            </a:r>
          </a:p>
          <a:p>
            <a:endParaRPr lang="en-US" dirty="0"/>
          </a:p>
          <a:p>
            <a:r>
              <a:rPr lang="de-DE" sz="2000" dirty="0"/>
              <a:t>Definition Dokumentklasse</a:t>
            </a:r>
          </a:p>
          <a:p>
            <a:r>
              <a:rPr lang="de-DE" sz="2000" dirty="0"/>
              <a:t>Laden von Paketen</a:t>
            </a:r>
          </a:p>
          <a:p>
            <a:r>
              <a:rPr lang="de-DE" sz="2000" dirty="0"/>
              <a:t>Definieren von Dokumentinformationen</a:t>
            </a:r>
          </a:p>
          <a:p>
            <a:r>
              <a:rPr lang="de-DE" sz="2000" dirty="0"/>
              <a:t>Definieren eigener Befehle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CA35867-FA1C-60A9-A40A-74F92E5DFAFE}"/>
              </a:ext>
            </a:extLst>
          </p:cNvPr>
          <p:cNvSpPr txBox="1"/>
          <p:nvPr/>
        </p:nvSpPr>
        <p:spPr>
          <a:xfrm>
            <a:off x="7468948" y="4590743"/>
            <a:ext cx="259192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Eigentlicher Text:</a:t>
            </a:r>
          </a:p>
          <a:p>
            <a:endParaRPr lang="de-DE" sz="2400" dirty="0"/>
          </a:p>
          <a:p>
            <a:r>
              <a:rPr lang="de-DE" sz="2000" dirty="0"/>
              <a:t>Textinhalt </a:t>
            </a:r>
          </a:p>
          <a:p>
            <a:r>
              <a:rPr lang="de-DE" sz="2000" dirty="0"/>
              <a:t>Lokal wirkende Befehle</a:t>
            </a:r>
          </a:p>
        </p:txBody>
      </p:sp>
    </p:spTree>
    <p:extLst>
      <p:ext uri="{BB962C8B-B14F-4D97-AF65-F5344CB8AC3E}">
        <p14:creationId xmlns:p14="http://schemas.microsoft.com/office/powerpoint/2010/main" val="3202109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2F1879-B45F-A5AF-7BC4-3DF21B2E2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Info-Material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0903EF-3C7C-D42F-DF1B-61498B42CC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Latex for complete novices</a:t>
            </a:r>
          </a:p>
          <a:p>
            <a:pPr marL="0" indent="0">
              <a:buNone/>
            </a:pPr>
            <a:r>
              <a:rPr lang="en-US" sz="1200" dirty="0"/>
              <a:t> @book{talbot2012,</a:t>
            </a:r>
          </a:p>
          <a:p>
            <a:pPr marL="0" indent="0">
              <a:buNone/>
            </a:pPr>
            <a:r>
              <a:rPr lang="en-US" sz="1200" dirty="0"/>
              <a:t>      author    = "Nicola L. C. Talbot",</a:t>
            </a:r>
          </a:p>
          <a:p>
            <a:pPr marL="0" indent="0">
              <a:buNone/>
            </a:pPr>
            <a:r>
              <a:rPr lang="en-US" sz="1200" dirty="0"/>
              <a:t>      title     = "{\LaTeX} for Complete Novices",</a:t>
            </a:r>
          </a:p>
          <a:p>
            <a:pPr marL="0" indent="0">
              <a:buNone/>
            </a:pPr>
            <a:r>
              <a:rPr lang="en-US" sz="1200" dirty="0"/>
              <a:t>      publisher = "</a:t>
            </a:r>
            <a:r>
              <a:rPr lang="en-US" sz="1200" dirty="0" err="1"/>
              <a:t>Dickimaw</a:t>
            </a:r>
            <a:r>
              <a:rPr lang="en-US" sz="1200" dirty="0"/>
              <a:t> Books",</a:t>
            </a:r>
          </a:p>
          <a:p>
            <a:pPr marL="0" indent="0">
              <a:buNone/>
            </a:pPr>
            <a:r>
              <a:rPr lang="en-US" sz="1200" dirty="0"/>
              <a:t>      series    = "</a:t>
            </a:r>
            <a:r>
              <a:rPr lang="en-US" sz="1200" dirty="0" err="1"/>
              <a:t>Dickimaw</a:t>
            </a:r>
            <a:r>
              <a:rPr lang="en-US" sz="1200" dirty="0"/>
              <a:t> {\LaTeX} Series",</a:t>
            </a:r>
          </a:p>
          <a:p>
            <a:pPr marL="0" indent="0">
              <a:buNone/>
            </a:pPr>
            <a:r>
              <a:rPr lang="en-US" sz="1200" dirty="0"/>
              <a:t>      volume    = 1,</a:t>
            </a:r>
          </a:p>
          <a:p>
            <a:pPr marL="0" indent="0">
              <a:buNone/>
            </a:pPr>
            <a:r>
              <a:rPr lang="en-US" sz="1200" dirty="0"/>
              <a:t>      </a:t>
            </a:r>
            <a:r>
              <a:rPr lang="en-US" sz="1200" dirty="0" err="1"/>
              <a:t>isbn</a:t>
            </a:r>
            <a:r>
              <a:rPr lang="en-US" sz="1200" dirty="0"/>
              <a:t>      = "978-1-909440-00-5",</a:t>
            </a:r>
          </a:p>
          <a:p>
            <a:pPr marL="0" indent="0">
              <a:buNone/>
            </a:pPr>
            <a:r>
              <a:rPr lang="en-US" sz="1200" dirty="0"/>
              <a:t>      address   = "Norfolk, UK",</a:t>
            </a:r>
          </a:p>
          <a:p>
            <a:pPr marL="0" indent="0">
              <a:buNone/>
            </a:pPr>
            <a:r>
              <a:rPr lang="en-US" sz="1200" dirty="0"/>
              <a:t>      year      = 2012</a:t>
            </a:r>
          </a:p>
          <a:p>
            <a:pPr marL="0" indent="0">
              <a:buNone/>
            </a:pPr>
            <a:r>
              <a:rPr lang="en-US" sz="1200" dirty="0"/>
              <a:t>    }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 https://www.dickimaw-books.com/latex/novices/</a:t>
            </a:r>
            <a:endParaRPr lang="en-US" sz="180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B8C96A-5D97-7172-A2AB-DEB0286DC6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Overleaf Documentation</a:t>
            </a:r>
          </a:p>
          <a:p>
            <a:pPr marL="0" indent="0">
              <a:buNone/>
            </a:pPr>
            <a:r>
              <a:rPr lang="en-US" sz="1800" dirty="0">
                <a:hlinkClick r:id="rId3"/>
              </a:rPr>
              <a:t>https://www.overleaf.com/learn/latex/Learn_LaTeX_in_30_minutes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de-DE" dirty="0"/>
              <a:t>Bibliothek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dirty="0"/>
              <a:t>Google !!!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A9D07A-2EBB-1A48-58FE-9390EC8D8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38DD-3301-4DC6-8E58-89E0F16202D5}" type="datetime1">
              <a:rPr lang="de-DE" smtClean="0"/>
              <a:t>01.02.2023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6D9104-5654-03E0-7552-09EE7E332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D7A03C-BBFA-A021-0F60-AE00F7034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217C-63B9-48A0-A298-4BEB7630BEE1}" type="slidenum">
              <a:rPr lang="en-US" smtClean="0"/>
              <a:t>7</a:t>
            </a:fld>
            <a:endParaRPr lang="en-US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B333DC0-0BAC-B2A5-3924-D784DD1F75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655" r="2684"/>
          <a:stretch/>
        </p:blipFill>
        <p:spPr>
          <a:xfrm>
            <a:off x="3858177" y="2488440"/>
            <a:ext cx="1664618" cy="23519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D9C406BF-CC48-88E8-DCC3-3F5C183C81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68" y="1015675"/>
            <a:ext cx="1332932" cy="13500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ECB71B6B-DE3F-1185-DF59-13F3D5146F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81726" y="3091082"/>
            <a:ext cx="2535846" cy="16224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67200FE8-38BB-1061-5CA7-8522F75816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485" y="4893670"/>
            <a:ext cx="1418230" cy="1418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5821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8D436F-9ACD-4C92-AFC8-C934C527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0538E0-A884-4E60-A6AB-77D830E2F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55CED5-E2A4-EB65-AE81-A3BF581C2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2" y="3050434"/>
            <a:ext cx="3722933" cy="757130"/>
          </a:xfrm>
          <a:ln w="25400" cap="sq">
            <a:solidFill>
              <a:srgbClr val="FFFFFF"/>
            </a:solidFill>
            <a:miter lim="800000"/>
          </a:ln>
        </p:spPr>
        <p:txBody>
          <a:bodyPr wrap="square">
            <a:normAutofit/>
          </a:bodyPr>
          <a:lstStyle/>
          <a:p>
            <a:pPr algn="ctr"/>
            <a:r>
              <a:rPr lang="de-DE" sz="2800" dirty="0">
                <a:solidFill>
                  <a:srgbClr val="FFFFFF"/>
                </a:solidFill>
              </a:rPr>
              <a:t>Zeit zum ausprobieren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0D7DD0-1C67-4D4C-9E06-678233DB8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rgbClr val="40404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FFED6B-3EF3-0FC1-EC47-7B881FD908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4536" y="640080"/>
            <a:ext cx="5053066" cy="25466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\</a:t>
            </a:r>
            <a:r>
              <a:rPr lang="en-US" sz="2000" dirty="0">
                <a:solidFill>
                  <a:srgbClr val="FF0000"/>
                </a:solidFill>
              </a:rPr>
              <a:t>begin</a:t>
            </a:r>
            <a:r>
              <a:rPr lang="en-US" sz="2000" dirty="0"/>
              <a:t>{</a:t>
            </a:r>
            <a:r>
              <a:rPr lang="en-US" sz="2000" dirty="0">
                <a:solidFill>
                  <a:schemeClr val="accent1"/>
                </a:solidFill>
              </a:rPr>
              <a:t>document</a:t>
            </a:r>
            <a:r>
              <a:rPr lang="en-US" sz="2000" dirty="0"/>
              <a:t>}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0776A53-4200-77D2-7EE4-FDF77DDB6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0204" y="3671315"/>
            <a:ext cx="5057398" cy="2546605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\</a:t>
            </a:r>
            <a:r>
              <a:rPr lang="en-US" sz="2000" dirty="0">
                <a:solidFill>
                  <a:srgbClr val="FF0000"/>
                </a:solidFill>
              </a:rPr>
              <a:t>end</a:t>
            </a:r>
            <a:r>
              <a:rPr lang="en-US" sz="2000" dirty="0"/>
              <a:t>{</a:t>
            </a:r>
            <a:r>
              <a:rPr lang="en-US" sz="2000" dirty="0">
                <a:solidFill>
                  <a:schemeClr val="accent1"/>
                </a:solidFill>
              </a:rPr>
              <a:t>document</a:t>
            </a:r>
            <a:r>
              <a:rPr lang="en-US" sz="2000" dirty="0"/>
              <a:t>}</a:t>
            </a:r>
          </a:p>
          <a:p>
            <a:endParaRPr lang="en-US" sz="200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630FCA-7728-409F-2A49-0DC4C5655E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19632" y="6316857"/>
            <a:ext cx="2513561" cy="32396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F8038DD-3301-4DC6-8E58-89E0F16202D5}" type="datetime1">
              <a:rPr lang="de-DE" sz="1050">
                <a:solidFill>
                  <a:srgbClr val="FFFFFF">
                    <a:alpha val="70000"/>
                  </a:srgbClr>
                </a:solidFill>
              </a:rPr>
              <a:pPr>
                <a:spcAft>
                  <a:spcPts val="600"/>
                </a:spcAft>
              </a:pPr>
              <a:t>01.02.2023</a:t>
            </a:fld>
            <a:endParaRPr lang="en-US" sz="105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13EF3A0-8668-FEB9-6112-C8D6DCFBF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90010" y="6318821"/>
            <a:ext cx="4085165" cy="320040"/>
          </a:xfrm>
        </p:spPr>
        <p:txBody>
          <a:bodyPr>
            <a:normAutofit/>
          </a:bodyPr>
          <a:lstStyle/>
          <a:p>
            <a:pPr algn="r"/>
            <a:endParaRPr lang="en-US" sz="10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D02581-81AC-6318-383A-487714DAD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2820" y="6296279"/>
            <a:ext cx="63098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7713217C-63B9-48A0-A298-4BEB7630BEE1}" type="slidenum">
              <a:rPr 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pPr algn="l">
                <a:spcAft>
                  <a:spcPts val="600"/>
                </a:spcAft>
              </a:pPr>
              <a:t>8</a:t>
            </a:fld>
            <a:endParaRPr lang="en-US" sz="10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F6281A2-D6AB-AF85-8B12-7B7FE0921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3674" y="1959334"/>
            <a:ext cx="2639794" cy="265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218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</Words>
  <Application>Microsoft Office PowerPoint</Application>
  <PresentationFormat>Breitbild</PresentationFormat>
  <Paragraphs>97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</vt:lpstr>
      <vt:lpstr>Paper club –  Latex Einführung </vt:lpstr>
      <vt:lpstr>Agenda</vt:lpstr>
      <vt:lpstr>Warum Latex ?</vt:lpstr>
      <vt:lpstr>Warum Latex ?</vt:lpstr>
      <vt:lpstr>Editoren und Latex Distributionen</vt:lpstr>
      <vt:lpstr>Grundlegender Aufbau eines Dokuments in Latex.</vt:lpstr>
      <vt:lpstr>Info-Material</vt:lpstr>
      <vt:lpstr>Zeit zum ausprobieren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club</dc:title>
  <dc:creator>Schwarz, Jonas</dc:creator>
  <cp:lastModifiedBy>Schwarz, Jonas</cp:lastModifiedBy>
  <cp:revision>12</cp:revision>
  <dcterms:created xsi:type="dcterms:W3CDTF">2022-11-04T08:42:58Z</dcterms:created>
  <dcterms:modified xsi:type="dcterms:W3CDTF">2023-02-01T16:46:00Z</dcterms:modified>
</cp:coreProperties>
</file>