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8" r:id="rId2"/>
    <p:sldId id="259" r:id="rId3"/>
    <p:sldId id="260"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81815-5E91-496B-BB13-EA0566D9FB23}" type="datetimeFigureOut">
              <a:rPr lang="en-IN" smtClean="0"/>
              <a:t>13-10-2025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5EC5E7-6A19-4EFC-A308-14A5ECD41BE3}" type="slidenum">
              <a:rPr lang="en-IN" smtClean="0"/>
              <a:t>‹#›</a:t>
            </a:fld>
            <a:endParaRPr lang="en-IN"/>
          </a:p>
        </p:txBody>
      </p:sp>
    </p:spTree>
    <p:extLst>
      <p:ext uri="{BB962C8B-B14F-4D97-AF65-F5344CB8AC3E}">
        <p14:creationId xmlns:p14="http://schemas.microsoft.com/office/powerpoint/2010/main" val="2230753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C5EC5E7-6A19-4EFC-A308-14A5ECD41BE3}" type="slidenum">
              <a:rPr lang="en-IN" smtClean="0"/>
              <a:t>1</a:t>
            </a:fld>
            <a:endParaRPr lang="en-IN"/>
          </a:p>
        </p:txBody>
      </p:sp>
    </p:spTree>
    <p:extLst>
      <p:ext uri="{BB962C8B-B14F-4D97-AF65-F5344CB8AC3E}">
        <p14:creationId xmlns:p14="http://schemas.microsoft.com/office/powerpoint/2010/main" val="10758963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10/13/2025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
        <p:nvSpPr>
          <p:cNvPr id="13" name="TextBox 12">
            <a:extLst>
              <a:ext uri="{FF2B5EF4-FFF2-40B4-BE49-F238E27FC236}">
                <a16:creationId xmlns:a16="http://schemas.microsoft.com/office/drawing/2014/main" id="{C291C025-E3E6-EE24-37F8-B63FBD896CD9}"/>
              </a:ext>
            </a:extLst>
          </p:cNvPr>
          <p:cNvSpPr txBox="1"/>
          <p:nvPr userDrawn="1">
            <p:extLst>
              <p:ext uri="{1162E1C5-73C7-4A58-AE30-91384D911F3F}">
                <p184:classification xmlns:p184="http://schemas.microsoft.com/office/powerpoint/2018/4/main" val="ftr"/>
              </p:ext>
            </p:extLst>
          </p:nvPr>
        </p:nvSpPr>
        <p:spPr>
          <a:xfrm>
            <a:off x="63500" y="6642100"/>
            <a:ext cx="338138" cy="152400"/>
          </a:xfrm>
          <a:prstGeom prst="rect">
            <a:avLst/>
          </a:prstGeom>
        </p:spPr>
        <p:txBody>
          <a:bodyPr horzOverflow="overflow" lIns="0" tIns="0" rIns="0" bIns="0">
            <a:spAutoFit/>
          </a:bodyPr>
          <a:lstStyle/>
          <a:p>
            <a:pPr algn="l"/>
            <a:r>
              <a:rPr lang="en-IN"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Public</a:t>
            </a:r>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8CE6BA-D8D3-4676-8924-ECE004EF9E12}"/>
              </a:ext>
            </a:extLst>
          </p:cNvPr>
          <p:cNvSpPr txBox="1"/>
          <p:nvPr/>
        </p:nvSpPr>
        <p:spPr>
          <a:xfrm>
            <a:off x="768096" y="711446"/>
            <a:ext cx="10625328" cy="6217087"/>
          </a:xfrm>
          <a:prstGeom prst="rect">
            <a:avLst/>
          </a:prstGeom>
          <a:noFill/>
        </p:spPr>
        <p:txBody>
          <a:bodyPr wrap="square">
            <a:spAutoFit/>
          </a:bodyPr>
          <a:lstStyle/>
          <a:p>
            <a:pPr algn="ctr"/>
            <a:r>
              <a:rPr lang="en-IN" sz="2200" b="1" dirty="0">
                <a:solidFill>
                  <a:srgbClr val="FF0000"/>
                </a:solidFill>
                <a:latin typeface="Times New Roman" panose="02020603050405020304" pitchFamily="18" charset="0"/>
                <a:cs typeface="Times New Roman" panose="02020603050405020304" pitchFamily="18" charset="0"/>
              </a:rPr>
              <a:t>COLLEGE MANAGEMENT SYSTEM ANALYTICS</a:t>
            </a:r>
            <a:endParaRPr lang="en-IN" sz="2200" b="1" u="sng" dirty="0">
              <a:solidFill>
                <a:srgbClr val="FF0000"/>
              </a:solidFill>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DATA INSIGHTS</a:t>
            </a:r>
          </a:p>
          <a:p>
            <a:endParaRPr lang="en-IN" sz="16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STUDENTS :</a:t>
            </a:r>
          </a:p>
          <a:p>
            <a:r>
              <a:rPr lang="en-US" dirty="0">
                <a:latin typeface="Times New Roman" panose="02020603050405020304" pitchFamily="18" charset="0"/>
                <a:cs typeface="Times New Roman" panose="02020603050405020304" pitchFamily="18" charset="0"/>
              </a:rPr>
              <a:t>Contains personal and academic details of each student.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rPr>
              <a:t>Primary Key: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StudentID</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COURSES :</a:t>
            </a:r>
          </a:p>
          <a:p>
            <a:r>
              <a:rPr lang="en-US" dirty="0">
                <a:latin typeface="Times New Roman" panose="02020603050405020304" pitchFamily="18" charset="0"/>
                <a:cs typeface="Times New Roman" panose="02020603050405020304" pitchFamily="18" charset="0"/>
              </a:rPr>
              <a:t>Lists all available courses along with their assigned instructor and credit value.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rPr>
              <a:t>Primary Key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CourseID</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ENROLLMENTS :</a:t>
            </a:r>
          </a:p>
          <a:p>
            <a:r>
              <a:rPr lang="en-US" dirty="0">
                <a:latin typeface="Times New Roman" panose="02020603050405020304" pitchFamily="18" charset="0"/>
                <a:cs typeface="Times New Roman" panose="02020603050405020304" pitchFamily="18" charset="0"/>
              </a:rPr>
              <a:t>Tracks which students are enrolled in which courses, along with enrollment dates and grades.</a:t>
            </a:r>
          </a:p>
          <a:p>
            <a:r>
              <a:rPr lang="en-US" b="1" dirty="0">
                <a:latin typeface="Times New Roman" panose="02020603050405020304" pitchFamily="18" charset="0"/>
                <a:cs typeface="Times New Roman" panose="02020603050405020304" pitchFamily="18" charset="0"/>
                <a:sym typeface="Wingdings" panose="05000000000000000000" pitchFamily="2" charset="2"/>
              </a:rPr>
              <a:t></a:t>
            </a:r>
            <a:r>
              <a:rPr lang="en-US" b="1" dirty="0">
                <a:latin typeface="Times New Roman" panose="02020603050405020304" pitchFamily="18" charset="0"/>
                <a:cs typeface="Times New Roman" panose="02020603050405020304" pitchFamily="18" charset="0"/>
              </a:rPr>
              <a:t>Foreign Keys: </a:t>
            </a:r>
            <a:r>
              <a:rPr lang="en-US" dirty="0" err="1">
                <a:latin typeface="Times New Roman" panose="02020603050405020304" pitchFamily="18" charset="0"/>
                <a:cs typeface="Times New Roman" panose="02020603050405020304" pitchFamily="18" charset="0"/>
              </a:rPr>
              <a:t>StudentID</a:t>
            </a:r>
            <a:r>
              <a:rPr lang="en-US" dirty="0">
                <a:latin typeface="Times New Roman" panose="02020603050405020304" pitchFamily="18" charset="0"/>
                <a:cs typeface="Times New Roman" panose="02020603050405020304" pitchFamily="18" charset="0"/>
              </a:rPr>
              <a:t> (linked to STUDENTS), </a:t>
            </a:r>
            <a:r>
              <a:rPr lang="en-US" dirty="0" err="1">
                <a:latin typeface="Times New Roman" panose="02020603050405020304" pitchFamily="18" charset="0"/>
                <a:cs typeface="Times New Roman" panose="02020603050405020304" pitchFamily="18" charset="0"/>
              </a:rPr>
              <a:t>CourseID</a:t>
            </a:r>
            <a:r>
              <a:rPr lang="en-US" dirty="0">
                <a:latin typeface="Times New Roman" panose="02020603050405020304" pitchFamily="18" charset="0"/>
                <a:cs typeface="Times New Roman" panose="02020603050405020304" pitchFamily="18" charset="0"/>
              </a:rPr>
              <a:t> (linked to COURSES).</a:t>
            </a:r>
          </a:p>
          <a:p>
            <a:r>
              <a:rPr lang="en-US" b="1" dirty="0">
                <a:latin typeface="Times New Roman" panose="02020603050405020304" pitchFamily="18" charset="0"/>
                <a:cs typeface="Times New Roman" panose="02020603050405020304" pitchFamily="18" charset="0"/>
              </a:rPr>
              <a:t>FACULTY –INSTRUCTORS :</a:t>
            </a:r>
          </a:p>
          <a:p>
            <a:r>
              <a:rPr lang="en-US" dirty="0">
                <a:latin typeface="Times New Roman" panose="02020603050405020304" pitchFamily="18" charset="0"/>
                <a:cs typeface="Times New Roman" panose="02020603050405020304" pitchFamily="18" charset="0"/>
              </a:rPr>
              <a:t>Contains instructor details like name, department, and salary.  </a:t>
            </a:r>
            <a:r>
              <a:rPr lang="en-US" dirty="0">
                <a:latin typeface="Times New Roman" panose="02020603050405020304" pitchFamily="18" charset="0"/>
                <a:cs typeface="Times New Roman" panose="02020603050405020304" pitchFamily="18" charset="0"/>
                <a:sym typeface="Wingdings" panose="05000000000000000000" pitchFamily="2" charset="2"/>
              </a:rPr>
              <a:t> </a:t>
            </a:r>
            <a:r>
              <a:rPr lang="en-US" b="1" dirty="0">
                <a:latin typeface="Times New Roman" panose="02020603050405020304" pitchFamily="18" charset="0"/>
                <a:cs typeface="Times New Roman" panose="02020603050405020304" pitchFamily="18" charset="0"/>
              </a:rPr>
              <a:t>Primary Key: </a:t>
            </a:r>
            <a:r>
              <a:rPr lang="en-US" dirty="0" err="1">
                <a:latin typeface="Times New Roman" panose="02020603050405020304" pitchFamily="18" charset="0"/>
                <a:cs typeface="Times New Roman" panose="02020603050405020304" pitchFamily="18" charset="0"/>
              </a:rPr>
              <a:t>faculty_id</a:t>
            </a:r>
            <a:br>
              <a:rPr lang="en-US" dirty="0"/>
            </a:br>
            <a:endParaRPr lang="en-US" dirty="0"/>
          </a:p>
          <a:p>
            <a:r>
              <a:rPr lang="en-IN" b="1" u="sng" dirty="0">
                <a:latin typeface="Times New Roman" panose="02020603050405020304" pitchFamily="18" charset="0"/>
                <a:cs typeface="Times New Roman" panose="02020603050405020304" pitchFamily="18" charset="0"/>
              </a:rPr>
              <a:t>RELATIONSHIPS SUMMARY</a:t>
            </a:r>
          </a:p>
          <a:p>
            <a:endParaRPr lang="en-IN" dirty="0"/>
          </a:p>
          <a:p>
            <a:r>
              <a:rPr lang="en-IN" dirty="0">
                <a:latin typeface="Times New Roman" panose="02020603050405020304" pitchFamily="18" charset="0"/>
                <a:cs typeface="Times New Roman" panose="02020603050405020304" pitchFamily="18" charset="0"/>
              </a:rPr>
              <a:t>STUDENTS ↔ ENROLLMENTS : Linked via </a:t>
            </a:r>
            <a:r>
              <a:rPr lang="en-IN" dirty="0" err="1">
                <a:latin typeface="Times New Roman" panose="02020603050405020304" pitchFamily="18" charset="0"/>
                <a:cs typeface="Times New Roman" panose="02020603050405020304" pitchFamily="18" charset="0"/>
              </a:rPr>
              <a:t>StudentID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COURSES ↔ ENROLLMENTS : Linked via </a:t>
            </a:r>
            <a:r>
              <a:rPr lang="en-IN" dirty="0" err="1">
                <a:latin typeface="Times New Roman" panose="02020603050405020304" pitchFamily="18" charset="0"/>
                <a:cs typeface="Times New Roman" panose="02020603050405020304" pitchFamily="18" charset="0"/>
              </a:rPr>
              <a:t>CourseID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COURSES ↔ FACULTY-INSTRUCTORS : Linked via </a:t>
            </a:r>
            <a:r>
              <a:rPr lang="en-IN" dirty="0" err="1">
                <a:latin typeface="Times New Roman" panose="02020603050405020304" pitchFamily="18" charset="0"/>
                <a:cs typeface="Times New Roman" panose="02020603050405020304" pitchFamily="18" charset="0"/>
              </a:rPr>
              <a:t>InstructorID</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faculty</a:t>
            </a:r>
            <a:r>
              <a:rPr lang="en-IN" err="1">
                <a:latin typeface="Times New Roman" panose="02020603050405020304" pitchFamily="18" charset="0"/>
                <a:cs typeface="Times New Roman" panose="02020603050405020304" pitchFamily="18" charset="0"/>
              </a:rPr>
              <a:t>_</a:t>
            </a:r>
            <a:r>
              <a:rPr lang="en-IN">
                <a:latin typeface="Times New Roman" panose="02020603050405020304" pitchFamily="18" charset="0"/>
                <a:cs typeface="Times New Roman" panose="02020603050405020304" pitchFamily="18" charset="0"/>
              </a:rPr>
              <a:t>id</a:t>
            </a: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1388115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C71D5F-4C9A-CBFD-8D4C-09CEBF7E9035}"/>
              </a:ext>
            </a:extLst>
          </p:cNvPr>
          <p:cNvSpPr txBox="1"/>
          <p:nvPr/>
        </p:nvSpPr>
        <p:spPr>
          <a:xfrm>
            <a:off x="803910" y="979069"/>
            <a:ext cx="10584180" cy="5078313"/>
          </a:xfrm>
          <a:prstGeom prst="rect">
            <a:avLst/>
          </a:prstGeom>
          <a:noFill/>
        </p:spPr>
        <p:txBody>
          <a:bodyPr wrap="square">
            <a:spAutoFit/>
          </a:bodyPr>
          <a:lstStyle/>
          <a:p>
            <a:pPr algn="ctr"/>
            <a:r>
              <a:rPr lang="en-IN" sz="2000" b="1" u="sng" dirty="0">
                <a:latin typeface="Times New Roman" panose="02020603050405020304" pitchFamily="18" charset="0"/>
                <a:cs typeface="Times New Roman" panose="02020603050405020304" pitchFamily="18" charset="0"/>
              </a:rPr>
              <a:t>SQL QUERY ANALYSIS</a:t>
            </a:r>
          </a:p>
          <a:p>
            <a:endParaRPr lang="en-IN" b="1" u="sng"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get the average grade for each student in SQL, you would use a CASE statement inside an AVG() aggregate function to convert letter grades to numerical values, and then group the results by student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get a list of instructors teaching a course with fewer than 3 students, you must join the instructors and enrollment tables, group the results by instructor and course, and then use HAVING COUNT(*) to filter for groups with fewer than 3 students.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find the total credits for each student grouped by major, you would join the Students, Enrollment, and Courses tables, use a SUM() aggregate function on the credits column, and then use GROUP BY on the major and student Name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find the average salary of instructors in each department, you should use the AVG() aggregate function on the salary and group the results by the department.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list all courses taught by more than one instructor, you would use a GROUP BY on the course ID and Course Name and COUNT() the instructors, filtering with a HAVING clause where the count is greater than one.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To list the top 3 students by credits earned, you would join the Students, Enrollment, and Courses tables, sum the credits for each student, order the students by the total credits in descending order, and limit the result to 3</a:t>
            </a:r>
          </a:p>
          <a:p>
            <a:pPr marL="342900" indent="-342900">
              <a:buFont typeface="+mj-lt"/>
              <a:buAutoNum type="arabicPeriod"/>
            </a:pPr>
            <a:endParaRPr lang="en-IN" dirty="0"/>
          </a:p>
        </p:txBody>
      </p:sp>
    </p:spTree>
    <p:extLst>
      <p:ext uri="{BB962C8B-B14F-4D97-AF65-F5344CB8AC3E}">
        <p14:creationId xmlns:p14="http://schemas.microsoft.com/office/powerpoint/2010/main" val="2093095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D92AD0-B8C2-63E4-6BC4-E453217FBD17}"/>
              </a:ext>
            </a:extLst>
          </p:cNvPr>
          <p:cNvSpPr txBox="1"/>
          <p:nvPr/>
        </p:nvSpPr>
        <p:spPr>
          <a:xfrm>
            <a:off x="854964" y="720590"/>
            <a:ext cx="10849356" cy="5632311"/>
          </a:xfrm>
          <a:prstGeom prst="rect">
            <a:avLst/>
          </a:prstGeom>
          <a:noFill/>
        </p:spPr>
        <p:txBody>
          <a:bodyPr wrap="square">
            <a:spAutoFit/>
          </a:bodyPr>
          <a:lstStyle/>
          <a:p>
            <a:pPr algn="ctr"/>
            <a:r>
              <a:rPr lang="en-IN" sz="2000" b="1" u="sng" dirty="0">
                <a:latin typeface="Times New Roman" panose="02020603050405020304" pitchFamily="18" charset="0"/>
                <a:cs typeface="Times New Roman" panose="02020603050405020304" pitchFamily="18" charset="0"/>
              </a:rPr>
              <a:t>VISUAL ANALYSIS  (POWER BI)</a:t>
            </a:r>
          </a:p>
          <a:p>
            <a:pPr algn="ctr"/>
            <a:endParaRPr lang="en-IN"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dashboard features key performance indicators like "Total Enrollments" and "Total Students" providing an overview of the college's scale. Additionally, interactive filters for "Student Name," "Course Name," "Faculty Name,“ “Status" and "YEAR" enable users to drill down into specific data, currently set to display information for "All" categories.</a:t>
            </a:r>
          </a:p>
          <a:p>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Graphs &amp; Tables:</a:t>
            </a:r>
          </a:p>
          <a:p>
            <a:r>
              <a:rPr lang="en-US" b="1" dirty="0">
                <a:latin typeface="Times New Roman" panose="02020603050405020304" pitchFamily="18" charset="0"/>
                <a:cs typeface="Times New Roman" panose="02020603050405020304" pitchFamily="18" charset="0"/>
              </a:rPr>
              <a:t>Student and Instructor Details (Table): </a:t>
            </a:r>
            <a:r>
              <a:rPr lang="en-US" dirty="0">
                <a:latin typeface="Times New Roman" panose="02020603050405020304" pitchFamily="18" charset="0"/>
                <a:cs typeface="Times New Roman" panose="02020603050405020304" pitchFamily="18" charset="0"/>
              </a:rPr>
              <a:t>Provides a detailed list of courses, the student enrolled, the faculty teaching, and the grade received for each enrollment.</a:t>
            </a:r>
          </a:p>
          <a:p>
            <a:r>
              <a:rPr lang="en-US" b="1" dirty="0">
                <a:latin typeface="Times New Roman" panose="02020603050405020304" pitchFamily="18" charset="0"/>
                <a:cs typeface="Times New Roman" panose="02020603050405020304" pitchFamily="18" charset="0"/>
              </a:rPr>
              <a:t>Instructor Distribution by Department (Pie Chart): </a:t>
            </a:r>
            <a:r>
              <a:rPr lang="en-US" dirty="0">
                <a:latin typeface="Times New Roman" panose="02020603050405020304" pitchFamily="18" charset="0"/>
                <a:cs typeface="Times New Roman" panose="02020603050405020304" pitchFamily="18" charset="0"/>
              </a:rPr>
              <a:t>Visualizes the proportion of instructors across different departments (Chemistry, Computer Science, Mathematics, Physics), with each department currently having one instructor (25% each).</a:t>
            </a:r>
          </a:p>
          <a:p>
            <a:r>
              <a:rPr lang="en-US" b="1" dirty="0">
                <a:latin typeface="Times New Roman" panose="02020603050405020304" pitchFamily="18" charset="0"/>
                <a:cs typeface="Times New Roman" panose="02020603050405020304" pitchFamily="18" charset="0"/>
              </a:rPr>
              <a:t>Proportion of students: Active vs. Graduated (Pie Chart): </a:t>
            </a:r>
            <a:r>
              <a:rPr lang="en-US" dirty="0">
                <a:latin typeface="Times New Roman" panose="02020603050405020304" pitchFamily="18" charset="0"/>
                <a:cs typeface="Times New Roman" panose="02020603050405020304" pitchFamily="18" charset="0"/>
              </a:rPr>
              <a:t>Shows the distribution of student status, indicating that 5 students (41.67%) are Active and 7 students (58.33%) are Graduated.</a:t>
            </a:r>
          </a:p>
          <a:p>
            <a:r>
              <a:rPr lang="en-US" b="1" dirty="0">
                <a:latin typeface="Times New Roman" panose="02020603050405020304" pitchFamily="18" charset="0"/>
                <a:cs typeface="Times New Roman" panose="02020603050405020304" pitchFamily="18" charset="0"/>
              </a:rPr>
              <a:t>Instructor Salary Distribution Across Faculty (Bar Chart): </a:t>
            </a:r>
            <a:r>
              <a:rPr lang="en-US" dirty="0">
                <a:latin typeface="Times New Roman" panose="02020603050405020304" pitchFamily="18" charset="0"/>
                <a:cs typeface="Times New Roman" panose="02020603050405020304" pitchFamily="18" charset="0"/>
              </a:rPr>
              <a:t>Compares the salaries of different faculty members (Dr. Blue Black, Dr. Green Brown, Dr. Adams Wilson, Dr. White Clark).</a:t>
            </a:r>
          </a:p>
          <a:p>
            <a:r>
              <a:rPr lang="en-US" b="1" dirty="0">
                <a:latin typeface="Times New Roman" panose="02020603050405020304" pitchFamily="18" charset="0"/>
                <a:cs typeface="Times New Roman" panose="02020603050405020304" pitchFamily="18" charset="0"/>
              </a:rPr>
              <a:t>Cumulative Credits by Year and Student Name (Line Chart): </a:t>
            </a:r>
            <a:r>
              <a:rPr lang="en-US" dirty="0">
                <a:latin typeface="Times New Roman" panose="02020603050405020304" pitchFamily="18" charset="0"/>
                <a:cs typeface="Times New Roman" panose="02020603050405020304" pitchFamily="18" charset="0"/>
              </a:rPr>
              <a:t>Tracks the cumulative credits earned by various students over the years, from 2020 </a:t>
            </a:r>
            <a:r>
              <a:rPr lang="en-US">
                <a:latin typeface="Times New Roman" panose="02020603050405020304" pitchFamily="18" charset="0"/>
                <a:cs typeface="Times New Roman" panose="02020603050405020304" pitchFamily="18" charset="0"/>
              </a:rPr>
              <a:t>to 2023.</a:t>
            </a:r>
            <a:endParaRPr lang="en-US"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32116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7</TotalTime>
  <Words>635</Words>
  <Application>Microsoft Office PowerPoint</Application>
  <PresentationFormat>Widescreen</PresentationFormat>
  <Paragraphs>36</Paragraphs>
  <Slides>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Calibri</vt:lpstr>
      <vt:lpstr>Garamond</vt:lpstr>
      <vt:lpstr>Times New Roman</vt:lpstr>
      <vt:lpstr>Organic</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Rohindh U</dc:creator>
  <cp:lastModifiedBy>Rohindh U</cp:lastModifiedBy>
  <cp:revision>7</cp:revision>
  <dcterms:created xsi:type="dcterms:W3CDTF">2025-10-05T12:43:24Z</dcterms:created>
  <dcterms:modified xsi:type="dcterms:W3CDTF">2025-10-13T08:20:37Z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e7ded32-6a8c-48b8-8009-ebf9a4e0e083_Enabled">
    <vt:lpwstr>true</vt:lpwstr>
  </property>
  <property fmtid="{D5CDD505-2E9C-101B-9397-08002B2CF9AE}" pid="3" name="MSIP_Label_ce7ded32-6a8c-48b8-8009-ebf9a4e0e083_SetDate">
    <vt:lpwstr>2025-10-05T16:39:27Z</vt:lpwstr>
  </property>
  <property fmtid="{D5CDD505-2E9C-101B-9397-08002B2CF9AE}" pid="4" name="MSIP_Label_ce7ded32-6a8c-48b8-8009-ebf9a4e0e083_Method">
    <vt:lpwstr>Privileged</vt:lpwstr>
  </property>
  <property fmtid="{D5CDD505-2E9C-101B-9397-08002B2CF9AE}" pid="5" name="MSIP_Label_ce7ded32-6a8c-48b8-8009-ebf9a4e0e083_Name">
    <vt:lpwstr>Public - Public</vt:lpwstr>
  </property>
  <property fmtid="{D5CDD505-2E9C-101B-9397-08002B2CF9AE}" pid="6" name="MSIP_Label_ce7ded32-6a8c-48b8-8009-ebf9a4e0e083_SiteId">
    <vt:lpwstr>258ac4e4-146a-411e-9dc8-79a9e12fd6da</vt:lpwstr>
  </property>
  <property fmtid="{D5CDD505-2E9C-101B-9397-08002B2CF9AE}" pid="7" name="MSIP_Label_ce7ded32-6a8c-48b8-8009-ebf9a4e0e083_ActionId">
    <vt:lpwstr>64ff8794-6462-44fb-9aa5-1999ad55505a</vt:lpwstr>
  </property>
  <property fmtid="{D5CDD505-2E9C-101B-9397-08002B2CF9AE}" pid="8" name="MSIP_Label_ce7ded32-6a8c-48b8-8009-ebf9a4e0e083_ContentBits">
    <vt:lpwstr>2</vt:lpwstr>
  </property>
  <property fmtid="{D5CDD505-2E9C-101B-9397-08002B2CF9AE}" pid="9" name="MSIP_Label_ce7ded32-6a8c-48b8-8009-ebf9a4e0e083_Tag">
    <vt:lpwstr>10, 0, 1, 1</vt:lpwstr>
  </property>
  <property fmtid="{D5CDD505-2E9C-101B-9397-08002B2CF9AE}" pid="10" name="ClassificationContentMarkingFooterLocations">
    <vt:lpwstr>Organic:13</vt:lpwstr>
  </property>
  <property fmtid="{D5CDD505-2E9C-101B-9397-08002B2CF9AE}" pid="11" name="ClassificationContentMarkingFooterText">
    <vt:lpwstr>Public</vt:lpwstr>
  </property>
</Properties>
</file>