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97" r:id="rId3"/>
    <p:sldId id="257" r:id="rId4"/>
    <p:sldId id="284" r:id="rId5"/>
    <p:sldId id="285" r:id="rId6"/>
    <p:sldId id="286" r:id="rId7"/>
    <p:sldId id="287" r:id="rId8"/>
    <p:sldId id="288" r:id="rId9"/>
    <p:sldId id="289" r:id="rId10"/>
    <p:sldId id="298" r:id="rId11"/>
    <p:sldId id="258" r:id="rId12"/>
    <p:sldId id="259" r:id="rId13"/>
    <p:sldId id="296" r:id="rId14"/>
    <p:sldId id="293" r:id="rId15"/>
    <p:sldId id="294" r:id="rId16"/>
    <p:sldId id="260" r:id="rId17"/>
    <p:sldId id="272" r:id="rId18"/>
    <p:sldId id="273" r:id="rId19"/>
    <p:sldId id="274" r:id="rId20"/>
    <p:sldId id="275" r:id="rId21"/>
    <p:sldId id="290" r:id="rId22"/>
    <p:sldId id="291" r:id="rId23"/>
    <p:sldId id="292" r:id="rId24"/>
    <p:sldId id="269" r:id="rId25"/>
    <p:sldId id="270" r:id="rId26"/>
    <p:sldId id="271" r:id="rId27"/>
    <p:sldId id="276" r:id="rId28"/>
    <p:sldId id="263" r:id="rId29"/>
    <p:sldId id="278" r:id="rId30"/>
    <p:sldId id="277" r:id="rId31"/>
    <p:sldId id="264" r:id="rId32"/>
    <p:sldId id="281" r:id="rId33"/>
    <p:sldId id="282" r:id="rId34"/>
    <p:sldId id="265" r:id="rId35"/>
    <p:sldId id="280" r:id="rId36"/>
    <p:sldId id="279" r:id="rId37"/>
    <p:sldId id="26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428354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102086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825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1218639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60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750107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853371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390054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30095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AF585-0F30-4EB8-9379-DE2C686842B1}"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239430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AF585-0F30-4EB8-9379-DE2C686842B1}" type="datetimeFigureOut">
              <a:rPr lang="en-IN" smtClean="0"/>
              <a:t>10-04-2018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124808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AF585-0F30-4EB8-9379-DE2C686842B1}" type="datetimeFigureOut">
              <a:rPr lang="en-IN" smtClean="0"/>
              <a:t>10-04-2018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40402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AF585-0F30-4EB8-9379-DE2C686842B1}" type="datetimeFigureOut">
              <a:rPr lang="en-IN" smtClean="0"/>
              <a:t>10-04-2018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261867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AF585-0F30-4EB8-9379-DE2C686842B1}" type="datetimeFigureOut">
              <a:rPr lang="en-IN" smtClean="0"/>
              <a:t>10-04-2018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216873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AF585-0F30-4EB8-9379-DE2C686842B1}" type="datetimeFigureOut">
              <a:rPr lang="en-IN" smtClean="0"/>
              <a:t>10-04-2018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27913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AF585-0F30-4EB8-9379-DE2C686842B1}" type="datetimeFigureOut">
              <a:rPr lang="en-IN" smtClean="0"/>
              <a:t>10-04-2018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78DE1-68F3-42A5-949B-B2DF7B95C18A}" type="slidenum">
              <a:rPr lang="en-IN" smtClean="0"/>
              <a:t>‹#›</a:t>
            </a:fld>
            <a:endParaRPr lang="en-IN"/>
          </a:p>
        </p:txBody>
      </p:sp>
    </p:spTree>
    <p:extLst>
      <p:ext uri="{BB962C8B-B14F-4D97-AF65-F5344CB8AC3E}">
        <p14:creationId xmlns:p14="http://schemas.microsoft.com/office/powerpoint/2010/main" val="78682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4AF585-0F30-4EB8-9379-DE2C686842B1}" type="datetimeFigureOut">
              <a:rPr lang="en-IN" smtClean="0"/>
              <a:t>10-04-2018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B78DE1-68F3-42A5-949B-B2DF7B95C18A}" type="slidenum">
              <a:rPr lang="en-IN" smtClean="0"/>
              <a:t>‹#›</a:t>
            </a:fld>
            <a:endParaRPr lang="en-IN"/>
          </a:p>
        </p:txBody>
      </p:sp>
    </p:spTree>
    <p:extLst>
      <p:ext uri="{BB962C8B-B14F-4D97-AF65-F5344CB8AC3E}">
        <p14:creationId xmlns:p14="http://schemas.microsoft.com/office/powerpoint/2010/main" val="1599499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9555" y="296215"/>
            <a:ext cx="8487177" cy="6561786"/>
          </a:xfrm>
        </p:spPr>
        <p:txBody>
          <a:bodyPr>
            <a:normAutofit fontScale="90000"/>
          </a:bodyPr>
          <a:lstStyle/>
          <a:p>
            <a:pPr algn="ctr"/>
            <a:r>
              <a:rPr lang="en-US" sz="4000" dirty="0" smtClean="0">
                <a:solidFill>
                  <a:schemeClr val="tx1">
                    <a:lumMod val="95000"/>
                    <a:lumOff val="5000"/>
                  </a:schemeClr>
                </a:solidFill>
              </a:rPr>
              <a:t>Multichannel Acoustic Echo Cancellation Using </a:t>
            </a:r>
            <a:r>
              <a:rPr lang="en-IN" sz="4000" dirty="0" smtClean="0">
                <a:solidFill>
                  <a:schemeClr val="tx1"/>
                </a:solidFill>
              </a:rPr>
              <a:t>Digital </a:t>
            </a:r>
            <a:r>
              <a:rPr lang="en-IN" sz="4000" dirty="0">
                <a:solidFill>
                  <a:schemeClr val="tx1"/>
                </a:solidFill>
              </a:rPr>
              <a:t>Processing Algorithm </a:t>
            </a:r>
            <a:r>
              <a:rPr lang="en-US" dirty="0" smtClean="0">
                <a:solidFill>
                  <a:schemeClr val="tx1">
                    <a:lumMod val="95000"/>
                    <a:lumOff val="5000"/>
                  </a:schemeClr>
                </a:solidFill>
              </a:rPr>
              <a:t/>
            </a:r>
            <a:br>
              <a:rPr lang="en-US" dirty="0" smtClean="0">
                <a:solidFill>
                  <a:schemeClr val="tx1">
                    <a:lumMod val="95000"/>
                    <a:lumOff val="5000"/>
                  </a:schemeClr>
                </a:solidFill>
              </a:rPr>
            </a:br>
            <a:r>
              <a:rPr lang="en-US" dirty="0" smtClean="0">
                <a:solidFill>
                  <a:schemeClr val="tx1">
                    <a:lumMod val="95000"/>
                    <a:lumOff val="5000"/>
                  </a:schemeClr>
                </a:solidFill>
              </a:rPr>
              <a:t/>
            </a:r>
            <a:br>
              <a:rPr lang="en-US" dirty="0" smtClean="0">
                <a:solidFill>
                  <a:schemeClr val="tx1">
                    <a:lumMod val="95000"/>
                    <a:lumOff val="5000"/>
                  </a:schemeClr>
                </a:solidFill>
              </a:rPr>
            </a:br>
            <a:r>
              <a:rPr lang="en-US" dirty="0" smtClean="0">
                <a:solidFill>
                  <a:schemeClr val="tx1">
                    <a:lumMod val="95000"/>
                    <a:lumOff val="5000"/>
                  </a:schemeClr>
                </a:solidFill>
              </a:rPr>
              <a:t>BY</a:t>
            </a:r>
            <a:br>
              <a:rPr lang="en-US" dirty="0" smtClean="0">
                <a:solidFill>
                  <a:schemeClr val="tx1">
                    <a:lumMod val="95000"/>
                    <a:lumOff val="5000"/>
                  </a:schemeClr>
                </a:solidFill>
              </a:rPr>
            </a:br>
            <a:r>
              <a:rPr lang="en-US" dirty="0">
                <a:solidFill>
                  <a:schemeClr val="tx1">
                    <a:lumMod val="95000"/>
                    <a:lumOff val="5000"/>
                  </a:schemeClr>
                </a:solidFill>
              </a:rPr>
              <a:t/>
            </a:r>
            <a:br>
              <a:rPr lang="en-US" dirty="0">
                <a:solidFill>
                  <a:schemeClr val="tx1">
                    <a:lumMod val="95000"/>
                    <a:lumOff val="5000"/>
                  </a:schemeClr>
                </a:solidFill>
              </a:rPr>
            </a:br>
            <a:r>
              <a:rPr lang="en-US" sz="3100" dirty="0">
                <a:solidFill>
                  <a:schemeClr val="tx1">
                    <a:lumMod val="95000"/>
                    <a:lumOff val="5000"/>
                  </a:schemeClr>
                </a:solidFill>
              </a:rPr>
              <a:t>Nithin Raj Anantha 14BEC1164</a:t>
            </a:r>
            <a:br>
              <a:rPr lang="en-US" sz="3100" dirty="0">
                <a:solidFill>
                  <a:schemeClr val="tx1">
                    <a:lumMod val="95000"/>
                    <a:lumOff val="5000"/>
                  </a:schemeClr>
                </a:solidFill>
              </a:rPr>
            </a:br>
            <a:r>
              <a:rPr lang="en-US" sz="3100" dirty="0" smtClean="0">
                <a:solidFill>
                  <a:schemeClr val="tx1">
                    <a:lumMod val="95000"/>
                    <a:lumOff val="5000"/>
                  </a:schemeClr>
                </a:solidFill>
              </a:rPr>
              <a:t>Yashaswi Peta 14BEC1120</a:t>
            </a:r>
            <a:br>
              <a:rPr lang="en-US" sz="3100" dirty="0" smtClean="0">
                <a:solidFill>
                  <a:schemeClr val="tx1">
                    <a:lumMod val="95000"/>
                    <a:lumOff val="5000"/>
                  </a:schemeClr>
                </a:solidFill>
              </a:rPr>
            </a:br>
            <a:r>
              <a:rPr lang="en-US" sz="3100" dirty="0" smtClean="0">
                <a:solidFill>
                  <a:schemeClr val="tx1">
                    <a:lumMod val="95000"/>
                    <a:lumOff val="5000"/>
                  </a:schemeClr>
                </a:solidFill>
              </a:rPr>
              <a:t>Phani Sandeep Somu 14BEC1060</a:t>
            </a:r>
            <a:r>
              <a:rPr lang="en-US" dirty="0" smtClean="0">
                <a:solidFill>
                  <a:schemeClr val="tx1">
                    <a:lumMod val="95000"/>
                    <a:lumOff val="5000"/>
                  </a:schemeClr>
                </a:solidFill>
              </a:rPr>
              <a:t/>
            </a:r>
            <a:br>
              <a:rPr lang="en-US" dirty="0" smtClean="0">
                <a:solidFill>
                  <a:schemeClr val="tx1">
                    <a:lumMod val="95000"/>
                    <a:lumOff val="5000"/>
                  </a:schemeClr>
                </a:solidFill>
              </a:rPr>
            </a:br>
            <a:r>
              <a:rPr lang="en-US" dirty="0" smtClean="0">
                <a:solidFill>
                  <a:schemeClr val="tx1">
                    <a:lumMod val="95000"/>
                    <a:lumOff val="5000"/>
                  </a:schemeClr>
                </a:solidFill>
              </a:rPr>
              <a:t/>
            </a:r>
            <a:br>
              <a:rPr lang="en-US" dirty="0" smtClean="0">
                <a:solidFill>
                  <a:schemeClr val="tx1">
                    <a:lumMod val="95000"/>
                    <a:lumOff val="5000"/>
                  </a:schemeClr>
                </a:solidFill>
              </a:rPr>
            </a:br>
            <a:r>
              <a:rPr lang="en-US" dirty="0" smtClean="0">
                <a:solidFill>
                  <a:schemeClr val="tx1">
                    <a:lumMod val="95000"/>
                    <a:lumOff val="5000"/>
                  </a:schemeClr>
                </a:solidFill>
              </a:rPr>
              <a:t>GUIDE:</a:t>
            </a:r>
            <a:br>
              <a:rPr lang="en-US" dirty="0" smtClean="0">
                <a:solidFill>
                  <a:schemeClr val="tx1">
                    <a:lumMod val="95000"/>
                    <a:lumOff val="5000"/>
                  </a:schemeClr>
                </a:solidFill>
              </a:rPr>
            </a:br>
            <a:r>
              <a:rPr lang="en-US" sz="4000" dirty="0" smtClean="0">
                <a:solidFill>
                  <a:schemeClr val="tx1">
                    <a:lumMod val="95000"/>
                    <a:lumOff val="5000"/>
                  </a:schemeClr>
                </a:solidFill>
              </a:rPr>
              <a:t>Dr. MohanaPrasad </a:t>
            </a:r>
            <a:r>
              <a:rPr lang="en-US" dirty="0" smtClean="0"/>
              <a:t/>
            </a:r>
            <a:br>
              <a:rPr lang="en-US" dirty="0" smtClean="0"/>
            </a:br>
            <a:endParaRPr lang="en-US" dirty="0"/>
          </a:p>
        </p:txBody>
      </p:sp>
    </p:spTree>
    <p:extLst>
      <p:ext uri="{BB962C8B-B14F-4D97-AF65-F5344CB8AC3E}">
        <p14:creationId xmlns:p14="http://schemas.microsoft.com/office/powerpoint/2010/main" val="3966306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275" t="35110" r="26585" b="17731"/>
          <a:stretch/>
        </p:blipFill>
        <p:spPr>
          <a:xfrm>
            <a:off x="770586" y="457085"/>
            <a:ext cx="10650828" cy="5505834"/>
          </a:xfrm>
          <a:prstGeom prst="rect">
            <a:avLst/>
          </a:prstGeom>
        </p:spPr>
      </p:pic>
    </p:spTree>
    <p:extLst>
      <p:ext uri="{BB962C8B-B14F-4D97-AF65-F5344CB8AC3E}">
        <p14:creationId xmlns:p14="http://schemas.microsoft.com/office/powerpoint/2010/main" val="96392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 of the project</a:t>
            </a:r>
            <a:endParaRPr lang="en-IN" dirty="0"/>
          </a:p>
        </p:txBody>
      </p:sp>
      <p:sp>
        <p:nvSpPr>
          <p:cNvPr id="3" name="Content Placeholder 2"/>
          <p:cNvSpPr>
            <a:spLocks noGrp="1"/>
          </p:cNvSpPr>
          <p:nvPr>
            <p:ph idx="1"/>
          </p:nvPr>
        </p:nvSpPr>
        <p:spPr/>
        <p:txBody>
          <a:bodyPr/>
          <a:lstStyle/>
          <a:p>
            <a:pPr marL="0" indent="0">
              <a:buNone/>
            </a:pPr>
            <a:r>
              <a:rPr lang="en-IN" dirty="0"/>
              <a:t>The following are the objectives of this project:</a:t>
            </a:r>
          </a:p>
          <a:p>
            <a:r>
              <a:rPr lang="en-IN" dirty="0" smtClean="0"/>
              <a:t>To </a:t>
            </a:r>
            <a:r>
              <a:rPr lang="en-IN" dirty="0"/>
              <a:t>develop an ICA based algorithm to cancel the acoustic echo in a multichannel environment.</a:t>
            </a:r>
          </a:p>
          <a:p>
            <a:r>
              <a:rPr lang="en-IN" dirty="0" smtClean="0"/>
              <a:t>To </a:t>
            </a:r>
            <a:r>
              <a:rPr lang="en-IN" dirty="0"/>
              <a:t>calculate the Echo Return Loss Enhancement (ERLE) and make sure that it is between 35 dB to 40dB.</a:t>
            </a:r>
          </a:p>
        </p:txBody>
      </p:sp>
    </p:spTree>
    <p:extLst>
      <p:ext uri="{BB962C8B-B14F-4D97-AF65-F5344CB8AC3E}">
        <p14:creationId xmlns:p14="http://schemas.microsoft.com/office/powerpoint/2010/main" val="351322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Literature </a:t>
            </a:r>
            <a:r>
              <a:rPr lang="en-IN" dirty="0" smtClean="0"/>
              <a:t>Survey</a:t>
            </a:r>
            <a:endParaRPr lang="en-IN" dirty="0"/>
          </a:p>
        </p:txBody>
      </p:sp>
      <p:pic>
        <p:nvPicPr>
          <p:cNvPr id="4" name="Picture 3"/>
          <p:cNvPicPr>
            <a:picLocks noChangeAspect="1"/>
          </p:cNvPicPr>
          <p:nvPr/>
        </p:nvPicPr>
        <p:blipFill rotWithShape="1">
          <a:blip r:embed="rId2"/>
          <a:srcRect l="17747" t="10872" r="9366" b="7397"/>
          <a:stretch/>
        </p:blipFill>
        <p:spPr>
          <a:xfrm>
            <a:off x="1094705" y="1159098"/>
            <a:ext cx="9478850" cy="5602311"/>
          </a:xfrm>
          <a:prstGeom prst="rect">
            <a:avLst/>
          </a:prstGeom>
        </p:spPr>
      </p:pic>
    </p:spTree>
    <p:extLst>
      <p:ext uri="{BB962C8B-B14F-4D97-AF65-F5344CB8AC3E}">
        <p14:creationId xmlns:p14="http://schemas.microsoft.com/office/powerpoint/2010/main" val="354032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0071" t="29662" r="45704" b="35955"/>
          <a:stretch/>
        </p:blipFill>
        <p:spPr>
          <a:xfrm>
            <a:off x="1880316" y="1197736"/>
            <a:ext cx="6430146" cy="3631842"/>
          </a:xfrm>
          <a:prstGeom prst="rect">
            <a:avLst/>
          </a:prstGeom>
        </p:spPr>
      </p:pic>
    </p:spTree>
    <p:extLst>
      <p:ext uri="{BB962C8B-B14F-4D97-AF65-F5344CB8AC3E}">
        <p14:creationId xmlns:p14="http://schemas.microsoft.com/office/powerpoint/2010/main" val="161465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Various adaptive algorithms</a:t>
            </a:r>
            <a:endParaRPr lang="en-IN" dirty="0"/>
          </a:p>
        </p:txBody>
      </p:sp>
      <p:sp>
        <p:nvSpPr>
          <p:cNvPr id="3" name="Content Placeholder 2"/>
          <p:cNvSpPr>
            <a:spLocks noGrp="1"/>
          </p:cNvSpPr>
          <p:nvPr>
            <p:ph idx="1"/>
          </p:nvPr>
        </p:nvSpPr>
        <p:spPr/>
        <p:txBody>
          <a:bodyPr/>
          <a:lstStyle/>
          <a:p>
            <a:r>
              <a:rPr lang="en-IN" dirty="0" smtClean="0"/>
              <a:t>Least </a:t>
            </a:r>
            <a:r>
              <a:rPr lang="en-IN" dirty="0"/>
              <a:t>M</a:t>
            </a:r>
            <a:r>
              <a:rPr lang="en-IN" dirty="0" smtClean="0"/>
              <a:t>ean </a:t>
            </a:r>
            <a:r>
              <a:rPr lang="en-IN" dirty="0"/>
              <a:t>S</a:t>
            </a:r>
            <a:r>
              <a:rPr lang="en-IN" dirty="0" smtClean="0"/>
              <a:t>quare (LMS) algorithm</a:t>
            </a:r>
          </a:p>
          <a:p>
            <a:r>
              <a:rPr lang="en-IN" dirty="0" smtClean="0"/>
              <a:t>Normalised Least </a:t>
            </a:r>
            <a:r>
              <a:rPr lang="en-IN" dirty="0"/>
              <a:t>M</a:t>
            </a:r>
            <a:r>
              <a:rPr lang="en-IN" dirty="0" smtClean="0"/>
              <a:t>ean </a:t>
            </a:r>
            <a:r>
              <a:rPr lang="en-IN" dirty="0"/>
              <a:t>S</a:t>
            </a:r>
            <a:r>
              <a:rPr lang="en-IN" dirty="0" smtClean="0"/>
              <a:t>quare (NLMS) algorithm</a:t>
            </a:r>
          </a:p>
          <a:p>
            <a:r>
              <a:rPr lang="en-IN" dirty="0" smtClean="0"/>
              <a:t>Recursive </a:t>
            </a:r>
            <a:r>
              <a:rPr lang="en-IN" dirty="0"/>
              <a:t>L</a:t>
            </a:r>
            <a:r>
              <a:rPr lang="en-IN" dirty="0" smtClean="0"/>
              <a:t>east Squares (RLS) algorithm</a:t>
            </a:r>
          </a:p>
          <a:p>
            <a:r>
              <a:rPr lang="en-IN" dirty="0" smtClean="0"/>
              <a:t>Affine Projection Algorithm (APA)</a:t>
            </a:r>
          </a:p>
          <a:p>
            <a:pPr marL="0" indent="0">
              <a:buNone/>
            </a:pPr>
            <a:endParaRPr lang="en-IN" dirty="0"/>
          </a:p>
        </p:txBody>
      </p:sp>
    </p:spTree>
    <p:extLst>
      <p:ext uri="{BB962C8B-B14F-4D97-AF65-F5344CB8AC3E}">
        <p14:creationId xmlns:p14="http://schemas.microsoft.com/office/powerpoint/2010/main" val="23059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
            </a:r>
            <a:r>
              <a:rPr lang="en-IN" dirty="0" smtClean="0"/>
              <a:t>is-advantages </a:t>
            </a:r>
            <a:endParaRPr lang="en-IN" dirty="0"/>
          </a:p>
        </p:txBody>
      </p:sp>
      <p:sp>
        <p:nvSpPr>
          <p:cNvPr id="3" name="Content Placeholder 2"/>
          <p:cNvSpPr>
            <a:spLocks noGrp="1"/>
          </p:cNvSpPr>
          <p:nvPr>
            <p:ph idx="1"/>
          </p:nvPr>
        </p:nvSpPr>
        <p:spPr>
          <a:xfrm>
            <a:off x="677334" y="1536909"/>
            <a:ext cx="8596668" cy="3880773"/>
          </a:xfrm>
        </p:spPr>
        <p:txBody>
          <a:bodyPr/>
          <a:lstStyle/>
          <a:p>
            <a:r>
              <a:rPr lang="en-IN" sz="2000" dirty="0" smtClean="0"/>
              <a:t>Slow convergence</a:t>
            </a:r>
          </a:p>
          <a:p>
            <a:r>
              <a:rPr lang="en-IN" sz="2000" dirty="0" smtClean="0"/>
              <a:t>The value of ERLE&lt;30db.</a:t>
            </a:r>
          </a:p>
          <a:p>
            <a:r>
              <a:rPr lang="en-IN" sz="2000" dirty="0" smtClean="0"/>
              <a:t>The adaptive filtering works fine in the single talk situation but fails in the double talk scenario.</a:t>
            </a:r>
          </a:p>
          <a:p>
            <a:r>
              <a:rPr lang="en-IN" sz="2000" dirty="0" smtClean="0"/>
              <a:t>Every time a new filter is required when we add a signal to the system. So redundancy increases and efficiency decreases</a:t>
            </a:r>
            <a:r>
              <a:rPr lang="en-IN" sz="2000" dirty="0" smtClean="0"/>
              <a:t>.</a:t>
            </a:r>
          </a:p>
          <a:p>
            <a:r>
              <a:rPr lang="en-IN" sz="2000" dirty="0" smtClean="0"/>
              <a:t>All the adaptive filters mentioned before failed to update the co-</a:t>
            </a:r>
            <a:r>
              <a:rPr lang="en-IN" sz="2000" dirty="0" err="1" smtClean="0"/>
              <a:t>efficients</a:t>
            </a:r>
            <a:r>
              <a:rPr lang="en-IN" sz="2000" dirty="0" smtClean="0"/>
              <a:t> correctly in the presence of a double talk scenario, thus allowing some part of the echo to pass through.</a:t>
            </a:r>
            <a:endParaRPr lang="en-IN" sz="2000" dirty="0" smtClean="0"/>
          </a:p>
          <a:p>
            <a:endParaRPr lang="en-IN" dirty="0"/>
          </a:p>
        </p:txBody>
      </p:sp>
    </p:spTree>
    <p:extLst>
      <p:ext uri="{BB962C8B-B14F-4D97-AF65-F5344CB8AC3E}">
        <p14:creationId xmlns:p14="http://schemas.microsoft.com/office/powerpoint/2010/main" val="347651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Technical Specification</a:t>
            </a:r>
            <a:endParaRPr lang="en-IN" dirty="0"/>
          </a:p>
        </p:txBody>
      </p:sp>
      <p:sp>
        <p:nvSpPr>
          <p:cNvPr id="3" name="Content Placeholder 2"/>
          <p:cNvSpPr>
            <a:spLocks noGrp="1"/>
          </p:cNvSpPr>
          <p:nvPr>
            <p:ph idx="1"/>
          </p:nvPr>
        </p:nvSpPr>
        <p:spPr/>
        <p:txBody>
          <a:bodyPr/>
          <a:lstStyle/>
          <a:p>
            <a:pPr marL="0" indent="0">
              <a:buNone/>
            </a:pPr>
            <a:r>
              <a:rPr lang="en-IN" b="1" dirty="0" smtClean="0"/>
              <a:t>Software</a:t>
            </a:r>
            <a:r>
              <a:rPr lang="en-IN" dirty="0" smtClean="0"/>
              <a:t> </a:t>
            </a:r>
          </a:p>
          <a:p>
            <a:r>
              <a:rPr lang="en-IN" dirty="0" smtClean="0"/>
              <a:t>Matlab</a:t>
            </a:r>
          </a:p>
          <a:p>
            <a:pPr marL="0" indent="0">
              <a:buNone/>
            </a:pPr>
            <a:r>
              <a:rPr lang="en-IN" b="1" dirty="0" smtClean="0"/>
              <a:t>Method used:</a:t>
            </a:r>
          </a:p>
          <a:p>
            <a:r>
              <a:rPr lang="en-IN" dirty="0" smtClean="0"/>
              <a:t>ICA</a:t>
            </a:r>
          </a:p>
          <a:p>
            <a:pPr marL="0" indent="0">
              <a:buNone/>
            </a:pPr>
            <a:r>
              <a:rPr lang="en-IN" b="1" dirty="0" smtClean="0"/>
              <a:t>Proposed algorithm:</a:t>
            </a:r>
          </a:p>
          <a:p>
            <a:r>
              <a:rPr lang="en-IN" dirty="0" smtClean="0"/>
              <a:t>Kurtosis using Gradient approach </a:t>
            </a:r>
            <a:endParaRPr lang="en-IN" dirty="0"/>
          </a:p>
        </p:txBody>
      </p:sp>
    </p:spTree>
    <p:extLst>
      <p:ext uri="{BB962C8B-B14F-4D97-AF65-F5344CB8AC3E}">
        <p14:creationId xmlns:p14="http://schemas.microsoft.com/office/powerpoint/2010/main" val="366674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Independent Component Analysis(ICA)</a:t>
            </a:r>
            <a:r>
              <a:rPr lang="en-IN" dirty="0" smtClean="0"/>
              <a:t/>
            </a:r>
            <a:br>
              <a:rPr lang="en-IN" dirty="0" smtClean="0"/>
            </a:br>
            <a:endParaRPr lang="en-IN" dirty="0"/>
          </a:p>
        </p:txBody>
      </p:sp>
      <p:sp>
        <p:nvSpPr>
          <p:cNvPr id="3" name="Content Placeholder 2"/>
          <p:cNvSpPr>
            <a:spLocks noGrp="1"/>
          </p:cNvSpPr>
          <p:nvPr>
            <p:ph idx="1"/>
          </p:nvPr>
        </p:nvSpPr>
        <p:spPr>
          <a:xfrm>
            <a:off x="677334" y="1493949"/>
            <a:ext cx="8596668" cy="4161047"/>
          </a:xfrm>
        </p:spPr>
        <p:txBody>
          <a:bodyPr>
            <a:normAutofit/>
          </a:bodyPr>
          <a:lstStyle/>
          <a:p>
            <a:r>
              <a:rPr lang="en-IN" sz="2000" dirty="0"/>
              <a:t>ICA is a method for finding underlying factors or components from multidimensional statistical data. It differs from other methods by looking its components as statistically independent and non –</a:t>
            </a:r>
            <a:r>
              <a:rPr lang="en-IN" sz="2000" dirty="0" smtClean="0"/>
              <a:t>Gaussian.</a:t>
            </a:r>
          </a:p>
          <a:p>
            <a:endParaRPr lang="en-IN" sz="2000" dirty="0" smtClean="0"/>
          </a:p>
          <a:p>
            <a:r>
              <a:rPr lang="en-IN" sz="2000" dirty="0"/>
              <a:t>There are four ICA estimation principles they </a:t>
            </a:r>
            <a:r>
              <a:rPr lang="en-IN" sz="2000" dirty="0" smtClean="0"/>
              <a:t>are</a:t>
            </a:r>
          </a:p>
          <a:p>
            <a:pPr marL="0" indent="0">
              <a:buNone/>
            </a:pPr>
            <a:r>
              <a:rPr lang="en-IN" sz="2000" dirty="0"/>
              <a:t>(</a:t>
            </a:r>
            <a:r>
              <a:rPr lang="en-IN" sz="2000" dirty="0" err="1"/>
              <a:t>i</a:t>
            </a:r>
            <a:r>
              <a:rPr lang="en-IN" sz="2000" dirty="0"/>
              <a:t>) Non linear de-correlation</a:t>
            </a:r>
            <a:r>
              <a:rPr lang="en-IN" sz="2000" dirty="0" smtClean="0"/>
              <a:t>,</a:t>
            </a:r>
          </a:p>
          <a:p>
            <a:pPr marL="0" indent="0">
              <a:buNone/>
            </a:pPr>
            <a:r>
              <a:rPr lang="en-IN" sz="2000" dirty="0" smtClean="0"/>
              <a:t>(</a:t>
            </a:r>
            <a:r>
              <a:rPr lang="en-IN" sz="2000" dirty="0"/>
              <a:t>ii) Maximization of </a:t>
            </a:r>
            <a:r>
              <a:rPr lang="en-IN" sz="2000" dirty="0" smtClean="0"/>
              <a:t>non-</a:t>
            </a:r>
            <a:r>
              <a:rPr lang="en-IN" sz="2000" dirty="0" err="1" smtClean="0"/>
              <a:t>gaussianity</a:t>
            </a:r>
            <a:r>
              <a:rPr lang="en-IN" sz="2000" dirty="0" smtClean="0"/>
              <a:t>,</a:t>
            </a:r>
          </a:p>
          <a:p>
            <a:pPr marL="0" indent="0">
              <a:buNone/>
            </a:pPr>
            <a:r>
              <a:rPr lang="en-IN" sz="2000" dirty="0" smtClean="0"/>
              <a:t>(</a:t>
            </a:r>
            <a:r>
              <a:rPr lang="en-IN" sz="2000" dirty="0"/>
              <a:t>iii) Maximum likely-hood ratio and </a:t>
            </a:r>
            <a:endParaRPr lang="en-IN" sz="2000" dirty="0" smtClean="0"/>
          </a:p>
          <a:p>
            <a:pPr marL="0" indent="0">
              <a:buNone/>
            </a:pPr>
            <a:r>
              <a:rPr lang="en-IN" sz="2000" dirty="0" smtClean="0"/>
              <a:t>(</a:t>
            </a:r>
            <a:r>
              <a:rPr lang="en-IN" sz="2000" dirty="0"/>
              <a:t>iv) Minimization of mutual information</a:t>
            </a:r>
          </a:p>
        </p:txBody>
      </p:sp>
    </p:spTree>
    <p:extLst>
      <p:ext uri="{BB962C8B-B14F-4D97-AF65-F5344CB8AC3E}">
        <p14:creationId xmlns:p14="http://schemas.microsoft.com/office/powerpoint/2010/main" val="346621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Algorithm 	</a:t>
            </a:r>
            <a:endParaRPr lang="en-IN" dirty="0"/>
          </a:p>
        </p:txBody>
      </p:sp>
      <p:sp>
        <p:nvSpPr>
          <p:cNvPr id="3" name="Content Placeholder 2"/>
          <p:cNvSpPr>
            <a:spLocks noGrp="1"/>
          </p:cNvSpPr>
          <p:nvPr>
            <p:ph idx="1"/>
          </p:nvPr>
        </p:nvSpPr>
        <p:spPr>
          <a:xfrm>
            <a:off x="677334" y="1606797"/>
            <a:ext cx="8596668" cy="3880773"/>
          </a:xfrm>
        </p:spPr>
        <p:txBody>
          <a:bodyPr>
            <a:noAutofit/>
          </a:bodyPr>
          <a:lstStyle/>
          <a:p>
            <a:pPr marL="0" indent="0">
              <a:buNone/>
            </a:pPr>
            <a:r>
              <a:rPr lang="en-IN" sz="2000" dirty="0" smtClean="0"/>
              <a:t>The Algorithm used here is Kurtosis using Gradient approach which is as follows:</a:t>
            </a:r>
          </a:p>
          <a:p>
            <a:r>
              <a:rPr lang="en-IN" sz="2000" dirty="0" smtClean="0"/>
              <a:t> Centre the data to make its mean zero. </a:t>
            </a:r>
          </a:p>
          <a:p>
            <a:r>
              <a:rPr lang="en-IN" sz="2000" dirty="0" smtClean="0"/>
              <a:t> Whiten the observed data x to give Z=</a:t>
            </a:r>
            <a:r>
              <a:rPr lang="en-IN" sz="2000" dirty="0" err="1" smtClean="0"/>
              <a:t>vx</a:t>
            </a:r>
            <a:r>
              <a:rPr lang="en-IN" sz="2000" dirty="0" smtClean="0"/>
              <a:t> (assume x is zero mean), Where v is a whitening matrix. </a:t>
            </a:r>
            <a:endParaRPr lang="en-IN" sz="2000" dirty="0" smtClean="0"/>
          </a:p>
          <a:p>
            <a:pPr marL="0" indent="0">
              <a:buNone/>
            </a:pPr>
            <a:r>
              <a:rPr lang="en-IN" sz="2000" dirty="0" smtClean="0"/>
              <a:t>     v=ED</a:t>
            </a:r>
            <a:r>
              <a:rPr lang="en-IN" sz="2000" baseline="30000" dirty="0" smtClean="0"/>
              <a:t>-1/2</a:t>
            </a:r>
            <a:r>
              <a:rPr lang="en-IN" sz="2000" dirty="0" smtClean="0"/>
              <a:t>E</a:t>
            </a:r>
            <a:r>
              <a:rPr lang="en-IN" sz="2000" baseline="30000" dirty="0" smtClean="0"/>
              <a:t>T</a:t>
            </a:r>
            <a:endParaRPr lang="en-IN" sz="2000" baseline="30000" dirty="0" smtClean="0"/>
          </a:p>
          <a:p>
            <a:pPr marL="0" indent="0">
              <a:buNone/>
            </a:pPr>
            <a:r>
              <a:rPr lang="en-IN" sz="2000" dirty="0" smtClean="0"/>
              <a:t>D &amp; E is the Eigen value &amp; Eigen vector matrix of covariance matrix of x. </a:t>
            </a:r>
          </a:p>
          <a:p>
            <a:r>
              <a:rPr lang="en-IN" sz="2000" dirty="0" smtClean="0"/>
              <a:t> Choose the initial random mixing matrix W and normalise it. </a:t>
            </a:r>
          </a:p>
          <a:p>
            <a:r>
              <a:rPr lang="en-IN" sz="2000" dirty="0" smtClean="0"/>
              <a:t> Let L=1 Take a random initial vector w=0 of norm 1.</a:t>
            </a:r>
          </a:p>
          <a:p>
            <a:pPr marL="0" indent="0">
              <a:buNone/>
            </a:pPr>
            <a:endParaRPr lang="en-IN" sz="2000" dirty="0" smtClean="0"/>
          </a:p>
          <a:p>
            <a:endParaRPr lang="en-IN" sz="2000" dirty="0"/>
          </a:p>
        </p:txBody>
      </p:sp>
    </p:spTree>
    <p:extLst>
      <p:ext uri="{BB962C8B-B14F-4D97-AF65-F5344CB8AC3E}">
        <p14:creationId xmlns:p14="http://schemas.microsoft.com/office/powerpoint/2010/main" val="256571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13614"/>
            <a:ext cx="8596668" cy="3880773"/>
          </a:xfrm>
        </p:spPr>
        <p:txBody>
          <a:bodyPr/>
          <a:lstStyle/>
          <a:p>
            <a:r>
              <a:rPr lang="en-IN" dirty="0" smtClean="0"/>
              <a:t>Let w(L)=w(L-1)+eta*E[Z(w(L-1)’Z)3]</a:t>
            </a:r>
          </a:p>
          <a:p>
            <a:r>
              <a:rPr lang="en-IN" dirty="0" smtClean="0"/>
              <a:t>Normalise it. </a:t>
            </a:r>
          </a:p>
        </p:txBody>
      </p:sp>
      <p:pic>
        <p:nvPicPr>
          <p:cNvPr id="4" name="Picture 3"/>
          <p:cNvPicPr>
            <a:picLocks noChangeAspect="1"/>
          </p:cNvPicPr>
          <p:nvPr/>
        </p:nvPicPr>
        <p:blipFill rotWithShape="1">
          <a:blip r:embed="rId2"/>
          <a:srcRect l="15317" t="44692" r="16232" b="25998"/>
          <a:stretch/>
        </p:blipFill>
        <p:spPr>
          <a:xfrm>
            <a:off x="677334" y="2976191"/>
            <a:ext cx="8345510" cy="2009104"/>
          </a:xfrm>
          <a:prstGeom prst="rect">
            <a:avLst/>
          </a:prstGeom>
        </p:spPr>
      </p:pic>
    </p:spTree>
    <p:extLst>
      <p:ext uri="{BB962C8B-B14F-4D97-AF65-F5344CB8AC3E}">
        <p14:creationId xmlns:p14="http://schemas.microsoft.com/office/powerpoint/2010/main" val="69728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p>
        </p:txBody>
      </p:sp>
      <p:sp>
        <p:nvSpPr>
          <p:cNvPr id="3" name="Content Placeholder 2"/>
          <p:cNvSpPr>
            <a:spLocks noGrp="1"/>
          </p:cNvSpPr>
          <p:nvPr>
            <p:ph idx="1"/>
          </p:nvPr>
        </p:nvSpPr>
        <p:spPr/>
        <p:txBody>
          <a:bodyPr/>
          <a:lstStyle/>
          <a:p>
            <a:r>
              <a:rPr lang="en-IN" dirty="0"/>
              <a:t>Acoustic Echo Cancellation (AEC) plays a vital role in the hands free communication environment. </a:t>
            </a:r>
            <a:endParaRPr lang="en-IN" dirty="0" smtClean="0"/>
          </a:p>
          <a:p>
            <a:r>
              <a:rPr lang="en-IN" dirty="0" smtClean="0"/>
              <a:t>All the existing adaptive algorithms like NLMS,RLS,LMS fail to work in a double talk scenario without the use of a double talk detector.</a:t>
            </a:r>
          </a:p>
          <a:p>
            <a:r>
              <a:rPr lang="en-IN" dirty="0" smtClean="0"/>
              <a:t>This compelled us to develop an algorithm that can work in double talk scenario without the use of double talk detector.</a:t>
            </a:r>
            <a:endParaRPr lang="en-IN" dirty="0"/>
          </a:p>
        </p:txBody>
      </p:sp>
    </p:spTree>
    <p:extLst>
      <p:ext uri="{BB962C8B-B14F-4D97-AF65-F5344CB8AC3E}">
        <p14:creationId xmlns:p14="http://schemas.microsoft.com/office/powerpoint/2010/main" val="3470227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a:t>
            </a:r>
            <a:r>
              <a:rPr lang="en-IN" dirty="0" smtClean="0"/>
              <a:t>urtosis</a:t>
            </a:r>
            <a:endParaRPr lang="en-IN" dirty="0"/>
          </a:p>
        </p:txBody>
      </p:sp>
      <p:sp>
        <p:nvSpPr>
          <p:cNvPr id="3" name="Content Placeholder 2"/>
          <p:cNvSpPr>
            <a:spLocks noGrp="1"/>
          </p:cNvSpPr>
          <p:nvPr>
            <p:ph idx="1"/>
          </p:nvPr>
        </p:nvSpPr>
        <p:spPr/>
        <p:txBody>
          <a:bodyPr/>
          <a:lstStyle/>
          <a:p>
            <a:r>
              <a:rPr lang="en-IN" dirty="0"/>
              <a:t>T</a:t>
            </a:r>
            <a:r>
              <a:rPr lang="en-IN" dirty="0" smtClean="0"/>
              <a:t>he </a:t>
            </a:r>
            <a:r>
              <a:rPr lang="en-IN" dirty="0"/>
              <a:t>sharpness of the peak of a frequency-distribution curve</a:t>
            </a:r>
            <a:r>
              <a:rPr lang="en-IN" dirty="0" smtClean="0"/>
              <a:t>.</a:t>
            </a:r>
          </a:p>
          <a:p>
            <a:r>
              <a:rPr lang="en-IN" dirty="0"/>
              <a:t>It is expressed </a:t>
            </a:r>
            <a:r>
              <a:rPr lang="en-IN" dirty="0" smtClean="0"/>
              <a:t>as</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smtClean="0"/>
              <a:t>After normalisation:</a:t>
            </a:r>
          </a:p>
          <a:p>
            <a:pPr marL="0" indent="0">
              <a:buNone/>
            </a:pPr>
            <a:endParaRPr lang="en-IN" dirty="0"/>
          </a:p>
        </p:txBody>
      </p:sp>
      <p:pic>
        <p:nvPicPr>
          <p:cNvPr id="4" name="Picture 3"/>
          <p:cNvPicPr>
            <a:picLocks noChangeAspect="1"/>
          </p:cNvPicPr>
          <p:nvPr/>
        </p:nvPicPr>
        <p:blipFill rotWithShape="1">
          <a:blip r:embed="rId2"/>
          <a:srcRect l="52606" t="29662" r="16338" b="59629"/>
          <a:stretch/>
        </p:blipFill>
        <p:spPr>
          <a:xfrm>
            <a:off x="1796845" y="2910626"/>
            <a:ext cx="4631758" cy="1043189"/>
          </a:xfrm>
          <a:prstGeom prst="rect">
            <a:avLst/>
          </a:prstGeom>
        </p:spPr>
      </p:pic>
      <p:pic>
        <p:nvPicPr>
          <p:cNvPr id="5" name="Picture 4"/>
          <p:cNvPicPr>
            <a:picLocks noChangeAspect="1"/>
          </p:cNvPicPr>
          <p:nvPr/>
        </p:nvPicPr>
        <p:blipFill rotWithShape="1">
          <a:blip r:embed="rId3"/>
          <a:srcRect l="52605" t="63669" r="29648" b="30882"/>
          <a:stretch/>
        </p:blipFill>
        <p:spPr>
          <a:xfrm>
            <a:off x="2421228" y="4703851"/>
            <a:ext cx="3382993" cy="679518"/>
          </a:xfrm>
          <a:prstGeom prst="rect">
            <a:avLst/>
          </a:prstGeom>
        </p:spPr>
      </p:pic>
    </p:spTree>
    <p:extLst>
      <p:ext uri="{BB962C8B-B14F-4D97-AF65-F5344CB8AC3E}">
        <p14:creationId xmlns:p14="http://schemas.microsoft.com/office/powerpoint/2010/main" val="3368009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54616" y="777624"/>
            <a:ext cx="6822434" cy="5008059"/>
            <a:chOff x="2875229" y="675974"/>
            <a:chExt cx="7689608" cy="5123777"/>
          </a:xfrm>
        </p:grpSpPr>
        <p:grpSp>
          <p:nvGrpSpPr>
            <p:cNvPr id="5" name="Group 4"/>
            <p:cNvGrpSpPr/>
            <p:nvPr/>
          </p:nvGrpSpPr>
          <p:grpSpPr>
            <a:xfrm>
              <a:off x="2875229" y="675974"/>
              <a:ext cx="5716612" cy="5123777"/>
              <a:chOff x="2176529" y="1282392"/>
              <a:chExt cx="5716611" cy="4686966"/>
            </a:xfrm>
          </p:grpSpPr>
          <p:sp>
            <p:nvSpPr>
              <p:cNvPr id="31" name="Trapezoid 30"/>
              <p:cNvSpPr/>
              <p:nvPr/>
            </p:nvSpPr>
            <p:spPr>
              <a:xfrm rot="16200000">
                <a:off x="7289443" y="1304929"/>
                <a:ext cx="579550" cy="534475"/>
              </a:xfrm>
              <a:prstGeom prst="trapezoid">
                <a:avLst/>
              </a:prstGeom>
              <a:solidFill>
                <a:schemeClr val="tx1"/>
              </a:solidFill>
              <a:ln>
                <a:solidFill>
                  <a:schemeClr val="dk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grpSp>
            <p:nvGrpSpPr>
              <p:cNvPr id="12" name="Group 11"/>
              <p:cNvGrpSpPr/>
              <p:nvPr/>
            </p:nvGrpSpPr>
            <p:grpSpPr>
              <a:xfrm>
                <a:off x="7487456" y="5492839"/>
                <a:ext cx="405684" cy="476519"/>
                <a:chOff x="7514823" y="4919730"/>
                <a:chExt cx="405684" cy="476519"/>
              </a:xfrm>
            </p:grpSpPr>
            <p:sp>
              <p:nvSpPr>
                <p:cNvPr id="25" name="Oval 24"/>
                <p:cNvSpPr/>
                <p:nvPr/>
              </p:nvSpPr>
              <p:spPr>
                <a:xfrm>
                  <a:off x="7514823" y="4945487"/>
                  <a:ext cx="405684" cy="373488"/>
                </a:xfrm>
                <a:prstGeom prst="ellipse">
                  <a:avLst/>
                </a:prstGeom>
                <a:noFill/>
                <a:ln>
                  <a:solidFill>
                    <a:schemeClr val="dk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6" name="Straight Connector 25"/>
                <p:cNvCxnSpPr/>
                <p:nvPr/>
              </p:nvCxnSpPr>
              <p:spPr>
                <a:xfrm>
                  <a:off x="7920507" y="4919730"/>
                  <a:ext cx="0" cy="476519"/>
                </a:xfrm>
                <a:prstGeom prst="line">
                  <a:avLst/>
                </a:prstGeom>
                <a:ln>
                  <a:solidFill>
                    <a:schemeClr val="dk1"/>
                  </a:solidFill>
                </a:ln>
              </p:spPr>
              <p:style>
                <a:lnRef idx="2">
                  <a:schemeClr val="dk1">
                    <a:shade val="50000"/>
                  </a:schemeClr>
                </a:lnRef>
                <a:fillRef idx="1">
                  <a:schemeClr val="dk1"/>
                </a:fillRef>
                <a:effectRef idx="0">
                  <a:schemeClr val="dk1"/>
                </a:effectRef>
                <a:fontRef idx="minor">
                  <a:schemeClr val="lt1"/>
                </a:fontRef>
              </p:style>
            </p:cxnSp>
          </p:grpSp>
          <p:cxnSp>
            <p:nvCxnSpPr>
              <p:cNvPr id="15" name="Straight Arrow Connector 14"/>
              <p:cNvCxnSpPr>
                <a:endCxn id="31" idx="0"/>
              </p:cNvCxnSpPr>
              <p:nvPr/>
            </p:nvCxnSpPr>
            <p:spPr>
              <a:xfrm flipV="1">
                <a:off x="2176529" y="1572167"/>
                <a:ext cx="5135452" cy="31141"/>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4156471" y="2555817"/>
                <a:ext cx="2759086" cy="3175282"/>
                <a:chOff x="4156471" y="2555817"/>
                <a:chExt cx="2759086" cy="3175282"/>
              </a:xfrm>
            </p:grpSpPr>
            <p:sp>
              <p:nvSpPr>
                <p:cNvPr id="21" name="Rectangle 20"/>
                <p:cNvSpPr/>
                <p:nvPr/>
              </p:nvSpPr>
              <p:spPr>
                <a:xfrm>
                  <a:off x="4858559" y="3141615"/>
                  <a:ext cx="2056998" cy="1073082"/>
                </a:xfrm>
                <a:prstGeom prst="rect">
                  <a:avLst/>
                </a:prstGeom>
                <a:ln>
                  <a:solidFill>
                    <a:schemeClr val="dk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ICA based </a:t>
                  </a:r>
                </a:p>
                <a:p>
                  <a:pPr algn="ctr"/>
                  <a:r>
                    <a:rPr lang="en-IN" dirty="0" smtClean="0"/>
                    <a:t>Adaptive </a:t>
                  </a:r>
                </a:p>
                <a:p>
                  <a:pPr algn="ctr"/>
                  <a:r>
                    <a:rPr lang="en-IN" dirty="0" smtClean="0"/>
                    <a:t>filter</a:t>
                  </a:r>
                  <a:endParaRPr lang="en-IN" dirty="0"/>
                </a:p>
              </p:txBody>
            </p:sp>
            <p:cxnSp>
              <p:nvCxnSpPr>
                <p:cNvPr id="22" name="Straight Connector 21"/>
                <p:cNvCxnSpPr/>
                <p:nvPr/>
              </p:nvCxnSpPr>
              <p:spPr>
                <a:xfrm flipV="1">
                  <a:off x="4156471" y="4224274"/>
                  <a:ext cx="0" cy="1506825"/>
                </a:xfrm>
                <a:prstGeom prst="line">
                  <a:avLst/>
                </a:prstGeom>
                <a:ln w="38100">
                  <a:solidFill>
                    <a:schemeClr val="dk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a:endCxn id="21" idx="1"/>
                </p:cNvCxnSpPr>
                <p:nvPr/>
              </p:nvCxnSpPr>
              <p:spPr>
                <a:xfrm flipV="1">
                  <a:off x="4156471" y="3678155"/>
                  <a:ext cx="702088" cy="536541"/>
                </a:xfrm>
                <a:prstGeom prst="line">
                  <a:avLst/>
                </a:prstGeom>
                <a:ln w="38100">
                  <a:solidFill>
                    <a:schemeClr val="dk1"/>
                  </a:solidFill>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5820505" y="2555817"/>
                  <a:ext cx="874472" cy="538135"/>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grpSp>
          <p:cxnSp>
            <p:nvCxnSpPr>
              <p:cNvPr id="19" name="Straight Arrow Connector 18"/>
              <p:cNvCxnSpPr/>
              <p:nvPr/>
            </p:nvCxnSpPr>
            <p:spPr>
              <a:xfrm>
                <a:off x="5780661" y="1587737"/>
                <a:ext cx="32336" cy="1559292"/>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780661" y="4224275"/>
                <a:ext cx="32336" cy="1294322"/>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grpSp>
        <p:grpSp>
          <p:nvGrpSpPr>
            <p:cNvPr id="6" name="Group 5"/>
            <p:cNvGrpSpPr/>
            <p:nvPr/>
          </p:nvGrpSpPr>
          <p:grpSpPr>
            <a:xfrm>
              <a:off x="8545156" y="992754"/>
              <a:ext cx="2019681" cy="4722521"/>
              <a:chOff x="8545156" y="992754"/>
              <a:chExt cx="2019681" cy="4722521"/>
            </a:xfrm>
          </p:grpSpPr>
          <p:cxnSp>
            <p:nvCxnSpPr>
              <p:cNvPr id="7" name="Curved Connector 6"/>
              <p:cNvCxnSpPr>
                <a:stCxn id="31" idx="2"/>
                <a:endCxn id="25" idx="6"/>
              </p:cNvCxnSpPr>
              <p:nvPr/>
            </p:nvCxnSpPr>
            <p:spPr>
              <a:xfrm>
                <a:off x="8545156" y="992754"/>
                <a:ext cx="46684" cy="4518373"/>
              </a:xfrm>
              <a:prstGeom prst="curvedConnector3">
                <a:avLst>
                  <a:gd name="adj1" fmla="val 2775199"/>
                </a:avLst>
              </a:prstGeom>
              <a:ln w="4762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8596668" y="5715275"/>
                <a:ext cx="19681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44" name="Straight Arrow Connector 43"/>
          <p:cNvCxnSpPr>
            <a:stCxn id="46" idx="2"/>
          </p:cNvCxnSpPr>
          <p:nvPr/>
        </p:nvCxnSpPr>
        <p:spPr>
          <a:xfrm flipH="1">
            <a:off x="2823214" y="5507301"/>
            <a:ext cx="3184240" cy="238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007454" y="5307763"/>
            <a:ext cx="359934" cy="399075"/>
          </a:xfrm>
          <a:prstGeom prst="ellipse">
            <a:avLst/>
          </a:prstGeom>
          <a:noFill/>
          <a:ln>
            <a:solidFill>
              <a:schemeClr val="dk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1" name="Straight Connector 50"/>
          <p:cNvCxnSpPr>
            <a:stCxn id="25" idx="2"/>
            <a:endCxn id="46" idx="6"/>
          </p:cNvCxnSpPr>
          <p:nvPr/>
        </p:nvCxnSpPr>
        <p:spPr>
          <a:xfrm flipH="1">
            <a:off x="6367388" y="5503579"/>
            <a:ext cx="1299230" cy="37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95222" y="5176634"/>
            <a:ext cx="367884" cy="584775"/>
          </a:xfrm>
          <a:prstGeom prst="rect">
            <a:avLst/>
          </a:prstGeom>
          <a:noFill/>
        </p:spPr>
        <p:txBody>
          <a:bodyPr wrap="square" rtlCol="0">
            <a:spAutoFit/>
          </a:bodyPr>
          <a:lstStyle/>
          <a:p>
            <a:r>
              <a:rPr lang="en-IN" sz="3200" dirty="0" smtClean="0"/>
              <a:t>+</a:t>
            </a:r>
            <a:endParaRPr lang="en-IN" sz="3200" dirty="0"/>
          </a:p>
        </p:txBody>
      </p:sp>
      <p:sp>
        <p:nvSpPr>
          <p:cNvPr id="56" name="TextBox 55"/>
          <p:cNvSpPr txBox="1"/>
          <p:nvPr/>
        </p:nvSpPr>
        <p:spPr>
          <a:xfrm>
            <a:off x="7634325" y="5176634"/>
            <a:ext cx="424521" cy="646331"/>
          </a:xfrm>
          <a:prstGeom prst="rect">
            <a:avLst/>
          </a:prstGeom>
          <a:noFill/>
        </p:spPr>
        <p:txBody>
          <a:bodyPr wrap="square" rtlCol="0">
            <a:spAutoFit/>
          </a:bodyPr>
          <a:lstStyle/>
          <a:p>
            <a:r>
              <a:rPr lang="en-IN" sz="3600" dirty="0" smtClean="0"/>
              <a:t>X</a:t>
            </a:r>
            <a:endParaRPr lang="en-IN" sz="3600" dirty="0"/>
          </a:p>
        </p:txBody>
      </p:sp>
      <p:sp>
        <p:nvSpPr>
          <p:cNvPr id="59" name="TextBox 58"/>
          <p:cNvSpPr txBox="1"/>
          <p:nvPr/>
        </p:nvSpPr>
        <p:spPr>
          <a:xfrm>
            <a:off x="8194193" y="622453"/>
            <a:ext cx="2136318" cy="646331"/>
          </a:xfrm>
          <a:prstGeom prst="rect">
            <a:avLst/>
          </a:prstGeom>
          <a:noFill/>
        </p:spPr>
        <p:txBody>
          <a:bodyPr wrap="square" rtlCol="0">
            <a:spAutoFit/>
          </a:bodyPr>
          <a:lstStyle/>
          <a:p>
            <a:r>
              <a:rPr lang="en-IN" b="1" dirty="0" smtClean="0"/>
              <a:t>Far end speaker</a:t>
            </a:r>
          </a:p>
          <a:p>
            <a:r>
              <a:rPr lang="en-IN" b="1" dirty="0" smtClean="0"/>
              <a:t>  s2(n) </a:t>
            </a:r>
            <a:endParaRPr lang="en-IN" b="1" dirty="0"/>
          </a:p>
        </p:txBody>
      </p:sp>
      <p:sp>
        <p:nvSpPr>
          <p:cNvPr id="63" name="TextBox 62"/>
          <p:cNvSpPr txBox="1"/>
          <p:nvPr/>
        </p:nvSpPr>
        <p:spPr>
          <a:xfrm>
            <a:off x="9777049" y="5838091"/>
            <a:ext cx="2136318" cy="646331"/>
          </a:xfrm>
          <a:prstGeom prst="rect">
            <a:avLst/>
          </a:prstGeom>
          <a:noFill/>
        </p:spPr>
        <p:txBody>
          <a:bodyPr wrap="square" rtlCol="0">
            <a:spAutoFit/>
          </a:bodyPr>
          <a:lstStyle/>
          <a:p>
            <a:r>
              <a:rPr lang="en-IN" b="1" dirty="0" smtClean="0"/>
              <a:t>Near end speech</a:t>
            </a:r>
          </a:p>
          <a:p>
            <a:r>
              <a:rPr lang="en-IN" b="1" dirty="0" smtClean="0"/>
              <a:t>        s(n)</a:t>
            </a:r>
            <a:endParaRPr lang="en-IN" b="1" dirty="0"/>
          </a:p>
        </p:txBody>
      </p:sp>
      <p:sp>
        <p:nvSpPr>
          <p:cNvPr id="64" name="TextBox 63"/>
          <p:cNvSpPr txBox="1"/>
          <p:nvPr/>
        </p:nvSpPr>
        <p:spPr>
          <a:xfrm>
            <a:off x="6712592" y="5941890"/>
            <a:ext cx="2136318" cy="646331"/>
          </a:xfrm>
          <a:prstGeom prst="rect">
            <a:avLst/>
          </a:prstGeom>
          <a:noFill/>
        </p:spPr>
        <p:txBody>
          <a:bodyPr wrap="square" rtlCol="0">
            <a:spAutoFit/>
          </a:bodyPr>
          <a:lstStyle/>
          <a:p>
            <a:r>
              <a:rPr lang="en-IN" b="1" dirty="0" smtClean="0"/>
              <a:t>Microphone signal</a:t>
            </a:r>
          </a:p>
          <a:p>
            <a:r>
              <a:rPr lang="en-IN" b="1" dirty="0" smtClean="0"/>
              <a:t>        x(n)</a:t>
            </a:r>
            <a:endParaRPr lang="en-IN" b="1" dirty="0"/>
          </a:p>
        </p:txBody>
      </p:sp>
      <p:sp>
        <p:nvSpPr>
          <p:cNvPr id="65" name="TextBox 64"/>
          <p:cNvSpPr txBox="1"/>
          <p:nvPr/>
        </p:nvSpPr>
        <p:spPr>
          <a:xfrm>
            <a:off x="4266028" y="5596695"/>
            <a:ext cx="2136318" cy="369332"/>
          </a:xfrm>
          <a:prstGeom prst="rect">
            <a:avLst/>
          </a:prstGeom>
          <a:noFill/>
        </p:spPr>
        <p:txBody>
          <a:bodyPr wrap="square" rtlCol="0">
            <a:spAutoFit/>
          </a:bodyPr>
          <a:lstStyle/>
          <a:p>
            <a:r>
              <a:rPr lang="en-IN" b="1" dirty="0"/>
              <a:t>y</a:t>
            </a:r>
            <a:r>
              <a:rPr lang="en-IN" b="1" dirty="0" smtClean="0"/>
              <a:t>(n)</a:t>
            </a:r>
            <a:endParaRPr lang="en-IN" b="1" dirty="0"/>
          </a:p>
        </p:txBody>
      </p:sp>
      <p:sp>
        <p:nvSpPr>
          <p:cNvPr id="66" name="TextBox 65"/>
          <p:cNvSpPr txBox="1"/>
          <p:nvPr/>
        </p:nvSpPr>
        <p:spPr>
          <a:xfrm>
            <a:off x="5740138" y="5003216"/>
            <a:ext cx="367884" cy="584775"/>
          </a:xfrm>
          <a:prstGeom prst="rect">
            <a:avLst/>
          </a:prstGeom>
          <a:noFill/>
        </p:spPr>
        <p:txBody>
          <a:bodyPr wrap="square" rtlCol="0">
            <a:spAutoFit/>
          </a:bodyPr>
          <a:lstStyle/>
          <a:p>
            <a:r>
              <a:rPr lang="en-IN" sz="3200" dirty="0"/>
              <a:t>-</a:t>
            </a:r>
          </a:p>
        </p:txBody>
      </p:sp>
      <p:pic>
        <p:nvPicPr>
          <p:cNvPr id="78" name="Picture 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131723" y="5207403"/>
            <a:ext cx="855348" cy="712457"/>
          </a:xfrm>
          <a:prstGeom prst="rect">
            <a:avLst/>
          </a:prstGeom>
        </p:spPr>
      </p:pic>
      <p:sp>
        <p:nvSpPr>
          <p:cNvPr id="45" name="TextBox 44"/>
          <p:cNvSpPr txBox="1"/>
          <p:nvPr/>
        </p:nvSpPr>
        <p:spPr>
          <a:xfrm>
            <a:off x="309086" y="296076"/>
            <a:ext cx="5937615" cy="523220"/>
          </a:xfrm>
          <a:prstGeom prst="rect">
            <a:avLst/>
          </a:prstGeom>
          <a:noFill/>
        </p:spPr>
        <p:txBody>
          <a:bodyPr wrap="square" rtlCol="0">
            <a:spAutoFit/>
          </a:bodyPr>
          <a:lstStyle/>
          <a:p>
            <a:r>
              <a:rPr lang="en-IN" sz="2800" b="1" dirty="0" smtClean="0">
                <a:solidFill>
                  <a:schemeClr val="accent1"/>
                </a:solidFill>
              </a:rPr>
              <a:t>Single channel</a:t>
            </a:r>
            <a:endParaRPr lang="en-IN" sz="2800" b="1" dirty="0">
              <a:solidFill>
                <a:schemeClr val="accent1"/>
              </a:solidFill>
            </a:endParaRPr>
          </a:p>
        </p:txBody>
      </p:sp>
      <p:sp>
        <p:nvSpPr>
          <p:cNvPr id="47" name="TextBox 46"/>
          <p:cNvSpPr txBox="1"/>
          <p:nvPr/>
        </p:nvSpPr>
        <p:spPr>
          <a:xfrm>
            <a:off x="774977" y="2460026"/>
            <a:ext cx="5937615" cy="523220"/>
          </a:xfrm>
          <a:prstGeom prst="rect">
            <a:avLst/>
          </a:prstGeom>
          <a:noFill/>
        </p:spPr>
        <p:txBody>
          <a:bodyPr wrap="square" rtlCol="0">
            <a:spAutoFit/>
          </a:bodyPr>
          <a:lstStyle/>
          <a:p>
            <a:r>
              <a:rPr lang="en-IN" sz="2800" b="1" dirty="0" smtClean="0">
                <a:solidFill>
                  <a:schemeClr val="accent1"/>
                </a:solidFill>
              </a:rPr>
              <a:t>ERLE </a:t>
            </a:r>
            <a:r>
              <a:rPr lang="en-IN" sz="2800" b="1" dirty="0" smtClean="0">
                <a:solidFill>
                  <a:schemeClr val="accent1"/>
                </a:solidFill>
              </a:rPr>
              <a:t>34dB</a:t>
            </a:r>
            <a:endParaRPr lang="en-IN" sz="2800" b="1" dirty="0">
              <a:solidFill>
                <a:schemeClr val="accent1"/>
              </a:solidFill>
            </a:endParaRPr>
          </a:p>
        </p:txBody>
      </p:sp>
    </p:spTree>
    <p:extLst>
      <p:ext uri="{BB962C8B-B14F-4D97-AF65-F5344CB8AC3E}">
        <p14:creationId xmlns:p14="http://schemas.microsoft.com/office/powerpoint/2010/main" val="3251313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25552" y="1434154"/>
            <a:ext cx="8673526" cy="5026777"/>
            <a:chOff x="788852" y="656823"/>
            <a:chExt cx="9775985" cy="5142928"/>
          </a:xfrm>
        </p:grpSpPr>
        <p:grpSp>
          <p:nvGrpSpPr>
            <p:cNvPr id="11" name="Group 10"/>
            <p:cNvGrpSpPr/>
            <p:nvPr/>
          </p:nvGrpSpPr>
          <p:grpSpPr>
            <a:xfrm>
              <a:off x="788852" y="656823"/>
              <a:ext cx="7802988" cy="5142928"/>
              <a:chOff x="90152" y="1264874"/>
              <a:chExt cx="7802988" cy="4704484"/>
            </a:xfrm>
          </p:grpSpPr>
          <p:grpSp>
            <p:nvGrpSpPr>
              <p:cNvPr id="16" name="Group 15"/>
              <p:cNvGrpSpPr/>
              <p:nvPr/>
            </p:nvGrpSpPr>
            <p:grpSpPr>
              <a:xfrm>
                <a:off x="7311980" y="1282392"/>
                <a:ext cx="534476" cy="1512323"/>
                <a:chOff x="7514823" y="2640168"/>
                <a:chExt cx="534476" cy="1512323"/>
              </a:xfrm>
            </p:grpSpPr>
            <p:sp>
              <p:nvSpPr>
                <p:cNvPr id="53" name="Trapezoid 52"/>
                <p:cNvSpPr/>
                <p:nvPr/>
              </p:nvSpPr>
              <p:spPr>
                <a:xfrm rot="16200000">
                  <a:off x="7492286" y="2662705"/>
                  <a:ext cx="579550" cy="534475"/>
                </a:xfrm>
                <a:prstGeom prst="trapezoid">
                  <a:avLst/>
                </a:prstGeom>
                <a:solidFill>
                  <a:schemeClr val="tx1"/>
                </a:solidFill>
                <a:ln>
                  <a:solidFill>
                    <a:schemeClr val="dk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1" name="Trapezoid 50"/>
                <p:cNvSpPr/>
                <p:nvPr/>
              </p:nvSpPr>
              <p:spPr>
                <a:xfrm rot="16200000">
                  <a:off x="7492287" y="3595478"/>
                  <a:ext cx="579550" cy="534475"/>
                </a:xfrm>
                <a:prstGeom prst="trapezoid">
                  <a:avLst/>
                </a:prstGeom>
                <a:solidFill>
                  <a:schemeClr val="tx1"/>
                </a:solidFill>
                <a:ln>
                  <a:solidFill>
                    <a:schemeClr val="dk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17" name="Rectangle 16"/>
              <p:cNvSpPr/>
              <p:nvPr/>
            </p:nvSpPr>
            <p:spPr>
              <a:xfrm>
                <a:off x="1378039" y="1264874"/>
                <a:ext cx="798490" cy="1712892"/>
              </a:xfrm>
              <a:prstGeom prst="rect">
                <a:avLst/>
              </a:prstGeom>
              <a:ln>
                <a:solidFill>
                  <a:schemeClr val="dk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nvGrpSpPr>
              <p:cNvPr id="43" name="Group 42"/>
              <p:cNvGrpSpPr/>
              <p:nvPr/>
            </p:nvGrpSpPr>
            <p:grpSpPr>
              <a:xfrm>
                <a:off x="7487456" y="5492839"/>
                <a:ext cx="405684" cy="476519"/>
                <a:chOff x="7514823" y="4919730"/>
                <a:chExt cx="405684" cy="476519"/>
              </a:xfrm>
            </p:grpSpPr>
            <p:sp>
              <p:nvSpPr>
                <p:cNvPr id="47" name="Oval 46"/>
                <p:cNvSpPr/>
                <p:nvPr/>
              </p:nvSpPr>
              <p:spPr>
                <a:xfrm>
                  <a:off x="7514823" y="4945487"/>
                  <a:ext cx="405684" cy="373488"/>
                </a:xfrm>
                <a:prstGeom prst="ellipse">
                  <a:avLst/>
                </a:prstGeom>
                <a:noFill/>
                <a:ln>
                  <a:solidFill>
                    <a:schemeClr val="dk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8" name="Straight Connector 47"/>
                <p:cNvCxnSpPr/>
                <p:nvPr/>
              </p:nvCxnSpPr>
              <p:spPr>
                <a:xfrm>
                  <a:off x="7920507" y="4919730"/>
                  <a:ext cx="0" cy="476519"/>
                </a:xfrm>
                <a:prstGeom prst="line">
                  <a:avLst/>
                </a:prstGeom>
                <a:ln>
                  <a:solidFill>
                    <a:schemeClr val="dk1"/>
                  </a:solidFill>
                </a:ln>
              </p:spPr>
              <p:style>
                <a:lnRef idx="2">
                  <a:schemeClr val="dk1">
                    <a:shade val="50000"/>
                  </a:schemeClr>
                </a:lnRef>
                <a:fillRef idx="1">
                  <a:schemeClr val="dk1"/>
                </a:fillRef>
                <a:effectRef idx="0">
                  <a:schemeClr val="dk1"/>
                </a:effectRef>
                <a:fontRef idx="minor">
                  <a:schemeClr val="lt1"/>
                </a:fontRef>
              </p:style>
            </p:cxnSp>
          </p:grpSp>
          <p:cxnSp>
            <p:nvCxnSpPr>
              <p:cNvPr id="19" name="Straight Arrow Connector 18"/>
              <p:cNvCxnSpPr/>
              <p:nvPr/>
            </p:nvCxnSpPr>
            <p:spPr>
              <a:xfrm>
                <a:off x="115910" y="1603307"/>
                <a:ext cx="1262128" cy="0"/>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90152" y="2481929"/>
                <a:ext cx="1287887" cy="0"/>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53" idx="0"/>
              </p:cNvCxnSpPr>
              <p:nvPr/>
            </p:nvCxnSpPr>
            <p:spPr>
              <a:xfrm flipV="1">
                <a:off x="2176529" y="1572167"/>
                <a:ext cx="5135452" cy="31141"/>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endCxn id="51" idx="0"/>
              </p:cNvCxnSpPr>
              <p:nvPr/>
            </p:nvCxnSpPr>
            <p:spPr>
              <a:xfrm>
                <a:off x="2176529" y="2504939"/>
                <a:ext cx="5135453" cy="1"/>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grpSp>
            <p:nvGrpSpPr>
              <p:cNvPr id="23" name="Group 22"/>
              <p:cNvGrpSpPr/>
              <p:nvPr/>
            </p:nvGrpSpPr>
            <p:grpSpPr>
              <a:xfrm>
                <a:off x="4670202" y="3143344"/>
                <a:ext cx="2323026" cy="2561995"/>
                <a:chOff x="4670202" y="3143344"/>
                <a:chExt cx="2323026" cy="2561995"/>
              </a:xfrm>
            </p:grpSpPr>
            <p:sp>
              <p:nvSpPr>
                <p:cNvPr id="36" name="Rectangle 35"/>
                <p:cNvSpPr/>
                <p:nvPr/>
              </p:nvSpPr>
              <p:spPr>
                <a:xfrm>
                  <a:off x="5228320" y="3143344"/>
                  <a:ext cx="1183848" cy="1823309"/>
                </a:xfrm>
                <a:prstGeom prst="rect">
                  <a:avLst/>
                </a:prstGeom>
                <a:ln>
                  <a:solidFill>
                    <a:schemeClr val="dk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ICA based </a:t>
                  </a:r>
                </a:p>
                <a:p>
                  <a:pPr algn="ctr"/>
                  <a:r>
                    <a:rPr lang="en-IN" dirty="0" smtClean="0"/>
                    <a:t>Adaptive </a:t>
                  </a:r>
                </a:p>
                <a:p>
                  <a:pPr algn="ctr"/>
                  <a:r>
                    <a:rPr lang="en-IN" dirty="0" smtClean="0"/>
                    <a:t>filter</a:t>
                  </a:r>
                  <a:endParaRPr lang="en-IN" dirty="0"/>
                </a:p>
              </p:txBody>
            </p:sp>
            <p:cxnSp>
              <p:nvCxnSpPr>
                <p:cNvPr id="37" name="Straight Connector 36"/>
                <p:cNvCxnSpPr/>
                <p:nvPr/>
              </p:nvCxnSpPr>
              <p:spPr>
                <a:xfrm flipV="1">
                  <a:off x="4670202" y="4198514"/>
                  <a:ext cx="0" cy="1506825"/>
                </a:xfrm>
                <a:prstGeom prst="line">
                  <a:avLst/>
                </a:prstGeom>
                <a:ln w="38100">
                  <a:solidFill>
                    <a:schemeClr val="dk1"/>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4670202" y="4008075"/>
                  <a:ext cx="558118" cy="190438"/>
                </a:xfrm>
                <a:prstGeom prst="line">
                  <a:avLst/>
                </a:prstGeom>
                <a:ln w="38100">
                  <a:solidFill>
                    <a:schemeClr val="dk1"/>
                  </a:solidFill>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V="1">
                  <a:off x="6412168" y="3593206"/>
                  <a:ext cx="581060" cy="210654"/>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grpSp>
          <p:cxnSp>
            <p:nvCxnSpPr>
              <p:cNvPr id="26" name="Straight Arrow Connector 25"/>
              <p:cNvCxnSpPr/>
              <p:nvPr/>
            </p:nvCxnSpPr>
            <p:spPr>
              <a:xfrm>
                <a:off x="6091707" y="2504939"/>
                <a:ext cx="12879" cy="638405"/>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5396369" y="1603307"/>
                <a:ext cx="30769" cy="1559292"/>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endCxn id="45" idx="0"/>
              </p:cNvCxnSpPr>
              <p:nvPr/>
            </p:nvCxnSpPr>
            <p:spPr>
              <a:xfrm flipH="1">
                <a:off x="5812997" y="4966653"/>
                <a:ext cx="7250" cy="551944"/>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grpSp>
        <p:grpSp>
          <p:nvGrpSpPr>
            <p:cNvPr id="6" name="Group 5"/>
            <p:cNvGrpSpPr/>
            <p:nvPr/>
          </p:nvGrpSpPr>
          <p:grpSpPr>
            <a:xfrm>
              <a:off x="8545156" y="992754"/>
              <a:ext cx="2019681" cy="4722521"/>
              <a:chOff x="8545156" y="992754"/>
              <a:chExt cx="2019681" cy="4722521"/>
            </a:xfrm>
          </p:grpSpPr>
          <p:cxnSp>
            <p:nvCxnSpPr>
              <p:cNvPr id="7" name="Curved Connector 6"/>
              <p:cNvCxnSpPr>
                <a:stCxn id="53" idx="2"/>
                <a:endCxn id="47" idx="6"/>
              </p:cNvCxnSpPr>
              <p:nvPr/>
            </p:nvCxnSpPr>
            <p:spPr>
              <a:xfrm>
                <a:off x="8545156" y="992754"/>
                <a:ext cx="46684" cy="4518373"/>
              </a:xfrm>
              <a:prstGeom prst="curvedConnector3">
                <a:avLst>
                  <a:gd name="adj1" fmla="val 2775199"/>
                </a:avLst>
              </a:prstGeom>
              <a:ln w="47625">
                <a:tailEnd type="triangle"/>
              </a:ln>
            </p:spPr>
            <p:style>
              <a:lnRef idx="1">
                <a:schemeClr val="dk1"/>
              </a:lnRef>
              <a:fillRef idx="0">
                <a:schemeClr val="dk1"/>
              </a:fillRef>
              <a:effectRef idx="0">
                <a:schemeClr val="dk1"/>
              </a:effectRef>
              <a:fontRef idx="minor">
                <a:schemeClr val="tx1"/>
              </a:fontRef>
            </p:style>
          </p:cxnSp>
          <p:cxnSp>
            <p:nvCxnSpPr>
              <p:cNvPr id="8" name="Curved Connector 7"/>
              <p:cNvCxnSpPr>
                <a:stCxn id="51" idx="2"/>
                <a:endCxn id="47" idx="6"/>
              </p:cNvCxnSpPr>
              <p:nvPr/>
            </p:nvCxnSpPr>
            <p:spPr>
              <a:xfrm>
                <a:off x="8545157" y="2012460"/>
                <a:ext cx="46683" cy="3498667"/>
              </a:xfrm>
              <a:prstGeom prst="curvedConnector3">
                <a:avLst>
                  <a:gd name="adj1" fmla="val 2113148"/>
                </a:avLst>
              </a:prstGeom>
              <a:ln w="412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8596668" y="5715275"/>
                <a:ext cx="19681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5" name="TextBox 54"/>
          <p:cNvSpPr txBox="1"/>
          <p:nvPr/>
        </p:nvSpPr>
        <p:spPr>
          <a:xfrm rot="16200000">
            <a:off x="2225391" y="2082058"/>
            <a:ext cx="1556266" cy="369332"/>
          </a:xfrm>
          <a:prstGeom prst="rect">
            <a:avLst/>
          </a:prstGeom>
          <a:noFill/>
        </p:spPr>
        <p:txBody>
          <a:bodyPr wrap="square" rtlCol="0">
            <a:spAutoFit/>
          </a:bodyPr>
          <a:lstStyle/>
          <a:p>
            <a:r>
              <a:rPr lang="en-IN" dirty="0" smtClean="0"/>
              <a:t>PROCESSING</a:t>
            </a:r>
            <a:endParaRPr lang="en-IN" dirty="0"/>
          </a:p>
        </p:txBody>
      </p:sp>
      <p:sp>
        <p:nvSpPr>
          <p:cNvPr id="56" name="TextBox 55"/>
          <p:cNvSpPr txBox="1"/>
          <p:nvPr/>
        </p:nvSpPr>
        <p:spPr>
          <a:xfrm>
            <a:off x="7437942" y="5747204"/>
            <a:ext cx="751707" cy="369332"/>
          </a:xfrm>
          <a:prstGeom prst="rect">
            <a:avLst/>
          </a:prstGeom>
          <a:noFill/>
        </p:spPr>
        <p:txBody>
          <a:bodyPr wrap="square" rtlCol="0">
            <a:spAutoFit/>
          </a:bodyPr>
          <a:lstStyle/>
          <a:p>
            <a:r>
              <a:rPr lang="en-IN" b="1" dirty="0" smtClean="0"/>
              <a:t>x(n)</a:t>
            </a:r>
            <a:endParaRPr lang="en-IN" b="1" dirty="0"/>
          </a:p>
        </p:txBody>
      </p:sp>
      <p:sp>
        <p:nvSpPr>
          <p:cNvPr id="57" name="TextBox 56"/>
          <p:cNvSpPr txBox="1"/>
          <p:nvPr/>
        </p:nvSpPr>
        <p:spPr>
          <a:xfrm>
            <a:off x="8648111" y="1051855"/>
            <a:ext cx="2136318" cy="369332"/>
          </a:xfrm>
          <a:prstGeom prst="rect">
            <a:avLst/>
          </a:prstGeom>
          <a:noFill/>
        </p:spPr>
        <p:txBody>
          <a:bodyPr wrap="square" rtlCol="0">
            <a:spAutoFit/>
          </a:bodyPr>
          <a:lstStyle/>
          <a:p>
            <a:r>
              <a:rPr lang="en-IN" b="1" dirty="0" smtClean="0"/>
              <a:t>Far end speaker 1</a:t>
            </a:r>
            <a:endParaRPr lang="en-IN" b="1" dirty="0"/>
          </a:p>
        </p:txBody>
      </p:sp>
      <p:sp>
        <p:nvSpPr>
          <p:cNvPr id="58" name="TextBox 57"/>
          <p:cNvSpPr txBox="1"/>
          <p:nvPr/>
        </p:nvSpPr>
        <p:spPr>
          <a:xfrm>
            <a:off x="9189549" y="2230567"/>
            <a:ext cx="2136318" cy="369332"/>
          </a:xfrm>
          <a:prstGeom prst="rect">
            <a:avLst/>
          </a:prstGeom>
          <a:noFill/>
        </p:spPr>
        <p:txBody>
          <a:bodyPr wrap="square" rtlCol="0">
            <a:spAutoFit/>
          </a:bodyPr>
          <a:lstStyle/>
          <a:p>
            <a:r>
              <a:rPr lang="en-IN" b="1" dirty="0" smtClean="0"/>
              <a:t>Far end speaker 2</a:t>
            </a:r>
            <a:endParaRPr lang="en-IN" b="1" dirty="0"/>
          </a:p>
        </p:txBody>
      </p:sp>
      <p:sp>
        <p:nvSpPr>
          <p:cNvPr id="60" name="TextBox 59"/>
          <p:cNvSpPr txBox="1"/>
          <p:nvPr/>
        </p:nvSpPr>
        <p:spPr>
          <a:xfrm>
            <a:off x="6948650" y="6383616"/>
            <a:ext cx="2723017" cy="369332"/>
          </a:xfrm>
          <a:prstGeom prst="rect">
            <a:avLst/>
          </a:prstGeom>
          <a:noFill/>
        </p:spPr>
        <p:txBody>
          <a:bodyPr wrap="square" rtlCol="0">
            <a:spAutoFit/>
          </a:bodyPr>
          <a:lstStyle/>
          <a:p>
            <a:r>
              <a:rPr lang="en-IN" b="1" dirty="0" smtClean="0"/>
              <a:t>microphone</a:t>
            </a:r>
            <a:endParaRPr lang="en-IN" b="1" dirty="0"/>
          </a:p>
        </p:txBody>
      </p:sp>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356755" y="5921651"/>
            <a:ext cx="855348" cy="712457"/>
          </a:xfrm>
          <a:prstGeom prst="rect">
            <a:avLst/>
          </a:prstGeom>
        </p:spPr>
      </p:pic>
      <p:sp>
        <p:nvSpPr>
          <p:cNvPr id="44" name="TextBox 43"/>
          <p:cNvSpPr txBox="1"/>
          <p:nvPr/>
        </p:nvSpPr>
        <p:spPr>
          <a:xfrm>
            <a:off x="8062960" y="5865719"/>
            <a:ext cx="424521" cy="646331"/>
          </a:xfrm>
          <a:prstGeom prst="rect">
            <a:avLst/>
          </a:prstGeom>
          <a:noFill/>
        </p:spPr>
        <p:txBody>
          <a:bodyPr wrap="square" rtlCol="0">
            <a:spAutoFit/>
          </a:bodyPr>
          <a:lstStyle/>
          <a:p>
            <a:r>
              <a:rPr lang="en-IN" sz="3600" dirty="0" smtClean="0"/>
              <a:t>X</a:t>
            </a:r>
            <a:endParaRPr lang="en-IN" sz="3600" dirty="0"/>
          </a:p>
        </p:txBody>
      </p:sp>
      <p:sp>
        <p:nvSpPr>
          <p:cNvPr id="45" name="Oval 44"/>
          <p:cNvSpPr/>
          <p:nvPr/>
        </p:nvSpPr>
        <p:spPr>
          <a:xfrm>
            <a:off x="6447388" y="5979289"/>
            <a:ext cx="311262" cy="4007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p:cNvSpPr txBox="1"/>
          <p:nvPr/>
        </p:nvSpPr>
        <p:spPr>
          <a:xfrm>
            <a:off x="6417465" y="5832546"/>
            <a:ext cx="367884" cy="584775"/>
          </a:xfrm>
          <a:prstGeom prst="rect">
            <a:avLst/>
          </a:prstGeom>
          <a:noFill/>
        </p:spPr>
        <p:txBody>
          <a:bodyPr wrap="square" rtlCol="0">
            <a:spAutoFit/>
          </a:bodyPr>
          <a:lstStyle/>
          <a:p>
            <a:r>
              <a:rPr lang="en-IN" sz="3200" dirty="0" smtClean="0"/>
              <a:t>+</a:t>
            </a:r>
            <a:endParaRPr lang="en-IN" sz="3200" dirty="0"/>
          </a:p>
        </p:txBody>
      </p:sp>
      <p:sp>
        <p:nvSpPr>
          <p:cNvPr id="63" name="TextBox 62"/>
          <p:cNvSpPr txBox="1"/>
          <p:nvPr/>
        </p:nvSpPr>
        <p:spPr>
          <a:xfrm>
            <a:off x="4740674" y="6251545"/>
            <a:ext cx="867679" cy="369332"/>
          </a:xfrm>
          <a:prstGeom prst="rect">
            <a:avLst/>
          </a:prstGeom>
          <a:noFill/>
        </p:spPr>
        <p:txBody>
          <a:bodyPr wrap="square" rtlCol="0">
            <a:spAutoFit/>
          </a:bodyPr>
          <a:lstStyle/>
          <a:p>
            <a:r>
              <a:rPr lang="en-IN" b="1" dirty="0" smtClean="0"/>
              <a:t>y(n)</a:t>
            </a:r>
            <a:endParaRPr lang="en-IN" b="1" dirty="0"/>
          </a:p>
        </p:txBody>
      </p:sp>
      <p:sp>
        <p:nvSpPr>
          <p:cNvPr id="64" name="TextBox 63"/>
          <p:cNvSpPr txBox="1"/>
          <p:nvPr/>
        </p:nvSpPr>
        <p:spPr>
          <a:xfrm>
            <a:off x="6122917" y="5684411"/>
            <a:ext cx="367884" cy="584775"/>
          </a:xfrm>
          <a:prstGeom prst="rect">
            <a:avLst/>
          </a:prstGeom>
          <a:noFill/>
        </p:spPr>
        <p:txBody>
          <a:bodyPr wrap="square" rtlCol="0">
            <a:spAutoFit/>
          </a:bodyPr>
          <a:lstStyle/>
          <a:p>
            <a:r>
              <a:rPr lang="en-IN" sz="3200" dirty="0"/>
              <a:t>-</a:t>
            </a:r>
          </a:p>
        </p:txBody>
      </p:sp>
      <p:sp>
        <p:nvSpPr>
          <p:cNvPr id="66" name="TextBox 65"/>
          <p:cNvSpPr txBox="1"/>
          <p:nvPr/>
        </p:nvSpPr>
        <p:spPr>
          <a:xfrm>
            <a:off x="9605248" y="2549921"/>
            <a:ext cx="867679" cy="369332"/>
          </a:xfrm>
          <a:prstGeom prst="rect">
            <a:avLst/>
          </a:prstGeom>
          <a:noFill/>
        </p:spPr>
        <p:txBody>
          <a:bodyPr wrap="square" rtlCol="0">
            <a:spAutoFit/>
          </a:bodyPr>
          <a:lstStyle/>
          <a:p>
            <a:r>
              <a:rPr lang="en-IN" b="1" dirty="0" smtClean="0"/>
              <a:t>s3(n)</a:t>
            </a:r>
            <a:endParaRPr lang="en-IN" b="1" dirty="0"/>
          </a:p>
        </p:txBody>
      </p:sp>
      <p:sp>
        <p:nvSpPr>
          <p:cNvPr id="67" name="TextBox 66"/>
          <p:cNvSpPr txBox="1"/>
          <p:nvPr/>
        </p:nvSpPr>
        <p:spPr>
          <a:xfrm>
            <a:off x="9497662" y="1347627"/>
            <a:ext cx="867679" cy="369332"/>
          </a:xfrm>
          <a:prstGeom prst="rect">
            <a:avLst/>
          </a:prstGeom>
          <a:noFill/>
        </p:spPr>
        <p:txBody>
          <a:bodyPr wrap="square" rtlCol="0">
            <a:spAutoFit/>
          </a:bodyPr>
          <a:lstStyle/>
          <a:p>
            <a:r>
              <a:rPr lang="en-IN" b="1" dirty="0" smtClean="0"/>
              <a:t>s2(n)</a:t>
            </a:r>
            <a:endParaRPr lang="en-IN" b="1" dirty="0"/>
          </a:p>
        </p:txBody>
      </p:sp>
      <p:cxnSp>
        <p:nvCxnSpPr>
          <p:cNvPr id="14" name="Straight Arrow Connector 13"/>
          <p:cNvCxnSpPr/>
          <p:nvPr/>
        </p:nvCxnSpPr>
        <p:spPr>
          <a:xfrm flipH="1" flipV="1">
            <a:off x="1738649" y="6168939"/>
            <a:ext cx="4678816" cy="302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4" idx="1"/>
            <a:endCxn id="45" idx="6"/>
          </p:cNvCxnSpPr>
          <p:nvPr/>
        </p:nvCxnSpPr>
        <p:spPr>
          <a:xfrm flipH="1" flipV="1">
            <a:off x="6758650" y="6179674"/>
            <a:ext cx="1304310" cy="9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971461" y="5285539"/>
            <a:ext cx="2136318" cy="646331"/>
          </a:xfrm>
          <a:prstGeom prst="rect">
            <a:avLst/>
          </a:prstGeom>
          <a:noFill/>
        </p:spPr>
        <p:txBody>
          <a:bodyPr wrap="square" rtlCol="0">
            <a:spAutoFit/>
          </a:bodyPr>
          <a:lstStyle/>
          <a:p>
            <a:r>
              <a:rPr lang="en-IN" b="1" dirty="0" smtClean="0"/>
              <a:t>Near end speech</a:t>
            </a:r>
          </a:p>
          <a:p>
            <a:r>
              <a:rPr lang="en-IN" b="1" dirty="0" smtClean="0"/>
              <a:t>        s1(n)</a:t>
            </a:r>
            <a:endParaRPr lang="en-IN" b="1" dirty="0"/>
          </a:p>
        </p:txBody>
      </p:sp>
      <p:sp>
        <p:nvSpPr>
          <p:cNvPr id="62" name="TextBox 61"/>
          <p:cNvSpPr txBox="1"/>
          <p:nvPr/>
        </p:nvSpPr>
        <p:spPr>
          <a:xfrm>
            <a:off x="295760" y="297538"/>
            <a:ext cx="5937615" cy="523220"/>
          </a:xfrm>
          <a:prstGeom prst="rect">
            <a:avLst/>
          </a:prstGeom>
          <a:noFill/>
        </p:spPr>
        <p:txBody>
          <a:bodyPr wrap="square" rtlCol="0">
            <a:spAutoFit/>
          </a:bodyPr>
          <a:lstStyle/>
          <a:p>
            <a:r>
              <a:rPr lang="en-IN" sz="2800" b="1" dirty="0" smtClean="0">
                <a:solidFill>
                  <a:schemeClr val="accent1"/>
                </a:solidFill>
              </a:rPr>
              <a:t>Multi channel scenario 1</a:t>
            </a:r>
            <a:endParaRPr lang="en-IN" sz="2800" b="1" dirty="0">
              <a:solidFill>
                <a:schemeClr val="accent1"/>
              </a:solidFill>
            </a:endParaRPr>
          </a:p>
        </p:txBody>
      </p:sp>
      <p:sp>
        <p:nvSpPr>
          <p:cNvPr id="68" name="TextBox 67"/>
          <p:cNvSpPr txBox="1"/>
          <p:nvPr/>
        </p:nvSpPr>
        <p:spPr>
          <a:xfrm>
            <a:off x="5981247" y="360439"/>
            <a:ext cx="5937615" cy="523220"/>
          </a:xfrm>
          <a:prstGeom prst="rect">
            <a:avLst/>
          </a:prstGeom>
          <a:noFill/>
        </p:spPr>
        <p:txBody>
          <a:bodyPr wrap="square" rtlCol="0">
            <a:spAutoFit/>
          </a:bodyPr>
          <a:lstStyle/>
          <a:p>
            <a:r>
              <a:rPr lang="en-IN" sz="2800" b="1" dirty="0" smtClean="0">
                <a:solidFill>
                  <a:schemeClr val="accent1"/>
                </a:solidFill>
              </a:rPr>
              <a:t>ERLE </a:t>
            </a:r>
            <a:r>
              <a:rPr lang="en-IN" sz="2800" b="1" dirty="0" smtClean="0">
                <a:solidFill>
                  <a:schemeClr val="accent1"/>
                </a:solidFill>
              </a:rPr>
              <a:t>36dB</a:t>
            </a:r>
            <a:endParaRPr lang="en-IN" sz="2800" b="1" dirty="0">
              <a:solidFill>
                <a:schemeClr val="accent1"/>
              </a:solidFill>
            </a:endParaRPr>
          </a:p>
        </p:txBody>
      </p:sp>
    </p:spTree>
    <p:extLst>
      <p:ext uri="{BB962C8B-B14F-4D97-AF65-F5344CB8AC3E}">
        <p14:creationId xmlns:p14="http://schemas.microsoft.com/office/powerpoint/2010/main" val="349930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Box 140"/>
          <p:cNvSpPr txBox="1"/>
          <p:nvPr/>
        </p:nvSpPr>
        <p:spPr>
          <a:xfrm rot="16200000">
            <a:off x="1591321" y="1307714"/>
            <a:ext cx="1769216" cy="369332"/>
          </a:xfrm>
          <a:prstGeom prst="rect">
            <a:avLst/>
          </a:prstGeom>
          <a:noFill/>
        </p:spPr>
        <p:txBody>
          <a:bodyPr wrap="square" rtlCol="0">
            <a:spAutoFit/>
          </a:bodyPr>
          <a:lstStyle/>
          <a:p>
            <a:r>
              <a:rPr lang="en-IN" b="1" dirty="0" smtClean="0"/>
              <a:t>Processing </a:t>
            </a:r>
            <a:endParaRPr lang="en-IN" b="1" dirty="0"/>
          </a:p>
        </p:txBody>
      </p:sp>
      <p:sp>
        <p:nvSpPr>
          <p:cNvPr id="76" name="TextBox 75"/>
          <p:cNvSpPr txBox="1"/>
          <p:nvPr/>
        </p:nvSpPr>
        <p:spPr>
          <a:xfrm rot="16200000">
            <a:off x="1678910" y="1366442"/>
            <a:ext cx="1556266" cy="369332"/>
          </a:xfrm>
          <a:prstGeom prst="rect">
            <a:avLst/>
          </a:prstGeom>
          <a:noFill/>
        </p:spPr>
        <p:txBody>
          <a:bodyPr wrap="square" rtlCol="0">
            <a:spAutoFit/>
          </a:bodyPr>
          <a:lstStyle/>
          <a:p>
            <a:r>
              <a:rPr lang="en-IN" dirty="0" smtClean="0"/>
              <a:t>PROCESSING</a:t>
            </a:r>
            <a:endParaRPr lang="en-IN" dirty="0"/>
          </a:p>
        </p:txBody>
      </p:sp>
      <p:sp>
        <p:nvSpPr>
          <p:cNvPr id="77" name="TextBox 76"/>
          <p:cNvSpPr txBox="1"/>
          <p:nvPr/>
        </p:nvSpPr>
        <p:spPr>
          <a:xfrm>
            <a:off x="6901394" y="6518125"/>
            <a:ext cx="2723017" cy="369332"/>
          </a:xfrm>
          <a:prstGeom prst="rect">
            <a:avLst/>
          </a:prstGeom>
          <a:noFill/>
        </p:spPr>
        <p:txBody>
          <a:bodyPr wrap="square" rtlCol="0">
            <a:spAutoFit/>
          </a:bodyPr>
          <a:lstStyle/>
          <a:p>
            <a:r>
              <a:rPr lang="en-IN" b="1" dirty="0" smtClean="0"/>
              <a:t>microphone 2</a:t>
            </a:r>
            <a:endParaRPr lang="en-IN" b="1" dirty="0"/>
          </a:p>
        </p:txBody>
      </p:sp>
      <p:sp>
        <p:nvSpPr>
          <p:cNvPr id="79" name="TextBox 78"/>
          <p:cNvSpPr txBox="1"/>
          <p:nvPr/>
        </p:nvSpPr>
        <p:spPr>
          <a:xfrm>
            <a:off x="6916409" y="4853942"/>
            <a:ext cx="2723017" cy="369332"/>
          </a:xfrm>
          <a:prstGeom prst="rect">
            <a:avLst/>
          </a:prstGeom>
          <a:noFill/>
        </p:spPr>
        <p:txBody>
          <a:bodyPr wrap="square" rtlCol="0">
            <a:spAutoFit/>
          </a:bodyPr>
          <a:lstStyle/>
          <a:p>
            <a:r>
              <a:rPr lang="en-IN" b="1" dirty="0" smtClean="0"/>
              <a:t>microphone 1</a:t>
            </a:r>
            <a:endParaRPr lang="en-IN" b="1" dirty="0"/>
          </a:p>
        </p:txBody>
      </p:sp>
      <p:sp>
        <p:nvSpPr>
          <p:cNvPr id="80" name="TextBox 79"/>
          <p:cNvSpPr txBox="1"/>
          <p:nvPr/>
        </p:nvSpPr>
        <p:spPr>
          <a:xfrm>
            <a:off x="8653572" y="490112"/>
            <a:ext cx="2136318" cy="369332"/>
          </a:xfrm>
          <a:prstGeom prst="rect">
            <a:avLst/>
          </a:prstGeom>
          <a:noFill/>
        </p:spPr>
        <p:txBody>
          <a:bodyPr wrap="square" rtlCol="0">
            <a:spAutoFit/>
          </a:bodyPr>
          <a:lstStyle/>
          <a:p>
            <a:r>
              <a:rPr lang="en-IN" b="1" dirty="0" smtClean="0"/>
              <a:t>Far end speaker 1</a:t>
            </a:r>
            <a:endParaRPr lang="en-IN" b="1" dirty="0"/>
          </a:p>
        </p:txBody>
      </p:sp>
      <p:sp>
        <p:nvSpPr>
          <p:cNvPr id="81" name="TextBox 80"/>
          <p:cNvSpPr txBox="1"/>
          <p:nvPr/>
        </p:nvSpPr>
        <p:spPr>
          <a:xfrm>
            <a:off x="7194744" y="1360202"/>
            <a:ext cx="2136318" cy="369332"/>
          </a:xfrm>
          <a:prstGeom prst="rect">
            <a:avLst/>
          </a:prstGeom>
          <a:noFill/>
        </p:spPr>
        <p:txBody>
          <a:bodyPr wrap="square" rtlCol="0">
            <a:spAutoFit/>
          </a:bodyPr>
          <a:lstStyle/>
          <a:p>
            <a:r>
              <a:rPr lang="en-IN" b="1" dirty="0" smtClean="0"/>
              <a:t>Far end speaker 2</a:t>
            </a:r>
            <a:endParaRPr lang="en-IN" b="1" dirty="0"/>
          </a:p>
        </p:txBody>
      </p:sp>
      <p:sp>
        <p:nvSpPr>
          <p:cNvPr id="83" name="TextBox 82"/>
          <p:cNvSpPr txBox="1"/>
          <p:nvPr/>
        </p:nvSpPr>
        <p:spPr>
          <a:xfrm>
            <a:off x="7549612" y="5876599"/>
            <a:ext cx="867679" cy="369332"/>
          </a:xfrm>
          <a:prstGeom prst="rect">
            <a:avLst/>
          </a:prstGeom>
          <a:noFill/>
        </p:spPr>
        <p:txBody>
          <a:bodyPr wrap="square" rtlCol="0">
            <a:spAutoFit/>
          </a:bodyPr>
          <a:lstStyle/>
          <a:p>
            <a:r>
              <a:rPr lang="en-IN" b="1" dirty="0"/>
              <a:t>x</a:t>
            </a:r>
            <a:r>
              <a:rPr lang="en-IN" b="1" dirty="0" smtClean="0"/>
              <a:t>2(n)</a:t>
            </a:r>
            <a:endParaRPr lang="en-IN" b="1" dirty="0"/>
          </a:p>
        </p:txBody>
      </p:sp>
      <p:sp>
        <p:nvSpPr>
          <p:cNvPr id="84" name="TextBox 83"/>
          <p:cNvSpPr txBox="1"/>
          <p:nvPr/>
        </p:nvSpPr>
        <p:spPr>
          <a:xfrm>
            <a:off x="7261847" y="5498562"/>
            <a:ext cx="751707" cy="369332"/>
          </a:xfrm>
          <a:prstGeom prst="rect">
            <a:avLst/>
          </a:prstGeom>
          <a:noFill/>
        </p:spPr>
        <p:txBody>
          <a:bodyPr wrap="square" rtlCol="0">
            <a:spAutoFit/>
          </a:bodyPr>
          <a:lstStyle/>
          <a:p>
            <a:r>
              <a:rPr lang="en-IN" b="1" dirty="0" smtClean="0"/>
              <a:t>x1(n)</a:t>
            </a:r>
            <a:endParaRPr lang="en-IN" b="1" dirty="0"/>
          </a:p>
        </p:txBody>
      </p:sp>
      <p:cxnSp>
        <p:nvCxnSpPr>
          <p:cNvPr id="23" name="Elbow Connector 22"/>
          <p:cNvCxnSpPr/>
          <p:nvPr/>
        </p:nvCxnSpPr>
        <p:spPr>
          <a:xfrm rot="10800000" flipV="1">
            <a:off x="8563335" y="5715274"/>
            <a:ext cx="1158396" cy="38989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86" name="Elbow Connector 85"/>
          <p:cNvCxnSpPr/>
          <p:nvPr/>
        </p:nvCxnSpPr>
        <p:spPr>
          <a:xfrm rot="10800000">
            <a:off x="8575485" y="5622947"/>
            <a:ext cx="2130378" cy="865945"/>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843983" y="5304008"/>
            <a:ext cx="855348" cy="712457"/>
          </a:xfrm>
          <a:prstGeom prst="rect">
            <a:avLst/>
          </a:prstGeom>
        </p:spPr>
      </p:pic>
      <p:pic>
        <p:nvPicPr>
          <p:cNvPr id="88" name="Picture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849423" y="6054453"/>
            <a:ext cx="855348" cy="712457"/>
          </a:xfrm>
          <a:prstGeom prst="rect">
            <a:avLst/>
          </a:prstGeom>
        </p:spPr>
      </p:pic>
      <p:grpSp>
        <p:nvGrpSpPr>
          <p:cNvPr id="6" name="Group 5"/>
          <p:cNvGrpSpPr/>
          <p:nvPr/>
        </p:nvGrpSpPr>
        <p:grpSpPr>
          <a:xfrm>
            <a:off x="788852" y="656823"/>
            <a:ext cx="9775985" cy="5918559"/>
            <a:chOff x="788852" y="656823"/>
            <a:chExt cx="9775985" cy="5918559"/>
          </a:xfrm>
        </p:grpSpPr>
        <p:grpSp>
          <p:nvGrpSpPr>
            <p:cNvPr id="42" name="Group 41"/>
            <p:cNvGrpSpPr/>
            <p:nvPr/>
          </p:nvGrpSpPr>
          <p:grpSpPr>
            <a:xfrm>
              <a:off x="788852" y="656823"/>
              <a:ext cx="9775985" cy="5918559"/>
              <a:chOff x="788852" y="656823"/>
              <a:chExt cx="9775985" cy="5918559"/>
            </a:xfrm>
          </p:grpSpPr>
          <p:grpSp>
            <p:nvGrpSpPr>
              <p:cNvPr id="139" name="Group 138"/>
              <p:cNvGrpSpPr/>
              <p:nvPr/>
            </p:nvGrpSpPr>
            <p:grpSpPr>
              <a:xfrm>
                <a:off x="788852" y="656823"/>
                <a:ext cx="7802988" cy="5918559"/>
                <a:chOff x="793680" y="1084569"/>
                <a:chExt cx="7802988" cy="5413991"/>
              </a:xfrm>
              <a:effectLst>
                <a:glow>
                  <a:schemeClr val="accent1"/>
                </a:glow>
              </a:effectLst>
            </p:grpSpPr>
            <p:grpSp>
              <p:nvGrpSpPr>
                <p:cNvPr id="87" name="Group 86"/>
                <p:cNvGrpSpPr/>
                <p:nvPr/>
              </p:nvGrpSpPr>
              <p:grpSpPr>
                <a:xfrm>
                  <a:off x="793680" y="1084569"/>
                  <a:ext cx="7802988" cy="5413991"/>
                  <a:chOff x="90152" y="1264874"/>
                  <a:chExt cx="7802988" cy="5413991"/>
                </a:xfrm>
              </p:grpSpPr>
              <p:grpSp>
                <p:nvGrpSpPr>
                  <p:cNvPr id="12" name="Group 11"/>
                  <p:cNvGrpSpPr/>
                  <p:nvPr/>
                </p:nvGrpSpPr>
                <p:grpSpPr>
                  <a:xfrm>
                    <a:off x="7311980" y="1282392"/>
                    <a:ext cx="534476" cy="1512323"/>
                    <a:chOff x="7514823" y="2640168"/>
                    <a:chExt cx="534476" cy="1512323"/>
                  </a:xfrm>
                </p:grpSpPr>
                <p:sp>
                  <p:nvSpPr>
                    <p:cNvPr id="4" name="Trapezoid 3"/>
                    <p:cNvSpPr/>
                    <p:nvPr/>
                  </p:nvSpPr>
                  <p:spPr>
                    <a:xfrm rot="16200000">
                      <a:off x="7492286" y="2662705"/>
                      <a:ext cx="579550" cy="534475"/>
                    </a:xfrm>
                    <a:prstGeom prst="trapezoid">
                      <a:avLst/>
                    </a:prstGeom>
                    <a:solidFill>
                      <a:schemeClr val="tx1"/>
                    </a:solidFill>
                    <a:ln>
                      <a:solidFill>
                        <a:schemeClr val="dk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Trapezoid 9"/>
                    <p:cNvSpPr/>
                    <p:nvPr/>
                  </p:nvSpPr>
                  <p:spPr>
                    <a:xfrm rot="16200000">
                      <a:off x="7492287" y="3595478"/>
                      <a:ext cx="579550" cy="534475"/>
                    </a:xfrm>
                    <a:prstGeom prst="trapezoid">
                      <a:avLst/>
                    </a:prstGeom>
                    <a:solidFill>
                      <a:schemeClr val="tx1"/>
                    </a:solidFill>
                    <a:ln>
                      <a:solidFill>
                        <a:schemeClr val="dk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20" name="Rectangle 19"/>
                  <p:cNvSpPr/>
                  <p:nvPr/>
                </p:nvSpPr>
                <p:spPr>
                  <a:xfrm>
                    <a:off x="1378039" y="1264874"/>
                    <a:ext cx="798490" cy="1712892"/>
                  </a:xfrm>
                  <a:prstGeom prst="rect">
                    <a:avLst/>
                  </a:prstGeom>
                  <a:ln>
                    <a:solidFill>
                      <a:schemeClr val="dk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nvGrpSpPr>
                  <p:cNvPr id="30" name="Group 29"/>
                  <p:cNvGrpSpPr/>
                  <p:nvPr/>
                </p:nvGrpSpPr>
                <p:grpSpPr>
                  <a:xfrm>
                    <a:off x="7477799" y="5492839"/>
                    <a:ext cx="415341" cy="1186026"/>
                    <a:chOff x="7505166" y="4919730"/>
                    <a:chExt cx="415341" cy="1186026"/>
                  </a:xfrm>
                </p:grpSpPr>
                <p:grpSp>
                  <p:nvGrpSpPr>
                    <p:cNvPr id="16" name="Group 15"/>
                    <p:cNvGrpSpPr/>
                    <p:nvPr/>
                  </p:nvGrpSpPr>
                  <p:grpSpPr>
                    <a:xfrm>
                      <a:off x="7514823" y="4919730"/>
                      <a:ext cx="405684" cy="476519"/>
                      <a:chOff x="7514823" y="4919730"/>
                      <a:chExt cx="405684" cy="476519"/>
                    </a:xfrm>
                  </p:grpSpPr>
                  <p:sp>
                    <p:nvSpPr>
                      <p:cNvPr id="13" name="Oval 12"/>
                      <p:cNvSpPr/>
                      <p:nvPr/>
                    </p:nvSpPr>
                    <p:spPr>
                      <a:xfrm>
                        <a:off x="7514823" y="4945487"/>
                        <a:ext cx="405684" cy="373488"/>
                      </a:xfrm>
                      <a:prstGeom prst="ellipse">
                        <a:avLst/>
                      </a:prstGeom>
                      <a:solidFill>
                        <a:schemeClr val="bg1"/>
                      </a:solidFill>
                      <a:ln>
                        <a:solidFill>
                          <a:schemeClr val="dk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5" name="Straight Connector 14"/>
                      <p:cNvCxnSpPr/>
                      <p:nvPr/>
                    </p:nvCxnSpPr>
                    <p:spPr>
                      <a:xfrm>
                        <a:off x="7920507" y="4919730"/>
                        <a:ext cx="0" cy="476519"/>
                      </a:xfrm>
                      <a:prstGeom prst="line">
                        <a:avLst/>
                      </a:prstGeom>
                      <a:ln>
                        <a:solidFill>
                          <a:schemeClr val="dk1"/>
                        </a:solidFill>
                      </a:ln>
                    </p:spPr>
                    <p:style>
                      <a:lnRef idx="2">
                        <a:schemeClr val="dk1">
                          <a:shade val="50000"/>
                        </a:schemeClr>
                      </a:lnRef>
                      <a:fillRef idx="1">
                        <a:schemeClr val="dk1"/>
                      </a:fillRef>
                      <a:effectRef idx="0">
                        <a:schemeClr val="dk1"/>
                      </a:effectRef>
                      <a:fontRef idx="minor">
                        <a:schemeClr val="lt1"/>
                      </a:fontRef>
                    </p:style>
                  </p:cxnSp>
                </p:grpSp>
                <p:grpSp>
                  <p:nvGrpSpPr>
                    <p:cNvPr id="17" name="Group 16"/>
                    <p:cNvGrpSpPr/>
                    <p:nvPr/>
                  </p:nvGrpSpPr>
                  <p:grpSpPr>
                    <a:xfrm>
                      <a:off x="7505166" y="5629237"/>
                      <a:ext cx="405684" cy="476519"/>
                      <a:chOff x="7514823" y="4919730"/>
                      <a:chExt cx="405684" cy="476519"/>
                    </a:xfrm>
                  </p:grpSpPr>
                  <p:sp>
                    <p:nvSpPr>
                      <p:cNvPr id="18" name="Oval 17"/>
                      <p:cNvSpPr/>
                      <p:nvPr/>
                    </p:nvSpPr>
                    <p:spPr>
                      <a:xfrm>
                        <a:off x="7514823" y="4945487"/>
                        <a:ext cx="405684" cy="373488"/>
                      </a:xfrm>
                      <a:prstGeom prst="ellipse">
                        <a:avLst/>
                      </a:prstGeom>
                      <a:solidFill>
                        <a:schemeClr val="bg1"/>
                      </a:solidFill>
                      <a:ln>
                        <a:solidFill>
                          <a:schemeClr val="dk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9" name="Straight Connector 18"/>
                      <p:cNvCxnSpPr/>
                      <p:nvPr/>
                    </p:nvCxnSpPr>
                    <p:spPr>
                      <a:xfrm>
                        <a:off x="7920507" y="4919730"/>
                        <a:ext cx="0" cy="476519"/>
                      </a:xfrm>
                      <a:prstGeom prst="line">
                        <a:avLst/>
                      </a:prstGeom>
                      <a:ln>
                        <a:solidFill>
                          <a:schemeClr val="dk1"/>
                        </a:solidFill>
                      </a:ln>
                    </p:spPr>
                    <p:style>
                      <a:lnRef idx="2">
                        <a:schemeClr val="dk1">
                          <a:shade val="50000"/>
                        </a:schemeClr>
                      </a:lnRef>
                      <a:fillRef idx="1">
                        <a:schemeClr val="dk1"/>
                      </a:fillRef>
                      <a:effectRef idx="0">
                        <a:schemeClr val="dk1"/>
                      </a:effectRef>
                      <a:fontRef idx="minor">
                        <a:schemeClr val="lt1"/>
                      </a:fontRef>
                    </p:style>
                  </p:cxnSp>
                </p:grpSp>
              </p:grpSp>
              <p:cxnSp>
                <p:nvCxnSpPr>
                  <p:cNvPr id="32" name="Straight Arrow Connector 31"/>
                  <p:cNvCxnSpPr/>
                  <p:nvPr/>
                </p:nvCxnSpPr>
                <p:spPr>
                  <a:xfrm>
                    <a:off x="115910" y="1603307"/>
                    <a:ext cx="1262128" cy="0"/>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90152" y="2481929"/>
                    <a:ext cx="1287887" cy="0"/>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4" idx="0"/>
                  </p:cNvCxnSpPr>
                  <p:nvPr/>
                </p:nvCxnSpPr>
                <p:spPr>
                  <a:xfrm flipV="1">
                    <a:off x="2176529" y="1572167"/>
                    <a:ext cx="5135452" cy="31140"/>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endCxn id="10" idx="0"/>
                  </p:cNvCxnSpPr>
                  <p:nvPr/>
                </p:nvCxnSpPr>
                <p:spPr>
                  <a:xfrm>
                    <a:off x="2176529" y="2504939"/>
                    <a:ext cx="5135453" cy="2"/>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4670202" y="3143344"/>
                    <a:ext cx="2323026" cy="2558438"/>
                    <a:chOff x="4670202" y="3143344"/>
                    <a:chExt cx="2323026" cy="2558438"/>
                  </a:xfrm>
                </p:grpSpPr>
                <p:sp>
                  <p:nvSpPr>
                    <p:cNvPr id="29" name="Rectangle 28"/>
                    <p:cNvSpPr/>
                    <p:nvPr/>
                  </p:nvSpPr>
                  <p:spPr>
                    <a:xfrm>
                      <a:off x="5228320" y="3143344"/>
                      <a:ext cx="1183848" cy="1823309"/>
                    </a:xfrm>
                    <a:prstGeom prst="rect">
                      <a:avLst/>
                    </a:prstGeom>
                    <a:ln>
                      <a:solidFill>
                        <a:schemeClr val="dk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ICA based </a:t>
                      </a:r>
                    </a:p>
                    <a:p>
                      <a:pPr algn="ctr"/>
                      <a:r>
                        <a:rPr lang="en-IN" dirty="0" smtClean="0"/>
                        <a:t>Adaptive </a:t>
                      </a:r>
                    </a:p>
                    <a:p>
                      <a:pPr algn="ctr"/>
                      <a:r>
                        <a:rPr lang="en-IN" dirty="0" smtClean="0"/>
                        <a:t>filter</a:t>
                      </a:r>
                      <a:endParaRPr lang="en-IN" dirty="0"/>
                    </a:p>
                  </p:txBody>
                </p:sp>
                <p:cxnSp>
                  <p:nvCxnSpPr>
                    <p:cNvPr id="47" name="Straight Connector 46"/>
                    <p:cNvCxnSpPr/>
                    <p:nvPr/>
                  </p:nvCxnSpPr>
                  <p:spPr>
                    <a:xfrm flipV="1">
                      <a:off x="4670202" y="4198513"/>
                      <a:ext cx="0" cy="1503269"/>
                    </a:xfrm>
                    <a:prstGeom prst="line">
                      <a:avLst/>
                    </a:prstGeom>
                    <a:ln w="38100">
                      <a:solidFill>
                        <a:schemeClr val="dk1"/>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4670202" y="4008075"/>
                      <a:ext cx="558118" cy="190438"/>
                    </a:xfrm>
                    <a:prstGeom prst="line">
                      <a:avLst/>
                    </a:prstGeom>
                    <a:ln w="38100">
                      <a:solidFill>
                        <a:schemeClr val="dk1"/>
                      </a:solidFill>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6412168" y="3593206"/>
                      <a:ext cx="581060" cy="210654"/>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grpSp>
              <p:grpSp>
                <p:nvGrpSpPr>
                  <p:cNvPr id="57" name="Group 56"/>
                  <p:cNvGrpSpPr/>
                  <p:nvPr/>
                </p:nvGrpSpPr>
                <p:grpSpPr>
                  <a:xfrm>
                    <a:off x="2144334" y="3572939"/>
                    <a:ext cx="2323026" cy="2841908"/>
                    <a:chOff x="4670202" y="3143344"/>
                    <a:chExt cx="2323026" cy="2841908"/>
                  </a:xfrm>
                </p:grpSpPr>
                <p:sp>
                  <p:nvSpPr>
                    <p:cNvPr id="58" name="Rectangle 57"/>
                    <p:cNvSpPr/>
                    <p:nvPr/>
                  </p:nvSpPr>
                  <p:spPr>
                    <a:xfrm>
                      <a:off x="5228320" y="3143344"/>
                      <a:ext cx="1183848" cy="1823309"/>
                    </a:xfrm>
                    <a:prstGeom prst="rect">
                      <a:avLst/>
                    </a:prstGeom>
                    <a:ln>
                      <a:solidFill>
                        <a:schemeClr val="dk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ICA based </a:t>
                      </a:r>
                    </a:p>
                    <a:p>
                      <a:pPr algn="ctr"/>
                      <a:r>
                        <a:rPr lang="en-IN" dirty="0" smtClean="0"/>
                        <a:t>Adaptive </a:t>
                      </a:r>
                    </a:p>
                    <a:p>
                      <a:pPr algn="ctr"/>
                      <a:r>
                        <a:rPr lang="en-IN" dirty="0" smtClean="0"/>
                        <a:t>filter</a:t>
                      </a:r>
                      <a:endParaRPr lang="en-IN" dirty="0"/>
                    </a:p>
                  </p:txBody>
                </p:sp>
                <p:cxnSp>
                  <p:nvCxnSpPr>
                    <p:cNvPr id="59" name="Straight Connector 58"/>
                    <p:cNvCxnSpPr/>
                    <p:nvPr/>
                  </p:nvCxnSpPr>
                  <p:spPr>
                    <a:xfrm flipV="1">
                      <a:off x="4670202" y="4198513"/>
                      <a:ext cx="0" cy="1786739"/>
                    </a:xfrm>
                    <a:prstGeom prst="line">
                      <a:avLst/>
                    </a:prstGeom>
                    <a:ln w="38100">
                      <a:solidFill>
                        <a:schemeClr val="dk1"/>
                      </a:solidFill>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4670202" y="4008075"/>
                      <a:ext cx="558118" cy="190438"/>
                    </a:xfrm>
                    <a:prstGeom prst="line">
                      <a:avLst/>
                    </a:prstGeom>
                    <a:ln w="38100">
                      <a:solidFill>
                        <a:schemeClr val="dk1"/>
                      </a:solidFill>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6412168" y="3593206"/>
                      <a:ext cx="581060" cy="210654"/>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grpSp>
              <p:cxnSp>
                <p:nvCxnSpPr>
                  <p:cNvPr id="63" name="Straight Connector 62"/>
                  <p:cNvCxnSpPr/>
                  <p:nvPr/>
                </p:nvCxnSpPr>
                <p:spPr>
                  <a:xfrm>
                    <a:off x="2144334" y="5561826"/>
                    <a:ext cx="0" cy="279912"/>
                  </a:xfrm>
                  <a:prstGeom prst="line">
                    <a:avLst/>
                  </a:prstGeom>
                  <a:ln>
                    <a:solidFill>
                      <a:schemeClr val="dk1"/>
                    </a:solidFill>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6091707" y="2504939"/>
                    <a:ext cx="12879" cy="638405"/>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5405886" y="1572166"/>
                    <a:ext cx="21251" cy="1590432"/>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a:off x="2823879" y="1603307"/>
                    <a:ext cx="0" cy="1969632"/>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flipH="1">
                    <a:off x="3584490" y="2516697"/>
                    <a:ext cx="15702" cy="1061679"/>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a:endCxn id="22" idx="0"/>
                  </p:cNvCxnSpPr>
                  <p:nvPr/>
                </p:nvCxnSpPr>
                <p:spPr>
                  <a:xfrm>
                    <a:off x="5820244" y="4966653"/>
                    <a:ext cx="6903" cy="549225"/>
                  </a:xfrm>
                  <a:prstGeom prst="straightConnector1">
                    <a:avLst/>
                  </a:prstGeom>
                  <a:ln w="381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a:endCxn id="89" idx="0"/>
                  </p:cNvCxnSpPr>
                  <p:nvPr/>
                </p:nvCxnSpPr>
                <p:spPr>
                  <a:xfrm flipH="1">
                    <a:off x="3289492" y="5417687"/>
                    <a:ext cx="2816" cy="798908"/>
                  </a:xfrm>
                  <a:prstGeom prst="straightConnector1">
                    <a:avLst/>
                  </a:prstGeom>
                  <a:ln w="41275">
                    <a:solidFill>
                      <a:schemeClr val="dk1"/>
                    </a:solidFill>
                    <a:tailEnd type="triangle"/>
                  </a:ln>
                </p:spPr>
                <p:style>
                  <a:lnRef idx="1">
                    <a:schemeClr val="dk1"/>
                  </a:lnRef>
                  <a:fillRef idx="0">
                    <a:schemeClr val="dk1"/>
                  </a:fillRef>
                  <a:effectRef idx="0">
                    <a:schemeClr val="dk1"/>
                  </a:effectRef>
                  <a:fontRef idx="minor">
                    <a:schemeClr val="tx1"/>
                  </a:fontRef>
                </p:style>
              </p:cxnSp>
            </p:grpSp>
            <p:cxnSp>
              <p:nvCxnSpPr>
                <p:cNvPr id="100" name="Curved Connector 99"/>
                <p:cNvCxnSpPr>
                  <a:stCxn id="10" idx="2"/>
                  <a:endCxn id="18" idx="6"/>
                </p:cNvCxnSpPr>
                <p:nvPr/>
              </p:nvCxnSpPr>
              <p:spPr>
                <a:xfrm>
                  <a:off x="8549985" y="2324635"/>
                  <a:ext cx="37026" cy="3909907"/>
                </a:xfrm>
                <a:prstGeom prst="curvedConnector3">
                  <a:avLst>
                    <a:gd name="adj1" fmla="val 5865335"/>
                  </a:avLst>
                </a:prstGeom>
                <a:ln w="44450">
                  <a:solidFill>
                    <a:schemeClr val="dk1">
                      <a:alpha val="53000"/>
                    </a:schemeClr>
                  </a:solidFill>
                  <a:headEnd w="lg" len="lg"/>
                  <a:tailEnd type="triangle"/>
                </a:ln>
              </p:spPr>
              <p:style>
                <a:lnRef idx="1">
                  <a:schemeClr val="dk1"/>
                </a:lnRef>
                <a:fillRef idx="0">
                  <a:schemeClr val="dk1"/>
                </a:fillRef>
                <a:effectRef idx="0">
                  <a:schemeClr val="dk1"/>
                </a:effectRef>
                <a:fontRef idx="minor">
                  <a:schemeClr val="tx1"/>
                </a:fontRef>
              </p:style>
            </p:cxnSp>
            <p:cxnSp>
              <p:nvCxnSpPr>
                <p:cNvPr id="103" name="Curved Connector 102"/>
                <p:cNvCxnSpPr>
                  <a:cxnSpLocks/>
                  <a:stCxn id="4" idx="2"/>
                  <a:endCxn id="18" idx="6"/>
                </p:cNvCxnSpPr>
                <p:nvPr/>
              </p:nvCxnSpPr>
              <p:spPr>
                <a:xfrm>
                  <a:off x="8549983" y="1391862"/>
                  <a:ext cx="36360" cy="4824000"/>
                </a:xfrm>
                <a:prstGeom prst="curvedConnector3">
                  <a:avLst>
                    <a:gd name="adj1" fmla="val 7569517"/>
                  </a:avLst>
                </a:prstGeom>
                <a:ln w="34925" cmpd="sng">
                  <a:solidFill>
                    <a:schemeClr val="dk1">
                      <a:alpha val="42000"/>
                    </a:schemeClr>
                  </a:solidFill>
                  <a:headEnd w="lg" len="lg"/>
                  <a:tailEnd type="triangle" w="med" len="med"/>
                </a:ln>
                <a:effectLst>
                  <a:glow>
                    <a:schemeClr val="accent1">
                      <a:alpha val="40000"/>
                    </a:schemeClr>
                  </a:glow>
                  <a:outerShdw blurRad="50800" dist="50800" dir="5400000" sx="1000" sy="1000" algn="ctr" rotWithShape="0">
                    <a:srgbClr val="000000">
                      <a:alpha val="43137"/>
                    </a:srgbClr>
                  </a:outerShdw>
                </a:effectLst>
                <a:scene3d>
                  <a:camera prst="orthographicFront"/>
                  <a:lightRig rig="threePt" dir="t"/>
                </a:scene3d>
                <a:sp3d>
                  <a:bevelT w="6350"/>
                </a:sp3d>
              </p:spPr>
              <p:style>
                <a:lnRef idx="1">
                  <a:schemeClr val="dk1"/>
                </a:lnRef>
                <a:fillRef idx="0">
                  <a:schemeClr val="dk1"/>
                </a:fillRef>
                <a:effectRef idx="0">
                  <a:schemeClr val="dk1"/>
                </a:effectRef>
                <a:fontRef idx="minor">
                  <a:schemeClr val="tx1"/>
                </a:fontRef>
              </p:style>
            </p:cxnSp>
          </p:grpSp>
          <p:grpSp>
            <p:nvGrpSpPr>
              <p:cNvPr id="41" name="Group 40"/>
              <p:cNvGrpSpPr/>
              <p:nvPr/>
            </p:nvGrpSpPr>
            <p:grpSpPr>
              <a:xfrm>
                <a:off x="8545156" y="992754"/>
                <a:ext cx="2019681" cy="5498152"/>
                <a:chOff x="8545156" y="992754"/>
                <a:chExt cx="2019681" cy="5498152"/>
              </a:xfrm>
            </p:grpSpPr>
            <p:cxnSp>
              <p:nvCxnSpPr>
                <p:cNvPr id="93" name="Curved Connector 92"/>
                <p:cNvCxnSpPr>
                  <a:stCxn id="4" idx="2"/>
                  <a:endCxn id="13" idx="6"/>
                </p:cNvCxnSpPr>
                <p:nvPr/>
              </p:nvCxnSpPr>
              <p:spPr>
                <a:xfrm>
                  <a:off x="8545156" y="992754"/>
                  <a:ext cx="46684" cy="4518373"/>
                </a:xfrm>
                <a:prstGeom prst="curvedConnector3">
                  <a:avLst>
                    <a:gd name="adj1" fmla="val 2775199"/>
                  </a:avLst>
                </a:prstGeom>
                <a:ln w="47625">
                  <a:tailEnd type="triangle"/>
                </a:ln>
              </p:spPr>
              <p:style>
                <a:lnRef idx="1">
                  <a:schemeClr val="dk1"/>
                </a:lnRef>
                <a:fillRef idx="0">
                  <a:schemeClr val="dk1"/>
                </a:fillRef>
                <a:effectRef idx="0">
                  <a:schemeClr val="dk1"/>
                </a:effectRef>
                <a:fontRef idx="minor">
                  <a:schemeClr val="tx1"/>
                </a:fontRef>
              </p:style>
            </p:cxnSp>
            <p:cxnSp>
              <p:nvCxnSpPr>
                <p:cNvPr id="106" name="Curved Connector 105"/>
                <p:cNvCxnSpPr>
                  <a:stCxn id="10" idx="2"/>
                  <a:endCxn id="13" idx="6"/>
                </p:cNvCxnSpPr>
                <p:nvPr/>
              </p:nvCxnSpPr>
              <p:spPr>
                <a:xfrm>
                  <a:off x="8545157" y="2012460"/>
                  <a:ext cx="46683" cy="3498667"/>
                </a:xfrm>
                <a:prstGeom prst="curvedConnector3">
                  <a:avLst>
                    <a:gd name="adj1" fmla="val 2113148"/>
                  </a:avLst>
                </a:prstGeom>
                <a:ln w="412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596668" y="5715275"/>
                  <a:ext cx="19681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8596667" y="6490906"/>
                  <a:ext cx="19681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8183187" y="5196666"/>
              <a:ext cx="424521" cy="646331"/>
            </a:xfrm>
            <a:prstGeom prst="rect">
              <a:avLst/>
            </a:prstGeom>
            <a:noFill/>
          </p:spPr>
          <p:txBody>
            <a:bodyPr wrap="square" rtlCol="0">
              <a:spAutoFit/>
            </a:bodyPr>
            <a:lstStyle/>
            <a:p>
              <a:r>
                <a:rPr lang="en-IN" sz="3600" dirty="0" smtClean="0"/>
                <a:t>X</a:t>
              </a:r>
              <a:endParaRPr lang="en-IN" sz="3600" dirty="0"/>
            </a:p>
          </p:txBody>
        </p:sp>
      </p:grpSp>
      <p:sp>
        <p:nvSpPr>
          <p:cNvPr id="74" name="TextBox 73"/>
          <p:cNvSpPr txBox="1"/>
          <p:nvPr/>
        </p:nvSpPr>
        <p:spPr>
          <a:xfrm>
            <a:off x="8167319" y="5965536"/>
            <a:ext cx="424521" cy="646331"/>
          </a:xfrm>
          <a:prstGeom prst="rect">
            <a:avLst/>
          </a:prstGeom>
          <a:noFill/>
        </p:spPr>
        <p:txBody>
          <a:bodyPr wrap="square" rtlCol="0">
            <a:spAutoFit/>
          </a:bodyPr>
          <a:lstStyle/>
          <a:p>
            <a:r>
              <a:rPr lang="en-IN" sz="3600" dirty="0" smtClean="0"/>
              <a:t>X</a:t>
            </a:r>
            <a:endParaRPr lang="en-IN" sz="3600" dirty="0"/>
          </a:p>
        </p:txBody>
      </p:sp>
      <p:sp>
        <p:nvSpPr>
          <p:cNvPr id="22" name="Oval 21"/>
          <p:cNvSpPr/>
          <p:nvPr/>
        </p:nvSpPr>
        <p:spPr>
          <a:xfrm>
            <a:off x="6376774" y="5304008"/>
            <a:ext cx="298145" cy="4188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3839119" y="6070030"/>
            <a:ext cx="298145" cy="4188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3811638" y="5953543"/>
            <a:ext cx="367884" cy="584775"/>
          </a:xfrm>
          <a:prstGeom prst="rect">
            <a:avLst/>
          </a:prstGeom>
          <a:noFill/>
        </p:spPr>
        <p:txBody>
          <a:bodyPr wrap="square" rtlCol="0">
            <a:spAutoFit/>
          </a:bodyPr>
          <a:lstStyle/>
          <a:p>
            <a:r>
              <a:rPr lang="en-IN" sz="3200" dirty="0" smtClean="0"/>
              <a:t>+</a:t>
            </a:r>
            <a:endParaRPr lang="en-IN" sz="3200" dirty="0"/>
          </a:p>
        </p:txBody>
      </p:sp>
      <p:sp>
        <p:nvSpPr>
          <p:cNvPr id="90" name="TextBox 89"/>
          <p:cNvSpPr txBox="1"/>
          <p:nvPr/>
        </p:nvSpPr>
        <p:spPr>
          <a:xfrm>
            <a:off x="6330341" y="5200164"/>
            <a:ext cx="367884" cy="584775"/>
          </a:xfrm>
          <a:prstGeom prst="rect">
            <a:avLst/>
          </a:prstGeom>
          <a:noFill/>
        </p:spPr>
        <p:txBody>
          <a:bodyPr wrap="square" rtlCol="0">
            <a:spAutoFit/>
          </a:bodyPr>
          <a:lstStyle/>
          <a:p>
            <a:r>
              <a:rPr lang="en-IN" sz="3200" dirty="0" smtClean="0"/>
              <a:t>+</a:t>
            </a:r>
            <a:endParaRPr lang="en-IN" sz="3200" dirty="0"/>
          </a:p>
        </p:txBody>
      </p:sp>
      <p:sp>
        <p:nvSpPr>
          <p:cNvPr id="91" name="TextBox 90"/>
          <p:cNvSpPr txBox="1"/>
          <p:nvPr/>
        </p:nvSpPr>
        <p:spPr>
          <a:xfrm rot="16200000">
            <a:off x="1723142" y="1360202"/>
            <a:ext cx="1556266" cy="369332"/>
          </a:xfrm>
          <a:prstGeom prst="rect">
            <a:avLst/>
          </a:prstGeom>
          <a:noFill/>
        </p:spPr>
        <p:txBody>
          <a:bodyPr wrap="square" rtlCol="0">
            <a:spAutoFit/>
          </a:bodyPr>
          <a:lstStyle/>
          <a:p>
            <a:r>
              <a:rPr lang="en-IN" dirty="0" smtClean="0"/>
              <a:t>PROCESSING</a:t>
            </a:r>
            <a:endParaRPr lang="en-IN" dirty="0"/>
          </a:p>
        </p:txBody>
      </p:sp>
      <p:sp>
        <p:nvSpPr>
          <p:cNvPr id="92" name="TextBox 91"/>
          <p:cNvSpPr txBox="1"/>
          <p:nvPr/>
        </p:nvSpPr>
        <p:spPr>
          <a:xfrm>
            <a:off x="11403611" y="4985190"/>
            <a:ext cx="867679" cy="369332"/>
          </a:xfrm>
          <a:prstGeom prst="rect">
            <a:avLst/>
          </a:prstGeom>
          <a:noFill/>
        </p:spPr>
        <p:txBody>
          <a:bodyPr wrap="square" rtlCol="0">
            <a:spAutoFit/>
          </a:bodyPr>
          <a:lstStyle/>
          <a:p>
            <a:r>
              <a:rPr lang="en-IN" b="1" dirty="0" smtClean="0"/>
              <a:t>s</a:t>
            </a:r>
            <a:r>
              <a:rPr lang="en-IN" b="1" dirty="0"/>
              <a:t>1</a:t>
            </a:r>
            <a:r>
              <a:rPr lang="en-IN" b="1" dirty="0" smtClean="0"/>
              <a:t>(n)</a:t>
            </a:r>
            <a:endParaRPr lang="en-IN" b="1" dirty="0"/>
          </a:p>
        </p:txBody>
      </p:sp>
      <p:sp>
        <p:nvSpPr>
          <p:cNvPr id="94" name="TextBox 93"/>
          <p:cNvSpPr txBox="1"/>
          <p:nvPr/>
        </p:nvSpPr>
        <p:spPr>
          <a:xfrm>
            <a:off x="10136595" y="5963101"/>
            <a:ext cx="867679" cy="369332"/>
          </a:xfrm>
          <a:prstGeom prst="rect">
            <a:avLst/>
          </a:prstGeom>
          <a:noFill/>
        </p:spPr>
        <p:txBody>
          <a:bodyPr wrap="square" rtlCol="0">
            <a:spAutoFit/>
          </a:bodyPr>
          <a:lstStyle/>
          <a:p>
            <a:r>
              <a:rPr lang="en-IN" b="1" dirty="0" smtClean="0"/>
              <a:t>s2(n)</a:t>
            </a:r>
            <a:endParaRPr lang="en-IN" b="1" dirty="0"/>
          </a:p>
        </p:txBody>
      </p:sp>
      <p:sp>
        <p:nvSpPr>
          <p:cNvPr id="95" name="TextBox 94"/>
          <p:cNvSpPr txBox="1"/>
          <p:nvPr/>
        </p:nvSpPr>
        <p:spPr>
          <a:xfrm>
            <a:off x="10130997" y="860626"/>
            <a:ext cx="867679" cy="369332"/>
          </a:xfrm>
          <a:prstGeom prst="rect">
            <a:avLst/>
          </a:prstGeom>
          <a:noFill/>
        </p:spPr>
        <p:txBody>
          <a:bodyPr wrap="square" rtlCol="0">
            <a:spAutoFit/>
          </a:bodyPr>
          <a:lstStyle/>
          <a:p>
            <a:r>
              <a:rPr lang="en-IN" b="1" dirty="0" smtClean="0"/>
              <a:t>s3(n)</a:t>
            </a:r>
            <a:endParaRPr lang="en-IN" b="1" dirty="0"/>
          </a:p>
        </p:txBody>
      </p:sp>
      <p:sp>
        <p:nvSpPr>
          <p:cNvPr id="96" name="TextBox 95"/>
          <p:cNvSpPr txBox="1"/>
          <p:nvPr/>
        </p:nvSpPr>
        <p:spPr>
          <a:xfrm>
            <a:off x="8141645" y="2408262"/>
            <a:ext cx="867679" cy="369332"/>
          </a:xfrm>
          <a:prstGeom prst="rect">
            <a:avLst/>
          </a:prstGeom>
          <a:noFill/>
        </p:spPr>
        <p:txBody>
          <a:bodyPr wrap="square" rtlCol="0">
            <a:spAutoFit/>
          </a:bodyPr>
          <a:lstStyle/>
          <a:p>
            <a:r>
              <a:rPr lang="en-IN" b="1" dirty="0" smtClean="0"/>
              <a:t>s4(n)</a:t>
            </a:r>
            <a:endParaRPr lang="en-IN" b="1" dirty="0"/>
          </a:p>
        </p:txBody>
      </p:sp>
      <p:sp>
        <p:nvSpPr>
          <p:cNvPr id="97" name="TextBox 96"/>
          <p:cNvSpPr txBox="1"/>
          <p:nvPr/>
        </p:nvSpPr>
        <p:spPr>
          <a:xfrm>
            <a:off x="4611276" y="5531548"/>
            <a:ext cx="867679" cy="369332"/>
          </a:xfrm>
          <a:prstGeom prst="rect">
            <a:avLst/>
          </a:prstGeom>
          <a:noFill/>
        </p:spPr>
        <p:txBody>
          <a:bodyPr wrap="square" rtlCol="0">
            <a:spAutoFit/>
          </a:bodyPr>
          <a:lstStyle/>
          <a:p>
            <a:r>
              <a:rPr lang="en-IN" b="1" dirty="0" smtClean="0"/>
              <a:t>y1(n)</a:t>
            </a:r>
            <a:endParaRPr lang="en-IN" b="1" dirty="0"/>
          </a:p>
        </p:txBody>
      </p:sp>
      <p:sp>
        <p:nvSpPr>
          <p:cNvPr id="98" name="TextBox 97"/>
          <p:cNvSpPr txBox="1"/>
          <p:nvPr/>
        </p:nvSpPr>
        <p:spPr>
          <a:xfrm>
            <a:off x="2042089" y="6288701"/>
            <a:ext cx="867679" cy="369332"/>
          </a:xfrm>
          <a:prstGeom prst="rect">
            <a:avLst/>
          </a:prstGeom>
          <a:noFill/>
        </p:spPr>
        <p:txBody>
          <a:bodyPr wrap="square" rtlCol="0">
            <a:spAutoFit/>
          </a:bodyPr>
          <a:lstStyle/>
          <a:p>
            <a:r>
              <a:rPr lang="en-IN" b="1" dirty="0" smtClean="0"/>
              <a:t>y2(n)</a:t>
            </a:r>
            <a:endParaRPr lang="en-IN" b="1" dirty="0"/>
          </a:p>
        </p:txBody>
      </p:sp>
      <p:sp>
        <p:nvSpPr>
          <p:cNvPr id="99" name="TextBox 98"/>
          <p:cNvSpPr txBox="1"/>
          <p:nvPr/>
        </p:nvSpPr>
        <p:spPr>
          <a:xfrm>
            <a:off x="5984027" y="4764666"/>
            <a:ext cx="367884" cy="584775"/>
          </a:xfrm>
          <a:prstGeom prst="rect">
            <a:avLst/>
          </a:prstGeom>
          <a:noFill/>
        </p:spPr>
        <p:txBody>
          <a:bodyPr wrap="square" rtlCol="0">
            <a:spAutoFit/>
          </a:bodyPr>
          <a:lstStyle/>
          <a:p>
            <a:r>
              <a:rPr lang="en-IN" sz="3200" dirty="0"/>
              <a:t>-</a:t>
            </a:r>
          </a:p>
        </p:txBody>
      </p:sp>
      <p:sp>
        <p:nvSpPr>
          <p:cNvPr id="101" name="TextBox 100"/>
          <p:cNvSpPr txBox="1"/>
          <p:nvPr/>
        </p:nvSpPr>
        <p:spPr>
          <a:xfrm>
            <a:off x="3282560" y="5391210"/>
            <a:ext cx="367884" cy="584775"/>
          </a:xfrm>
          <a:prstGeom prst="rect">
            <a:avLst/>
          </a:prstGeom>
          <a:noFill/>
        </p:spPr>
        <p:txBody>
          <a:bodyPr wrap="square" rtlCol="0">
            <a:spAutoFit/>
          </a:bodyPr>
          <a:lstStyle/>
          <a:p>
            <a:r>
              <a:rPr lang="en-IN" sz="3200" dirty="0"/>
              <a:t>-</a:t>
            </a:r>
          </a:p>
        </p:txBody>
      </p:sp>
      <p:cxnSp>
        <p:nvCxnSpPr>
          <p:cNvPr id="38" name="Straight Connector 37"/>
          <p:cNvCxnSpPr>
            <a:endCxn id="22" idx="2"/>
          </p:cNvCxnSpPr>
          <p:nvPr/>
        </p:nvCxnSpPr>
        <p:spPr>
          <a:xfrm flipV="1">
            <a:off x="5368902" y="5513440"/>
            <a:ext cx="1007872" cy="63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2" idx="6"/>
            <a:endCxn id="5" idx="1"/>
          </p:cNvCxnSpPr>
          <p:nvPr/>
        </p:nvCxnSpPr>
        <p:spPr>
          <a:xfrm>
            <a:off x="6674919" y="5513440"/>
            <a:ext cx="1508268" cy="63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39116" y="5516635"/>
            <a:ext cx="4724958" cy="13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634288" y="6314917"/>
            <a:ext cx="219287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843034" y="6332433"/>
            <a:ext cx="99608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4137264" y="6314917"/>
            <a:ext cx="4030055" cy="17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4028" y="91527"/>
            <a:ext cx="5937615" cy="523220"/>
          </a:xfrm>
          <a:prstGeom prst="rect">
            <a:avLst/>
          </a:prstGeom>
          <a:noFill/>
        </p:spPr>
        <p:txBody>
          <a:bodyPr wrap="square" rtlCol="0">
            <a:spAutoFit/>
          </a:bodyPr>
          <a:lstStyle/>
          <a:p>
            <a:r>
              <a:rPr lang="en-IN" sz="2800" dirty="0" smtClean="0">
                <a:solidFill>
                  <a:schemeClr val="accent1"/>
                </a:solidFill>
              </a:rPr>
              <a:t>Multi channel scenario 2</a:t>
            </a:r>
            <a:endParaRPr lang="en-IN" sz="2800" dirty="0">
              <a:solidFill>
                <a:schemeClr val="accent1"/>
              </a:solidFill>
            </a:endParaRPr>
          </a:p>
        </p:txBody>
      </p:sp>
      <p:sp>
        <p:nvSpPr>
          <p:cNvPr id="102" name="TextBox 101"/>
          <p:cNvSpPr txBox="1"/>
          <p:nvPr/>
        </p:nvSpPr>
        <p:spPr>
          <a:xfrm>
            <a:off x="5682051" y="151747"/>
            <a:ext cx="5937615" cy="523220"/>
          </a:xfrm>
          <a:prstGeom prst="rect">
            <a:avLst/>
          </a:prstGeom>
          <a:noFill/>
        </p:spPr>
        <p:txBody>
          <a:bodyPr wrap="square" rtlCol="0">
            <a:spAutoFit/>
          </a:bodyPr>
          <a:lstStyle/>
          <a:p>
            <a:r>
              <a:rPr lang="en-IN" sz="2800" b="1" dirty="0" smtClean="0">
                <a:solidFill>
                  <a:schemeClr val="accent1"/>
                </a:solidFill>
              </a:rPr>
              <a:t>ERLE </a:t>
            </a:r>
            <a:r>
              <a:rPr lang="en-IN" sz="2800" b="1" dirty="0" smtClean="0">
                <a:solidFill>
                  <a:schemeClr val="accent1"/>
                </a:solidFill>
              </a:rPr>
              <a:t>38dB</a:t>
            </a:r>
            <a:endParaRPr lang="en-IN" sz="2800" b="1" dirty="0">
              <a:solidFill>
                <a:schemeClr val="accent1"/>
              </a:solidFill>
            </a:endParaRPr>
          </a:p>
        </p:txBody>
      </p:sp>
    </p:spTree>
    <p:extLst>
      <p:ext uri="{BB962C8B-B14F-4D97-AF65-F5344CB8AC3E}">
        <p14:creationId xmlns:p14="http://schemas.microsoft.com/office/powerpoint/2010/main" val="688672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Standards</a:t>
            </a:r>
            <a:endParaRPr lang="en-IN" dirty="0"/>
          </a:p>
        </p:txBody>
      </p:sp>
      <p:sp>
        <p:nvSpPr>
          <p:cNvPr id="3" name="Content Placeholder 2"/>
          <p:cNvSpPr>
            <a:spLocks noGrp="1"/>
          </p:cNvSpPr>
          <p:nvPr>
            <p:ph idx="1"/>
          </p:nvPr>
        </p:nvSpPr>
        <p:spPr/>
        <p:txBody>
          <a:bodyPr/>
          <a:lstStyle/>
          <a:p>
            <a:r>
              <a:rPr lang="en-IN" dirty="0"/>
              <a:t>ITU-T G.167 : ERLE standard. 	</a:t>
            </a:r>
          </a:p>
          <a:p>
            <a:pPr marL="0" indent="0">
              <a:buNone/>
            </a:pPr>
            <a:r>
              <a:rPr lang="en-IN" dirty="0" smtClean="0"/>
              <a:t>According to ITU-T recommendation G.167  the value of ERLE should </a:t>
            </a:r>
            <a:r>
              <a:rPr lang="en-IN" dirty="0" smtClean="0"/>
              <a:t>be above </a:t>
            </a:r>
            <a:r>
              <a:rPr lang="en-IN" dirty="0" smtClean="0"/>
              <a:t>25 dB for hands free </a:t>
            </a:r>
            <a:r>
              <a:rPr lang="en-IN" dirty="0" smtClean="0"/>
              <a:t>telephony.</a:t>
            </a:r>
            <a:endParaRPr lang="en-IN" dirty="0"/>
          </a:p>
        </p:txBody>
      </p:sp>
    </p:spTree>
    <p:extLst>
      <p:ext uri="{BB962C8B-B14F-4D97-AF65-F5344CB8AC3E}">
        <p14:creationId xmlns:p14="http://schemas.microsoft.com/office/powerpoint/2010/main" val="3645554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C</a:t>
            </a:r>
            <a:r>
              <a:rPr lang="fr-FR" dirty="0" err="1" smtClean="0"/>
              <a:t>onstraints</a:t>
            </a:r>
            <a:endParaRPr lang="en-IN" dirty="0"/>
          </a:p>
        </p:txBody>
      </p:sp>
      <p:sp>
        <p:nvSpPr>
          <p:cNvPr id="3" name="Content Placeholder 2"/>
          <p:cNvSpPr>
            <a:spLocks noGrp="1"/>
          </p:cNvSpPr>
          <p:nvPr>
            <p:ph idx="1"/>
          </p:nvPr>
        </p:nvSpPr>
        <p:spPr/>
        <p:txBody>
          <a:bodyPr/>
          <a:lstStyle/>
          <a:p>
            <a:pPr marL="0" indent="0">
              <a:buNone/>
            </a:pPr>
            <a:r>
              <a:rPr lang="en-IN" dirty="0"/>
              <a:t>To make sure that the basic ICA model just given can be estimated, we have to make certain assumptions and restrictions </a:t>
            </a:r>
            <a:r>
              <a:rPr lang="en-IN" dirty="0"/>
              <a:t>:</a:t>
            </a:r>
            <a:endParaRPr lang="en-IN" dirty="0"/>
          </a:p>
          <a:p>
            <a:r>
              <a:rPr lang="en-IN" dirty="0" smtClean="0"/>
              <a:t>The </a:t>
            </a:r>
            <a:r>
              <a:rPr lang="en-IN" dirty="0"/>
              <a:t>independent speech signals are assumed to be statistically </a:t>
            </a:r>
            <a:r>
              <a:rPr lang="en-IN" i="1" dirty="0"/>
              <a:t>independent</a:t>
            </a:r>
            <a:r>
              <a:rPr lang="en-IN" dirty="0"/>
              <a:t>. </a:t>
            </a:r>
          </a:p>
          <a:p>
            <a:r>
              <a:rPr lang="en-IN" dirty="0" smtClean="0"/>
              <a:t>The </a:t>
            </a:r>
            <a:r>
              <a:rPr lang="en-IN" dirty="0"/>
              <a:t>independent speech signals must have </a:t>
            </a:r>
            <a:r>
              <a:rPr lang="en-IN" i="1" dirty="0"/>
              <a:t>non </a:t>
            </a:r>
            <a:r>
              <a:rPr lang="en-IN" i="1" dirty="0" err="1"/>
              <a:t>gaussian</a:t>
            </a:r>
            <a:r>
              <a:rPr lang="en-IN" i="1" dirty="0"/>
              <a:t> </a:t>
            </a:r>
            <a:r>
              <a:rPr lang="en-IN" dirty="0"/>
              <a:t>distributions. </a:t>
            </a:r>
          </a:p>
          <a:p>
            <a:r>
              <a:rPr lang="en-IN" dirty="0" smtClean="0"/>
              <a:t> </a:t>
            </a:r>
            <a:r>
              <a:rPr lang="en-IN" dirty="0"/>
              <a:t>For simplicity purposes, the unknown mixing matrix is assumed to be a </a:t>
            </a:r>
            <a:r>
              <a:rPr lang="en-IN" i="1" dirty="0"/>
              <a:t>square matrix </a:t>
            </a:r>
            <a:endParaRPr lang="en-IN" dirty="0"/>
          </a:p>
          <a:p>
            <a:pPr marL="0" indent="0">
              <a:buNone/>
            </a:pPr>
            <a:endParaRPr lang="en-IN" dirty="0"/>
          </a:p>
        </p:txBody>
      </p:sp>
    </p:spTree>
    <p:extLst>
      <p:ext uri="{BB962C8B-B14F-4D97-AF65-F5344CB8AC3E}">
        <p14:creationId xmlns:p14="http://schemas.microsoft.com/office/powerpoint/2010/main" val="778780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Alternatives</a:t>
            </a:r>
            <a:endParaRPr lang="en-IN" dirty="0"/>
          </a:p>
        </p:txBody>
      </p:sp>
      <p:sp>
        <p:nvSpPr>
          <p:cNvPr id="3" name="Content Placeholder 2"/>
          <p:cNvSpPr>
            <a:spLocks noGrp="1"/>
          </p:cNvSpPr>
          <p:nvPr>
            <p:ph idx="1"/>
          </p:nvPr>
        </p:nvSpPr>
        <p:spPr/>
        <p:txBody>
          <a:bodyPr>
            <a:normAutofit/>
          </a:bodyPr>
          <a:lstStyle/>
          <a:p>
            <a:r>
              <a:rPr lang="en-IN" dirty="0" smtClean="0"/>
              <a:t>We </a:t>
            </a:r>
            <a:r>
              <a:rPr lang="en-IN" dirty="0"/>
              <a:t>are using gradient approach in our design to achieve high quality at the cost of execution time. We can us fast ICA approach to reduce the execution time but will not be able to get good </a:t>
            </a:r>
            <a:r>
              <a:rPr lang="en-IN" dirty="0" smtClean="0"/>
              <a:t>ERLE.</a:t>
            </a:r>
          </a:p>
          <a:p>
            <a:r>
              <a:rPr lang="en-IN" dirty="0" smtClean="0"/>
              <a:t>We can also use </a:t>
            </a:r>
            <a:r>
              <a:rPr lang="en-IN" dirty="0" err="1" smtClean="0"/>
              <a:t>Negentropy</a:t>
            </a:r>
            <a:r>
              <a:rPr lang="en-IN" dirty="0" smtClean="0"/>
              <a:t> instead of kurtosis.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60385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ERLE comparison</a:t>
            </a:r>
            <a:endParaRPr lang="en-IN" dirty="0"/>
          </a:p>
        </p:txBody>
      </p:sp>
      <p:sp>
        <p:nvSpPr>
          <p:cNvPr id="3" name="Content Placeholder 2"/>
          <p:cNvSpPr>
            <a:spLocks noGrp="1"/>
          </p:cNvSpPr>
          <p:nvPr>
            <p:ph idx="1"/>
          </p:nvPr>
        </p:nvSpPr>
        <p:spPr>
          <a:xfrm>
            <a:off x="677334" y="1545465"/>
            <a:ext cx="8596668" cy="4958366"/>
          </a:xfrm>
        </p:spPr>
        <p:txBody>
          <a:bodyPr>
            <a:normAutofit lnSpcReduction="10000"/>
          </a:bodyPr>
          <a:lstStyle/>
          <a:p>
            <a:r>
              <a:rPr lang="en-IN" dirty="0"/>
              <a:t>The efficiency of the echo removal is </a:t>
            </a:r>
            <a:r>
              <a:rPr lang="en-IN" dirty="0" smtClean="0"/>
              <a:t>estimated by </a:t>
            </a:r>
            <a:r>
              <a:rPr lang="en-IN" dirty="0"/>
              <a:t>measuring ERLE (Echo Return Loss Enhancement</a:t>
            </a:r>
            <a:r>
              <a:rPr lang="en-IN" dirty="0" smtClean="0"/>
              <a:t>)</a:t>
            </a:r>
          </a:p>
          <a:p>
            <a:r>
              <a:rPr lang="en-IN" dirty="0"/>
              <a:t>the optimum echo cancellation can be achieved when the ERLE lies between 30 and 40dB; higher value of ERLE gives higher cancellation of echo. </a:t>
            </a:r>
            <a:endParaRPr lang="en-IN" dirty="0" smtClean="0"/>
          </a:p>
          <a:p>
            <a:endParaRPr lang="en-IN" dirty="0"/>
          </a:p>
          <a:p>
            <a:pPr marL="0" indent="0">
              <a:buNone/>
            </a:pPr>
            <a:endParaRPr lang="en-IN" dirty="0" smtClean="0"/>
          </a:p>
          <a:p>
            <a:endParaRPr lang="en-IN" dirty="0" smtClean="0"/>
          </a:p>
          <a:p>
            <a:endParaRPr lang="en-IN" dirty="0" smtClean="0"/>
          </a:p>
          <a:p>
            <a:endParaRPr lang="en-IN" dirty="0" smtClean="0"/>
          </a:p>
          <a:p>
            <a:r>
              <a:rPr lang="en-IN" dirty="0" smtClean="0"/>
              <a:t>Single channel   34dB</a:t>
            </a:r>
          </a:p>
          <a:p>
            <a:r>
              <a:rPr lang="en-IN" dirty="0" smtClean="0"/>
              <a:t>Multichannel Scenario 1  36dB </a:t>
            </a:r>
          </a:p>
          <a:p>
            <a:r>
              <a:rPr lang="en-IN" dirty="0" smtClean="0"/>
              <a:t>Multichannel Scenario 2  38dB </a:t>
            </a:r>
          </a:p>
          <a:p>
            <a:r>
              <a:rPr lang="en-IN" dirty="0" smtClean="0"/>
              <a:t>According to ITU-T recommendation G.167  the value of ERLE should be 25 dB for hands free telephones during double talk.</a:t>
            </a:r>
            <a:endParaRPr lang="en-IN" dirty="0"/>
          </a:p>
        </p:txBody>
      </p:sp>
      <p:pic>
        <p:nvPicPr>
          <p:cNvPr id="4" name="Picture 3"/>
          <p:cNvPicPr>
            <a:picLocks noChangeAspect="1"/>
          </p:cNvPicPr>
          <p:nvPr/>
        </p:nvPicPr>
        <p:blipFill rotWithShape="1">
          <a:blip r:embed="rId2"/>
          <a:srcRect l="51655" t="43189" r="11902" b="44411"/>
          <a:stretch/>
        </p:blipFill>
        <p:spPr>
          <a:xfrm>
            <a:off x="2465165" y="3258225"/>
            <a:ext cx="5587676" cy="1068946"/>
          </a:xfrm>
          <a:prstGeom prst="rect">
            <a:avLst/>
          </a:prstGeom>
        </p:spPr>
      </p:pic>
    </p:spTree>
    <p:extLst>
      <p:ext uri="{BB962C8B-B14F-4D97-AF65-F5344CB8AC3E}">
        <p14:creationId xmlns:p14="http://schemas.microsoft.com/office/powerpoint/2010/main" val="2786243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Cost Analysis</a:t>
            </a:r>
            <a:endParaRPr lang="en-IN" dirty="0"/>
          </a:p>
        </p:txBody>
      </p:sp>
      <p:sp>
        <p:nvSpPr>
          <p:cNvPr id="3" name="Content Placeholder 2"/>
          <p:cNvSpPr>
            <a:spLocks noGrp="1"/>
          </p:cNvSpPr>
          <p:nvPr>
            <p:ph idx="1"/>
          </p:nvPr>
        </p:nvSpPr>
        <p:spPr/>
        <p:txBody>
          <a:bodyPr/>
          <a:lstStyle/>
          <a:p>
            <a:r>
              <a:rPr lang="en-IN" dirty="0" smtClean="0"/>
              <a:t>Existing </a:t>
            </a:r>
            <a:r>
              <a:rPr lang="en-IN" dirty="0" smtClean="0"/>
              <a:t>algorithms</a:t>
            </a:r>
            <a:endParaRPr lang="en-IN" dirty="0"/>
          </a:p>
        </p:txBody>
      </p:sp>
      <p:pic>
        <p:nvPicPr>
          <p:cNvPr id="5" name="Picture 4"/>
          <p:cNvPicPr>
            <a:picLocks noChangeAspect="1"/>
          </p:cNvPicPr>
          <p:nvPr/>
        </p:nvPicPr>
        <p:blipFill rotWithShape="1">
          <a:blip r:embed="rId2"/>
          <a:srcRect l="14788" t="16256" r="12536" b="42409"/>
          <a:stretch/>
        </p:blipFill>
        <p:spPr>
          <a:xfrm>
            <a:off x="838200" y="3026535"/>
            <a:ext cx="8860665" cy="2833352"/>
          </a:xfrm>
          <a:prstGeom prst="rect">
            <a:avLst/>
          </a:prstGeom>
        </p:spPr>
      </p:pic>
    </p:spTree>
    <p:extLst>
      <p:ext uri="{BB962C8B-B14F-4D97-AF65-F5344CB8AC3E}">
        <p14:creationId xmlns:p14="http://schemas.microsoft.com/office/powerpoint/2010/main" val="3189907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5211" t="65173" r="13803" b="5518"/>
          <a:stretch/>
        </p:blipFill>
        <p:spPr>
          <a:xfrm>
            <a:off x="682580" y="1519708"/>
            <a:ext cx="8654603" cy="2009104"/>
          </a:xfrm>
          <a:prstGeom prst="rect">
            <a:avLst/>
          </a:prstGeom>
        </p:spPr>
      </p:pic>
      <p:sp>
        <p:nvSpPr>
          <p:cNvPr id="2" name="Title 1"/>
          <p:cNvSpPr>
            <a:spLocks noGrp="1"/>
          </p:cNvSpPr>
          <p:nvPr>
            <p:ph type="title"/>
          </p:nvPr>
        </p:nvSpPr>
        <p:spPr/>
        <p:txBody>
          <a:bodyPr/>
          <a:lstStyle/>
          <a:p>
            <a:r>
              <a:rPr lang="en-IN" dirty="0" smtClean="0"/>
              <a:t>Proposed algorithm</a:t>
            </a:r>
            <a:endParaRPr lang="en-IN" dirty="0"/>
          </a:p>
        </p:txBody>
      </p:sp>
      <p:sp>
        <p:nvSpPr>
          <p:cNvPr id="5" name="TextBox 4"/>
          <p:cNvSpPr txBox="1"/>
          <p:nvPr/>
        </p:nvSpPr>
        <p:spPr>
          <a:xfrm>
            <a:off x="1094704" y="3966693"/>
            <a:ext cx="9169758" cy="1477328"/>
          </a:xfrm>
          <a:prstGeom prst="rect">
            <a:avLst/>
          </a:prstGeom>
          <a:noFill/>
        </p:spPr>
        <p:txBody>
          <a:bodyPr wrap="square" rtlCol="0">
            <a:spAutoFit/>
          </a:bodyPr>
          <a:lstStyle/>
          <a:p>
            <a:r>
              <a:rPr lang="en-IN" dirty="0"/>
              <a:t>Apart from </a:t>
            </a:r>
            <a:r>
              <a:rPr lang="en-IN" dirty="0" smtClean="0"/>
              <a:t>ERLE all the above mentioned algorithms fail </a:t>
            </a:r>
            <a:r>
              <a:rPr lang="en-IN" dirty="0"/>
              <a:t>to perform in double talk situation which is present everywhere in today’s hands free communication environment. This is because the adaptive filter gets confused if more than two signals arrive and the filter coefficients are not updated properly resulting in the partial echo cancellation. </a:t>
            </a:r>
          </a:p>
        </p:txBody>
      </p:sp>
    </p:spTree>
    <p:extLst>
      <p:ext uri="{BB962C8B-B14F-4D97-AF65-F5344CB8AC3E}">
        <p14:creationId xmlns:p14="http://schemas.microsoft.com/office/powerpoint/2010/main" val="220959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Today people are more interested in hands-free communication . In this situation the regular loudspeaker and high-gain microphone in place of telephone receiver would be appropriate.</a:t>
            </a:r>
          </a:p>
          <a:p>
            <a:r>
              <a:rPr lang="en-IN" dirty="0"/>
              <a:t>The presence of large acoustic coupling between loud speaker and microphone would produce echo that would make conversation difficult.</a:t>
            </a:r>
          </a:p>
          <a:p>
            <a:r>
              <a:rPr lang="en-IN" dirty="0"/>
              <a:t>In Hands free conversation undesired acoustic echo is a major problem</a:t>
            </a:r>
          </a:p>
        </p:txBody>
      </p:sp>
    </p:spTree>
    <p:extLst>
      <p:ext uri="{BB962C8B-B14F-4D97-AF65-F5344CB8AC3E}">
        <p14:creationId xmlns:p14="http://schemas.microsoft.com/office/powerpoint/2010/main" val="261246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Trade-off</a:t>
            </a:r>
            <a:endParaRPr lang="en-IN" dirty="0"/>
          </a:p>
        </p:txBody>
      </p:sp>
      <p:sp>
        <p:nvSpPr>
          <p:cNvPr id="3" name="Content Placeholder 2"/>
          <p:cNvSpPr>
            <a:spLocks noGrp="1"/>
          </p:cNvSpPr>
          <p:nvPr>
            <p:ph idx="1"/>
          </p:nvPr>
        </p:nvSpPr>
        <p:spPr/>
        <p:txBody>
          <a:bodyPr>
            <a:normAutofit/>
          </a:bodyPr>
          <a:lstStyle/>
          <a:p>
            <a:r>
              <a:rPr lang="en-IN" dirty="0"/>
              <a:t>We are using gradient approach in our design to achieve high quality at the cost of execution time. We can us fast ICA approach to reduce the execution time but will not be able to get good ERLE.</a:t>
            </a:r>
          </a:p>
          <a:p>
            <a:endParaRPr lang="en-IN" dirty="0"/>
          </a:p>
        </p:txBody>
      </p:sp>
    </p:spTree>
    <p:extLst>
      <p:ext uri="{BB962C8B-B14F-4D97-AF65-F5344CB8AC3E}">
        <p14:creationId xmlns:p14="http://schemas.microsoft.com/office/powerpoint/2010/main" val="72411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561" y="93517"/>
            <a:ext cx="10515600" cy="1325563"/>
          </a:xfrm>
        </p:spPr>
        <p:txBody>
          <a:bodyPr/>
          <a:lstStyle/>
          <a:p>
            <a:r>
              <a:rPr lang="en-IN" dirty="0" smtClean="0"/>
              <a:t>Demonstration/ Result</a:t>
            </a:r>
            <a:endParaRPr lang="en-IN" dirty="0"/>
          </a:p>
        </p:txBody>
      </p:sp>
      <p:sp>
        <p:nvSpPr>
          <p:cNvPr id="3" name="Content Placeholder 2"/>
          <p:cNvSpPr>
            <a:spLocks noGrp="1"/>
          </p:cNvSpPr>
          <p:nvPr>
            <p:ph idx="1"/>
          </p:nvPr>
        </p:nvSpPr>
        <p:spPr>
          <a:xfrm>
            <a:off x="490470" y="1419080"/>
            <a:ext cx="10515600" cy="4351338"/>
          </a:xfrm>
        </p:spPr>
        <p:txBody>
          <a:bodyPr/>
          <a:lstStyle/>
          <a:p>
            <a:r>
              <a:rPr lang="en-IN" dirty="0" smtClean="0"/>
              <a:t>Single channel:</a:t>
            </a:r>
            <a:endParaRPr lang="en-IN" dirty="0"/>
          </a:p>
        </p:txBody>
      </p:sp>
      <p:pic>
        <p:nvPicPr>
          <p:cNvPr id="5" name="Picture 4"/>
          <p:cNvPicPr>
            <a:picLocks noChangeAspect="1"/>
          </p:cNvPicPr>
          <p:nvPr/>
        </p:nvPicPr>
        <p:blipFill rotWithShape="1">
          <a:blip r:embed="rId2"/>
          <a:srcRect l="21866" t="20831" r="21303" b="24119"/>
          <a:stretch/>
        </p:blipFill>
        <p:spPr>
          <a:xfrm>
            <a:off x="850006" y="2170235"/>
            <a:ext cx="7791718" cy="4243445"/>
          </a:xfrm>
          <a:prstGeom prst="rect">
            <a:avLst/>
          </a:prstGeom>
        </p:spPr>
      </p:pic>
    </p:spTree>
    <p:extLst>
      <p:ext uri="{BB962C8B-B14F-4D97-AF65-F5344CB8AC3E}">
        <p14:creationId xmlns:p14="http://schemas.microsoft.com/office/powerpoint/2010/main" val="3894857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Multi-channel (scenario1)</a:t>
            </a:r>
            <a:endParaRPr lang="en-IN" dirty="0"/>
          </a:p>
        </p:txBody>
      </p:sp>
      <p:pic>
        <p:nvPicPr>
          <p:cNvPr id="5" name="Picture 4"/>
          <p:cNvPicPr>
            <a:picLocks noChangeAspect="1"/>
          </p:cNvPicPr>
          <p:nvPr/>
        </p:nvPicPr>
        <p:blipFill rotWithShape="1">
          <a:blip r:embed="rId2"/>
          <a:srcRect l="29260" t="25528" r="33768" b="20925"/>
          <a:stretch/>
        </p:blipFill>
        <p:spPr>
          <a:xfrm>
            <a:off x="1558345" y="1690688"/>
            <a:ext cx="6091706" cy="4645717"/>
          </a:xfrm>
          <a:prstGeom prst="rect">
            <a:avLst/>
          </a:prstGeom>
        </p:spPr>
      </p:pic>
    </p:spTree>
    <p:extLst>
      <p:ext uri="{BB962C8B-B14F-4D97-AF65-F5344CB8AC3E}">
        <p14:creationId xmlns:p14="http://schemas.microsoft.com/office/powerpoint/2010/main" val="2446224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Multi-channel (scenario2)</a:t>
            </a:r>
            <a:endParaRPr lang="en-IN" dirty="0"/>
          </a:p>
        </p:txBody>
      </p:sp>
      <p:pic>
        <p:nvPicPr>
          <p:cNvPr id="4" name="Picture 3"/>
          <p:cNvPicPr>
            <a:picLocks noChangeAspect="1"/>
          </p:cNvPicPr>
          <p:nvPr/>
        </p:nvPicPr>
        <p:blipFill rotWithShape="1">
          <a:blip r:embed="rId2"/>
          <a:srcRect l="29155" t="19703" r="27006" b="38961"/>
          <a:stretch/>
        </p:blipFill>
        <p:spPr>
          <a:xfrm>
            <a:off x="1725769" y="1690688"/>
            <a:ext cx="7830355" cy="4504050"/>
          </a:xfrm>
          <a:prstGeom prst="rect">
            <a:avLst/>
          </a:prstGeom>
        </p:spPr>
      </p:pic>
    </p:spTree>
    <p:extLst>
      <p:ext uri="{BB962C8B-B14F-4D97-AF65-F5344CB8AC3E}">
        <p14:creationId xmlns:p14="http://schemas.microsoft.com/office/powerpoint/2010/main" val="32210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dirty="0"/>
              <a:t>The primary aim of this project was to cancel the acoustic echo in a multichannel environment by developing an ICA based technique, specifically using maximisation of non-</a:t>
            </a:r>
            <a:r>
              <a:rPr lang="en-IN" dirty="0" err="1"/>
              <a:t>gaussianity</a:t>
            </a:r>
            <a:r>
              <a:rPr lang="en-IN" dirty="0"/>
              <a:t>. The proposed algorithm was first tested in a single channel environment and when it was successful, it was applied to a multichannel environment. </a:t>
            </a:r>
            <a:endParaRPr lang="en-IN" dirty="0" smtClean="0"/>
          </a:p>
          <a:p>
            <a:r>
              <a:rPr lang="en-IN" dirty="0" smtClean="0"/>
              <a:t>The </a:t>
            </a:r>
            <a:r>
              <a:rPr lang="en-IN" dirty="0"/>
              <a:t>multichannel environment was split into two scenarios with the first scenario having only microphone and the second scenario having dual microphones. </a:t>
            </a:r>
            <a:endParaRPr lang="en-IN" dirty="0" smtClean="0"/>
          </a:p>
          <a:p>
            <a:pPr marL="0" indent="0">
              <a:buNone/>
            </a:pPr>
            <a:r>
              <a:rPr lang="en-IN" dirty="0" smtClean="0"/>
              <a:t> </a:t>
            </a:r>
            <a:endParaRPr lang="en-IN" dirty="0"/>
          </a:p>
        </p:txBody>
      </p:sp>
    </p:spTree>
    <p:extLst>
      <p:ext uri="{BB962C8B-B14F-4D97-AF65-F5344CB8AC3E}">
        <p14:creationId xmlns:p14="http://schemas.microsoft.com/office/powerpoint/2010/main" val="829437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The proposed algorithm was applied to both the scenarios and the results were satisfactory with both the scenarios producing ERLE values of above 35 </a:t>
            </a:r>
            <a:r>
              <a:rPr lang="en-IN" dirty="0" err="1" smtClean="0"/>
              <a:t>dB.</a:t>
            </a:r>
            <a:endParaRPr lang="en-IN" dirty="0" smtClean="0"/>
          </a:p>
          <a:p>
            <a:r>
              <a:rPr lang="en-IN" dirty="0" smtClean="0"/>
              <a:t> With the ERLE value above 35 dB, the secondary aim, which was to maintain a good ERLE, was also achieved</a:t>
            </a:r>
            <a:endParaRPr lang="en-IN" dirty="0"/>
          </a:p>
        </p:txBody>
      </p:sp>
    </p:spTree>
    <p:extLst>
      <p:ext uri="{BB962C8B-B14F-4D97-AF65-F5344CB8AC3E}">
        <p14:creationId xmlns:p14="http://schemas.microsoft.com/office/powerpoint/2010/main" val="456745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lstStyle/>
          <a:p>
            <a:r>
              <a:rPr lang="en-IN" dirty="0"/>
              <a:t>For any algorithm the execution time is very important, like in this project there is no use if the cancellation of the acoustic echo takes too much time since it is a teleconferencing application. The user of the teleconferencing system cannot wait that long. The best way to reduce the wait time for this algorithm is to improve the </a:t>
            </a:r>
            <a:r>
              <a:rPr lang="en-IN" dirty="0" smtClean="0"/>
              <a:t>pre-processing.</a:t>
            </a:r>
          </a:p>
          <a:p>
            <a:r>
              <a:rPr lang="en-IN" dirty="0"/>
              <a:t>With the help of wavelet based techniques along with </a:t>
            </a:r>
            <a:r>
              <a:rPr lang="en-IN" dirty="0" err="1"/>
              <a:t>centering</a:t>
            </a:r>
            <a:r>
              <a:rPr lang="en-IN" dirty="0"/>
              <a:t> and whitening the execution time can be reduced. The addition of the wavelet based pre-processing is a good way to go in the future.</a:t>
            </a:r>
          </a:p>
        </p:txBody>
      </p:sp>
    </p:spTree>
    <p:extLst>
      <p:ext uri="{BB962C8B-B14F-4D97-AF65-F5344CB8AC3E}">
        <p14:creationId xmlns:p14="http://schemas.microsoft.com/office/powerpoint/2010/main" val="3350178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REFERENCES</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chemeClr val="tx1"/>
                </a:solidFill>
              </a:rPr>
              <a:t>[1] L. </a:t>
            </a:r>
            <a:r>
              <a:rPr lang="en-US" dirty="0" err="1" smtClean="0">
                <a:solidFill>
                  <a:schemeClr val="tx1"/>
                </a:solidFill>
              </a:rPr>
              <a:t>Romoli</a:t>
            </a:r>
            <a:r>
              <a:rPr lang="en-US" dirty="0" smtClean="0">
                <a:solidFill>
                  <a:schemeClr val="tx1"/>
                </a:solidFill>
              </a:rPr>
              <a:t> et al./Speech Communication 86 (2017) 97-106.</a:t>
            </a:r>
          </a:p>
          <a:p>
            <a:pPr marL="0" indent="0">
              <a:buNone/>
            </a:pPr>
            <a:r>
              <a:rPr lang="en-US" dirty="0" smtClean="0">
                <a:solidFill>
                  <a:schemeClr val="tx1"/>
                </a:solidFill>
              </a:rPr>
              <a:t>[2] K. </a:t>
            </a:r>
            <a:r>
              <a:rPr lang="en-US" dirty="0" err="1" smtClean="0">
                <a:solidFill>
                  <a:schemeClr val="tx1"/>
                </a:solidFill>
              </a:rPr>
              <a:t>Mohanaprasad</a:t>
            </a:r>
            <a:r>
              <a:rPr lang="en-US" dirty="0" smtClean="0">
                <a:solidFill>
                  <a:schemeClr val="tx1"/>
                </a:solidFill>
              </a:rPr>
              <a:t>, P. </a:t>
            </a:r>
            <a:r>
              <a:rPr lang="en-US" dirty="0" err="1" smtClean="0">
                <a:solidFill>
                  <a:schemeClr val="tx1"/>
                </a:solidFill>
              </a:rPr>
              <a:t>Arulmozhivarman</a:t>
            </a:r>
            <a:r>
              <a:rPr lang="en-US" dirty="0" smtClean="0">
                <a:solidFill>
                  <a:schemeClr val="tx1"/>
                </a:solidFill>
              </a:rPr>
              <a:t>/Applied Acoustics 97 (2015) 37-45.</a:t>
            </a:r>
          </a:p>
          <a:p>
            <a:pPr marL="0" indent="0">
              <a:buNone/>
            </a:pPr>
            <a:r>
              <a:rPr lang="en-US" dirty="0" smtClean="0">
                <a:solidFill>
                  <a:schemeClr val="tx1"/>
                </a:solidFill>
              </a:rPr>
              <a:t>[3]Allen</a:t>
            </a:r>
            <a:r>
              <a:rPr lang="en-US" dirty="0">
                <a:solidFill>
                  <a:schemeClr val="tx1"/>
                </a:solidFill>
              </a:rPr>
              <a:t>, </a:t>
            </a:r>
            <a:r>
              <a:rPr lang="en-US" dirty="0" smtClean="0">
                <a:solidFill>
                  <a:schemeClr val="tx1"/>
                </a:solidFill>
              </a:rPr>
              <a:t> J.B</a:t>
            </a:r>
            <a:r>
              <a:rPr lang="en-US" dirty="0">
                <a:solidFill>
                  <a:schemeClr val="tx1"/>
                </a:solidFill>
              </a:rPr>
              <a:t>. </a:t>
            </a:r>
            <a:r>
              <a:rPr lang="en-US" dirty="0" smtClean="0">
                <a:solidFill>
                  <a:schemeClr val="tx1"/>
                </a:solidFill>
              </a:rPr>
              <a:t> , Berkeley</a:t>
            </a:r>
            <a:r>
              <a:rPr lang="en-US" dirty="0">
                <a:solidFill>
                  <a:schemeClr val="tx1"/>
                </a:solidFill>
              </a:rPr>
              <a:t>, </a:t>
            </a:r>
            <a:r>
              <a:rPr lang="en-US" dirty="0" smtClean="0">
                <a:solidFill>
                  <a:schemeClr val="tx1"/>
                </a:solidFill>
              </a:rPr>
              <a:t>D.A</a:t>
            </a:r>
            <a:r>
              <a:rPr lang="en-US" dirty="0">
                <a:solidFill>
                  <a:schemeClr val="tx1"/>
                </a:solidFill>
              </a:rPr>
              <a:t>. </a:t>
            </a:r>
            <a:r>
              <a:rPr lang="en-US" dirty="0" smtClean="0">
                <a:solidFill>
                  <a:schemeClr val="tx1"/>
                </a:solidFill>
              </a:rPr>
              <a:t>, 1979</a:t>
            </a:r>
            <a:r>
              <a:rPr lang="en-US" dirty="0">
                <a:solidFill>
                  <a:schemeClr val="tx1"/>
                </a:solidFill>
              </a:rPr>
              <a:t>. </a:t>
            </a:r>
            <a:r>
              <a:rPr lang="en-US" dirty="0" smtClean="0">
                <a:solidFill>
                  <a:schemeClr val="tx1"/>
                </a:solidFill>
              </a:rPr>
              <a:t>Image method for eﬃciently simulating small room acoustics</a:t>
            </a:r>
            <a:r>
              <a:rPr lang="en-US" dirty="0">
                <a:solidFill>
                  <a:schemeClr val="tx1"/>
                </a:solidFill>
              </a:rPr>
              <a:t>. </a:t>
            </a:r>
            <a:r>
              <a:rPr lang="en-US" dirty="0" smtClean="0">
                <a:solidFill>
                  <a:schemeClr val="tx1"/>
                </a:solidFill>
              </a:rPr>
              <a:t>J</a:t>
            </a:r>
            <a:r>
              <a:rPr lang="en-US" dirty="0">
                <a:solidFill>
                  <a:schemeClr val="tx1"/>
                </a:solidFill>
              </a:rPr>
              <a:t>. </a:t>
            </a:r>
            <a:r>
              <a:rPr lang="en-US" dirty="0" err="1" smtClean="0">
                <a:solidFill>
                  <a:schemeClr val="tx1"/>
                </a:solidFill>
              </a:rPr>
              <a:t>Acoust</a:t>
            </a:r>
            <a:r>
              <a:rPr lang="en-US" dirty="0">
                <a:solidFill>
                  <a:schemeClr val="tx1"/>
                </a:solidFill>
              </a:rPr>
              <a:t>. </a:t>
            </a:r>
            <a:r>
              <a:rPr lang="en-US" dirty="0" smtClean="0">
                <a:solidFill>
                  <a:schemeClr val="tx1"/>
                </a:solidFill>
              </a:rPr>
              <a:t>Soc</a:t>
            </a:r>
            <a:r>
              <a:rPr lang="en-US" dirty="0">
                <a:solidFill>
                  <a:schemeClr val="tx1"/>
                </a:solidFill>
              </a:rPr>
              <a:t>. </a:t>
            </a:r>
            <a:r>
              <a:rPr lang="en-US" dirty="0" smtClean="0">
                <a:solidFill>
                  <a:schemeClr val="tx1"/>
                </a:solidFill>
              </a:rPr>
              <a:t>Amer</a:t>
            </a:r>
            <a:r>
              <a:rPr lang="en-US" dirty="0">
                <a:solidFill>
                  <a:schemeClr val="tx1"/>
                </a:solidFill>
              </a:rPr>
              <a:t>. </a:t>
            </a:r>
            <a:r>
              <a:rPr lang="en-US" dirty="0" smtClean="0">
                <a:solidFill>
                  <a:schemeClr val="tx1"/>
                </a:solidFill>
              </a:rPr>
              <a:t>65</a:t>
            </a:r>
            <a:r>
              <a:rPr lang="en-US" dirty="0">
                <a:solidFill>
                  <a:schemeClr val="tx1"/>
                </a:solidFill>
              </a:rPr>
              <a:t>, </a:t>
            </a:r>
            <a:r>
              <a:rPr lang="en-US" dirty="0" smtClean="0">
                <a:solidFill>
                  <a:schemeClr val="tx1"/>
                </a:solidFill>
              </a:rPr>
              <a:t>943–950 . </a:t>
            </a:r>
          </a:p>
          <a:p>
            <a:pPr marL="0" indent="0">
              <a:buNone/>
            </a:pPr>
            <a:r>
              <a:rPr lang="en-US" dirty="0" smtClean="0">
                <a:solidFill>
                  <a:schemeClr val="tx1"/>
                </a:solidFill>
              </a:rPr>
              <a:t>[4]</a:t>
            </a:r>
            <a:r>
              <a:rPr lang="en-IN" dirty="0">
                <a:solidFill>
                  <a:schemeClr val="tx1"/>
                </a:solidFill>
              </a:rPr>
              <a:t> European </a:t>
            </a:r>
            <a:r>
              <a:rPr lang="en-IN" dirty="0" smtClean="0">
                <a:solidFill>
                  <a:schemeClr val="tx1"/>
                </a:solidFill>
              </a:rPr>
              <a:t>Broadcast Union , 1988</a:t>
            </a:r>
            <a:r>
              <a:rPr lang="en-IN" dirty="0">
                <a:solidFill>
                  <a:schemeClr val="tx1"/>
                </a:solidFill>
              </a:rPr>
              <a:t>. </a:t>
            </a:r>
            <a:r>
              <a:rPr lang="en-IN" dirty="0" smtClean="0">
                <a:solidFill>
                  <a:schemeClr val="tx1"/>
                </a:solidFill>
              </a:rPr>
              <a:t>Sound Quality Assessment Material Recordings for Subjective Tests . Tech</a:t>
            </a:r>
            <a:r>
              <a:rPr lang="en-IN" dirty="0">
                <a:solidFill>
                  <a:schemeClr val="tx1"/>
                </a:solidFill>
              </a:rPr>
              <a:t>. </a:t>
            </a:r>
            <a:r>
              <a:rPr lang="en-IN" dirty="0" smtClean="0">
                <a:solidFill>
                  <a:schemeClr val="tx1"/>
                </a:solidFill>
              </a:rPr>
              <a:t>3253-E</a:t>
            </a:r>
            <a:r>
              <a:rPr lang="en-IN" dirty="0">
                <a:solidFill>
                  <a:schemeClr val="tx1"/>
                </a:solidFill>
              </a:rPr>
              <a:t>. </a:t>
            </a:r>
            <a:endParaRPr lang="en-IN" dirty="0" smtClean="0">
              <a:solidFill>
                <a:schemeClr val="tx1"/>
              </a:solidFill>
            </a:endParaRPr>
          </a:p>
          <a:p>
            <a:pPr marL="0" indent="0">
              <a:buNone/>
            </a:pPr>
            <a:r>
              <a:rPr lang="en-IN" dirty="0">
                <a:solidFill>
                  <a:schemeClr val="tx1"/>
                </a:solidFill>
              </a:rPr>
              <a:t>[5] </a:t>
            </a:r>
            <a:r>
              <a:rPr lang="en-IN" dirty="0" err="1">
                <a:solidFill>
                  <a:schemeClr val="tx1"/>
                </a:solidFill>
              </a:rPr>
              <a:t>Benesty</a:t>
            </a:r>
            <a:r>
              <a:rPr lang="en-IN" dirty="0">
                <a:solidFill>
                  <a:schemeClr val="tx1"/>
                </a:solidFill>
              </a:rPr>
              <a:t>, </a:t>
            </a:r>
            <a:r>
              <a:rPr lang="en-IN" dirty="0" smtClean="0">
                <a:solidFill>
                  <a:schemeClr val="tx1"/>
                </a:solidFill>
              </a:rPr>
              <a:t>J</a:t>
            </a:r>
            <a:r>
              <a:rPr lang="en-IN" dirty="0">
                <a:solidFill>
                  <a:schemeClr val="tx1"/>
                </a:solidFill>
              </a:rPr>
              <a:t>. </a:t>
            </a:r>
            <a:r>
              <a:rPr lang="en-IN" dirty="0" smtClean="0">
                <a:solidFill>
                  <a:schemeClr val="tx1"/>
                </a:solidFill>
              </a:rPr>
              <a:t>, Morgan</a:t>
            </a:r>
            <a:r>
              <a:rPr lang="en-IN" dirty="0">
                <a:solidFill>
                  <a:schemeClr val="tx1"/>
                </a:solidFill>
              </a:rPr>
              <a:t>, </a:t>
            </a:r>
            <a:r>
              <a:rPr lang="en-IN" dirty="0" smtClean="0">
                <a:solidFill>
                  <a:schemeClr val="tx1"/>
                </a:solidFill>
              </a:rPr>
              <a:t>D.R</a:t>
            </a:r>
            <a:r>
              <a:rPr lang="en-IN" dirty="0">
                <a:solidFill>
                  <a:schemeClr val="tx1"/>
                </a:solidFill>
              </a:rPr>
              <a:t>. </a:t>
            </a:r>
            <a:r>
              <a:rPr lang="en-IN" dirty="0" smtClean="0">
                <a:solidFill>
                  <a:schemeClr val="tx1"/>
                </a:solidFill>
              </a:rPr>
              <a:t>, </a:t>
            </a:r>
            <a:r>
              <a:rPr lang="en-IN" dirty="0" err="1" smtClean="0">
                <a:solidFill>
                  <a:schemeClr val="tx1"/>
                </a:solidFill>
              </a:rPr>
              <a:t>Sondhi</a:t>
            </a:r>
            <a:r>
              <a:rPr lang="en-IN" dirty="0">
                <a:solidFill>
                  <a:schemeClr val="tx1"/>
                </a:solidFill>
              </a:rPr>
              <a:t>, </a:t>
            </a:r>
            <a:r>
              <a:rPr lang="en-IN" dirty="0" smtClean="0">
                <a:solidFill>
                  <a:schemeClr val="tx1"/>
                </a:solidFill>
              </a:rPr>
              <a:t>M.M</a:t>
            </a:r>
            <a:r>
              <a:rPr lang="en-IN" dirty="0">
                <a:solidFill>
                  <a:schemeClr val="tx1"/>
                </a:solidFill>
              </a:rPr>
              <a:t>. </a:t>
            </a:r>
            <a:r>
              <a:rPr lang="en-IN" dirty="0" smtClean="0">
                <a:solidFill>
                  <a:schemeClr val="tx1"/>
                </a:solidFill>
              </a:rPr>
              <a:t>, 1998</a:t>
            </a:r>
            <a:r>
              <a:rPr lang="en-IN" dirty="0">
                <a:solidFill>
                  <a:schemeClr val="tx1"/>
                </a:solidFill>
              </a:rPr>
              <a:t>. </a:t>
            </a:r>
            <a:r>
              <a:rPr lang="en-IN" dirty="0" smtClean="0">
                <a:solidFill>
                  <a:schemeClr val="tx1"/>
                </a:solidFill>
              </a:rPr>
              <a:t>A better understanding and an </a:t>
            </a:r>
            <a:r>
              <a:rPr lang="en-IN" dirty="0" err="1" smtClean="0">
                <a:solidFill>
                  <a:schemeClr val="tx1"/>
                </a:solidFill>
              </a:rPr>
              <a:t>im</a:t>
            </a:r>
            <a:r>
              <a:rPr lang="en-IN" dirty="0" smtClean="0">
                <a:solidFill>
                  <a:schemeClr val="tx1"/>
                </a:solidFill>
              </a:rPr>
              <a:t> proved solution to the speciﬁc problems of stereophonic acoustic echo cancel </a:t>
            </a:r>
            <a:r>
              <a:rPr lang="en-IN" dirty="0" err="1" smtClean="0">
                <a:solidFill>
                  <a:schemeClr val="tx1"/>
                </a:solidFill>
              </a:rPr>
              <a:t>lation</a:t>
            </a:r>
            <a:r>
              <a:rPr lang="en-IN" dirty="0">
                <a:solidFill>
                  <a:schemeClr val="tx1"/>
                </a:solidFill>
              </a:rPr>
              <a:t>. </a:t>
            </a:r>
            <a:r>
              <a:rPr lang="en-IN" dirty="0" smtClean="0">
                <a:solidFill>
                  <a:schemeClr val="tx1"/>
                </a:solidFill>
              </a:rPr>
              <a:t>IEEE Trans</a:t>
            </a:r>
            <a:r>
              <a:rPr lang="en-IN" dirty="0">
                <a:solidFill>
                  <a:schemeClr val="tx1"/>
                </a:solidFill>
              </a:rPr>
              <a:t>. </a:t>
            </a:r>
            <a:r>
              <a:rPr lang="en-IN" dirty="0" smtClean="0">
                <a:solidFill>
                  <a:schemeClr val="tx1"/>
                </a:solidFill>
              </a:rPr>
              <a:t>Speech Audio Process</a:t>
            </a:r>
            <a:r>
              <a:rPr lang="en-IN" dirty="0">
                <a:solidFill>
                  <a:schemeClr val="tx1"/>
                </a:solidFill>
              </a:rPr>
              <a:t>. </a:t>
            </a:r>
            <a:r>
              <a:rPr lang="en-IN" dirty="0" smtClean="0">
                <a:solidFill>
                  <a:schemeClr val="tx1"/>
                </a:solidFill>
              </a:rPr>
              <a:t>6 (</a:t>
            </a:r>
            <a:r>
              <a:rPr lang="en-IN" dirty="0">
                <a:solidFill>
                  <a:schemeClr val="tx1"/>
                </a:solidFill>
              </a:rPr>
              <a:t>2), </a:t>
            </a:r>
            <a:r>
              <a:rPr lang="en-IN" dirty="0" smtClean="0">
                <a:solidFill>
                  <a:schemeClr val="tx1"/>
                </a:solidFill>
              </a:rPr>
              <a:t>156–165 . </a:t>
            </a:r>
          </a:p>
          <a:p>
            <a:pPr marL="0" indent="0">
              <a:buNone/>
            </a:pPr>
            <a:r>
              <a:rPr lang="en-IN" dirty="0" smtClean="0">
                <a:solidFill>
                  <a:schemeClr val="tx1"/>
                </a:solidFill>
              </a:rPr>
              <a:t>[</a:t>
            </a:r>
            <a:r>
              <a:rPr lang="en-IN" dirty="0">
                <a:solidFill>
                  <a:schemeClr val="tx1"/>
                </a:solidFill>
              </a:rPr>
              <a:t>6] </a:t>
            </a:r>
            <a:r>
              <a:rPr lang="en-IN" dirty="0" err="1">
                <a:solidFill>
                  <a:schemeClr val="tx1"/>
                </a:solidFill>
              </a:rPr>
              <a:t>Haykin</a:t>
            </a:r>
            <a:r>
              <a:rPr lang="en-IN" dirty="0">
                <a:solidFill>
                  <a:schemeClr val="tx1"/>
                </a:solidFill>
              </a:rPr>
              <a:t> S. Adaptive filter theory. 4th ed. Upper Saddle River, NJ: Prentice-Hall;</a:t>
            </a:r>
          </a:p>
          <a:p>
            <a:pPr marL="0" indent="0">
              <a:buNone/>
            </a:pPr>
            <a:r>
              <a:rPr lang="en-IN" dirty="0">
                <a:solidFill>
                  <a:schemeClr val="tx1"/>
                </a:solidFill>
              </a:rPr>
              <a:t>2002.</a:t>
            </a:r>
          </a:p>
          <a:p>
            <a:pPr marL="0" indent="0">
              <a:buNone/>
            </a:pPr>
            <a:r>
              <a:rPr lang="en-IN" dirty="0" smtClean="0">
                <a:solidFill>
                  <a:schemeClr val="tx1"/>
                </a:solidFill>
              </a:rPr>
              <a:t>[7] </a:t>
            </a:r>
            <a:r>
              <a:rPr lang="en-IN" dirty="0" err="1">
                <a:solidFill>
                  <a:schemeClr val="tx1"/>
                </a:solidFill>
              </a:rPr>
              <a:t>Widrow</a:t>
            </a:r>
            <a:r>
              <a:rPr lang="en-IN" dirty="0">
                <a:solidFill>
                  <a:schemeClr val="tx1"/>
                </a:solidFill>
              </a:rPr>
              <a:t> B, Hoff Tr. ME. Adaptive switching circuits, in IRE </a:t>
            </a:r>
            <a:r>
              <a:rPr lang="en-IN" dirty="0" err="1">
                <a:solidFill>
                  <a:schemeClr val="tx1"/>
                </a:solidFill>
              </a:rPr>
              <a:t>Wescon</a:t>
            </a:r>
            <a:r>
              <a:rPr lang="en-IN" dirty="0">
                <a:solidFill>
                  <a:schemeClr val="tx1"/>
                </a:solidFill>
              </a:rPr>
              <a:t> Conv Rec;</a:t>
            </a:r>
          </a:p>
          <a:p>
            <a:pPr marL="0" indent="0">
              <a:buNone/>
            </a:pPr>
            <a:r>
              <a:rPr lang="en-IN" dirty="0">
                <a:solidFill>
                  <a:schemeClr val="tx1"/>
                </a:solidFill>
              </a:rPr>
              <a:t>1960. p. 96–104.</a:t>
            </a:r>
            <a:endParaRPr lang="en-US" dirty="0">
              <a:solidFill>
                <a:schemeClr val="tx1"/>
              </a:solidFill>
            </a:endParaRPr>
          </a:p>
        </p:txBody>
      </p:sp>
    </p:spTree>
    <p:extLst>
      <p:ext uri="{BB962C8B-B14F-4D97-AF65-F5344CB8AC3E}">
        <p14:creationId xmlns:p14="http://schemas.microsoft.com/office/powerpoint/2010/main" val="1157062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an </a:t>
            </a:r>
            <a:r>
              <a:rPr lang="en-IN" dirty="0" smtClean="0"/>
              <a:t>echo?</a:t>
            </a:r>
            <a:endParaRPr lang="en-IN" dirty="0"/>
          </a:p>
        </p:txBody>
      </p:sp>
      <p:sp>
        <p:nvSpPr>
          <p:cNvPr id="3" name="Content Placeholder 2"/>
          <p:cNvSpPr>
            <a:spLocks noGrp="1"/>
          </p:cNvSpPr>
          <p:nvPr>
            <p:ph idx="1"/>
          </p:nvPr>
        </p:nvSpPr>
        <p:spPr>
          <a:xfrm>
            <a:off x="677334" y="1687132"/>
            <a:ext cx="8596668" cy="4727717"/>
          </a:xfrm>
        </p:spPr>
        <p:txBody>
          <a:bodyPr/>
          <a:lstStyle/>
          <a:p>
            <a:pPr>
              <a:lnSpc>
                <a:spcPct val="150000"/>
              </a:lnSpc>
            </a:pPr>
            <a:r>
              <a:rPr lang="en-IN" sz="2000" b="1" dirty="0"/>
              <a:t>Echo</a:t>
            </a:r>
            <a:r>
              <a:rPr lang="en-IN" sz="2000" dirty="0"/>
              <a:t> is a reflection of sound that arrives at the listener with a delay after the direct sound. The delay is proportional to the distance of the reflecting surface from the source and the listener.</a:t>
            </a:r>
            <a:r>
              <a:rPr lang="en-IN" dirty="0"/>
              <a:t> </a:t>
            </a:r>
          </a:p>
          <a:p>
            <a:endParaRPr lang="en-IN" dirty="0" smtClean="0"/>
          </a:p>
          <a:p>
            <a:r>
              <a:rPr lang="en-IN" sz="2000" dirty="0" smtClean="0"/>
              <a:t>Echo occurs if</a:t>
            </a:r>
          </a:p>
          <a:p>
            <a:pPr marL="0" indent="0">
              <a:buNone/>
            </a:pPr>
            <a:r>
              <a:rPr lang="en-IN" sz="2000" dirty="0" smtClean="0"/>
              <a:t> – Any reflecting object placed more than 11.3 m far from the sound source produce echo</a:t>
            </a:r>
          </a:p>
          <a:p>
            <a:pPr marL="0" indent="0">
              <a:buNone/>
            </a:pPr>
            <a:r>
              <a:rPr lang="en-IN" sz="2000" dirty="0" smtClean="0"/>
              <a:t>• </a:t>
            </a:r>
            <a:r>
              <a:rPr lang="en-IN" sz="2000" dirty="0" smtClean="0"/>
              <a:t>Reverberation</a:t>
            </a:r>
          </a:p>
          <a:p>
            <a:pPr marL="0" indent="0">
              <a:buNone/>
            </a:pPr>
            <a:r>
              <a:rPr lang="en-IN" sz="2000" dirty="0" smtClean="0"/>
              <a:t>-</a:t>
            </a:r>
            <a:r>
              <a:rPr lang="en-IN" sz="2000" dirty="0"/>
              <a:t>prolongation of a sound; resonance.</a:t>
            </a:r>
          </a:p>
        </p:txBody>
      </p:sp>
    </p:spTree>
    <p:extLst>
      <p:ext uri="{BB962C8B-B14F-4D97-AF65-F5344CB8AC3E}">
        <p14:creationId xmlns:p14="http://schemas.microsoft.com/office/powerpoint/2010/main" val="169449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is of two types	</a:t>
            </a:r>
            <a:endParaRPr lang="en-IN" dirty="0"/>
          </a:p>
        </p:txBody>
      </p:sp>
      <p:sp>
        <p:nvSpPr>
          <p:cNvPr id="3" name="Content Placeholder 2"/>
          <p:cNvSpPr>
            <a:spLocks noGrp="1"/>
          </p:cNvSpPr>
          <p:nvPr>
            <p:ph idx="1"/>
          </p:nvPr>
        </p:nvSpPr>
        <p:spPr/>
        <p:txBody>
          <a:bodyPr>
            <a:normAutofit/>
          </a:bodyPr>
          <a:lstStyle/>
          <a:p>
            <a:r>
              <a:rPr lang="en-IN" sz="2400" dirty="0" smtClean="0"/>
              <a:t>Acoustic echo</a:t>
            </a:r>
          </a:p>
          <a:p>
            <a:endParaRPr lang="en-IN" sz="2400" dirty="0" smtClean="0"/>
          </a:p>
          <a:p>
            <a:r>
              <a:rPr lang="en-IN" sz="2400" dirty="0" smtClean="0"/>
              <a:t>Hybrid echo</a:t>
            </a:r>
            <a:endParaRPr lang="en-IN" sz="2400" dirty="0"/>
          </a:p>
        </p:txBody>
      </p:sp>
    </p:spTree>
    <p:extLst>
      <p:ext uri="{BB962C8B-B14F-4D97-AF65-F5344CB8AC3E}">
        <p14:creationId xmlns:p14="http://schemas.microsoft.com/office/powerpoint/2010/main" val="170309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echo</a:t>
            </a:r>
          </a:p>
        </p:txBody>
      </p:sp>
      <p:sp>
        <p:nvSpPr>
          <p:cNvPr id="3" name="Content Placeholder 2"/>
          <p:cNvSpPr>
            <a:spLocks noGrp="1"/>
          </p:cNvSpPr>
          <p:nvPr>
            <p:ph idx="1"/>
          </p:nvPr>
        </p:nvSpPr>
        <p:spPr>
          <a:xfrm>
            <a:off x="677334" y="1711459"/>
            <a:ext cx="8596668" cy="3880773"/>
          </a:xfrm>
        </p:spPr>
        <p:txBody>
          <a:bodyPr>
            <a:normAutofit/>
          </a:bodyPr>
          <a:lstStyle/>
          <a:p>
            <a:r>
              <a:rPr lang="en-IN" sz="2000" dirty="0"/>
              <a:t>The vast majority of the public telephone system local loop wiring is done using two-wire connections whereby the same pair of wires carries voice signals in both directions</a:t>
            </a:r>
            <a:r>
              <a:rPr lang="en-IN" sz="2000" dirty="0" smtClean="0"/>
              <a:t>.</a:t>
            </a:r>
          </a:p>
          <a:p>
            <a:r>
              <a:rPr lang="en-IN" sz="2000" dirty="0"/>
              <a:t>In the telephone company's central office or in an office PBX, a two-to-four wire conversion is done using a hybrid circuit</a:t>
            </a:r>
            <a:r>
              <a:rPr lang="en-IN" sz="2000" dirty="0" smtClean="0"/>
              <a:t>.</a:t>
            </a:r>
          </a:p>
          <a:p>
            <a:r>
              <a:rPr lang="en-IN" sz="2000" dirty="0"/>
              <a:t> Hybrid circuits do not perform perfect impedance matches. The imperfection results in echo. </a:t>
            </a:r>
          </a:p>
        </p:txBody>
      </p:sp>
      <p:pic>
        <p:nvPicPr>
          <p:cNvPr id="5" name="Picture 4"/>
          <p:cNvPicPr>
            <a:picLocks noChangeAspect="1"/>
          </p:cNvPicPr>
          <p:nvPr/>
        </p:nvPicPr>
        <p:blipFill rotWithShape="1">
          <a:blip r:embed="rId2"/>
          <a:srcRect l="15739" t="48638" r="52065" b="30131"/>
          <a:stretch/>
        </p:blipFill>
        <p:spPr>
          <a:xfrm>
            <a:off x="2318197" y="4456091"/>
            <a:ext cx="4932610" cy="1828800"/>
          </a:xfrm>
          <a:prstGeom prst="rect">
            <a:avLst/>
          </a:prstGeom>
        </p:spPr>
      </p:pic>
    </p:spTree>
    <p:extLst>
      <p:ext uri="{BB962C8B-B14F-4D97-AF65-F5344CB8AC3E}">
        <p14:creationId xmlns:p14="http://schemas.microsoft.com/office/powerpoint/2010/main" val="264733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Acoustic Echo</a:t>
            </a:r>
            <a:endParaRPr lang="en-IN" dirty="0"/>
          </a:p>
        </p:txBody>
      </p:sp>
      <p:sp>
        <p:nvSpPr>
          <p:cNvPr id="3" name="Content Placeholder 2"/>
          <p:cNvSpPr>
            <a:spLocks noGrp="1"/>
          </p:cNvSpPr>
          <p:nvPr>
            <p:ph idx="1"/>
          </p:nvPr>
        </p:nvSpPr>
        <p:spPr/>
        <p:txBody>
          <a:bodyPr>
            <a:normAutofit/>
          </a:bodyPr>
          <a:lstStyle/>
          <a:p>
            <a:r>
              <a:rPr lang="en-IN" sz="2000" dirty="0" smtClean="0"/>
              <a:t>Sound from a loudspeaker is picked up by the microphone in the same room </a:t>
            </a:r>
          </a:p>
          <a:p>
            <a:r>
              <a:rPr lang="en-IN" sz="2000" dirty="0" smtClean="0"/>
              <a:t> Problem exists in any communications where there is a speaker and a microphone </a:t>
            </a:r>
          </a:p>
          <a:p>
            <a:r>
              <a:rPr lang="en-IN" sz="2000" dirty="0" smtClean="0"/>
              <a:t> Examples: </a:t>
            </a:r>
          </a:p>
          <a:p>
            <a:pPr marL="0" indent="0">
              <a:buNone/>
            </a:pPr>
            <a:r>
              <a:rPr lang="en-IN" sz="2000" dirty="0" smtClean="0"/>
              <a:t>– Hands-free car phone systems </a:t>
            </a:r>
          </a:p>
          <a:p>
            <a:pPr marL="0" indent="0">
              <a:buNone/>
            </a:pPr>
            <a:r>
              <a:rPr lang="en-IN" sz="2000" dirty="0" smtClean="0"/>
              <a:t>– A standard telephone or cell phone in speakerphone</a:t>
            </a:r>
            <a:endParaRPr lang="en-IN" sz="2000" dirty="0"/>
          </a:p>
        </p:txBody>
      </p:sp>
    </p:spTree>
    <p:extLst>
      <p:ext uri="{BB962C8B-B14F-4D97-AF65-F5344CB8AC3E}">
        <p14:creationId xmlns:p14="http://schemas.microsoft.com/office/powerpoint/2010/main" val="13394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2817" t="10309" r="20563" b="20173"/>
          <a:stretch/>
        </p:blipFill>
        <p:spPr>
          <a:xfrm>
            <a:off x="838200" y="365125"/>
            <a:ext cx="10515600" cy="6087189"/>
          </a:xfrm>
          <a:prstGeom prst="rect">
            <a:avLst/>
          </a:prstGeom>
        </p:spPr>
      </p:pic>
    </p:spTree>
    <p:extLst>
      <p:ext uri="{BB962C8B-B14F-4D97-AF65-F5344CB8AC3E}">
        <p14:creationId xmlns:p14="http://schemas.microsoft.com/office/powerpoint/2010/main" val="300585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cancellation</a:t>
            </a:r>
            <a:endParaRPr lang="en-IN" dirty="0"/>
          </a:p>
        </p:txBody>
      </p:sp>
      <p:sp>
        <p:nvSpPr>
          <p:cNvPr id="3" name="Content Placeholder 2"/>
          <p:cNvSpPr>
            <a:spLocks noGrp="1"/>
          </p:cNvSpPr>
          <p:nvPr>
            <p:ph idx="1"/>
          </p:nvPr>
        </p:nvSpPr>
        <p:spPr/>
        <p:txBody>
          <a:bodyPr/>
          <a:lstStyle/>
          <a:p>
            <a:r>
              <a:rPr lang="en-IN" dirty="0"/>
              <a:t>The methods for acoustic echo cancellation remove certain unwanted signal components (the </a:t>
            </a:r>
            <a:r>
              <a:rPr lang="en-IN" dirty="0" smtClean="0"/>
              <a:t>echoes) </a:t>
            </a:r>
            <a:r>
              <a:rPr lang="en-IN" dirty="0"/>
              <a:t>from desired signals</a:t>
            </a:r>
            <a:r>
              <a:rPr lang="en-IN" dirty="0" smtClean="0"/>
              <a:t>.</a:t>
            </a:r>
          </a:p>
          <a:p>
            <a:r>
              <a:rPr lang="en-IN" dirty="0" smtClean="0"/>
              <a:t>Since </a:t>
            </a:r>
            <a:r>
              <a:rPr lang="en-IN" dirty="0"/>
              <a:t>these disturbing sources act as reference signals, echo cancellation allows a high interference rejection if suitable methods are </a:t>
            </a:r>
            <a:r>
              <a:rPr lang="en-IN" dirty="0" smtClean="0"/>
              <a:t>employed.</a:t>
            </a:r>
            <a:endParaRPr lang="en-IN" dirty="0" smtClean="0"/>
          </a:p>
          <a:p>
            <a:r>
              <a:rPr lang="en-IN" dirty="0"/>
              <a:t> By </a:t>
            </a:r>
            <a:r>
              <a:rPr lang="en-IN" dirty="0" smtClean="0"/>
              <a:t>adaptive </a:t>
            </a:r>
            <a:r>
              <a:rPr lang="en-IN" dirty="0"/>
              <a:t>system the </a:t>
            </a:r>
            <a:r>
              <a:rPr lang="en-IN" dirty="0" smtClean="0"/>
              <a:t>echo is compensated.</a:t>
            </a:r>
            <a:endParaRPr lang="en-IN" dirty="0"/>
          </a:p>
        </p:txBody>
      </p:sp>
    </p:spTree>
    <p:extLst>
      <p:ext uri="{BB962C8B-B14F-4D97-AF65-F5344CB8AC3E}">
        <p14:creationId xmlns:p14="http://schemas.microsoft.com/office/powerpoint/2010/main" val="32513307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390</TotalTime>
  <Words>1518</Words>
  <Application>Microsoft Office PowerPoint</Application>
  <PresentationFormat>Widescreen</PresentationFormat>
  <Paragraphs>196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Trebuchet MS</vt:lpstr>
      <vt:lpstr>Wingdings 3</vt:lpstr>
      <vt:lpstr>Facet</vt:lpstr>
      <vt:lpstr>Multichannel Acoustic Echo Cancellation Using Digital Processing Algorithm   BY  Nithin Raj Anantha 14BEC1164 Yashaswi Peta 14BEC1120 Phani Sandeep Somu 14BEC1060  GUIDE: Dr. MohanaPrasad  </vt:lpstr>
      <vt:lpstr>Motivation</vt:lpstr>
      <vt:lpstr>Introduction</vt:lpstr>
      <vt:lpstr>What is an echo?</vt:lpstr>
      <vt:lpstr>Echo is of two types </vt:lpstr>
      <vt:lpstr>Hybrid echo</vt:lpstr>
      <vt:lpstr>Acoustic Echo</vt:lpstr>
      <vt:lpstr>PowerPoint Presentation</vt:lpstr>
      <vt:lpstr>Echo cancellation</vt:lpstr>
      <vt:lpstr>PowerPoint Presentation</vt:lpstr>
      <vt:lpstr>Objective of the project</vt:lpstr>
      <vt:lpstr>Literature Survey</vt:lpstr>
      <vt:lpstr>PowerPoint Presentation</vt:lpstr>
      <vt:lpstr>Various adaptive algorithms</vt:lpstr>
      <vt:lpstr>Dis-advantages </vt:lpstr>
      <vt:lpstr>Technical Specification</vt:lpstr>
      <vt:lpstr>Independent Component Analysis(ICA) </vt:lpstr>
      <vt:lpstr>Proposed Algorithm  </vt:lpstr>
      <vt:lpstr>PowerPoint Presentation</vt:lpstr>
      <vt:lpstr>Kurtosis</vt:lpstr>
      <vt:lpstr>PowerPoint Presentation</vt:lpstr>
      <vt:lpstr>PowerPoint Presentation</vt:lpstr>
      <vt:lpstr>PowerPoint Presentation</vt:lpstr>
      <vt:lpstr>Standards</vt:lpstr>
      <vt:lpstr>Constraints</vt:lpstr>
      <vt:lpstr>Alternatives</vt:lpstr>
      <vt:lpstr>ERLE comparison</vt:lpstr>
      <vt:lpstr>Cost Analysis</vt:lpstr>
      <vt:lpstr>Proposed algorithm</vt:lpstr>
      <vt:lpstr>Trade-off</vt:lpstr>
      <vt:lpstr>Demonstration/ Result</vt:lpstr>
      <vt:lpstr>Multi-channel (scenario1)</vt:lpstr>
      <vt:lpstr>Multi-channel (scenario2)</vt:lpstr>
      <vt:lpstr>Conclusion</vt:lpstr>
      <vt:lpstr>PowerPoint Presentation</vt:lpstr>
      <vt:lpstr>Future Work</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Multichannel Acoustic Echo Cancellation Using Adaptive ICA .  BY  Nithin Raj Anantha 14BEC1164 Yashaswi Peta 14BEC1120 Phani Sandeep Somu 14BEC1060  GUIDE: Dr. MohanaPrasad</dc:title>
  <dc:creator>nithin raj</dc:creator>
  <cp:lastModifiedBy>nithin raj</cp:lastModifiedBy>
  <cp:revision>34</cp:revision>
  <dcterms:created xsi:type="dcterms:W3CDTF">2018-04-09T06:28:08Z</dcterms:created>
  <dcterms:modified xsi:type="dcterms:W3CDTF">2018-04-10T09:04:32Z</dcterms:modified>
</cp:coreProperties>
</file>