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  <p:sldMasterId id="2147483648" r:id="rId5"/>
  </p:sldMasterIdLst>
  <p:notesMasterIdLst>
    <p:notesMasterId r:id="rId12"/>
  </p:notesMasterIdLst>
  <p:sldIdLst>
    <p:sldId id="262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E9B14-2675-D014-945D-865FE32539DF}" v="134" dt="2022-04-12T07:28:37.847"/>
    <p1510:client id="{CCA3B275-6111-F9CA-5C4E-851BAD0280ED}" v="57" dt="2022-04-12T07:15:22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18A15-87BF-4FA1-8FF9-22E671EA4FA8}" type="datetimeFigureOut">
              <a:t>2023-06-07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C0906-E1C5-4A2D-8D5C-A72581746D2A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38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AFDAF-290E-456C-A62F-18E076DEBB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9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AFDAF-290E-456C-A62F-18E076DEBB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5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AFDAF-290E-456C-A62F-18E076DEBB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3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AFDAF-290E-456C-A62F-18E076DEB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AFDAF-290E-456C-A62F-18E076DEBB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31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AFDAF-290E-456C-A62F-18E076DEBB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5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0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2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21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011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12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136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5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4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32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189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14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C9C37B-5036-5348-90AC-0224C344C0B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BBB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12" tIns="51956" rIns="103912" bIns="51956" rtlCol="0" anchor="ctr"/>
          <a:lstStyle/>
          <a:p>
            <a:pPr algn="ctr"/>
            <a:r>
              <a:rPr lang="ko-KR" altLang="en-US" sz="240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00438CD-1A4A-4A41-941D-DA5D53D38588}"/>
              </a:ext>
            </a:extLst>
          </p:cNvPr>
          <p:cNvSpPr/>
          <p:nvPr userDrawn="1"/>
        </p:nvSpPr>
        <p:spPr>
          <a:xfrm rot="18646843">
            <a:off x="-1025834" y="1610002"/>
            <a:ext cx="4438882" cy="6751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2DBBB5">
                  <a:alpha val="16000"/>
                </a:srgbClr>
              </a:gs>
              <a:gs pos="0">
                <a:schemeClr val="bg1">
                  <a:alpha val="5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92514846-6DD9-3B44-BD96-FB97137402E9}"/>
              </a:ext>
            </a:extLst>
          </p:cNvPr>
          <p:cNvSpPr/>
          <p:nvPr userDrawn="1"/>
        </p:nvSpPr>
        <p:spPr>
          <a:xfrm rot="18646843">
            <a:off x="-1847480" y="1829654"/>
            <a:ext cx="4438882" cy="6751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2DBBB5">
                  <a:alpha val="0"/>
                </a:srgbClr>
              </a:gs>
              <a:gs pos="0">
                <a:schemeClr val="bg1">
                  <a:alpha val="5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09D1873-3442-5D42-A4CB-2F84AF515CF0}"/>
              </a:ext>
            </a:extLst>
          </p:cNvPr>
          <p:cNvSpPr/>
          <p:nvPr userDrawn="1"/>
        </p:nvSpPr>
        <p:spPr>
          <a:xfrm>
            <a:off x="10726003" y="2853517"/>
            <a:ext cx="2312065" cy="2312065"/>
          </a:xfrm>
          <a:prstGeom prst="ellipse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BC86840-6AE4-5B45-B629-2EFE756E44D2}"/>
              </a:ext>
            </a:extLst>
          </p:cNvPr>
          <p:cNvSpPr/>
          <p:nvPr userDrawn="1"/>
        </p:nvSpPr>
        <p:spPr>
          <a:xfrm>
            <a:off x="-564655" y="5678993"/>
            <a:ext cx="2025866" cy="2025866"/>
          </a:xfrm>
          <a:prstGeom prst="ellipse">
            <a:avLst/>
          </a:prstGeom>
          <a:noFill/>
          <a:ln w="444500">
            <a:solidFill>
              <a:schemeClr val="bg1">
                <a:lumMod val="85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83CECF6-F489-FD46-B2D8-91832408BE92}"/>
              </a:ext>
            </a:extLst>
          </p:cNvPr>
          <p:cNvSpPr/>
          <p:nvPr userDrawn="1"/>
        </p:nvSpPr>
        <p:spPr>
          <a:xfrm>
            <a:off x="808284" y="5964211"/>
            <a:ext cx="338950" cy="3389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0792EDAE-B423-9243-B000-CBC406C81B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8737" y="3694039"/>
            <a:ext cx="3603763" cy="3163961"/>
          </a:xfrm>
          <a:prstGeom prst="rect">
            <a:avLst/>
          </a:prstGeom>
          <a:effectLst>
            <a:outerShdw blurRad="35891" dist="73383" dir="960000" algn="ctr" rotWithShape="0">
              <a:srgbClr val="000000">
                <a:alpha val="15000"/>
              </a:srgb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77F9C96-4691-284E-93A5-FBFA96F01E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0426" y="2724883"/>
            <a:ext cx="848690" cy="848690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92905B8C-4434-CF40-8194-416CD6478F14}"/>
              </a:ext>
            </a:extLst>
          </p:cNvPr>
          <p:cNvSpPr txBox="1">
            <a:spLocks/>
          </p:cNvSpPr>
          <p:nvPr userDrawn="1"/>
        </p:nvSpPr>
        <p:spPr>
          <a:xfrm>
            <a:off x="1703057" y="2473363"/>
            <a:ext cx="4211682" cy="1101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kumimoji="1" lang="x-none" altLang="en-US" sz="5000" b="1" spc="-150">
              <a:solidFill>
                <a:schemeClr val="bg1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C09EBE2-062F-EE4C-B19A-0208EBF07C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0192" y="7779851"/>
            <a:ext cx="1510748" cy="57426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BE952193-2250-A541-AEFD-892F43E954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39244" y="403979"/>
            <a:ext cx="1159043" cy="1159043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F3ECD785-52B3-7B4D-8D07-3C19F445235D}"/>
              </a:ext>
            </a:extLst>
          </p:cNvPr>
          <p:cNvSpPr/>
          <p:nvPr userDrawn="1"/>
        </p:nvSpPr>
        <p:spPr>
          <a:xfrm>
            <a:off x="8808128" y="1164538"/>
            <a:ext cx="640672" cy="640672"/>
          </a:xfrm>
          <a:prstGeom prst="ellipse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D9C411B-3679-7B4C-9200-4DEBC32CF9D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10800000">
            <a:off x="-346652" y="-258266"/>
            <a:ext cx="1231572" cy="22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51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4E77596-14EA-034D-9062-06CFFB030F0B}"/>
              </a:ext>
            </a:extLst>
          </p:cNvPr>
          <p:cNvSpPr/>
          <p:nvPr userDrawn="1"/>
        </p:nvSpPr>
        <p:spPr>
          <a:xfrm>
            <a:off x="9188752" y="6559501"/>
            <a:ext cx="2999950" cy="238361"/>
          </a:xfrm>
          <a:prstGeom prst="rect">
            <a:avLst/>
          </a:prstGeom>
        </p:spPr>
        <p:txBody>
          <a:bodyPr wrap="none" lIns="0" tIns="51956" rIns="103912" bIns="51956">
            <a:spAutoFit/>
          </a:bodyPr>
          <a:lstStyle/>
          <a:p>
            <a:pPr algn="r" latinLnBrk="0">
              <a:spcBef>
                <a:spcPts val="227"/>
              </a:spcBef>
            </a:pPr>
            <a:r>
              <a:rPr lang="en-US" altLang="ko-KR" sz="867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a typeface="삼성긴고딕 Regular" panose="020B0600000101010101" pitchFamily="50" charset="-127"/>
                <a:cs typeface="Arial" panose="020B0604020202020204" pitchFamily="34" charset="0"/>
              </a:rPr>
              <a:t>KT </a:t>
            </a:r>
            <a:r>
              <a:rPr lang="ko-KR" altLang="en-US" sz="867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a typeface="삼성긴고딕 Regular" panose="020B0600000101010101" pitchFamily="50" charset="-127"/>
                <a:cs typeface="Arial" panose="020B0604020202020204" pitchFamily="34" charset="0"/>
              </a:rPr>
              <a:t>그룹인재개발실 </a:t>
            </a:r>
            <a:r>
              <a:rPr lang="ko-KR" altLang="en-US" sz="867" kern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a typeface="삼성긴고딕 Regular" panose="020B0600000101010101" pitchFamily="50" charset="-127"/>
                <a:cs typeface="Arial" panose="020B0604020202020204" pitchFamily="34" charset="0"/>
              </a:rPr>
              <a:t>에이블스쿨사업담당</a:t>
            </a:r>
            <a:r>
              <a:rPr lang="ko-KR" altLang="en-US" sz="867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a typeface="삼성긴고딕 Regular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867" kern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a typeface="삼성긴고딕 Regular" panose="020B0600000101010101" pitchFamily="50" charset="-127"/>
                <a:cs typeface="Arial" panose="020B0604020202020204" pitchFamily="34" charset="0"/>
              </a:rPr>
              <a:t>에이블스쿨교육팀</a:t>
            </a:r>
            <a:endParaRPr lang="en-US" altLang="ko-KR" sz="867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ea typeface="삼성긴고딕 Regular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2B09CC8D-7214-3840-B5BE-AACBF7B7A5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827" y="215660"/>
            <a:ext cx="1742079" cy="2641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4E3DE10-1ACC-5A48-811E-07EB0BFF878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DBBB5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12" tIns="51956" rIns="103912" bIns="51956" rtlCol="0" anchor="ctr"/>
          <a:lstStyle/>
          <a:p>
            <a:pPr algn="ctr"/>
            <a:r>
              <a:rPr lang="ko-KR" altLang="en-US" sz="2400">
                <a:solidFill>
                  <a:prstClr val="whit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66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DE55-87D0-4E45-815B-C7795DF7A50D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F1C5-0947-4074-808E-3DDC43CFD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2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257175" y="810154"/>
            <a:ext cx="11665536" cy="5635034"/>
          </a:xfrm>
          <a:prstGeom prst="roundRect">
            <a:avLst>
              <a:gd name="adj" fmla="val 17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1005"/>
          <p:cNvGrpSpPr/>
          <p:nvPr/>
        </p:nvGrpSpPr>
        <p:grpSpPr>
          <a:xfrm>
            <a:off x="3242684" y="4230539"/>
            <a:ext cx="3852885" cy="4000867"/>
            <a:chOff x="16741348" y="1645302"/>
            <a:chExt cx="3393494" cy="3393494"/>
          </a:xfrm>
        </p:grpSpPr>
        <p:pic>
          <p:nvPicPr>
            <p:cNvPr id="35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1348" y="1645302"/>
              <a:ext cx="3393494" cy="3393494"/>
            </a:xfrm>
            <a:prstGeom prst="rect">
              <a:avLst/>
            </a:prstGeom>
          </p:spPr>
        </p:pic>
      </p:grpSp>
      <p:grpSp>
        <p:nvGrpSpPr>
          <p:cNvPr id="36" name="그룹 1004"/>
          <p:cNvGrpSpPr/>
          <p:nvPr/>
        </p:nvGrpSpPr>
        <p:grpSpPr>
          <a:xfrm>
            <a:off x="-1384606" y="334505"/>
            <a:ext cx="2705780" cy="2705780"/>
            <a:chOff x="-3715495" y="2593077"/>
            <a:chExt cx="6289643" cy="6289643"/>
          </a:xfrm>
        </p:grpSpPr>
        <p:pic>
          <p:nvPicPr>
            <p:cNvPr id="37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15495" y="2593077"/>
              <a:ext cx="6289643" cy="6289643"/>
            </a:xfrm>
            <a:prstGeom prst="rect">
              <a:avLst/>
            </a:prstGeom>
          </p:spPr>
        </p:pic>
      </p:grpSp>
      <p:grpSp>
        <p:nvGrpSpPr>
          <p:cNvPr id="38" name="그룹 1004"/>
          <p:cNvGrpSpPr/>
          <p:nvPr/>
        </p:nvGrpSpPr>
        <p:grpSpPr>
          <a:xfrm>
            <a:off x="10352614" y="1589984"/>
            <a:ext cx="3698816" cy="3698816"/>
            <a:chOff x="-3715495" y="2593077"/>
            <a:chExt cx="6289643" cy="6289643"/>
          </a:xfrm>
        </p:grpSpPr>
        <p:pic>
          <p:nvPicPr>
            <p:cNvPr id="39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15495" y="2593077"/>
              <a:ext cx="6289643" cy="6289643"/>
            </a:xfrm>
            <a:prstGeom prst="rect">
              <a:avLst/>
            </a:prstGeom>
          </p:spPr>
        </p:pic>
      </p:grpSp>
      <p:cxnSp>
        <p:nvCxnSpPr>
          <p:cNvPr id="8" name="직선 연결선[R] 53">
            <a:extLst>
              <a:ext uri="{FF2B5EF4-FFF2-40B4-BE49-F238E27FC236}">
                <a16:creationId xmlns:a16="http://schemas.microsoft.com/office/drawing/2014/main" id="{D428CB05-8A01-694E-99CD-8D06D43E64DD}"/>
              </a:ext>
            </a:extLst>
          </p:cNvPr>
          <p:cNvCxnSpPr>
            <a:cxnSpLocks/>
          </p:cNvCxnSpPr>
          <p:nvPr/>
        </p:nvCxnSpPr>
        <p:spPr>
          <a:xfrm>
            <a:off x="6504622" y="556988"/>
            <a:ext cx="56873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57174" y="567131"/>
            <a:ext cx="2762252" cy="490884"/>
          </a:xfrm>
          <a:prstGeom prst="rect">
            <a:avLst/>
          </a:prstGeom>
          <a:solidFill>
            <a:srgbClr val="2DBBB5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pc="-15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서비스 </a:t>
            </a:r>
            <a:r>
              <a:rPr kumimoji="1" lang="en-US" altLang="ko-KR" spc="-15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Flow Template</a:t>
            </a:r>
            <a:endParaRPr kumimoji="1" lang="ko-KR" altLang="en-US" spc="-150">
              <a:solidFill>
                <a:schemeClr val="bg1"/>
              </a:solidFill>
              <a:effectLst>
                <a:outerShdw blurRad="121668" dist="70493" dir="3240000" sx="101000" sy="101000" algn="ctr" rotWithShape="0">
                  <a:schemeClr val="bg2">
                    <a:lumMod val="25000"/>
                    <a:alpha val="69000"/>
                  </a:schemeClr>
                </a:outerShdw>
              </a:effectLst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45655A-50BD-CB4B-8D12-00F9D9F00A12}"/>
              </a:ext>
            </a:extLst>
          </p:cNvPr>
          <p:cNvSpPr txBox="1"/>
          <p:nvPr/>
        </p:nvSpPr>
        <p:spPr>
          <a:xfrm>
            <a:off x="9652832" y="26634"/>
            <a:ext cx="731248" cy="533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3467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rgbClr val="FFA69E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Times New Roman" pitchFamily="18" charset="0"/>
              </a:rPr>
              <a:t>03</a:t>
            </a:r>
            <a:endParaRPr lang="ko-KR" altLang="en-US" sz="3467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rgbClr val="FFA69E"/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06C900-7BFE-784F-8709-163F75B9B775}"/>
              </a:ext>
            </a:extLst>
          </p:cNvPr>
          <p:cNvSpPr txBox="1"/>
          <p:nvPr/>
        </p:nvSpPr>
        <p:spPr>
          <a:xfrm>
            <a:off x="9965253" y="35512"/>
            <a:ext cx="212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81"/>
              </a:spcBef>
            </a:pPr>
            <a:r>
              <a:rPr lang="ko-KR" altLang="en-US" sz="2400" spc="-17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34" charset="0"/>
              </a:rPr>
              <a:t>서비스 </a:t>
            </a:r>
            <a:r>
              <a:rPr lang="en-US" altLang="ko-KR" sz="2400" spc="-17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34" charset="0"/>
              </a:rPr>
              <a:t>Flow</a:t>
            </a:r>
          </a:p>
        </p:txBody>
      </p:sp>
      <p:graphicFrame>
        <p:nvGraphicFramePr>
          <p:cNvPr id="27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93365"/>
              </p:ext>
            </p:extLst>
          </p:nvPr>
        </p:nvGraphicFramePr>
        <p:xfrm>
          <a:off x="431274" y="1202812"/>
          <a:ext cx="11283905" cy="413513"/>
        </p:xfrm>
        <a:graphic>
          <a:graphicData uri="http://schemas.openxmlformats.org/drawingml/2006/table">
            <a:tbl>
              <a:tblPr/>
              <a:tblGrid>
                <a:gridCol w="2066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서비스명</a:t>
                      </a:r>
                    </a:p>
                  </a:txBody>
                  <a:tcPr marL="91444" marR="91444" marT="45839" marB="4583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회원 가입 </a:t>
                      </a: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플로우</a:t>
                      </a:r>
                      <a:endParaRPr kumimoji="1" lang="ko-KR" altLang="en-US" sz="1600" b="1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91444" marR="91444"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88">
            <a:extLst>
              <a:ext uri="{FF2B5EF4-FFF2-40B4-BE49-F238E27FC236}">
                <a16:creationId xmlns:a16="http://schemas.microsoft.com/office/drawing/2014/main" id="{56268E0F-6747-4F61-A418-66810668A057}"/>
              </a:ext>
            </a:extLst>
          </p:cNvPr>
          <p:cNvGraphicFramePr>
            <a:graphicFrameLocks noGrp="1"/>
          </p:cNvGraphicFramePr>
          <p:nvPr/>
        </p:nvGraphicFramePr>
        <p:xfrm>
          <a:off x="431274" y="1684016"/>
          <a:ext cx="11283906" cy="4635889"/>
        </p:xfrm>
        <a:graphic>
          <a:graphicData uri="http://schemas.openxmlformats.org/drawingml/2006/table">
            <a:tbl>
              <a:tblPr/>
              <a:tblGrid>
                <a:gridCol w="121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35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흐름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954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Group 188">
            <a:extLst>
              <a:ext uri="{FF2B5EF4-FFF2-40B4-BE49-F238E27FC236}">
                <a16:creationId xmlns:a16="http://schemas.microsoft.com/office/drawing/2014/main" id="{56268E0F-6747-4F61-A418-66810668A0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274" y="1696204"/>
          <a:ext cx="11283906" cy="4625591"/>
        </p:xfrm>
        <a:graphic>
          <a:graphicData uri="http://schemas.openxmlformats.org/drawingml/2006/table">
            <a:tbl>
              <a:tblPr/>
              <a:tblGrid>
                <a:gridCol w="121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37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서비스 흐름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954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28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서비스 플로우</a:t>
                      </a:r>
                      <a:endParaRPr kumimoji="1" lang="ko-KR" altLang="en-US" sz="28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1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444006" y="936176"/>
            <a:ext cx="3342325" cy="593969"/>
          </a:xfrm>
          <a:prstGeom prst="rect">
            <a:avLst/>
          </a:prstGeom>
          <a:solidFill>
            <a:srgbClr val="FFA69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1</a:t>
            </a:r>
            <a:r>
              <a:rPr kumimoji="1" lang="ko-KR" altLang="en-US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주차 산출물</a:t>
            </a:r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(</a:t>
            </a:r>
            <a:r>
              <a:rPr kumimoji="1" lang="ko-KR" altLang="en-US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필수</a:t>
            </a:r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)</a:t>
            </a:r>
            <a:endParaRPr kumimoji="1" lang="ko-KR" altLang="en-US" spc="-150" dirty="0">
              <a:solidFill>
                <a:schemeClr val="bg1"/>
              </a:solidFill>
              <a:effectLst>
                <a:outerShdw blurRad="121668" dist="70493" dir="3240000" sx="101000" sy="101000" algn="ctr" rotWithShape="0">
                  <a:schemeClr val="bg2">
                    <a:lumMod val="25000"/>
                    <a:alpha val="69000"/>
                  </a:schemeClr>
                </a:outerShdw>
              </a:effectLst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580" y="2163797"/>
            <a:ext cx="65627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8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257175" y="810154"/>
            <a:ext cx="11665536" cy="5635034"/>
          </a:xfrm>
          <a:prstGeom prst="roundRect">
            <a:avLst>
              <a:gd name="adj" fmla="val 17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1005"/>
          <p:cNvGrpSpPr/>
          <p:nvPr/>
        </p:nvGrpSpPr>
        <p:grpSpPr>
          <a:xfrm>
            <a:off x="3242684" y="4230539"/>
            <a:ext cx="3852885" cy="4000867"/>
            <a:chOff x="16741348" y="1645302"/>
            <a:chExt cx="3393494" cy="3393494"/>
          </a:xfrm>
        </p:grpSpPr>
        <p:pic>
          <p:nvPicPr>
            <p:cNvPr id="35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1348" y="1645302"/>
              <a:ext cx="3393494" cy="3393494"/>
            </a:xfrm>
            <a:prstGeom prst="rect">
              <a:avLst/>
            </a:prstGeom>
          </p:spPr>
        </p:pic>
      </p:grpSp>
      <p:grpSp>
        <p:nvGrpSpPr>
          <p:cNvPr id="36" name="그룹 1004"/>
          <p:cNvGrpSpPr/>
          <p:nvPr/>
        </p:nvGrpSpPr>
        <p:grpSpPr>
          <a:xfrm>
            <a:off x="-1384606" y="334505"/>
            <a:ext cx="2705780" cy="2705780"/>
            <a:chOff x="-3715495" y="2593077"/>
            <a:chExt cx="6289643" cy="6289643"/>
          </a:xfrm>
        </p:grpSpPr>
        <p:pic>
          <p:nvPicPr>
            <p:cNvPr id="37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15495" y="2593077"/>
              <a:ext cx="6289643" cy="6289643"/>
            </a:xfrm>
            <a:prstGeom prst="rect">
              <a:avLst/>
            </a:prstGeom>
          </p:spPr>
        </p:pic>
      </p:grpSp>
      <p:grpSp>
        <p:nvGrpSpPr>
          <p:cNvPr id="38" name="그룹 1004"/>
          <p:cNvGrpSpPr/>
          <p:nvPr/>
        </p:nvGrpSpPr>
        <p:grpSpPr>
          <a:xfrm>
            <a:off x="10352614" y="1589984"/>
            <a:ext cx="3698816" cy="3698816"/>
            <a:chOff x="-3715495" y="2593077"/>
            <a:chExt cx="6289643" cy="6289643"/>
          </a:xfrm>
        </p:grpSpPr>
        <p:pic>
          <p:nvPicPr>
            <p:cNvPr id="39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15495" y="2593077"/>
              <a:ext cx="6289643" cy="6289643"/>
            </a:xfrm>
            <a:prstGeom prst="rect">
              <a:avLst/>
            </a:prstGeom>
          </p:spPr>
        </p:pic>
      </p:grpSp>
      <p:cxnSp>
        <p:nvCxnSpPr>
          <p:cNvPr id="8" name="직선 연결선[R] 53">
            <a:extLst>
              <a:ext uri="{FF2B5EF4-FFF2-40B4-BE49-F238E27FC236}">
                <a16:creationId xmlns:a16="http://schemas.microsoft.com/office/drawing/2014/main" id="{D428CB05-8A01-694E-99CD-8D06D43E64DD}"/>
              </a:ext>
            </a:extLst>
          </p:cNvPr>
          <p:cNvCxnSpPr>
            <a:cxnSpLocks/>
          </p:cNvCxnSpPr>
          <p:nvPr/>
        </p:nvCxnSpPr>
        <p:spPr>
          <a:xfrm>
            <a:off x="6504622" y="556988"/>
            <a:ext cx="56873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57174" y="567131"/>
            <a:ext cx="2762252" cy="490884"/>
          </a:xfrm>
          <a:prstGeom prst="rect">
            <a:avLst/>
          </a:prstGeom>
          <a:solidFill>
            <a:srgbClr val="2DBBB5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pc="-15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서비스 </a:t>
            </a:r>
            <a:r>
              <a:rPr kumimoji="1" lang="en-US" altLang="ko-KR" spc="-15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Flow Template</a:t>
            </a:r>
            <a:endParaRPr kumimoji="1" lang="ko-KR" altLang="en-US" spc="-150">
              <a:solidFill>
                <a:schemeClr val="bg1"/>
              </a:solidFill>
              <a:effectLst>
                <a:outerShdw blurRad="121668" dist="70493" dir="3240000" sx="101000" sy="101000" algn="ctr" rotWithShape="0">
                  <a:schemeClr val="bg2">
                    <a:lumMod val="25000"/>
                    <a:alpha val="69000"/>
                  </a:schemeClr>
                </a:outerShdw>
              </a:effectLst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45655A-50BD-CB4B-8D12-00F9D9F00A12}"/>
              </a:ext>
            </a:extLst>
          </p:cNvPr>
          <p:cNvSpPr txBox="1"/>
          <p:nvPr/>
        </p:nvSpPr>
        <p:spPr>
          <a:xfrm>
            <a:off x="9652832" y="26634"/>
            <a:ext cx="731248" cy="533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3467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rgbClr val="FFA69E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Times New Roman" pitchFamily="18" charset="0"/>
              </a:rPr>
              <a:t>03</a:t>
            </a:r>
            <a:endParaRPr lang="ko-KR" altLang="en-US" sz="3467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rgbClr val="FFA69E"/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06C900-7BFE-784F-8709-163F75B9B775}"/>
              </a:ext>
            </a:extLst>
          </p:cNvPr>
          <p:cNvSpPr txBox="1"/>
          <p:nvPr/>
        </p:nvSpPr>
        <p:spPr>
          <a:xfrm>
            <a:off x="9965253" y="35512"/>
            <a:ext cx="212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81"/>
              </a:spcBef>
            </a:pPr>
            <a:r>
              <a:rPr lang="ko-KR" altLang="en-US" sz="2400" spc="-17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34" charset="0"/>
              </a:rPr>
              <a:t>서비스 </a:t>
            </a:r>
            <a:r>
              <a:rPr lang="en-US" altLang="ko-KR" sz="2400" spc="-17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34" charset="0"/>
              </a:rPr>
              <a:t>Flow</a:t>
            </a:r>
          </a:p>
        </p:txBody>
      </p:sp>
      <p:graphicFrame>
        <p:nvGraphicFramePr>
          <p:cNvPr id="27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689537"/>
              </p:ext>
            </p:extLst>
          </p:nvPr>
        </p:nvGraphicFramePr>
        <p:xfrm>
          <a:off x="431274" y="1202812"/>
          <a:ext cx="11283905" cy="413513"/>
        </p:xfrm>
        <a:graphic>
          <a:graphicData uri="http://schemas.openxmlformats.org/drawingml/2006/table">
            <a:tbl>
              <a:tblPr/>
              <a:tblGrid>
                <a:gridCol w="2066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서비스명</a:t>
                      </a:r>
                    </a:p>
                  </a:txBody>
                  <a:tcPr marL="91444" marR="91444" marT="45839" marB="4583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로그인 </a:t>
                      </a: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플로우</a:t>
                      </a:r>
                      <a:endParaRPr kumimoji="1" lang="ko-KR" altLang="en-US" sz="1600" b="1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91444" marR="91444"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88">
            <a:extLst>
              <a:ext uri="{FF2B5EF4-FFF2-40B4-BE49-F238E27FC236}">
                <a16:creationId xmlns:a16="http://schemas.microsoft.com/office/drawing/2014/main" id="{56268E0F-6747-4F61-A418-66810668A057}"/>
              </a:ext>
            </a:extLst>
          </p:cNvPr>
          <p:cNvGraphicFramePr>
            <a:graphicFrameLocks noGrp="1"/>
          </p:cNvGraphicFramePr>
          <p:nvPr/>
        </p:nvGraphicFramePr>
        <p:xfrm>
          <a:off x="431274" y="1684016"/>
          <a:ext cx="11283906" cy="4635889"/>
        </p:xfrm>
        <a:graphic>
          <a:graphicData uri="http://schemas.openxmlformats.org/drawingml/2006/table">
            <a:tbl>
              <a:tblPr/>
              <a:tblGrid>
                <a:gridCol w="121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35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흐름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954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Group 188">
            <a:extLst>
              <a:ext uri="{FF2B5EF4-FFF2-40B4-BE49-F238E27FC236}">
                <a16:creationId xmlns:a16="http://schemas.microsoft.com/office/drawing/2014/main" id="{56268E0F-6747-4F61-A418-66810668A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40201"/>
              </p:ext>
            </p:extLst>
          </p:nvPr>
        </p:nvGraphicFramePr>
        <p:xfrm>
          <a:off x="431274" y="1696204"/>
          <a:ext cx="11283906" cy="4625591"/>
        </p:xfrm>
        <a:graphic>
          <a:graphicData uri="http://schemas.openxmlformats.org/drawingml/2006/table">
            <a:tbl>
              <a:tblPr/>
              <a:tblGrid>
                <a:gridCol w="121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37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서비스 흐름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954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28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서비스 플로우</a:t>
                      </a:r>
                      <a:endParaRPr kumimoji="1" lang="ko-KR" altLang="en-US" sz="28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1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444006" y="936176"/>
            <a:ext cx="3342325" cy="593969"/>
          </a:xfrm>
          <a:prstGeom prst="rect">
            <a:avLst/>
          </a:prstGeom>
          <a:solidFill>
            <a:srgbClr val="FFA69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1</a:t>
            </a:r>
            <a:r>
              <a:rPr kumimoji="1" lang="ko-KR" altLang="en-US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주차 산출물</a:t>
            </a:r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(</a:t>
            </a:r>
            <a:r>
              <a:rPr kumimoji="1" lang="ko-KR" altLang="en-US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필수</a:t>
            </a:r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)</a:t>
            </a:r>
            <a:endParaRPr kumimoji="1" lang="ko-KR" altLang="en-US" spc="-150" dirty="0">
              <a:solidFill>
                <a:schemeClr val="bg1"/>
              </a:solidFill>
              <a:effectLst>
                <a:outerShdw blurRad="121668" dist="70493" dir="3240000" sx="101000" sy="101000" algn="ctr" rotWithShape="0">
                  <a:schemeClr val="bg2">
                    <a:lumMod val="25000"/>
                    <a:alpha val="69000"/>
                  </a:schemeClr>
                </a:outerShdw>
              </a:effectLst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751" y="2170306"/>
            <a:ext cx="4552950" cy="41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7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257175" y="810154"/>
            <a:ext cx="11665536" cy="5635034"/>
          </a:xfrm>
          <a:prstGeom prst="roundRect">
            <a:avLst>
              <a:gd name="adj" fmla="val 17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1005"/>
          <p:cNvGrpSpPr/>
          <p:nvPr/>
        </p:nvGrpSpPr>
        <p:grpSpPr>
          <a:xfrm>
            <a:off x="3242684" y="4230539"/>
            <a:ext cx="3852885" cy="4000867"/>
            <a:chOff x="16741348" y="1645302"/>
            <a:chExt cx="3393494" cy="3393494"/>
          </a:xfrm>
        </p:grpSpPr>
        <p:pic>
          <p:nvPicPr>
            <p:cNvPr id="35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1348" y="1645302"/>
              <a:ext cx="3393494" cy="3393494"/>
            </a:xfrm>
            <a:prstGeom prst="rect">
              <a:avLst/>
            </a:prstGeom>
          </p:spPr>
        </p:pic>
      </p:grpSp>
      <p:grpSp>
        <p:nvGrpSpPr>
          <p:cNvPr id="36" name="그룹 1004"/>
          <p:cNvGrpSpPr/>
          <p:nvPr/>
        </p:nvGrpSpPr>
        <p:grpSpPr>
          <a:xfrm>
            <a:off x="-1384606" y="334505"/>
            <a:ext cx="2705780" cy="2705780"/>
            <a:chOff x="-3715495" y="2593077"/>
            <a:chExt cx="6289643" cy="6289643"/>
          </a:xfrm>
        </p:grpSpPr>
        <p:pic>
          <p:nvPicPr>
            <p:cNvPr id="37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15495" y="2593077"/>
              <a:ext cx="6289643" cy="6289643"/>
            </a:xfrm>
            <a:prstGeom prst="rect">
              <a:avLst/>
            </a:prstGeom>
          </p:spPr>
        </p:pic>
      </p:grpSp>
      <p:grpSp>
        <p:nvGrpSpPr>
          <p:cNvPr id="38" name="그룹 1004"/>
          <p:cNvGrpSpPr/>
          <p:nvPr/>
        </p:nvGrpSpPr>
        <p:grpSpPr>
          <a:xfrm>
            <a:off x="10352614" y="1589984"/>
            <a:ext cx="3698816" cy="3698816"/>
            <a:chOff x="-3715495" y="2593077"/>
            <a:chExt cx="6289643" cy="6289643"/>
          </a:xfrm>
        </p:grpSpPr>
        <p:pic>
          <p:nvPicPr>
            <p:cNvPr id="39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15495" y="2593077"/>
              <a:ext cx="6289643" cy="6289643"/>
            </a:xfrm>
            <a:prstGeom prst="rect">
              <a:avLst/>
            </a:prstGeom>
          </p:spPr>
        </p:pic>
      </p:grpSp>
      <p:cxnSp>
        <p:nvCxnSpPr>
          <p:cNvPr id="8" name="직선 연결선[R] 53">
            <a:extLst>
              <a:ext uri="{FF2B5EF4-FFF2-40B4-BE49-F238E27FC236}">
                <a16:creationId xmlns:a16="http://schemas.microsoft.com/office/drawing/2014/main" id="{D428CB05-8A01-694E-99CD-8D06D43E64DD}"/>
              </a:ext>
            </a:extLst>
          </p:cNvPr>
          <p:cNvCxnSpPr>
            <a:cxnSpLocks/>
          </p:cNvCxnSpPr>
          <p:nvPr/>
        </p:nvCxnSpPr>
        <p:spPr>
          <a:xfrm>
            <a:off x="6504622" y="556988"/>
            <a:ext cx="56873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57174" y="567131"/>
            <a:ext cx="2762252" cy="490884"/>
          </a:xfrm>
          <a:prstGeom prst="rect">
            <a:avLst/>
          </a:prstGeom>
          <a:solidFill>
            <a:srgbClr val="2DBBB5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pc="-15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서비스 </a:t>
            </a:r>
            <a:r>
              <a:rPr kumimoji="1" lang="en-US" altLang="ko-KR" spc="-15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Flow Template</a:t>
            </a:r>
            <a:endParaRPr kumimoji="1" lang="ko-KR" altLang="en-US" spc="-150">
              <a:solidFill>
                <a:schemeClr val="bg1"/>
              </a:solidFill>
              <a:effectLst>
                <a:outerShdw blurRad="121668" dist="70493" dir="3240000" sx="101000" sy="101000" algn="ctr" rotWithShape="0">
                  <a:schemeClr val="bg2">
                    <a:lumMod val="25000"/>
                    <a:alpha val="69000"/>
                  </a:schemeClr>
                </a:outerShdw>
              </a:effectLst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45655A-50BD-CB4B-8D12-00F9D9F00A12}"/>
              </a:ext>
            </a:extLst>
          </p:cNvPr>
          <p:cNvSpPr txBox="1"/>
          <p:nvPr/>
        </p:nvSpPr>
        <p:spPr>
          <a:xfrm>
            <a:off x="9652832" y="26634"/>
            <a:ext cx="731248" cy="533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3467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rgbClr val="FFA69E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Times New Roman" pitchFamily="18" charset="0"/>
              </a:rPr>
              <a:t>03</a:t>
            </a:r>
            <a:endParaRPr lang="ko-KR" altLang="en-US" sz="3467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rgbClr val="FFA69E"/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06C900-7BFE-784F-8709-163F75B9B775}"/>
              </a:ext>
            </a:extLst>
          </p:cNvPr>
          <p:cNvSpPr txBox="1"/>
          <p:nvPr/>
        </p:nvSpPr>
        <p:spPr>
          <a:xfrm>
            <a:off x="9965253" y="35512"/>
            <a:ext cx="212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81"/>
              </a:spcBef>
            </a:pPr>
            <a:r>
              <a:rPr lang="ko-KR" altLang="en-US" sz="2400" spc="-17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34" charset="0"/>
              </a:rPr>
              <a:t>서비스 </a:t>
            </a:r>
            <a:r>
              <a:rPr lang="en-US" altLang="ko-KR" sz="2400" spc="-17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34" charset="0"/>
              </a:rPr>
              <a:t>Flow</a:t>
            </a:r>
          </a:p>
        </p:txBody>
      </p:sp>
      <p:graphicFrame>
        <p:nvGraphicFramePr>
          <p:cNvPr id="27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221676"/>
              </p:ext>
            </p:extLst>
          </p:nvPr>
        </p:nvGraphicFramePr>
        <p:xfrm>
          <a:off x="431274" y="1202812"/>
          <a:ext cx="11283905" cy="413513"/>
        </p:xfrm>
        <a:graphic>
          <a:graphicData uri="http://schemas.openxmlformats.org/drawingml/2006/table">
            <a:tbl>
              <a:tblPr/>
              <a:tblGrid>
                <a:gridCol w="2066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서비스명</a:t>
                      </a:r>
                    </a:p>
                  </a:txBody>
                  <a:tcPr marL="91444" marR="91444" marT="45839" marB="4583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작업일지 작성 </a:t>
                      </a: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플로우</a:t>
                      </a:r>
                      <a:endParaRPr kumimoji="1" lang="ko-KR" altLang="en-US" sz="1600" b="1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91444" marR="91444"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88">
            <a:extLst>
              <a:ext uri="{FF2B5EF4-FFF2-40B4-BE49-F238E27FC236}">
                <a16:creationId xmlns:a16="http://schemas.microsoft.com/office/drawing/2014/main" id="{56268E0F-6747-4F61-A418-66810668A057}"/>
              </a:ext>
            </a:extLst>
          </p:cNvPr>
          <p:cNvGraphicFramePr>
            <a:graphicFrameLocks noGrp="1"/>
          </p:cNvGraphicFramePr>
          <p:nvPr/>
        </p:nvGraphicFramePr>
        <p:xfrm>
          <a:off x="431274" y="1684016"/>
          <a:ext cx="11283906" cy="4635889"/>
        </p:xfrm>
        <a:graphic>
          <a:graphicData uri="http://schemas.openxmlformats.org/drawingml/2006/table">
            <a:tbl>
              <a:tblPr/>
              <a:tblGrid>
                <a:gridCol w="121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35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흐름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954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Group 188">
            <a:extLst>
              <a:ext uri="{FF2B5EF4-FFF2-40B4-BE49-F238E27FC236}">
                <a16:creationId xmlns:a16="http://schemas.microsoft.com/office/drawing/2014/main" id="{56268E0F-6747-4F61-A418-66810668A0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274" y="1696204"/>
          <a:ext cx="11283906" cy="4625591"/>
        </p:xfrm>
        <a:graphic>
          <a:graphicData uri="http://schemas.openxmlformats.org/drawingml/2006/table">
            <a:tbl>
              <a:tblPr/>
              <a:tblGrid>
                <a:gridCol w="121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37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서비스 흐름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954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28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서비스 플로우</a:t>
                      </a:r>
                      <a:endParaRPr kumimoji="1" lang="ko-KR" altLang="en-US" sz="28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1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444006" y="936176"/>
            <a:ext cx="3342325" cy="593969"/>
          </a:xfrm>
          <a:prstGeom prst="rect">
            <a:avLst/>
          </a:prstGeom>
          <a:solidFill>
            <a:srgbClr val="FFA69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1</a:t>
            </a:r>
            <a:r>
              <a:rPr kumimoji="1" lang="ko-KR" altLang="en-US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주차 산출물</a:t>
            </a:r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(</a:t>
            </a:r>
            <a:r>
              <a:rPr kumimoji="1" lang="ko-KR" altLang="en-US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필수</a:t>
            </a:r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)</a:t>
            </a:r>
            <a:endParaRPr kumimoji="1" lang="ko-KR" altLang="en-US" spc="-150" dirty="0">
              <a:solidFill>
                <a:schemeClr val="bg1"/>
              </a:solidFill>
              <a:effectLst>
                <a:outerShdw blurRad="121668" dist="70493" dir="3240000" sx="101000" sy="101000" algn="ctr" rotWithShape="0">
                  <a:schemeClr val="bg2">
                    <a:lumMod val="25000"/>
                    <a:alpha val="69000"/>
                  </a:schemeClr>
                </a:outerShdw>
              </a:effectLst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2684" y="2127480"/>
            <a:ext cx="5978497" cy="404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0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257175" y="810154"/>
            <a:ext cx="11665536" cy="5635034"/>
          </a:xfrm>
          <a:prstGeom prst="roundRect">
            <a:avLst>
              <a:gd name="adj" fmla="val 17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1005"/>
          <p:cNvGrpSpPr/>
          <p:nvPr/>
        </p:nvGrpSpPr>
        <p:grpSpPr>
          <a:xfrm>
            <a:off x="3242684" y="4230539"/>
            <a:ext cx="3852885" cy="4000867"/>
            <a:chOff x="16741348" y="1645302"/>
            <a:chExt cx="3393494" cy="3393494"/>
          </a:xfrm>
        </p:grpSpPr>
        <p:pic>
          <p:nvPicPr>
            <p:cNvPr id="35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1348" y="1645302"/>
              <a:ext cx="3393494" cy="3393494"/>
            </a:xfrm>
            <a:prstGeom prst="rect">
              <a:avLst/>
            </a:prstGeom>
          </p:spPr>
        </p:pic>
      </p:grpSp>
      <p:grpSp>
        <p:nvGrpSpPr>
          <p:cNvPr id="36" name="그룹 1004"/>
          <p:cNvGrpSpPr/>
          <p:nvPr/>
        </p:nvGrpSpPr>
        <p:grpSpPr>
          <a:xfrm>
            <a:off x="-1384606" y="334505"/>
            <a:ext cx="2705780" cy="2705780"/>
            <a:chOff x="-3715495" y="2593077"/>
            <a:chExt cx="6289643" cy="6289643"/>
          </a:xfrm>
        </p:grpSpPr>
        <p:pic>
          <p:nvPicPr>
            <p:cNvPr id="37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15495" y="2593077"/>
              <a:ext cx="6289643" cy="6289643"/>
            </a:xfrm>
            <a:prstGeom prst="rect">
              <a:avLst/>
            </a:prstGeom>
          </p:spPr>
        </p:pic>
      </p:grpSp>
      <p:grpSp>
        <p:nvGrpSpPr>
          <p:cNvPr id="38" name="그룹 1004"/>
          <p:cNvGrpSpPr/>
          <p:nvPr/>
        </p:nvGrpSpPr>
        <p:grpSpPr>
          <a:xfrm>
            <a:off x="10352614" y="1589984"/>
            <a:ext cx="3698816" cy="3698816"/>
            <a:chOff x="-3715495" y="2593077"/>
            <a:chExt cx="6289643" cy="6289643"/>
          </a:xfrm>
        </p:grpSpPr>
        <p:pic>
          <p:nvPicPr>
            <p:cNvPr id="39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15495" y="2593077"/>
              <a:ext cx="6289643" cy="6289643"/>
            </a:xfrm>
            <a:prstGeom prst="rect">
              <a:avLst/>
            </a:prstGeom>
          </p:spPr>
        </p:pic>
      </p:grpSp>
      <p:cxnSp>
        <p:nvCxnSpPr>
          <p:cNvPr id="8" name="직선 연결선[R] 53">
            <a:extLst>
              <a:ext uri="{FF2B5EF4-FFF2-40B4-BE49-F238E27FC236}">
                <a16:creationId xmlns:a16="http://schemas.microsoft.com/office/drawing/2014/main" id="{D428CB05-8A01-694E-99CD-8D06D43E64DD}"/>
              </a:ext>
            </a:extLst>
          </p:cNvPr>
          <p:cNvCxnSpPr>
            <a:cxnSpLocks/>
          </p:cNvCxnSpPr>
          <p:nvPr/>
        </p:nvCxnSpPr>
        <p:spPr>
          <a:xfrm>
            <a:off x="6504622" y="556988"/>
            <a:ext cx="56873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57174" y="567131"/>
            <a:ext cx="2762252" cy="490884"/>
          </a:xfrm>
          <a:prstGeom prst="rect">
            <a:avLst/>
          </a:prstGeom>
          <a:solidFill>
            <a:srgbClr val="2DBBB5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pc="-15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서비스 </a:t>
            </a:r>
            <a:r>
              <a:rPr kumimoji="1" lang="en-US" altLang="ko-KR" spc="-15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Flow Template</a:t>
            </a:r>
            <a:endParaRPr kumimoji="1" lang="ko-KR" altLang="en-US" spc="-150">
              <a:solidFill>
                <a:schemeClr val="bg1"/>
              </a:solidFill>
              <a:effectLst>
                <a:outerShdw blurRad="121668" dist="70493" dir="3240000" sx="101000" sy="101000" algn="ctr" rotWithShape="0">
                  <a:schemeClr val="bg2">
                    <a:lumMod val="25000"/>
                    <a:alpha val="69000"/>
                  </a:schemeClr>
                </a:outerShdw>
              </a:effectLst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45655A-50BD-CB4B-8D12-00F9D9F00A12}"/>
              </a:ext>
            </a:extLst>
          </p:cNvPr>
          <p:cNvSpPr txBox="1"/>
          <p:nvPr/>
        </p:nvSpPr>
        <p:spPr>
          <a:xfrm>
            <a:off x="9652832" y="26634"/>
            <a:ext cx="731248" cy="533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3467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rgbClr val="FFA69E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Times New Roman" pitchFamily="18" charset="0"/>
              </a:rPr>
              <a:t>03</a:t>
            </a:r>
            <a:endParaRPr lang="ko-KR" altLang="en-US" sz="3467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rgbClr val="FFA69E"/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06C900-7BFE-784F-8709-163F75B9B775}"/>
              </a:ext>
            </a:extLst>
          </p:cNvPr>
          <p:cNvSpPr txBox="1"/>
          <p:nvPr/>
        </p:nvSpPr>
        <p:spPr>
          <a:xfrm>
            <a:off x="9965253" y="35512"/>
            <a:ext cx="212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81"/>
              </a:spcBef>
            </a:pPr>
            <a:r>
              <a:rPr lang="ko-KR" altLang="en-US" sz="2400" spc="-17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34" charset="0"/>
              </a:rPr>
              <a:t>서비스 </a:t>
            </a:r>
            <a:r>
              <a:rPr lang="en-US" altLang="ko-KR" sz="2400" spc="-17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34" charset="0"/>
              </a:rPr>
              <a:t>Flow</a:t>
            </a:r>
          </a:p>
        </p:txBody>
      </p:sp>
      <p:graphicFrame>
        <p:nvGraphicFramePr>
          <p:cNvPr id="27" name="Group 72"/>
          <p:cNvGraphicFramePr>
            <a:graphicFrameLocks noGrp="1"/>
          </p:cNvGraphicFramePr>
          <p:nvPr>
            <p:extLst/>
          </p:nvPr>
        </p:nvGraphicFramePr>
        <p:xfrm>
          <a:off x="431274" y="1202812"/>
          <a:ext cx="11283905" cy="413513"/>
        </p:xfrm>
        <a:graphic>
          <a:graphicData uri="http://schemas.openxmlformats.org/drawingml/2006/table">
            <a:tbl>
              <a:tblPr/>
              <a:tblGrid>
                <a:gridCol w="2066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서비스명</a:t>
                      </a:r>
                    </a:p>
                  </a:txBody>
                  <a:tcPr marL="91444" marR="91444" marT="45839" marB="4583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1600" b="1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91444" marR="91444"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88">
            <a:extLst>
              <a:ext uri="{FF2B5EF4-FFF2-40B4-BE49-F238E27FC236}">
                <a16:creationId xmlns:a16="http://schemas.microsoft.com/office/drawing/2014/main" id="{56268E0F-6747-4F61-A418-66810668A057}"/>
              </a:ext>
            </a:extLst>
          </p:cNvPr>
          <p:cNvGraphicFramePr>
            <a:graphicFrameLocks noGrp="1"/>
          </p:cNvGraphicFramePr>
          <p:nvPr/>
        </p:nvGraphicFramePr>
        <p:xfrm>
          <a:off x="431274" y="1684016"/>
          <a:ext cx="11283906" cy="4635889"/>
        </p:xfrm>
        <a:graphic>
          <a:graphicData uri="http://schemas.openxmlformats.org/drawingml/2006/table">
            <a:tbl>
              <a:tblPr/>
              <a:tblGrid>
                <a:gridCol w="121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35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흐름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954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Group 188">
            <a:extLst>
              <a:ext uri="{FF2B5EF4-FFF2-40B4-BE49-F238E27FC236}">
                <a16:creationId xmlns:a16="http://schemas.microsoft.com/office/drawing/2014/main" id="{56268E0F-6747-4F61-A418-66810668A0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274" y="1696204"/>
          <a:ext cx="11283906" cy="4625591"/>
        </p:xfrm>
        <a:graphic>
          <a:graphicData uri="http://schemas.openxmlformats.org/drawingml/2006/table">
            <a:tbl>
              <a:tblPr/>
              <a:tblGrid>
                <a:gridCol w="121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37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서비스 흐름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954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28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서비스 플로우</a:t>
                      </a:r>
                      <a:endParaRPr kumimoji="1" lang="ko-KR" altLang="en-US" sz="28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444006" y="936176"/>
            <a:ext cx="3342325" cy="593969"/>
          </a:xfrm>
          <a:prstGeom prst="rect">
            <a:avLst/>
          </a:prstGeom>
          <a:solidFill>
            <a:srgbClr val="FFA69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1</a:t>
            </a:r>
            <a:r>
              <a:rPr kumimoji="1" lang="ko-KR" altLang="en-US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주차 산출물</a:t>
            </a:r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(</a:t>
            </a:r>
            <a:r>
              <a:rPr kumimoji="1" lang="ko-KR" altLang="en-US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필수</a:t>
            </a:r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)</a:t>
            </a:r>
            <a:endParaRPr kumimoji="1" lang="ko-KR" altLang="en-US" spc="-150" dirty="0">
              <a:solidFill>
                <a:schemeClr val="bg1"/>
              </a:solidFill>
              <a:effectLst>
                <a:outerShdw blurRad="121668" dist="70493" dir="3240000" sx="101000" sy="101000" algn="ctr" rotWithShape="0">
                  <a:schemeClr val="bg2">
                    <a:lumMod val="25000"/>
                    <a:alpha val="69000"/>
                  </a:schemeClr>
                </a:outerShdw>
              </a:effectLst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85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257175" y="810154"/>
            <a:ext cx="11665536" cy="5635034"/>
          </a:xfrm>
          <a:prstGeom prst="roundRect">
            <a:avLst>
              <a:gd name="adj" fmla="val 17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1005"/>
          <p:cNvGrpSpPr/>
          <p:nvPr/>
        </p:nvGrpSpPr>
        <p:grpSpPr>
          <a:xfrm>
            <a:off x="3242684" y="4230539"/>
            <a:ext cx="3852885" cy="4000867"/>
            <a:chOff x="16741348" y="1645302"/>
            <a:chExt cx="3393494" cy="3393494"/>
          </a:xfrm>
        </p:grpSpPr>
        <p:pic>
          <p:nvPicPr>
            <p:cNvPr id="35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1348" y="1645302"/>
              <a:ext cx="3393494" cy="3393494"/>
            </a:xfrm>
            <a:prstGeom prst="rect">
              <a:avLst/>
            </a:prstGeom>
          </p:spPr>
        </p:pic>
      </p:grpSp>
      <p:grpSp>
        <p:nvGrpSpPr>
          <p:cNvPr id="36" name="그룹 1004"/>
          <p:cNvGrpSpPr/>
          <p:nvPr/>
        </p:nvGrpSpPr>
        <p:grpSpPr>
          <a:xfrm>
            <a:off x="-1384606" y="334505"/>
            <a:ext cx="2705780" cy="2705780"/>
            <a:chOff x="-3715495" y="2593077"/>
            <a:chExt cx="6289643" cy="6289643"/>
          </a:xfrm>
        </p:grpSpPr>
        <p:pic>
          <p:nvPicPr>
            <p:cNvPr id="37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15495" y="2593077"/>
              <a:ext cx="6289643" cy="6289643"/>
            </a:xfrm>
            <a:prstGeom prst="rect">
              <a:avLst/>
            </a:prstGeom>
          </p:spPr>
        </p:pic>
      </p:grpSp>
      <p:grpSp>
        <p:nvGrpSpPr>
          <p:cNvPr id="38" name="그룹 1004"/>
          <p:cNvGrpSpPr/>
          <p:nvPr/>
        </p:nvGrpSpPr>
        <p:grpSpPr>
          <a:xfrm>
            <a:off x="10352614" y="1589984"/>
            <a:ext cx="3698816" cy="3698816"/>
            <a:chOff x="-3715495" y="2593077"/>
            <a:chExt cx="6289643" cy="6289643"/>
          </a:xfrm>
        </p:grpSpPr>
        <p:pic>
          <p:nvPicPr>
            <p:cNvPr id="39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15495" y="2593077"/>
              <a:ext cx="6289643" cy="6289643"/>
            </a:xfrm>
            <a:prstGeom prst="rect">
              <a:avLst/>
            </a:prstGeom>
          </p:spPr>
        </p:pic>
      </p:grpSp>
      <p:cxnSp>
        <p:nvCxnSpPr>
          <p:cNvPr id="8" name="직선 연결선[R] 53">
            <a:extLst>
              <a:ext uri="{FF2B5EF4-FFF2-40B4-BE49-F238E27FC236}">
                <a16:creationId xmlns:a16="http://schemas.microsoft.com/office/drawing/2014/main" id="{D428CB05-8A01-694E-99CD-8D06D43E64DD}"/>
              </a:ext>
            </a:extLst>
          </p:cNvPr>
          <p:cNvCxnSpPr>
            <a:cxnSpLocks/>
          </p:cNvCxnSpPr>
          <p:nvPr/>
        </p:nvCxnSpPr>
        <p:spPr>
          <a:xfrm>
            <a:off x="6504622" y="556988"/>
            <a:ext cx="56873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57174" y="567131"/>
            <a:ext cx="2762252" cy="490884"/>
          </a:xfrm>
          <a:prstGeom prst="rect">
            <a:avLst/>
          </a:prstGeom>
          <a:solidFill>
            <a:srgbClr val="2DBBB5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pc="-15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서비스 </a:t>
            </a:r>
            <a:r>
              <a:rPr kumimoji="1" lang="en-US" altLang="ko-KR" spc="-15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Flow Template</a:t>
            </a:r>
            <a:endParaRPr kumimoji="1" lang="ko-KR" altLang="en-US" spc="-150">
              <a:solidFill>
                <a:schemeClr val="bg1"/>
              </a:solidFill>
              <a:effectLst>
                <a:outerShdw blurRad="121668" dist="70493" dir="3240000" sx="101000" sy="101000" algn="ctr" rotWithShape="0">
                  <a:schemeClr val="bg2">
                    <a:lumMod val="25000"/>
                    <a:alpha val="69000"/>
                  </a:schemeClr>
                </a:outerShdw>
              </a:effectLst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45655A-50BD-CB4B-8D12-00F9D9F00A12}"/>
              </a:ext>
            </a:extLst>
          </p:cNvPr>
          <p:cNvSpPr txBox="1"/>
          <p:nvPr/>
        </p:nvSpPr>
        <p:spPr>
          <a:xfrm>
            <a:off x="9652832" y="26634"/>
            <a:ext cx="731248" cy="533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3467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rgbClr val="FFA69E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Times New Roman" pitchFamily="18" charset="0"/>
              </a:rPr>
              <a:t>03</a:t>
            </a:r>
            <a:endParaRPr lang="ko-KR" altLang="en-US" sz="3467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rgbClr val="FFA69E"/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06C900-7BFE-784F-8709-163F75B9B775}"/>
              </a:ext>
            </a:extLst>
          </p:cNvPr>
          <p:cNvSpPr txBox="1"/>
          <p:nvPr/>
        </p:nvSpPr>
        <p:spPr>
          <a:xfrm>
            <a:off x="9965253" y="35512"/>
            <a:ext cx="212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81"/>
              </a:spcBef>
            </a:pPr>
            <a:r>
              <a:rPr lang="ko-KR" altLang="en-US" sz="2400" spc="-17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34" charset="0"/>
              </a:rPr>
              <a:t>서비스 </a:t>
            </a:r>
            <a:r>
              <a:rPr lang="en-US" altLang="ko-KR" sz="2400" spc="-17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34" charset="0"/>
              </a:rPr>
              <a:t>Flow</a:t>
            </a:r>
          </a:p>
        </p:txBody>
      </p:sp>
      <p:graphicFrame>
        <p:nvGraphicFramePr>
          <p:cNvPr id="27" name="Group 72"/>
          <p:cNvGraphicFramePr>
            <a:graphicFrameLocks noGrp="1"/>
          </p:cNvGraphicFramePr>
          <p:nvPr>
            <p:extLst/>
          </p:nvPr>
        </p:nvGraphicFramePr>
        <p:xfrm>
          <a:off x="431274" y="1202812"/>
          <a:ext cx="11283905" cy="413513"/>
        </p:xfrm>
        <a:graphic>
          <a:graphicData uri="http://schemas.openxmlformats.org/drawingml/2006/table">
            <a:tbl>
              <a:tblPr/>
              <a:tblGrid>
                <a:gridCol w="2066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서비스명</a:t>
                      </a:r>
                    </a:p>
                  </a:txBody>
                  <a:tcPr marL="91444" marR="91444" marT="45839" marB="4583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1600" b="1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91444" marR="91444"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88">
            <a:extLst>
              <a:ext uri="{FF2B5EF4-FFF2-40B4-BE49-F238E27FC236}">
                <a16:creationId xmlns:a16="http://schemas.microsoft.com/office/drawing/2014/main" id="{56268E0F-6747-4F61-A418-66810668A057}"/>
              </a:ext>
            </a:extLst>
          </p:cNvPr>
          <p:cNvGraphicFramePr>
            <a:graphicFrameLocks noGrp="1"/>
          </p:cNvGraphicFramePr>
          <p:nvPr/>
        </p:nvGraphicFramePr>
        <p:xfrm>
          <a:off x="431274" y="1684016"/>
          <a:ext cx="11283906" cy="4635889"/>
        </p:xfrm>
        <a:graphic>
          <a:graphicData uri="http://schemas.openxmlformats.org/drawingml/2006/table">
            <a:tbl>
              <a:tblPr/>
              <a:tblGrid>
                <a:gridCol w="121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35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흐름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954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Group 188">
            <a:extLst>
              <a:ext uri="{FF2B5EF4-FFF2-40B4-BE49-F238E27FC236}">
                <a16:creationId xmlns:a16="http://schemas.microsoft.com/office/drawing/2014/main" id="{56268E0F-6747-4F61-A418-66810668A0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274" y="1696204"/>
          <a:ext cx="11283906" cy="4625591"/>
        </p:xfrm>
        <a:graphic>
          <a:graphicData uri="http://schemas.openxmlformats.org/drawingml/2006/table">
            <a:tbl>
              <a:tblPr/>
              <a:tblGrid>
                <a:gridCol w="121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37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서비스 흐름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954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28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서비스 플로우</a:t>
                      </a:r>
                      <a:endParaRPr kumimoji="1" lang="ko-KR" altLang="en-US" sz="28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1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444006" y="936176"/>
            <a:ext cx="3342325" cy="593969"/>
          </a:xfrm>
          <a:prstGeom prst="rect">
            <a:avLst/>
          </a:prstGeom>
          <a:solidFill>
            <a:srgbClr val="FFA69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1</a:t>
            </a:r>
            <a:r>
              <a:rPr kumimoji="1" lang="ko-KR" altLang="en-US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주차 산출물</a:t>
            </a:r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(</a:t>
            </a:r>
            <a:r>
              <a:rPr kumimoji="1" lang="ko-KR" altLang="en-US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필수</a:t>
            </a:r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)</a:t>
            </a:r>
            <a:endParaRPr kumimoji="1" lang="ko-KR" altLang="en-US" spc="-150" dirty="0">
              <a:solidFill>
                <a:schemeClr val="bg1"/>
              </a:solidFill>
              <a:effectLst>
                <a:outerShdw blurRad="121668" dist="70493" dir="3240000" sx="101000" sy="101000" algn="ctr" rotWithShape="0">
                  <a:schemeClr val="bg2">
                    <a:lumMod val="25000"/>
                    <a:alpha val="69000"/>
                  </a:schemeClr>
                </a:outerShdw>
              </a:effectLst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971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257175" y="810154"/>
            <a:ext cx="11665536" cy="5635034"/>
          </a:xfrm>
          <a:prstGeom prst="roundRect">
            <a:avLst>
              <a:gd name="adj" fmla="val 176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1005"/>
          <p:cNvGrpSpPr/>
          <p:nvPr/>
        </p:nvGrpSpPr>
        <p:grpSpPr>
          <a:xfrm>
            <a:off x="3242684" y="4230539"/>
            <a:ext cx="3852885" cy="4000867"/>
            <a:chOff x="16741348" y="1645302"/>
            <a:chExt cx="3393494" cy="3393494"/>
          </a:xfrm>
        </p:grpSpPr>
        <p:pic>
          <p:nvPicPr>
            <p:cNvPr id="35" name="Object 2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41348" y="1645302"/>
              <a:ext cx="3393494" cy="3393494"/>
            </a:xfrm>
            <a:prstGeom prst="rect">
              <a:avLst/>
            </a:prstGeom>
          </p:spPr>
        </p:pic>
      </p:grpSp>
      <p:grpSp>
        <p:nvGrpSpPr>
          <p:cNvPr id="36" name="그룹 1004"/>
          <p:cNvGrpSpPr/>
          <p:nvPr/>
        </p:nvGrpSpPr>
        <p:grpSpPr>
          <a:xfrm>
            <a:off x="-1384606" y="334505"/>
            <a:ext cx="2705780" cy="2705780"/>
            <a:chOff x="-3715495" y="2593077"/>
            <a:chExt cx="6289643" cy="6289643"/>
          </a:xfrm>
        </p:grpSpPr>
        <p:pic>
          <p:nvPicPr>
            <p:cNvPr id="37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15495" y="2593077"/>
              <a:ext cx="6289643" cy="6289643"/>
            </a:xfrm>
            <a:prstGeom prst="rect">
              <a:avLst/>
            </a:prstGeom>
          </p:spPr>
        </p:pic>
      </p:grpSp>
      <p:grpSp>
        <p:nvGrpSpPr>
          <p:cNvPr id="38" name="그룹 1004"/>
          <p:cNvGrpSpPr/>
          <p:nvPr/>
        </p:nvGrpSpPr>
        <p:grpSpPr>
          <a:xfrm>
            <a:off x="10352614" y="1589984"/>
            <a:ext cx="3698816" cy="3698816"/>
            <a:chOff x="-3715495" y="2593077"/>
            <a:chExt cx="6289643" cy="6289643"/>
          </a:xfrm>
        </p:grpSpPr>
        <p:pic>
          <p:nvPicPr>
            <p:cNvPr id="39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715495" y="2593077"/>
              <a:ext cx="6289643" cy="6289643"/>
            </a:xfrm>
            <a:prstGeom prst="rect">
              <a:avLst/>
            </a:prstGeom>
          </p:spPr>
        </p:pic>
      </p:grpSp>
      <p:cxnSp>
        <p:nvCxnSpPr>
          <p:cNvPr id="8" name="직선 연결선[R] 53">
            <a:extLst>
              <a:ext uri="{FF2B5EF4-FFF2-40B4-BE49-F238E27FC236}">
                <a16:creationId xmlns:a16="http://schemas.microsoft.com/office/drawing/2014/main" id="{D428CB05-8A01-694E-99CD-8D06D43E64DD}"/>
              </a:ext>
            </a:extLst>
          </p:cNvPr>
          <p:cNvCxnSpPr>
            <a:cxnSpLocks/>
          </p:cNvCxnSpPr>
          <p:nvPr/>
        </p:nvCxnSpPr>
        <p:spPr>
          <a:xfrm>
            <a:off x="6504622" y="556988"/>
            <a:ext cx="56873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57174" y="567131"/>
            <a:ext cx="2762252" cy="490884"/>
          </a:xfrm>
          <a:prstGeom prst="rect">
            <a:avLst/>
          </a:prstGeom>
          <a:solidFill>
            <a:srgbClr val="2DBBB5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pc="-15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서비스 </a:t>
            </a:r>
            <a:r>
              <a:rPr kumimoji="1" lang="en-US" altLang="ko-KR" spc="-15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Flow Template</a:t>
            </a:r>
            <a:endParaRPr kumimoji="1" lang="ko-KR" altLang="en-US" spc="-150">
              <a:solidFill>
                <a:schemeClr val="bg1"/>
              </a:solidFill>
              <a:effectLst>
                <a:outerShdw blurRad="121668" dist="70493" dir="3240000" sx="101000" sy="101000" algn="ctr" rotWithShape="0">
                  <a:schemeClr val="bg2">
                    <a:lumMod val="25000"/>
                    <a:alpha val="69000"/>
                  </a:schemeClr>
                </a:outerShdw>
              </a:effectLst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45655A-50BD-CB4B-8D12-00F9D9F00A12}"/>
              </a:ext>
            </a:extLst>
          </p:cNvPr>
          <p:cNvSpPr txBox="1"/>
          <p:nvPr/>
        </p:nvSpPr>
        <p:spPr>
          <a:xfrm>
            <a:off x="9652832" y="26634"/>
            <a:ext cx="731248" cy="533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3467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rgbClr val="FFA69E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Times New Roman" pitchFamily="18" charset="0"/>
              </a:rPr>
              <a:t>03</a:t>
            </a:r>
            <a:endParaRPr lang="ko-KR" altLang="en-US" sz="3467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rgbClr val="FFA69E"/>
              </a:solidFill>
              <a:latin typeface="강원교육튼튼" panose="02020603020101020101" pitchFamily="18" charset="-127"/>
              <a:ea typeface="강원교육튼튼" panose="02020603020101020101" pitchFamily="18" charset="-127"/>
              <a:cs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06C900-7BFE-784F-8709-163F75B9B775}"/>
              </a:ext>
            </a:extLst>
          </p:cNvPr>
          <p:cNvSpPr txBox="1"/>
          <p:nvPr/>
        </p:nvSpPr>
        <p:spPr>
          <a:xfrm>
            <a:off x="9965253" y="35512"/>
            <a:ext cx="212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81"/>
              </a:spcBef>
            </a:pPr>
            <a:r>
              <a:rPr lang="ko-KR" altLang="en-US" sz="2400" spc="-17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34" charset="0"/>
              </a:rPr>
              <a:t>서비스 </a:t>
            </a:r>
            <a:r>
              <a:rPr lang="en-US" altLang="ko-KR" sz="2400" spc="-17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  <a:cs typeface="Arial" pitchFamily="34" charset="0"/>
              </a:rPr>
              <a:t>Flow</a:t>
            </a:r>
          </a:p>
        </p:txBody>
      </p:sp>
      <p:graphicFrame>
        <p:nvGraphicFramePr>
          <p:cNvPr id="27" name="Group 72"/>
          <p:cNvGraphicFramePr>
            <a:graphicFrameLocks noGrp="1"/>
          </p:cNvGraphicFramePr>
          <p:nvPr>
            <p:extLst/>
          </p:nvPr>
        </p:nvGraphicFramePr>
        <p:xfrm>
          <a:off x="431274" y="1202812"/>
          <a:ext cx="11283905" cy="413513"/>
        </p:xfrm>
        <a:graphic>
          <a:graphicData uri="http://schemas.openxmlformats.org/drawingml/2006/table">
            <a:tbl>
              <a:tblPr/>
              <a:tblGrid>
                <a:gridCol w="2066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서비스명</a:t>
                      </a:r>
                    </a:p>
                  </a:txBody>
                  <a:tcPr marL="91444" marR="91444" marT="45839" marB="45839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ko-KR" altLang="en-US" sz="1600" b="1" i="0" u="none" strike="noStrike" cap="none" normalizeH="0" baseline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91444" marR="91444" marT="45839" marB="4583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88">
            <a:extLst>
              <a:ext uri="{FF2B5EF4-FFF2-40B4-BE49-F238E27FC236}">
                <a16:creationId xmlns:a16="http://schemas.microsoft.com/office/drawing/2014/main" id="{56268E0F-6747-4F61-A418-66810668A057}"/>
              </a:ext>
            </a:extLst>
          </p:cNvPr>
          <p:cNvGraphicFramePr>
            <a:graphicFrameLocks noGrp="1"/>
          </p:cNvGraphicFramePr>
          <p:nvPr/>
        </p:nvGraphicFramePr>
        <p:xfrm>
          <a:off x="431274" y="1684016"/>
          <a:ext cx="11283906" cy="4635889"/>
        </p:xfrm>
        <a:graphic>
          <a:graphicData uri="http://schemas.openxmlformats.org/drawingml/2006/table">
            <a:tbl>
              <a:tblPr/>
              <a:tblGrid>
                <a:gridCol w="121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35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흐름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954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0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돋움" panose="020B0600000101010101" pitchFamily="50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Group 188">
            <a:extLst>
              <a:ext uri="{FF2B5EF4-FFF2-40B4-BE49-F238E27FC236}">
                <a16:creationId xmlns:a16="http://schemas.microsoft.com/office/drawing/2014/main" id="{56268E0F-6747-4F61-A418-66810668A0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274" y="1696204"/>
          <a:ext cx="11283906" cy="4625591"/>
        </p:xfrm>
        <a:graphic>
          <a:graphicData uri="http://schemas.openxmlformats.org/drawingml/2006/table">
            <a:tbl>
              <a:tblPr/>
              <a:tblGrid>
                <a:gridCol w="121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1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37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구분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6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강원교육튼튼" panose="02020603020101020101" pitchFamily="18" charset="-127"/>
                          <a:ea typeface="강원교육튼튼" panose="02020603020101020101" pitchFamily="18" charset="-127"/>
                        </a:rPr>
                        <a:t>서비스 흐름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7954">
                <a:tc>
                  <a:txBody>
                    <a:bodyPr/>
                    <a:lstStyle>
                      <a:lvl1pPr algn="l" defTabSz="7620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1pPr>
                      <a:lvl2pPr marL="571500" algn="l" defTabSz="76200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2pPr>
                      <a:lvl3pPr marL="1143000" algn="l" defTabSz="7620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3pPr>
                      <a:lvl4pPr marL="17145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4pPr>
                      <a:lvl5pPr marL="2286000" algn="l" defTabSz="7620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5pPr>
                      <a:lvl6pPr marL="27432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6pPr>
                      <a:lvl7pPr marL="32004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7pPr>
                      <a:lvl8pPr marL="36576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8pPr>
                      <a:lvl9pPr marL="4114800" defTabSz="762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2800" b="1" i="0" u="none" strike="noStrike" cap="none" normalizeH="0" baseline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강원교육튼튼" panose="02020603020101020101" pitchFamily="18" charset="-127"/>
                          <a:ea typeface="강원교육튼튼"/>
                        </a:rPr>
                        <a:t>서비스 플로우</a:t>
                      </a:r>
                      <a:endParaRPr kumimoji="1" lang="ko-KR" altLang="en-US" sz="28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2800" b="1" i="0" u="none" strike="noStrike" cap="none" normalizeH="0" baseline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강원교육튼튼" panose="02020603020101020101" pitchFamily="18" charset="-127"/>
                        <a:ea typeface="강원교육튼튼" panose="02020603020101020101" pitchFamily="18" charset="-127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444006" y="936176"/>
            <a:ext cx="3342325" cy="593969"/>
          </a:xfrm>
          <a:prstGeom prst="rect">
            <a:avLst/>
          </a:prstGeom>
          <a:solidFill>
            <a:srgbClr val="FFA69E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1</a:t>
            </a:r>
            <a:r>
              <a:rPr kumimoji="1" lang="ko-KR" altLang="en-US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주차 산출물</a:t>
            </a:r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(</a:t>
            </a:r>
            <a:r>
              <a:rPr kumimoji="1" lang="ko-KR" altLang="en-US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필수</a:t>
            </a:r>
            <a:r>
              <a:rPr kumimoji="1" lang="en-US" altLang="ko-KR" spc="-150" dirty="0">
                <a:solidFill>
                  <a:schemeClr val="bg1"/>
                </a:solidFill>
                <a:effectLst>
                  <a:outerShdw blurRad="121668" dist="70493" dir="3240000" sx="101000" sy="101000" algn="ctr" rotWithShape="0">
                    <a:schemeClr val="bg2">
                      <a:lumMod val="25000"/>
                      <a:alpha val="69000"/>
                    </a:schemeClr>
                  </a:outerShd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  <a:cs typeface="+mj-cs"/>
              </a:rPr>
              <a:t>)</a:t>
            </a:r>
            <a:endParaRPr kumimoji="1" lang="ko-KR" altLang="en-US" spc="-150" dirty="0">
              <a:solidFill>
                <a:schemeClr val="bg1"/>
              </a:solidFill>
              <a:effectLst>
                <a:outerShdw blurRad="121668" dist="70493" dir="3240000" sx="101000" sy="101000" algn="ctr" rotWithShape="0">
                  <a:schemeClr val="bg2">
                    <a:lumMod val="25000"/>
                    <a:alpha val="69000"/>
                  </a:schemeClr>
                </a:outerShdw>
              </a:effectLst>
              <a:latin typeface="에스코어 드림 8 Heavy" panose="020B0903030302020204" pitchFamily="34" charset="-127"/>
              <a:ea typeface="에스코어 드림 8 Heavy" panose="020B0903030302020204" pitchFamily="34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044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5AF061810C8014FA1C70E00921C1D6A" ma:contentTypeVersion="4" ma:contentTypeDescription="새 문서를 만듭니다." ma:contentTypeScope="" ma:versionID="308e5a9ecd84e3e0d7081c83f75207dd">
  <xsd:schema xmlns:xsd="http://www.w3.org/2001/XMLSchema" xmlns:xs="http://www.w3.org/2001/XMLSchema" xmlns:p="http://schemas.microsoft.com/office/2006/metadata/properties" xmlns:ns2="0f6ad71a-8a4a-4fc6-acf3-e5741bcbc718" targetNamespace="http://schemas.microsoft.com/office/2006/metadata/properties" ma:root="true" ma:fieldsID="c608e721b902ca484dbaab4517740fe0" ns2:_="">
    <xsd:import namespace="0f6ad71a-8a4a-4fc6-acf3-e5741bcbc7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ad71a-8a4a-4fc6-acf3-e5741bcbc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542857-0EB5-43AB-8036-21FFA52B17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D4D7CA-2B51-4E99-BA24-F1AE129569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6ad71a-8a4a-4fc6-acf3-e5741bcbc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0FE60C-7CB0-4340-8E15-A375CD695140}">
  <ds:schemaRefs>
    <ds:schemaRef ds:uri="http://schemas.microsoft.com/office/2006/documentManagement/types"/>
    <ds:schemaRef ds:uri="5ad54f6d-ec11-4539-8dd8-3e0b1385c33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140</Words>
  <Application>Microsoft Office PowerPoint</Application>
  <PresentationFormat>와이드스크린</PresentationFormat>
  <Paragraphs>69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강원교육튼튼</vt:lpstr>
      <vt:lpstr>돋움</vt:lpstr>
      <vt:lpstr>맑은 고딕</vt:lpstr>
      <vt:lpstr>삼성긴고딕 Regular</vt:lpstr>
      <vt:lpstr>에스코어 드림 8 Heavy</vt:lpstr>
      <vt:lpstr>Arial</vt:lpstr>
      <vt:lpstr>Times New Roman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2022-04-12T07:12:25Z</dcterms:created>
  <dcterms:modified xsi:type="dcterms:W3CDTF">2023-06-07T07:09:09Z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0x010100C5AF061810C8014FA1C70E00921C1D6A</vt:lpwstr>
  </property>
</Properties>
</file>