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53" y="8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" y="7666389"/>
            <a:ext cx="18288000" cy="2620645"/>
          </a:xfrm>
          <a:custGeom>
            <a:avLst/>
            <a:gdLst/>
            <a:ahLst/>
            <a:cxnLst/>
            <a:rect l="l" t="t" r="r" b="b"/>
            <a:pathLst>
              <a:path w="18288000" h="2620645">
                <a:moveTo>
                  <a:pt x="0" y="0"/>
                </a:moveTo>
                <a:lnTo>
                  <a:pt x="18287968" y="0"/>
                </a:lnTo>
                <a:lnTo>
                  <a:pt x="18287968" y="2620609"/>
                </a:lnTo>
                <a:lnTo>
                  <a:pt x="0" y="262060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74120" y="0"/>
            <a:ext cx="7113879" cy="10287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90385" y="5509447"/>
            <a:ext cx="5891530" cy="4762500"/>
          </a:xfrm>
          <a:custGeom>
            <a:avLst/>
            <a:gdLst/>
            <a:ahLst/>
            <a:cxnLst/>
            <a:rect l="l" t="t" r="r" b="b"/>
            <a:pathLst>
              <a:path w="5891530" h="4762500">
                <a:moveTo>
                  <a:pt x="5168939" y="834387"/>
                </a:moveTo>
                <a:lnTo>
                  <a:pt x="5891287" y="834387"/>
                </a:lnTo>
                <a:lnTo>
                  <a:pt x="5891287" y="794620"/>
                </a:lnTo>
                <a:lnTo>
                  <a:pt x="5168939" y="794620"/>
                </a:lnTo>
                <a:lnTo>
                  <a:pt x="5168939" y="834387"/>
                </a:lnTo>
                <a:close/>
              </a:path>
              <a:path w="5891530" h="4762500">
                <a:moveTo>
                  <a:pt x="2921168" y="1017602"/>
                </a:moveTo>
                <a:lnTo>
                  <a:pt x="3217035" y="1017602"/>
                </a:lnTo>
                <a:lnTo>
                  <a:pt x="3214942" y="1011001"/>
                </a:lnTo>
                <a:lnTo>
                  <a:pt x="3184242" y="981365"/>
                </a:lnTo>
                <a:lnTo>
                  <a:pt x="3165524" y="976226"/>
                </a:lnTo>
                <a:lnTo>
                  <a:pt x="2902012" y="976226"/>
                </a:lnTo>
                <a:lnTo>
                  <a:pt x="2908604" y="985544"/>
                </a:lnTo>
                <a:lnTo>
                  <a:pt x="2914065" y="995586"/>
                </a:lnTo>
                <a:lnTo>
                  <a:pt x="2918288" y="1006292"/>
                </a:lnTo>
                <a:lnTo>
                  <a:pt x="2921168" y="1017602"/>
                </a:lnTo>
                <a:close/>
              </a:path>
              <a:path w="5891530" h="4762500">
                <a:moveTo>
                  <a:pt x="5168923" y="1017602"/>
                </a:moveTo>
                <a:lnTo>
                  <a:pt x="5891271" y="1017602"/>
                </a:lnTo>
                <a:lnTo>
                  <a:pt x="5891271" y="869967"/>
                </a:lnTo>
                <a:lnTo>
                  <a:pt x="5168923" y="869967"/>
                </a:lnTo>
                <a:lnTo>
                  <a:pt x="5168923" y="1017602"/>
                </a:lnTo>
                <a:close/>
              </a:path>
              <a:path w="5891530" h="4762500">
                <a:moveTo>
                  <a:pt x="526219" y="4758256"/>
                </a:moveTo>
                <a:lnTo>
                  <a:pt x="526219" y="4748243"/>
                </a:lnTo>
                <a:lnTo>
                  <a:pt x="532497" y="4741320"/>
                </a:lnTo>
                <a:lnTo>
                  <a:pt x="540706" y="4739710"/>
                </a:lnTo>
                <a:lnTo>
                  <a:pt x="541833" y="4739549"/>
                </a:lnTo>
                <a:lnTo>
                  <a:pt x="542799" y="4739066"/>
                </a:lnTo>
                <a:lnTo>
                  <a:pt x="757858" y="4739066"/>
                </a:lnTo>
                <a:lnTo>
                  <a:pt x="121856" y="1301602"/>
                </a:lnTo>
                <a:lnTo>
                  <a:pt x="113324" y="1301602"/>
                </a:lnTo>
                <a:lnTo>
                  <a:pt x="108495" y="1327362"/>
                </a:lnTo>
                <a:lnTo>
                  <a:pt x="99481" y="1375983"/>
                </a:lnTo>
                <a:lnTo>
                  <a:pt x="72920" y="1519915"/>
                </a:lnTo>
                <a:lnTo>
                  <a:pt x="63906" y="1568537"/>
                </a:lnTo>
                <a:lnTo>
                  <a:pt x="0" y="1914360"/>
                </a:lnTo>
                <a:lnTo>
                  <a:pt x="526219" y="4758256"/>
                </a:lnTo>
                <a:close/>
              </a:path>
              <a:path w="5891530" h="4762500">
                <a:moveTo>
                  <a:pt x="526479" y="4759662"/>
                </a:moveTo>
                <a:lnTo>
                  <a:pt x="526219" y="4758256"/>
                </a:lnTo>
                <a:lnTo>
                  <a:pt x="526219" y="4758708"/>
                </a:lnTo>
                <a:lnTo>
                  <a:pt x="526479" y="4759662"/>
                </a:lnTo>
                <a:close/>
              </a:path>
              <a:path w="5891530" h="4762500">
                <a:moveTo>
                  <a:pt x="526970" y="4761374"/>
                </a:moveTo>
                <a:lnTo>
                  <a:pt x="526479" y="4759662"/>
                </a:lnTo>
                <a:lnTo>
                  <a:pt x="526541" y="4760801"/>
                </a:lnTo>
                <a:lnTo>
                  <a:pt x="526970" y="4761374"/>
                </a:lnTo>
                <a:close/>
              </a:path>
              <a:path w="5891530" h="4762500">
                <a:moveTo>
                  <a:pt x="527184" y="4762089"/>
                </a:moveTo>
                <a:lnTo>
                  <a:pt x="527023" y="4761445"/>
                </a:lnTo>
                <a:lnTo>
                  <a:pt x="527184" y="4762089"/>
                </a:lnTo>
                <a:close/>
              </a:path>
              <a:path w="5891530" h="4762500">
                <a:moveTo>
                  <a:pt x="136021" y="302450"/>
                </a:moveTo>
                <a:lnTo>
                  <a:pt x="172401" y="302450"/>
                </a:lnTo>
                <a:lnTo>
                  <a:pt x="106402" y="13974"/>
                </a:lnTo>
                <a:lnTo>
                  <a:pt x="103467" y="7546"/>
                </a:lnTo>
                <a:lnTo>
                  <a:pt x="98495" y="2893"/>
                </a:lnTo>
                <a:lnTo>
                  <a:pt x="92164" y="444"/>
                </a:lnTo>
                <a:lnTo>
                  <a:pt x="85154" y="627"/>
                </a:lnTo>
                <a:lnTo>
                  <a:pt x="78743" y="3536"/>
                </a:lnTo>
                <a:lnTo>
                  <a:pt x="74067" y="8502"/>
                </a:lnTo>
                <a:lnTo>
                  <a:pt x="71595" y="14848"/>
                </a:lnTo>
                <a:lnTo>
                  <a:pt x="71793" y="21895"/>
                </a:lnTo>
                <a:lnTo>
                  <a:pt x="136021" y="302450"/>
                </a:lnTo>
                <a:close/>
              </a:path>
              <a:path w="5891530" h="4762500">
                <a:moveTo>
                  <a:pt x="5547917" y="294883"/>
                </a:moveTo>
                <a:lnTo>
                  <a:pt x="5633572" y="273579"/>
                </a:lnTo>
                <a:lnTo>
                  <a:pt x="5687339" y="248022"/>
                </a:lnTo>
                <a:lnTo>
                  <a:pt x="5738557" y="208492"/>
                </a:lnTo>
                <a:lnTo>
                  <a:pt x="5786025" y="159138"/>
                </a:lnTo>
                <a:lnTo>
                  <a:pt x="5811045" y="120969"/>
                </a:lnTo>
                <a:lnTo>
                  <a:pt x="5821894" y="74438"/>
                </a:lnTo>
                <a:lnTo>
                  <a:pt x="5826850" y="0"/>
                </a:lnTo>
                <a:lnTo>
                  <a:pt x="5805811" y="2274"/>
                </a:lnTo>
                <a:lnTo>
                  <a:pt x="5753378" y="13423"/>
                </a:lnTo>
                <a:lnTo>
                  <a:pt x="5685583" y="39937"/>
                </a:lnTo>
                <a:lnTo>
                  <a:pt x="5618455" y="88307"/>
                </a:lnTo>
                <a:lnTo>
                  <a:pt x="5574252" y="147765"/>
                </a:lnTo>
                <a:lnTo>
                  <a:pt x="5547917" y="209120"/>
                </a:lnTo>
                <a:lnTo>
                  <a:pt x="5547917" y="294883"/>
                </a:lnTo>
                <a:close/>
              </a:path>
              <a:path w="5891530" h="4762500">
                <a:moveTo>
                  <a:pt x="5547917" y="692226"/>
                </a:moveTo>
                <a:lnTo>
                  <a:pt x="5633572" y="670853"/>
                </a:lnTo>
                <a:lnTo>
                  <a:pt x="5687339" y="645270"/>
                </a:lnTo>
                <a:lnTo>
                  <a:pt x="5738557" y="605770"/>
                </a:lnTo>
                <a:lnTo>
                  <a:pt x="5786025" y="556416"/>
                </a:lnTo>
                <a:lnTo>
                  <a:pt x="5811045" y="518247"/>
                </a:lnTo>
                <a:lnTo>
                  <a:pt x="5821894" y="471717"/>
                </a:lnTo>
                <a:lnTo>
                  <a:pt x="5826850" y="397278"/>
                </a:lnTo>
                <a:lnTo>
                  <a:pt x="5805811" y="399539"/>
                </a:lnTo>
                <a:lnTo>
                  <a:pt x="5753378" y="410661"/>
                </a:lnTo>
                <a:lnTo>
                  <a:pt x="5685583" y="437147"/>
                </a:lnTo>
                <a:lnTo>
                  <a:pt x="5618455" y="485504"/>
                </a:lnTo>
                <a:lnTo>
                  <a:pt x="5574252" y="544993"/>
                </a:lnTo>
                <a:lnTo>
                  <a:pt x="5547917" y="606414"/>
                </a:lnTo>
                <a:lnTo>
                  <a:pt x="5547917" y="692226"/>
                </a:lnTo>
                <a:close/>
              </a:path>
            </a:pathLst>
          </a:custGeom>
          <a:solidFill>
            <a:srgbClr val="2D4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173084" y="4145265"/>
            <a:ext cx="7114915" cy="613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1250" y="3635374"/>
            <a:ext cx="1606550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‹#›</a:t>
            </a:fld>
            <a:endParaRPr spc="2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‹#›</a:t>
            </a:fld>
            <a:endParaRPr spc="2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68240" y="3768150"/>
            <a:ext cx="5767350" cy="4661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‹#›</a:t>
            </a:fld>
            <a:endParaRPr spc="2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7723" y="0"/>
            <a:ext cx="17440275" cy="847725"/>
          </a:xfrm>
          <a:custGeom>
            <a:avLst/>
            <a:gdLst/>
            <a:ahLst/>
            <a:cxnLst/>
            <a:rect l="l" t="t" r="r" b="b"/>
            <a:pathLst>
              <a:path w="17440275" h="847725">
                <a:moveTo>
                  <a:pt x="0" y="847726"/>
                </a:moveTo>
                <a:lnTo>
                  <a:pt x="17439847" y="847726"/>
                </a:lnTo>
                <a:lnTo>
                  <a:pt x="17439847" y="0"/>
                </a:lnTo>
                <a:lnTo>
                  <a:pt x="0" y="0"/>
                </a:lnTo>
                <a:lnTo>
                  <a:pt x="0" y="84772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18494" y="5594070"/>
            <a:ext cx="8625205" cy="4693285"/>
          </a:xfrm>
          <a:custGeom>
            <a:avLst/>
            <a:gdLst/>
            <a:ahLst/>
            <a:cxnLst/>
            <a:rect l="l" t="t" r="r" b="b"/>
            <a:pathLst>
              <a:path w="8625205" h="4693284">
                <a:moveTo>
                  <a:pt x="101490" y="4384998"/>
                </a:moveTo>
                <a:lnTo>
                  <a:pt x="90001" y="4384998"/>
                </a:lnTo>
                <a:lnTo>
                  <a:pt x="51702" y="4372726"/>
                </a:lnTo>
                <a:lnTo>
                  <a:pt x="22021" y="4347164"/>
                </a:lnTo>
                <a:lnTo>
                  <a:pt x="3829" y="4312262"/>
                </a:lnTo>
                <a:lnTo>
                  <a:pt x="0" y="4271973"/>
                </a:lnTo>
                <a:lnTo>
                  <a:pt x="379153" y="1055541"/>
                </a:lnTo>
                <a:lnTo>
                  <a:pt x="2205985" y="0"/>
                </a:lnTo>
                <a:lnTo>
                  <a:pt x="2250596" y="327581"/>
                </a:lnTo>
                <a:lnTo>
                  <a:pt x="2043217" y="327581"/>
                </a:lnTo>
                <a:lnTo>
                  <a:pt x="568730" y="1180060"/>
                </a:lnTo>
                <a:lnTo>
                  <a:pt x="202981" y="4294961"/>
                </a:lnTo>
                <a:lnTo>
                  <a:pt x="191970" y="4330850"/>
                </a:lnTo>
                <a:lnTo>
                  <a:pt x="169470" y="4359376"/>
                </a:lnTo>
                <a:lnTo>
                  <a:pt x="138352" y="4378204"/>
                </a:lnTo>
                <a:lnTo>
                  <a:pt x="101490" y="4384998"/>
                </a:lnTo>
                <a:close/>
              </a:path>
              <a:path w="8625205" h="4693284">
                <a:moveTo>
                  <a:pt x="2495138" y="2885018"/>
                </a:moveTo>
                <a:lnTo>
                  <a:pt x="2454835" y="2882564"/>
                </a:lnTo>
                <a:lnTo>
                  <a:pt x="2419738" y="2865383"/>
                </a:lnTo>
                <a:lnTo>
                  <a:pt x="2393617" y="2835989"/>
                </a:lnTo>
                <a:lnTo>
                  <a:pt x="2380243" y="2796897"/>
                </a:lnTo>
                <a:lnTo>
                  <a:pt x="2043217" y="327581"/>
                </a:lnTo>
                <a:lnTo>
                  <a:pt x="2250596" y="327581"/>
                </a:lnTo>
                <a:lnTo>
                  <a:pt x="2583224" y="2770077"/>
                </a:lnTo>
                <a:lnTo>
                  <a:pt x="2580771" y="2810397"/>
                </a:lnTo>
                <a:lnTo>
                  <a:pt x="2563596" y="2845507"/>
                </a:lnTo>
                <a:lnTo>
                  <a:pt x="2534214" y="2871639"/>
                </a:lnTo>
                <a:lnTo>
                  <a:pt x="2495138" y="2885018"/>
                </a:lnTo>
                <a:close/>
              </a:path>
              <a:path w="8625205" h="4693284">
                <a:moveTo>
                  <a:pt x="8624791" y="4692928"/>
                </a:moveTo>
                <a:lnTo>
                  <a:pt x="6207794" y="4692928"/>
                </a:lnTo>
                <a:lnTo>
                  <a:pt x="8624791" y="3296890"/>
                </a:lnTo>
                <a:lnTo>
                  <a:pt x="8624791" y="46929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66001" y="10162975"/>
            <a:ext cx="217170" cy="124460"/>
          </a:xfrm>
          <a:custGeom>
            <a:avLst/>
            <a:gdLst/>
            <a:ahLst/>
            <a:cxnLst/>
            <a:rect l="l" t="t" r="r" b="b"/>
            <a:pathLst>
              <a:path w="217170" h="124459">
                <a:moveTo>
                  <a:pt x="216541" y="124023"/>
                </a:moveTo>
                <a:lnTo>
                  <a:pt x="0" y="124023"/>
                </a:lnTo>
                <a:lnTo>
                  <a:pt x="0" y="0"/>
                </a:lnTo>
                <a:lnTo>
                  <a:pt x="216541" y="124023"/>
                </a:lnTo>
                <a:close/>
              </a:path>
            </a:pathLst>
          </a:custGeom>
          <a:solidFill>
            <a:srgbClr val="C74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12031" y="5584492"/>
            <a:ext cx="8637270" cy="4702810"/>
          </a:xfrm>
          <a:custGeom>
            <a:avLst/>
            <a:gdLst/>
            <a:ahLst/>
            <a:cxnLst/>
            <a:rect l="l" t="t" r="r" b="b"/>
            <a:pathLst>
              <a:path w="8637270" h="4702809">
                <a:moveTo>
                  <a:pt x="109868" y="4400324"/>
                </a:moveTo>
                <a:lnTo>
                  <a:pt x="96464" y="4400324"/>
                </a:lnTo>
                <a:lnTo>
                  <a:pt x="75399" y="4395654"/>
                </a:lnTo>
                <a:lnTo>
                  <a:pt x="38298" y="4375540"/>
                </a:lnTo>
                <a:lnTo>
                  <a:pt x="11489" y="4341866"/>
                </a:lnTo>
                <a:lnTo>
                  <a:pt x="0" y="4301097"/>
                </a:lnTo>
                <a:lnTo>
                  <a:pt x="718" y="4279636"/>
                </a:lnTo>
                <a:lnTo>
                  <a:pt x="379871" y="1061288"/>
                </a:lnTo>
                <a:lnTo>
                  <a:pt x="381786" y="1059372"/>
                </a:lnTo>
                <a:lnTo>
                  <a:pt x="2216278" y="0"/>
                </a:lnTo>
                <a:lnTo>
                  <a:pt x="2219169" y="21072"/>
                </a:lnTo>
                <a:lnTo>
                  <a:pt x="2206703" y="21072"/>
                </a:lnTo>
                <a:lnTo>
                  <a:pt x="391361" y="1068951"/>
                </a:lnTo>
                <a:lnTo>
                  <a:pt x="12207" y="4281552"/>
                </a:lnTo>
                <a:lnTo>
                  <a:pt x="11160" y="4300170"/>
                </a:lnTo>
                <a:lnTo>
                  <a:pt x="13883" y="4318428"/>
                </a:lnTo>
                <a:lnTo>
                  <a:pt x="31356" y="4352432"/>
                </a:lnTo>
                <a:lnTo>
                  <a:pt x="61038" y="4377096"/>
                </a:lnTo>
                <a:lnTo>
                  <a:pt x="96464" y="4388830"/>
                </a:lnTo>
                <a:lnTo>
                  <a:pt x="156420" y="4388830"/>
                </a:lnTo>
                <a:lnTo>
                  <a:pt x="149243" y="4393170"/>
                </a:lnTo>
                <a:lnTo>
                  <a:pt x="109868" y="4400324"/>
                </a:lnTo>
                <a:close/>
              </a:path>
              <a:path w="8637270" h="4702809">
                <a:moveTo>
                  <a:pt x="2536332" y="2889628"/>
                </a:moveTo>
                <a:lnTo>
                  <a:pt x="2482990" y="2889628"/>
                </a:lnTo>
                <a:lnTo>
                  <a:pt x="2501601" y="2888850"/>
                </a:lnTo>
                <a:lnTo>
                  <a:pt x="2537356" y="2875859"/>
                </a:lnTo>
                <a:lnTo>
                  <a:pt x="2565032" y="2851015"/>
                </a:lnTo>
                <a:lnTo>
                  <a:pt x="2581578" y="2818269"/>
                </a:lnTo>
                <a:lnTo>
                  <a:pt x="2583942" y="2781572"/>
                </a:lnTo>
                <a:lnTo>
                  <a:pt x="2206703" y="21072"/>
                </a:lnTo>
                <a:lnTo>
                  <a:pt x="2219169" y="21072"/>
                </a:lnTo>
                <a:lnTo>
                  <a:pt x="2597347" y="2777740"/>
                </a:lnTo>
                <a:lnTo>
                  <a:pt x="2594564" y="2820873"/>
                </a:lnTo>
                <a:lnTo>
                  <a:pt x="2576522" y="2858438"/>
                </a:lnTo>
                <a:lnTo>
                  <a:pt x="2545913" y="2886306"/>
                </a:lnTo>
                <a:lnTo>
                  <a:pt x="2536332" y="2889628"/>
                </a:lnTo>
                <a:close/>
              </a:path>
              <a:path w="8637270" h="4702809">
                <a:moveTo>
                  <a:pt x="156420" y="4388830"/>
                </a:moveTo>
                <a:lnTo>
                  <a:pt x="96464" y="4388830"/>
                </a:lnTo>
                <a:lnTo>
                  <a:pt x="135031" y="4385358"/>
                </a:lnTo>
                <a:lnTo>
                  <a:pt x="168034" y="4368236"/>
                </a:lnTo>
                <a:lnTo>
                  <a:pt x="192060" y="4340339"/>
                </a:lnTo>
                <a:lnTo>
                  <a:pt x="203699" y="4304540"/>
                </a:lnTo>
                <a:lnTo>
                  <a:pt x="573278" y="1187723"/>
                </a:lnTo>
                <a:lnTo>
                  <a:pt x="575193" y="1185807"/>
                </a:lnTo>
                <a:lnTo>
                  <a:pt x="2057340" y="329497"/>
                </a:lnTo>
                <a:lnTo>
                  <a:pt x="2059946" y="348654"/>
                </a:lnTo>
                <a:lnTo>
                  <a:pt x="2047765" y="348654"/>
                </a:lnTo>
                <a:lnTo>
                  <a:pt x="582853" y="1193470"/>
                </a:lnTo>
                <a:lnTo>
                  <a:pt x="217103" y="4304540"/>
                </a:lnTo>
                <a:lnTo>
                  <a:pt x="205734" y="4342943"/>
                </a:lnTo>
                <a:lnTo>
                  <a:pt x="182156" y="4373265"/>
                </a:lnTo>
                <a:lnTo>
                  <a:pt x="156420" y="4388830"/>
                </a:lnTo>
                <a:close/>
              </a:path>
              <a:path w="8637270" h="4702809">
                <a:moveTo>
                  <a:pt x="2483977" y="2901092"/>
                </a:moveTo>
                <a:lnTo>
                  <a:pt x="2443226" y="2890376"/>
                </a:lnTo>
                <a:lnTo>
                  <a:pt x="2409266" y="2864964"/>
                </a:lnTo>
                <a:lnTo>
                  <a:pt x="2387843" y="2829164"/>
                </a:lnTo>
                <a:lnTo>
                  <a:pt x="2047765" y="348654"/>
                </a:lnTo>
                <a:lnTo>
                  <a:pt x="2059946" y="348654"/>
                </a:lnTo>
                <a:lnTo>
                  <a:pt x="2394365" y="2806475"/>
                </a:lnTo>
                <a:lnTo>
                  <a:pt x="2397896" y="2824704"/>
                </a:lnTo>
                <a:lnTo>
                  <a:pt x="2430749" y="2869693"/>
                </a:lnTo>
                <a:lnTo>
                  <a:pt x="2482990" y="2889628"/>
                </a:lnTo>
                <a:lnTo>
                  <a:pt x="2536332" y="2889628"/>
                </a:lnTo>
                <a:lnTo>
                  <a:pt x="2505431" y="2900344"/>
                </a:lnTo>
                <a:lnTo>
                  <a:pt x="2483977" y="2901092"/>
                </a:lnTo>
                <a:close/>
              </a:path>
              <a:path w="8637270" h="4702809">
                <a:moveTo>
                  <a:pt x="4542904" y="4702506"/>
                </a:moveTo>
                <a:lnTo>
                  <a:pt x="4529499" y="4702506"/>
                </a:lnTo>
                <a:lnTo>
                  <a:pt x="4529499" y="4120634"/>
                </a:lnTo>
                <a:lnTo>
                  <a:pt x="4566319" y="4141707"/>
                </a:lnTo>
                <a:lnTo>
                  <a:pt x="4542904" y="4141707"/>
                </a:lnTo>
                <a:lnTo>
                  <a:pt x="4542904" y="4702506"/>
                </a:lnTo>
                <a:close/>
              </a:path>
              <a:path w="8637270" h="4702809">
                <a:moveTo>
                  <a:pt x="5546199" y="4702506"/>
                </a:moveTo>
                <a:lnTo>
                  <a:pt x="5521614" y="4702506"/>
                </a:lnTo>
                <a:lnTo>
                  <a:pt x="4542904" y="4141707"/>
                </a:lnTo>
                <a:lnTo>
                  <a:pt x="4566319" y="4141707"/>
                </a:lnTo>
                <a:lnTo>
                  <a:pt x="5546199" y="4702506"/>
                </a:lnTo>
                <a:close/>
              </a:path>
              <a:path w="8637270" h="4702809">
                <a:moveTo>
                  <a:pt x="4659714" y="4702506"/>
                </a:moveTo>
                <a:lnTo>
                  <a:pt x="4646309" y="4702506"/>
                </a:lnTo>
                <a:lnTo>
                  <a:pt x="4646309" y="4566988"/>
                </a:lnTo>
                <a:lnTo>
                  <a:pt x="4683033" y="4588061"/>
                </a:lnTo>
                <a:lnTo>
                  <a:pt x="4659714" y="4588061"/>
                </a:lnTo>
                <a:lnTo>
                  <a:pt x="4659714" y="4702506"/>
                </a:lnTo>
                <a:close/>
              </a:path>
              <a:path w="8637270" h="4702809">
                <a:moveTo>
                  <a:pt x="4882480" y="4702506"/>
                </a:moveTo>
                <a:lnTo>
                  <a:pt x="4859527" y="4702506"/>
                </a:lnTo>
                <a:lnTo>
                  <a:pt x="4659714" y="4588061"/>
                </a:lnTo>
                <a:lnTo>
                  <a:pt x="4683033" y="4588061"/>
                </a:lnTo>
                <a:lnTo>
                  <a:pt x="4882480" y="4702506"/>
                </a:lnTo>
                <a:close/>
              </a:path>
              <a:path w="8637270" h="4702809">
                <a:moveTo>
                  <a:pt x="6223596" y="4702506"/>
                </a:moveTo>
                <a:lnTo>
                  <a:pt x="6200101" y="4702506"/>
                </a:lnTo>
                <a:lnTo>
                  <a:pt x="8636999" y="3294975"/>
                </a:lnTo>
                <a:lnTo>
                  <a:pt x="8636999" y="3316047"/>
                </a:lnTo>
                <a:lnTo>
                  <a:pt x="8625509" y="3316047"/>
                </a:lnTo>
                <a:lnTo>
                  <a:pt x="6223596" y="4702506"/>
                </a:lnTo>
                <a:close/>
              </a:path>
              <a:path w="8637270" h="4702809">
                <a:moveTo>
                  <a:pt x="8636999" y="4702506"/>
                </a:moveTo>
                <a:lnTo>
                  <a:pt x="8625509" y="4702506"/>
                </a:lnTo>
                <a:lnTo>
                  <a:pt x="8625509" y="3316047"/>
                </a:lnTo>
                <a:lnTo>
                  <a:pt x="8636999" y="3316047"/>
                </a:lnTo>
                <a:lnTo>
                  <a:pt x="8636999" y="4702506"/>
                </a:lnTo>
                <a:close/>
              </a:path>
            </a:pathLst>
          </a:custGeom>
          <a:solidFill>
            <a:srgbClr val="2D4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0189" y="5323959"/>
            <a:ext cx="9519285" cy="4963160"/>
          </a:xfrm>
          <a:custGeom>
            <a:avLst/>
            <a:gdLst/>
            <a:ahLst/>
            <a:cxnLst/>
            <a:rect l="l" t="t" r="r" b="b"/>
            <a:pathLst>
              <a:path w="9519285" h="4963159">
                <a:moveTo>
                  <a:pt x="7287634" y="4963039"/>
                </a:moveTo>
                <a:lnTo>
                  <a:pt x="5435151" y="4963039"/>
                </a:lnTo>
                <a:lnTo>
                  <a:pt x="0" y="1823730"/>
                </a:lnTo>
                <a:lnTo>
                  <a:pt x="3157700" y="0"/>
                </a:lnTo>
                <a:lnTo>
                  <a:pt x="9519058" y="3674280"/>
                </a:lnTo>
                <a:lnTo>
                  <a:pt x="7287634" y="4963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0189" y="7143858"/>
            <a:ext cx="9542145" cy="3143250"/>
          </a:xfrm>
          <a:custGeom>
            <a:avLst/>
            <a:gdLst/>
            <a:ahLst/>
            <a:cxnLst/>
            <a:rect l="l" t="t" r="r" b="b"/>
            <a:pathLst>
              <a:path w="9542145" h="3143250">
                <a:moveTo>
                  <a:pt x="7576114" y="3143140"/>
                </a:moveTo>
                <a:lnTo>
                  <a:pt x="7280931" y="3143140"/>
                </a:lnTo>
                <a:lnTo>
                  <a:pt x="9542037" y="1837140"/>
                </a:lnTo>
                <a:lnTo>
                  <a:pt x="9542037" y="2007636"/>
                </a:lnTo>
                <a:lnTo>
                  <a:pt x="7576114" y="3143140"/>
                </a:lnTo>
                <a:close/>
              </a:path>
              <a:path w="9542145" h="3143250">
                <a:moveTo>
                  <a:pt x="5441784" y="3143140"/>
                </a:moveTo>
                <a:lnTo>
                  <a:pt x="5146601" y="3143140"/>
                </a:lnTo>
                <a:lnTo>
                  <a:pt x="0" y="170495"/>
                </a:lnTo>
                <a:lnTo>
                  <a:pt x="0" y="0"/>
                </a:lnTo>
                <a:lnTo>
                  <a:pt x="5441784" y="314314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28700" y="5316296"/>
            <a:ext cx="9563100" cy="4970780"/>
          </a:xfrm>
          <a:custGeom>
            <a:avLst/>
            <a:gdLst/>
            <a:ahLst/>
            <a:cxnLst/>
            <a:rect l="l" t="t" r="r" b="b"/>
            <a:pathLst>
              <a:path w="9563100" h="4970780">
                <a:moveTo>
                  <a:pt x="41974" y="1821814"/>
                </a:moveTo>
                <a:lnTo>
                  <a:pt x="15319" y="1821814"/>
                </a:lnTo>
                <a:lnTo>
                  <a:pt x="3169189" y="0"/>
                </a:lnTo>
                <a:lnTo>
                  <a:pt x="3173019" y="1915"/>
                </a:lnTo>
                <a:lnTo>
                  <a:pt x="3192916" y="13409"/>
                </a:lnTo>
                <a:lnTo>
                  <a:pt x="3169189" y="13409"/>
                </a:lnTo>
                <a:lnTo>
                  <a:pt x="41974" y="1821814"/>
                </a:lnTo>
                <a:close/>
              </a:path>
              <a:path w="9563100" h="4970780">
                <a:moveTo>
                  <a:pt x="7309226" y="4970702"/>
                </a:moveTo>
                <a:lnTo>
                  <a:pt x="7276269" y="4970702"/>
                </a:lnTo>
                <a:lnTo>
                  <a:pt x="9515228" y="3678111"/>
                </a:lnTo>
                <a:lnTo>
                  <a:pt x="3169189" y="13409"/>
                </a:lnTo>
                <a:lnTo>
                  <a:pt x="3192916" y="13409"/>
                </a:lnTo>
                <a:lnTo>
                  <a:pt x="9526717" y="3672364"/>
                </a:lnTo>
                <a:lnTo>
                  <a:pt x="9549696" y="3672364"/>
                </a:lnTo>
                <a:lnTo>
                  <a:pt x="9540122" y="3678111"/>
                </a:lnTo>
                <a:lnTo>
                  <a:pt x="9543952" y="3680027"/>
                </a:lnTo>
                <a:lnTo>
                  <a:pt x="9534377" y="3685774"/>
                </a:lnTo>
                <a:lnTo>
                  <a:pt x="7309226" y="4970702"/>
                </a:lnTo>
                <a:close/>
              </a:path>
              <a:path w="9563100" h="4970780">
                <a:moveTo>
                  <a:pt x="5171190" y="4970702"/>
                </a:moveTo>
                <a:lnTo>
                  <a:pt x="5146127" y="4970702"/>
                </a:lnTo>
                <a:lnTo>
                  <a:pt x="5744" y="2001888"/>
                </a:lnTo>
                <a:lnTo>
                  <a:pt x="5744" y="1835224"/>
                </a:lnTo>
                <a:lnTo>
                  <a:pt x="0" y="1831393"/>
                </a:lnTo>
                <a:lnTo>
                  <a:pt x="5744" y="1827561"/>
                </a:lnTo>
                <a:lnTo>
                  <a:pt x="5744" y="1816067"/>
                </a:lnTo>
                <a:lnTo>
                  <a:pt x="15319" y="1821814"/>
                </a:lnTo>
                <a:lnTo>
                  <a:pt x="41974" y="1821814"/>
                </a:lnTo>
                <a:lnTo>
                  <a:pt x="28723" y="1829477"/>
                </a:lnTo>
                <a:lnTo>
                  <a:pt x="48632" y="1840971"/>
                </a:lnTo>
                <a:lnTo>
                  <a:pt x="17234" y="1840971"/>
                </a:lnTo>
                <a:lnTo>
                  <a:pt x="17234" y="1994226"/>
                </a:lnTo>
                <a:lnTo>
                  <a:pt x="5171190" y="4970702"/>
                </a:lnTo>
                <a:close/>
              </a:path>
              <a:path w="9563100" h="4970780">
                <a:moveTo>
                  <a:pt x="5469478" y="4970702"/>
                </a:moveTo>
                <a:lnTo>
                  <a:pt x="5436122" y="4970702"/>
                </a:lnTo>
                <a:lnTo>
                  <a:pt x="17234" y="1840971"/>
                </a:lnTo>
                <a:lnTo>
                  <a:pt x="48632" y="1840971"/>
                </a:lnTo>
                <a:lnTo>
                  <a:pt x="5469478" y="4970702"/>
                </a:lnTo>
                <a:close/>
              </a:path>
              <a:path w="9563100" h="4970780">
                <a:moveTo>
                  <a:pt x="7602983" y="4970702"/>
                </a:moveTo>
                <a:lnTo>
                  <a:pt x="7574673" y="4970702"/>
                </a:lnTo>
                <a:lnTo>
                  <a:pt x="9547782" y="3831366"/>
                </a:lnTo>
                <a:lnTo>
                  <a:pt x="9549696" y="3831366"/>
                </a:lnTo>
                <a:lnTo>
                  <a:pt x="9549696" y="3672364"/>
                </a:lnTo>
                <a:lnTo>
                  <a:pt x="9526717" y="3672364"/>
                </a:lnTo>
                <a:lnTo>
                  <a:pt x="9563099" y="3653208"/>
                </a:lnTo>
                <a:lnTo>
                  <a:pt x="9563099" y="3839029"/>
                </a:lnTo>
                <a:lnTo>
                  <a:pt x="9559271" y="3840944"/>
                </a:lnTo>
                <a:lnTo>
                  <a:pt x="7602983" y="4970702"/>
                </a:lnTo>
                <a:close/>
              </a:path>
            </a:pathLst>
          </a:custGeom>
          <a:solidFill>
            <a:srgbClr val="2D4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96823" y="3927638"/>
            <a:ext cx="5614540" cy="4974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744466" y="7048074"/>
            <a:ext cx="3669029" cy="1947545"/>
          </a:xfrm>
          <a:custGeom>
            <a:avLst/>
            <a:gdLst/>
            <a:ahLst/>
            <a:cxnLst/>
            <a:rect l="l" t="t" r="r" b="b"/>
            <a:pathLst>
              <a:path w="3669029" h="1947545">
                <a:moveTo>
                  <a:pt x="3116050" y="1947292"/>
                </a:moveTo>
                <a:lnTo>
                  <a:pt x="3096781" y="1945915"/>
                </a:lnTo>
                <a:lnTo>
                  <a:pt x="3081103" y="1940587"/>
                </a:lnTo>
                <a:lnTo>
                  <a:pt x="1652574" y="1116843"/>
                </a:lnTo>
                <a:lnTo>
                  <a:pt x="1644914" y="1113011"/>
                </a:lnTo>
                <a:lnTo>
                  <a:pt x="1641084" y="1105349"/>
                </a:lnTo>
                <a:lnTo>
                  <a:pt x="1639169" y="1099602"/>
                </a:lnTo>
                <a:lnTo>
                  <a:pt x="1639169" y="1055541"/>
                </a:lnTo>
                <a:lnTo>
                  <a:pt x="3668983" y="1580438"/>
                </a:lnTo>
                <a:lnTo>
                  <a:pt x="3668983" y="1624499"/>
                </a:lnTo>
                <a:lnTo>
                  <a:pt x="3153870" y="1936755"/>
                </a:lnTo>
                <a:lnTo>
                  <a:pt x="3136037" y="1944358"/>
                </a:lnTo>
                <a:lnTo>
                  <a:pt x="3116050" y="1947292"/>
                </a:lnTo>
                <a:close/>
              </a:path>
              <a:path w="3669029" h="1947545">
                <a:moveTo>
                  <a:pt x="761898" y="595777"/>
                </a:moveTo>
                <a:lnTo>
                  <a:pt x="700860" y="584283"/>
                </a:lnTo>
                <a:lnTo>
                  <a:pt x="21064" y="191568"/>
                </a:lnTo>
                <a:lnTo>
                  <a:pt x="0" y="162833"/>
                </a:lnTo>
                <a:lnTo>
                  <a:pt x="0" y="105362"/>
                </a:lnTo>
                <a:lnTo>
                  <a:pt x="1694702" y="0"/>
                </a:lnTo>
                <a:lnTo>
                  <a:pt x="1694702" y="57470"/>
                </a:lnTo>
                <a:lnTo>
                  <a:pt x="1664063" y="95784"/>
                </a:lnTo>
                <a:lnTo>
                  <a:pt x="827244" y="578536"/>
                </a:lnTo>
                <a:lnTo>
                  <a:pt x="761898" y="59577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744466" y="6615130"/>
            <a:ext cx="4647506" cy="2934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936212" y="4891230"/>
            <a:ext cx="4885055" cy="5114925"/>
          </a:xfrm>
          <a:custGeom>
            <a:avLst/>
            <a:gdLst/>
            <a:ahLst/>
            <a:cxnLst/>
            <a:rect l="l" t="t" r="r" b="b"/>
            <a:pathLst>
              <a:path w="4885055" h="5114925">
                <a:moveTo>
                  <a:pt x="3620123" y="5114840"/>
                </a:moveTo>
                <a:lnTo>
                  <a:pt x="1288907" y="3769131"/>
                </a:lnTo>
                <a:lnTo>
                  <a:pt x="1288907" y="0"/>
                </a:lnTo>
                <a:lnTo>
                  <a:pt x="3620123" y="1345709"/>
                </a:lnTo>
                <a:lnTo>
                  <a:pt x="3620123" y="5114840"/>
                </a:lnTo>
                <a:close/>
              </a:path>
              <a:path w="4885055" h="5114925">
                <a:moveTo>
                  <a:pt x="4884657" y="3766265"/>
                </a:moveTo>
                <a:lnTo>
                  <a:pt x="3972816" y="3240306"/>
                </a:lnTo>
                <a:lnTo>
                  <a:pt x="3972816" y="1566411"/>
                </a:lnTo>
                <a:lnTo>
                  <a:pt x="4884657" y="2092369"/>
                </a:lnTo>
                <a:lnTo>
                  <a:pt x="4884657" y="3766265"/>
                </a:lnTo>
                <a:close/>
              </a:path>
              <a:path w="4885055" h="5114925">
                <a:moveTo>
                  <a:pt x="911840" y="3375021"/>
                </a:moveTo>
                <a:lnTo>
                  <a:pt x="0" y="2849062"/>
                </a:lnTo>
                <a:lnTo>
                  <a:pt x="0" y="1175166"/>
                </a:lnTo>
                <a:lnTo>
                  <a:pt x="911840" y="1701125"/>
                </a:lnTo>
                <a:lnTo>
                  <a:pt x="911840" y="3375021"/>
                </a:lnTo>
                <a:close/>
              </a:path>
            </a:pathLst>
          </a:custGeom>
          <a:solidFill>
            <a:srgbClr val="2D4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225120" y="4891230"/>
            <a:ext cx="2331720" cy="5114925"/>
          </a:xfrm>
          <a:custGeom>
            <a:avLst/>
            <a:gdLst/>
            <a:ahLst/>
            <a:cxnLst/>
            <a:rect l="l" t="t" r="r" b="b"/>
            <a:pathLst>
              <a:path w="2331719" h="5114925">
                <a:moveTo>
                  <a:pt x="2331215" y="5114840"/>
                </a:moveTo>
                <a:lnTo>
                  <a:pt x="0" y="3769131"/>
                </a:lnTo>
                <a:lnTo>
                  <a:pt x="0" y="0"/>
                </a:lnTo>
                <a:lnTo>
                  <a:pt x="2331215" y="5114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822218" y="4776580"/>
            <a:ext cx="7148830" cy="5229860"/>
          </a:xfrm>
          <a:custGeom>
            <a:avLst/>
            <a:gdLst/>
            <a:ahLst/>
            <a:cxnLst/>
            <a:rect l="l" t="t" r="r" b="b"/>
            <a:pathLst>
              <a:path w="7148830" h="5229859">
                <a:moveTo>
                  <a:pt x="7148488" y="5229491"/>
                </a:moveTo>
                <a:lnTo>
                  <a:pt x="6236647" y="4703532"/>
                </a:lnTo>
                <a:lnTo>
                  <a:pt x="6236647" y="3029636"/>
                </a:lnTo>
                <a:lnTo>
                  <a:pt x="7148488" y="3555595"/>
                </a:lnTo>
                <a:lnTo>
                  <a:pt x="7148488" y="5229491"/>
                </a:lnTo>
                <a:close/>
              </a:path>
              <a:path w="7148830" h="5229859">
                <a:moveTo>
                  <a:pt x="911840" y="2199854"/>
                </a:moveTo>
                <a:lnTo>
                  <a:pt x="0" y="1673895"/>
                </a:lnTo>
                <a:lnTo>
                  <a:pt x="0" y="0"/>
                </a:lnTo>
                <a:lnTo>
                  <a:pt x="911840" y="525958"/>
                </a:lnTo>
                <a:lnTo>
                  <a:pt x="911840" y="2199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936212" y="4108741"/>
            <a:ext cx="4885055" cy="6178550"/>
          </a:xfrm>
          <a:custGeom>
            <a:avLst/>
            <a:gdLst/>
            <a:ahLst/>
            <a:cxnLst/>
            <a:rect l="l" t="t" r="r" b="b"/>
            <a:pathLst>
              <a:path w="4885055" h="6178550">
                <a:moveTo>
                  <a:pt x="4884657" y="6178258"/>
                </a:moveTo>
                <a:lnTo>
                  <a:pt x="4315749" y="6178258"/>
                </a:lnTo>
                <a:lnTo>
                  <a:pt x="3972816" y="5980451"/>
                </a:lnTo>
                <a:lnTo>
                  <a:pt x="3972816" y="4305122"/>
                </a:lnTo>
                <a:lnTo>
                  <a:pt x="4884657" y="4831081"/>
                </a:lnTo>
                <a:lnTo>
                  <a:pt x="4884657" y="6178258"/>
                </a:lnTo>
                <a:close/>
              </a:path>
              <a:path w="4885055" h="6178550">
                <a:moveTo>
                  <a:pt x="911840" y="2199854"/>
                </a:moveTo>
                <a:lnTo>
                  <a:pt x="0" y="1673895"/>
                </a:lnTo>
                <a:lnTo>
                  <a:pt x="0" y="0"/>
                </a:lnTo>
                <a:lnTo>
                  <a:pt x="911840" y="525958"/>
                </a:lnTo>
                <a:lnTo>
                  <a:pt x="911840" y="2199854"/>
                </a:lnTo>
                <a:close/>
              </a:path>
            </a:pathLst>
          </a:custGeom>
          <a:solidFill>
            <a:srgbClr val="C74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812182" y="4090111"/>
            <a:ext cx="7170420" cy="6196965"/>
          </a:xfrm>
          <a:custGeom>
            <a:avLst/>
            <a:gdLst/>
            <a:ahLst/>
            <a:cxnLst/>
            <a:rect l="l" t="t" r="r" b="b"/>
            <a:pathLst>
              <a:path w="7170419" h="6196965">
                <a:moveTo>
                  <a:pt x="4767092" y="5940323"/>
                </a:moveTo>
                <a:lnTo>
                  <a:pt x="4754189" y="5933157"/>
                </a:lnTo>
                <a:lnTo>
                  <a:pt x="4748454" y="5930291"/>
                </a:lnTo>
                <a:lnTo>
                  <a:pt x="2402901" y="4575983"/>
                </a:lnTo>
                <a:lnTo>
                  <a:pt x="2402901" y="752392"/>
                </a:lnTo>
                <a:lnTo>
                  <a:pt x="2421539" y="793953"/>
                </a:lnTo>
                <a:lnTo>
                  <a:pt x="2478615" y="826915"/>
                </a:lnTo>
                <a:lnTo>
                  <a:pt x="2437310" y="826915"/>
                </a:lnTo>
                <a:lnTo>
                  <a:pt x="2447759" y="849845"/>
                </a:lnTo>
                <a:lnTo>
                  <a:pt x="2424407" y="849845"/>
                </a:lnTo>
                <a:lnTo>
                  <a:pt x="2424407" y="4564518"/>
                </a:lnTo>
                <a:lnTo>
                  <a:pt x="4721214" y="5890163"/>
                </a:lnTo>
                <a:lnTo>
                  <a:pt x="4754189" y="5890163"/>
                </a:lnTo>
                <a:lnTo>
                  <a:pt x="4754189" y="5913093"/>
                </a:lnTo>
                <a:lnTo>
                  <a:pt x="4767092" y="5940323"/>
                </a:lnTo>
                <a:close/>
              </a:path>
              <a:path w="7170419" h="6196965">
                <a:moveTo>
                  <a:pt x="4754189" y="5867233"/>
                </a:moveTo>
                <a:lnTo>
                  <a:pt x="4734117" y="5867233"/>
                </a:lnTo>
                <a:lnTo>
                  <a:pt x="4734117" y="2152560"/>
                </a:lnTo>
                <a:lnTo>
                  <a:pt x="2437310" y="826915"/>
                </a:lnTo>
                <a:lnTo>
                  <a:pt x="2478615" y="826915"/>
                </a:lnTo>
                <a:lnTo>
                  <a:pt x="4754189" y="2141095"/>
                </a:lnTo>
                <a:lnTo>
                  <a:pt x="4754189" y="5867233"/>
                </a:lnTo>
                <a:close/>
              </a:path>
              <a:path w="7170419" h="6196965">
                <a:moveTo>
                  <a:pt x="4754189" y="5890163"/>
                </a:moveTo>
                <a:lnTo>
                  <a:pt x="4721214" y="5890163"/>
                </a:lnTo>
                <a:lnTo>
                  <a:pt x="2424407" y="849845"/>
                </a:lnTo>
                <a:lnTo>
                  <a:pt x="2447759" y="849845"/>
                </a:lnTo>
                <a:lnTo>
                  <a:pt x="4734117" y="5867233"/>
                </a:lnTo>
                <a:lnTo>
                  <a:pt x="4754189" y="5867233"/>
                </a:lnTo>
                <a:lnTo>
                  <a:pt x="4754189" y="5890163"/>
                </a:lnTo>
                <a:close/>
              </a:path>
              <a:path w="7170419" h="6196965">
                <a:moveTo>
                  <a:pt x="6020157" y="4586015"/>
                </a:moveTo>
                <a:lnTo>
                  <a:pt x="5086810" y="4047158"/>
                </a:lnTo>
                <a:lnTo>
                  <a:pt x="5086810" y="2347466"/>
                </a:lnTo>
                <a:lnTo>
                  <a:pt x="5151350" y="2384727"/>
                </a:lnTo>
                <a:lnTo>
                  <a:pt x="5108316" y="2384727"/>
                </a:lnTo>
                <a:lnTo>
                  <a:pt x="5108316" y="4034260"/>
                </a:lnTo>
                <a:lnTo>
                  <a:pt x="5998651" y="4548754"/>
                </a:lnTo>
                <a:lnTo>
                  <a:pt x="6020157" y="4548754"/>
                </a:lnTo>
                <a:lnTo>
                  <a:pt x="6020157" y="4586015"/>
                </a:lnTo>
                <a:close/>
              </a:path>
              <a:path w="7170419" h="6196965">
                <a:moveTo>
                  <a:pt x="6020157" y="4548754"/>
                </a:moveTo>
                <a:lnTo>
                  <a:pt x="5998651" y="4548754"/>
                </a:lnTo>
                <a:lnTo>
                  <a:pt x="5998651" y="2899221"/>
                </a:lnTo>
                <a:lnTo>
                  <a:pt x="5108316" y="2384727"/>
                </a:lnTo>
                <a:lnTo>
                  <a:pt x="5151350" y="2384727"/>
                </a:lnTo>
                <a:lnTo>
                  <a:pt x="6020157" y="2886323"/>
                </a:lnTo>
                <a:lnTo>
                  <a:pt x="6020157" y="4548754"/>
                </a:lnTo>
                <a:close/>
              </a:path>
              <a:path w="7170419" h="6196965">
                <a:moveTo>
                  <a:pt x="5463023" y="6196888"/>
                </a:moveTo>
                <a:lnTo>
                  <a:pt x="5419500" y="6196888"/>
                </a:lnTo>
                <a:lnTo>
                  <a:pt x="5086810" y="6004814"/>
                </a:lnTo>
                <a:lnTo>
                  <a:pt x="5086810" y="4305122"/>
                </a:lnTo>
                <a:lnTo>
                  <a:pt x="5151350" y="4342383"/>
                </a:lnTo>
                <a:lnTo>
                  <a:pt x="5108316" y="4342383"/>
                </a:lnTo>
                <a:lnTo>
                  <a:pt x="5108316" y="5991916"/>
                </a:lnTo>
                <a:lnTo>
                  <a:pt x="5463023" y="6196888"/>
                </a:lnTo>
                <a:close/>
              </a:path>
              <a:path w="7170419" h="6196965">
                <a:moveTo>
                  <a:pt x="6020157" y="6196888"/>
                </a:moveTo>
                <a:lnTo>
                  <a:pt x="5998651" y="6196888"/>
                </a:lnTo>
                <a:lnTo>
                  <a:pt x="5998651" y="4856877"/>
                </a:lnTo>
                <a:lnTo>
                  <a:pt x="5108316" y="4342383"/>
                </a:lnTo>
                <a:lnTo>
                  <a:pt x="5151350" y="4342383"/>
                </a:lnTo>
                <a:lnTo>
                  <a:pt x="6020157" y="4843978"/>
                </a:lnTo>
                <a:lnTo>
                  <a:pt x="6020157" y="6196888"/>
                </a:lnTo>
                <a:close/>
              </a:path>
              <a:path w="7170419" h="6196965">
                <a:moveTo>
                  <a:pt x="7169994" y="5934590"/>
                </a:moveTo>
                <a:lnTo>
                  <a:pt x="6236647" y="5395733"/>
                </a:lnTo>
                <a:lnTo>
                  <a:pt x="6236647" y="3697474"/>
                </a:lnTo>
                <a:lnTo>
                  <a:pt x="6298705" y="3733303"/>
                </a:lnTo>
                <a:lnTo>
                  <a:pt x="6258153" y="3733303"/>
                </a:lnTo>
                <a:lnTo>
                  <a:pt x="6258153" y="5382835"/>
                </a:lnTo>
                <a:lnTo>
                  <a:pt x="7148488" y="5897329"/>
                </a:lnTo>
                <a:lnTo>
                  <a:pt x="7169994" y="5897329"/>
                </a:lnTo>
                <a:lnTo>
                  <a:pt x="7169994" y="5934590"/>
                </a:lnTo>
                <a:close/>
              </a:path>
              <a:path w="7170419" h="6196965">
                <a:moveTo>
                  <a:pt x="7169994" y="5897329"/>
                </a:moveTo>
                <a:lnTo>
                  <a:pt x="7148488" y="5897329"/>
                </a:lnTo>
                <a:lnTo>
                  <a:pt x="7148488" y="4247796"/>
                </a:lnTo>
                <a:lnTo>
                  <a:pt x="6258153" y="3733303"/>
                </a:lnTo>
                <a:lnTo>
                  <a:pt x="6298705" y="3733303"/>
                </a:lnTo>
                <a:lnTo>
                  <a:pt x="7169994" y="4236331"/>
                </a:lnTo>
                <a:lnTo>
                  <a:pt x="7169994" y="5897329"/>
                </a:lnTo>
                <a:close/>
              </a:path>
              <a:path w="7170419" h="6196965">
                <a:moveTo>
                  <a:pt x="933346" y="2904954"/>
                </a:moveTo>
                <a:lnTo>
                  <a:pt x="0" y="2366097"/>
                </a:lnTo>
                <a:lnTo>
                  <a:pt x="0" y="667838"/>
                </a:lnTo>
                <a:lnTo>
                  <a:pt x="64539" y="705099"/>
                </a:lnTo>
                <a:lnTo>
                  <a:pt x="21505" y="705099"/>
                </a:lnTo>
                <a:lnTo>
                  <a:pt x="21505" y="2354632"/>
                </a:lnTo>
                <a:lnTo>
                  <a:pt x="911840" y="2867692"/>
                </a:lnTo>
                <a:lnTo>
                  <a:pt x="933346" y="2867692"/>
                </a:lnTo>
                <a:lnTo>
                  <a:pt x="933346" y="2904954"/>
                </a:lnTo>
                <a:close/>
              </a:path>
              <a:path w="7170419" h="6196965">
                <a:moveTo>
                  <a:pt x="933346" y="2867692"/>
                </a:moveTo>
                <a:lnTo>
                  <a:pt x="911840" y="2867692"/>
                </a:lnTo>
                <a:lnTo>
                  <a:pt x="911840" y="1218160"/>
                </a:lnTo>
                <a:lnTo>
                  <a:pt x="21505" y="705099"/>
                </a:lnTo>
                <a:lnTo>
                  <a:pt x="64539" y="705099"/>
                </a:lnTo>
                <a:lnTo>
                  <a:pt x="933346" y="1206695"/>
                </a:lnTo>
                <a:lnTo>
                  <a:pt x="933346" y="2867692"/>
                </a:lnTo>
                <a:close/>
              </a:path>
              <a:path w="7170419" h="6196965">
                <a:moveTo>
                  <a:pt x="2047340" y="2237115"/>
                </a:moveTo>
                <a:lnTo>
                  <a:pt x="1113994" y="1698258"/>
                </a:lnTo>
                <a:lnTo>
                  <a:pt x="1113994" y="0"/>
                </a:lnTo>
                <a:lnTo>
                  <a:pt x="1178534" y="37260"/>
                </a:lnTo>
                <a:lnTo>
                  <a:pt x="1134066" y="37260"/>
                </a:lnTo>
                <a:lnTo>
                  <a:pt x="1134066" y="1686793"/>
                </a:lnTo>
                <a:lnTo>
                  <a:pt x="2024401" y="2201287"/>
                </a:lnTo>
                <a:lnTo>
                  <a:pt x="2047340" y="2201287"/>
                </a:lnTo>
                <a:lnTo>
                  <a:pt x="2047340" y="2237115"/>
                </a:lnTo>
                <a:close/>
              </a:path>
              <a:path w="7170419" h="6196965">
                <a:moveTo>
                  <a:pt x="2047340" y="2201287"/>
                </a:moveTo>
                <a:lnTo>
                  <a:pt x="2024401" y="2201287"/>
                </a:lnTo>
                <a:lnTo>
                  <a:pt x="2024401" y="551754"/>
                </a:lnTo>
                <a:lnTo>
                  <a:pt x="1134066" y="37260"/>
                </a:lnTo>
                <a:lnTo>
                  <a:pt x="1178534" y="37260"/>
                </a:lnTo>
                <a:lnTo>
                  <a:pt x="2047340" y="538856"/>
                </a:lnTo>
                <a:lnTo>
                  <a:pt x="2047340" y="2201287"/>
                </a:lnTo>
                <a:close/>
              </a:path>
              <a:path w="7170419" h="6196965">
                <a:moveTo>
                  <a:pt x="2047340" y="4194771"/>
                </a:moveTo>
                <a:lnTo>
                  <a:pt x="1113994" y="3655914"/>
                </a:lnTo>
                <a:lnTo>
                  <a:pt x="1113994" y="1957655"/>
                </a:lnTo>
                <a:lnTo>
                  <a:pt x="1176051" y="1993483"/>
                </a:lnTo>
                <a:lnTo>
                  <a:pt x="1134066" y="1993483"/>
                </a:lnTo>
                <a:lnTo>
                  <a:pt x="1134066" y="3643015"/>
                </a:lnTo>
                <a:lnTo>
                  <a:pt x="2024401" y="4157509"/>
                </a:lnTo>
                <a:lnTo>
                  <a:pt x="2047340" y="4157509"/>
                </a:lnTo>
                <a:lnTo>
                  <a:pt x="2047340" y="4194771"/>
                </a:lnTo>
                <a:close/>
              </a:path>
              <a:path w="7170419" h="6196965">
                <a:moveTo>
                  <a:pt x="2047340" y="4157509"/>
                </a:moveTo>
                <a:lnTo>
                  <a:pt x="2024401" y="4157509"/>
                </a:lnTo>
                <a:lnTo>
                  <a:pt x="2024401" y="2507977"/>
                </a:lnTo>
                <a:lnTo>
                  <a:pt x="1134066" y="1993483"/>
                </a:lnTo>
                <a:lnTo>
                  <a:pt x="1176051" y="1993483"/>
                </a:lnTo>
                <a:lnTo>
                  <a:pt x="2047340" y="2496512"/>
                </a:lnTo>
                <a:lnTo>
                  <a:pt x="2047340" y="415750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‹#›</a:t>
            </a:fld>
            <a:endParaRPr spc="2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‹#›</a:t>
            </a:fld>
            <a:endParaRPr spc="2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1250" y="1795091"/>
            <a:ext cx="5225415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24" y="2489396"/>
            <a:ext cx="18100151" cy="657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182456" y="9163684"/>
            <a:ext cx="456565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D4162"/>
                </a:solidFill>
                <a:latin typeface="Arial"/>
                <a:cs typeface="Arial"/>
              </a:defRPr>
            </a:lvl1pPr>
          </a:lstStyle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‹#›</a:t>
            </a:fld>
            <a:endParaRPr spc="2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250" y="3635374"/>
            <a:ext cx="69659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0" spc="75" dirty="0">
                <a:solidFill>
                  <a:srgbClr val="2D4162"/>
                </a:solidFill>
                <a:latin typeface="Arial Black"/>
                <a:cs typeface="Arial Black"/>
              </a:rPr>
              <a:t>Diabetes  </a:t>
            </a:r>
            <a:r>
              <a:rPr sz="9000" spc="-484" dirty="0">
                <a:solidFill>
                  <a:srgbClr val="2D4162"/>
                </a:solidFill>
                <a:latin typeface="Arial Black"/>
                <a:cs typeface="Arial Black"/>
              </a:rPr>
              <a:t>P</a:t>
            </a:r>
            <a:r>
              <a:rPr sz="9000" spc="95" dirty="0">
                <a:solidFill>
                  <a:srgbClr val="2D4162"/>
                </a:solidFill>
                <a:latin typeface="Arial Black"/>
                <a:cs typeface="Arial Black"/>
              </a:rPr>
              <a:t>r</a:t>
            </a:r>
            <a:r>
              <a:rPr sz="9000" spc="-40" dirty="0">
                <a:solidFill>
                  <a:srgbClr val="2D4162"/>
                </a:solidFill>
                <a:latin typeface="Arial Black"/>
                <a:cs typeface="Arial Black"/>
              </a:rPr>
              <a:t>e</a:t>
            </a:r>
            <a:r>
              <a:rPr sz="9000" spc="550" dirty="0">
                <a:solidFill>
                  <a:srgbClr val="2D4162"/>
                </a:solidFill>
                <a:latin typeface="Arial Black"/>
                <a:cs typeface="Arial Black"/>
              </a:rPr>
              <a:t>d</a:t>
            </a:r>
            <a:r>
              <a:rPr sz="9000" spc="165" dirty="0">
                <a:solidFill>
                  <a:srgbClr val="2D4162"/>
                </a:solidFill>
                <a:latin typeface="Arial Black"/>
                <a:cs typeface="Arial Black"/>
              </a:rPr>
              <a:t>i</a:t>
            </a:r>
            <a:r>
              <a:rPr sz="9000" spc="-330" dirty="0">
                <a:solidFill>
                  <a:srgbClr val="2D4162"/>
                </a:solidFill>
                <a:latin typeface="Arial Black"/>
                <a:cs typeface="Arial Black"/>
              </a:rPr>
              <a:t>c</a:t>
            </a:r>
            <a:r>
              <a:rPr sz="9000" spc="15" dirty="0">
                <a:solidFill>
                  <a:srgbClr val="2D4162"/>
                </a:solidFill>
                <a:latin typeface="Arial Black"/>
                <a:cs typeface="Arial Black"/>
              </a:rPr>
              <a:t>t</a:t>
            </a:r>
            <a:r>
              <a:rPr sz="9000" spc="165" dirty="0">
                <a:solidFill>
                  <a:srgbClr val="2D4162"/>
                </a:solidFill>
                <a:latin typeface="Arial Black"/>
                <a:cs typeface="Arial Black"/>
              </a:rPr>
              <a:t>i</a:t>
            </a:r>
            <a:r>
              <a:rPr sz="9000" spc="145" dirty="0">
                <a:solidFill>
                  <a:srgbClr val="2D4162"/>
                </a:solidFill>
                <a:latin typeface="Arial Black"/>
                <a:cs typeface="Arial Black"/>
              </a:rPr>
              <a:t>o</a:t>
            </a:r>
            <a:r>
              <a:rPr sz="9000" spc="295" dirty="0">
                <a:solidFill>
                  <a:srgbClr val="2D4162"/>
                </a:solidFill>
                <a:latin typeface="Arial Black"/>
                <a:cs typeface="Arial Black"/>
              </a:rPr>
              <a:t>n</a:t>
            </a:r>
            <a:endParaRPr sz="9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5429" y="1578054"/>
            <a:ext cx="7701165" cy="803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9730" y="6075632"/>
            <a:ext cx="4660751" cy="3069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-265" dirty="0">
                <a:solidFill>
                  <a:srgbClr val="2D4162"/>
                </a:solidFill>
                <a:latin typeface="Arial"/>
                <a:cs typeface="Arial"/>
              </a:rPr>
              <a:t>1. </a:t>
            </a:r>
            <a:r>
              <a:rPr sz="2400" spc="245" dirty="0">
                <a:solidFill>
                  <a:srgbClr val="2D4162"/>
                </a:solidFill>
                <a:latin typeface="Arial"/>
                <a:cs typeface="Arial"/>
              </a:rPr>
              <a:t>Data </a:t>
            </a: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Analysis </a:t>
            </a:r>
            <a:r>
              <a:rPr sz="2400" spc="315" dirty="0">
                <a:solidFill>
                  <a:srgbClr val="2D4162"/>
                </a:solidFill>
                <a:latin typeface="Arial"/>
                <a:cs typeface="Arial"/>
              </a:rPr>
              <a:t>and</a:t>
            </a: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29" dirty="0">
                <a:solidFill>
                  <a:srgbClr val="2D4162"/>
                </a:solidFill>
                <a:latin typeface="Arial"/>
                <a:cs typeface="Arial"/>
              </a:rPr>
              <a:t>Preparation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10</a:t>
            </a:fld>
            <a:endParaRPr spc="-620" dirty="0"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10" dirty="0">
                <a:solidFill>
                  <a:srgbClr val="EDEDED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75" dirty="0"/>
              <a:t>-</a:t>
            </a:r>
            <a:r>
              <a:rPr spc="-140" dirty="0"/>
              <a:t> </a:t>
            </a:r>
            <a:r>
              <a:rPr spc="265" dirty="0"/>
              <a:t>Discover </a:t>
            </a:r>
            <a:r>
              <a:rPr spc="270" dirty="0"/>
              <a:t>Outlier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1250" y="2500840"/>
            <a:ext cx="4980940" cy="1907539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532765" indent="-520700">
              <a:lnSpc>
                <a:spcPct val="100000"/>
              </a:lnSpc>
              <a:spcBef>
                <a:spcPts val="1980"/>
              </a:spcBef>
              <a:buChar char="-"/>
              <a:tabLst>
                <a:tab pos="533400" algn="l"/>
              </a:tabLst>
            </a:pPr>
            <a:r>
              <a:rPr sz="4600" spc="285" dirty="0">
                <a:solidFill>
                  <a:srgbClr val="2D4162"/>
                </a:solidFill>
                <a:latin typeface="Arial"/>
                <a:cs typeface="Arial"/>
              </a:rPr>
              <a:t>Missing</a:t>
            </a:r>
            <a:r>
              <a:rPr sz="46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4600" spc="305" dirty="0">
                <a:solidFill>
                  <a:srgbClr val="2D4162"/>
                </a:solidFill>
                <a:latin typeface="Arial"/>
                <a:cs typeface="Arial"/>
              </a:rPr>
              <a:t>Values</a:t>
            </a:r>
            <a:endParaRPr sz="4600">
              <a:latin typeface="Arial"/>
              <a:cs typeface="Arial"/>
            </a:endParaRPr>
          </a:p>
          <a:p>
            <a:pPr marL="532765" indent="-520700">
              <a:lnSpc>
                <a:spcPct val="100000"/>
              </a:lnSpc>
              <a:spcBef>
                <a:spcPts val="1889"/>
              </a:spcBef>
              <a:buChar char="-"/>
              <a:tabLst>
                <a:tab pos="533400" algn="l"/>
              </a:tabLst>
            </a:pPr>
            <a:r>
              <a:rPr sz="4600" spc="335" dirty="0">
                <a:solidFill>
                  <a:srgbClr val="2D4162"/>
                </a:solidFill>
                <a:latin typeface="Arial"/>
                <a:cs typeface="Arial"/>
              </a:rPr>
              <a:t>Duplicates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Visualization 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2D4162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10" dirty="0">
                <a:solidFill>
                  <a:srgbClr val="EDEDED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593" y="1785357"/>
            <a:ext cx="9503988" cy="719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64226" y="1661494"/>
            <a:ext cx="4606120" cy="3569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58279" y="6177310"/>
            <a:ext cx="4483178" cy="3400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73664" y="5553008"/>
            <a:ext cx="2754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latin typeface="Arial"/>
                <a:cs typeface="Arial"/>
              </a:rPr>
              <a:t>BloodPressure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11</a:t>
            </a:fld>
            <a:endParaRPr spc="-6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5238" y="2311075"/>
            <a:ext cx="5500016" cy="339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2951" y="6217492"/>
            <a:ext cx="5490787" cy="339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723" y="1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5" dirty="0">
                <a:solidFill>
                  <a:srgbClr val="2D4162"/>
                </a:solidFill>
                <a:latin typeface="Arial"/>
                <a:cs typeface="Arial"/>
              </a:rPr>
              <a:t>2. </a:t>
            </a:r>
            <a:r>
              <a:rPr sz="2400" spc="245" dirty="0">
                <a:solidFill>
                  <a:srgbClr val="2D4162"/>
                </a:solidFill>
                <a:latin typeface="Arial"/>
                <a:cs typeface="Arial"/>
              </a:rPr>
              <a:t>Balancing 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34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2D4162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10" dirty="0">
                <a:solidFill>
                  <a:srgbClr val="EDEDED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025" y="2836117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9320" y="2512903"/>
            <a:ext cx="538289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0" algn="just">
              <a:lnSpc>
                <a:spcPct val="148400"/>
              </a:lnSpc>
              <a:spcBef>
                <a:spcPts val="100"/>
              </a:spcBef>
            </a:pP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is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one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90" dirty="0">
                <a:solidFill>
                  <a:srgbClr val="2D4162"/>
                </a:solidFill>
                <a:latin typeface="Arial"/>
                <a:cs typeface="Arial"/>
              </a:rPr>
              <a:t>most 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commonly 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used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oversampling </a:t>
            </a: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methods</a:t>
            </a:r>
            <a:r>
              <a:rPr sz="2400" spc="-21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to  </a:t>
            </a:r>
            <a:r>
              <a:rPr sz="2400" spc="80" dirty="0">
                <a:solidFill>
                  <a:srgbClr val="2D4162"/>
                </a:solidFill>
                <a:latin typeface="Arial"/>
                <a:cs typeface="Arial"/>
              </a:rPr>
              <a:t>solve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imbalance</a:t>
            </a:r>
            <a:r>
              <a:rPr sz="2400" spc="-8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problem.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</a:pP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400" spc="175" dirty="0">
                <a:solidFill>
                  <a:srgbClr val="2D4162"/>
                </a:solidFill>
                <a:latin typeface="Arial"/>
                <a:cs typeface="Arial"/>
              </a:rPr>
              <a:t>aims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to </a:t>
            </a:r>
            <a:r>
              <a:rPr sz="2400" spc="175" dirty="0">
                <a:solidFill>
                  <a:srgbClr val="2D4162"/>
                </a:solidFill>
                <a:latin typeface="Arial"/>
                <a:cs typeface="Arial"/>
              </a:rPr>
              <a:t>balance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class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distribution 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by randomly </a:t>
            </a:r>
            <a:r>
              <a:rPr sz="2400" spc="120" dirty="0">
                <a:solidFill>
                  <a:srgbClr val="2D4162"/>
                </a:solidFill>
                <a:latin typeface="Arial"/>
                <a:cs typeface="Arial"/>
              </a:rPr>
              <a:t>increasing minority 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class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examples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by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replicating</a:t>
            </a:r>
            <a:r>
              <a:rPr sz="2400" spc="-24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025" y="4464892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390857"/>
            <a:ext cx="10126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5" dirty="0"/>
              <a:t>Synthetic </a:t>
            </a:r>
            <a:r>
              <a:rPr sz="3000" spc="200" dirty="0"/>
              <a:t>Minority </a:t>
            </a:r>
            <a:r>
              <a:rPr sz="3000" spc="240" dirty="0"/>
              <a:t>Oversampling</a:t>
            </a:r>
            <a:r>
              <a:rPr sz="3000" spc="-204" dirty="0"/>
              <a:t> </a:t>
            </a:r>
            <a:r>
              <a:rPr sz="3000" spc="155" dirty="0"/>
              <a:t>Technique(SMOTE)</a:t>
            </a:r>
            <a:endParaRPr sz="3000"/>
          </a:p>
        </p:txBody>
      </p:sp>
      <p:sp>
        <p:nvSpPr>
          <p:cNvPr id="10" name="object 10"/>
          <p:cNvSpPr/>
          <p:nvPr/>
        </p:nvSpPr>
        <p:spPr>
          <a:xfrm>
            <a:off x="9830790" y="5910803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17086" y="5587588"/>
            <a:ext cx="714819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generates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90" dirty="0">
                <a:solidFill>
                  <a:srgbClr val="2D4162"/>
                </a:solidFill>
                <a:latin typeface="Arial"/>
                <a:cs typeface="Arial"/>
              </a:rPr>
              <a:t>virtual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training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records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by</a:t>
            </a:r>
            <a:r>
              <a:rPr sz="2400" spc="-24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2D4162"/>
                </a:solidFill>
                <a:latin typeface="Arial"/>
                <a:cs typeface="Arial"/>
              </a:rPr>
              <a:t>linear 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interpolation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20" dirty="0">
                <a:solidFill>
                  <a:srgbClr val="2D4162"/>
                </a:solidFill>
                <a:latin typeface="Arial"/>
                <a:cs typeface="Arial"/>
              </a:rPr>
              <a:t>minority</a:t>
            </a:r>
            <a:r>
              <a:rPr sz="2400" spc="-1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D4162"/>
                </a:solidFill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marL="12700" marR="161290">
              <a:lnSpc>
                <a:spcPct val="148400"/>
              </a:lnSpc>
            </a:pPr>
            <a:r>
              <a:rPr sz="2400" spc="40" dirty="0">
                <a:solidFill>
                  <a:srgbClr val="2D4162"/>
                </a:solidFill>
                <a:latin typeface="Arial"/>
                <a:cs typeface="Arial"/>
              </a:rPr>
              <a:t>These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synthetic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training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records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are</a:t>
            </a:r>
            <a:r>
              <a:rPr sz="2400" spc="-114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generated 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by randomly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selecting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one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or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more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275" dirty="0">
                <a:solidFill>
                  <a:srgbClr val="2D4162"/>
                </a:solidFill>
                <a:latin typeface="Arial"/>
                <a:cs typeface="Arial"/>
              </a:rPr>
              <a:t>k-  </a:t>
            </a:r>
            <a:r>
              <a:rPr sz="2400" spc="120" dirty="0">
                <a:solidFill>
                  <a:srgbClr val="2D4162"/>
                </a:solidFill>
                <a:latin typeface="Arial"/>
                <a:cs typeface="Arial"/>
              </a:rPr>
              <a:t>nearest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neighbors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 </a:t>
            </a: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each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example 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 </a:t>
            </a:r>
            <a:r>
              <a:rPr sz="2400" spc="120" dirty="0">
                <a:solidFill>
                  <a:srgbClr val="2D4162"/>
                </a:solidFill>
                <a:latin typeface="Arial"/>
                <a:cs typeface="Arial"/>
              </a:rPr>
              <a:t>minority</a:t>
            </a:r>
            <a:r>
              <a:rPr sz="2400" spc="4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D4162"/>
                </a:solidFill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30790" y="6996653"/>
            <a:ext cx="1143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12</a:t>
            </a:fld>
            <a:endParaRPr spc="-6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5" dirty="0">
                <a:solidFill>
                  <a:srgbClr val="2D4162"/>
                </a:solidFill>
                <a:latin typeface="Arial"/>
                <a:cs typeface="Arial"/>
              </a:rPr>
              <a:t>3. </a:t>
            </a:r>
            <a:r>
              <a:rPr sz="2400" spc="190" dirty="0">
                <a:solidFill>
                  <a:srgbClr val="2D4162"/>
                </a:solidFill>
                <a:latin typeface="Arial"/>
                <a:cs typeface="Arial"/>
              </a:rPr>
              <a:t>Feature</a:t>
            </a:r>
            <a:r>
              <a:rPr sz="2400" spc="3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10" dirty="0">
                <a:solidFill>
                  <a:srgbClr val="EDEDED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086" y="2710814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8381" y="2387600"/>
            <a:ext cx="15473044" cy="631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145">
              <a:lnSpc>
                <a:spcPct val="148400"/>
              </a:lnSpc>
              <a:spcBef>
                <a:spcPts val="100"/>
              </a:spcBef>
            </a:pPr>
            <a:r>
              <a:rPr sz="2400" spc="90" dirty="0">
                <a:solidFill>
                  <a:srgbClr val="2D4162"/>
                </a:solidFill>
                <a:latin typeface="Arial"/>
                <a:cs typeface="Arial"/>
              </a:rPr>
              <a:t>Logistic </a:t>
            </a:r>
            <a:r>
              <a:rPr sz="2400" spc="85" dirty="0">
                <a:solidFill>
                  <a:srgbClr val="2D4162"/>
                </a:solidFill>
                <a:latin typeface="Arial"/>
                <a:cs typeface="Arial"/>
              </a:rPr>
              <a:t>Regression: </a:t>
            </a: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is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statistical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model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that </a:t>
            </a:r>
            <a:r>
              <a:rPr sz="2400" spc="160" dirty="0">
                <a:solidFill>
                  <a:srgbClr val="2D4162"/>
                </a:solidFill>
                <a:latin typeface="Arial"/>
                <a:cs typeface="Arial"/>
              </a:rPr>
              <a:t>models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probability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one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event </a:t>
            </a:r>
            <a:r>
              <a:rPr sz="2400" spc="260" dirty="0">
                <a:solidFill>
                  <a:srgbClr val="2D4162"/>
                </a:solidFill>
                <a:latin typeface="Arial"/>
                <a:cs typeface="Arial"/>
              </a:rPr>
              <a:t>(out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160" dirty="0">
                <a:solidFill>
                  <a:srgbClr val="2D4162"/>
                </a:solidFill>
                <a:latin typeface="Arial"/>
                <a:cs typeface="Arial"/>
              </a:rPr>
              <a:t>two 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alternatives)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taking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2D4162"/>
                </a:solidFill>
                <a:latin typeface="Arial"/>
                <a:cs typeface="Arial"/>
              </a:rPr>
              <a:t>place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by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having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log-odds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45" dirty="0">
                <a:solidFill>
                  <a:srgbClr val="2D4162"/>
                </a:solidFill>
                <a:latin typeface="Arial"/>
                <a:cs typeface="Arial"/>
              </a:rPr>
              <a:t>(the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logarithm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60" dirty="0">
                <a:solidFill>
                  <a:srgbClr val="2D4162"/>
                </a:solidFill>
                <a:latin typeface="Arial"/>
                <a:cs typeface="Arial"/>
              </a:rPr>
              <a:t>odds)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event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be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2D4162"/>
                </a:solidFill>
                <a:latin typeface="Arial"/>
                <a:cs typeface="Arial"/>
              </a:rPr>
              <a:t>linear  </a:t>
            </a:r>
            <a:r>
              <a:rPr sz="2400" spc="170" dirty="0">
                <a:solidFill>
                  <a:srgbClr val="2D4162"/>
                </a:solidFill>
                <a:latin typeface="Arial"/>
                <a:cs typeface="Arial"/>
              </a:rPr>
              <a:t>combination</a:t>
            </a:r>
            <a:r>
              <a:rPr sz="2400" spc="4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one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or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more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independent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variables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("predictors").</a:t>
            </a:r>
            <a:endParaRPr sz="2400" dirty="0">
              <a:latin typeface="Arial"/>
              <a:cs typeface="Arial"/>
            </a:endParaRPr>
          </a:p>
          <a:p>
            <a:pPr marL="12700" marR="150495">
              <a:lnSpc>
                <a:spcPct val="148400"/>
              </a:lnSpc>
              <a:spcBef>
                <a:spcPts val="2835"/>
              </a:spcBef>
            </a:pPr>
            <a:r>
              <a:rPr sz="2400" spc="100" dirty="0">
                <a:solidFill>
                  <a:srgbClr val="2D4162"/>
                </a:solidFill>
                <a:latin typeface="Arial"/>
                <a:cs typeface="Arial"/>
              </a:rPr>
              <a:t>Decision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2D4162"/>
                </a:solidFill>
                <a:latin typeface="Arial"/>
                <a:cs typeface="Arial"/>
              </a:rPr>
              <a:t>Tree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2D4162"/>
                </a:solidFill>
                <a:latin typeface="Arial"/>
                <a:cs typeface="Arial"/>
              </a:rPr>
              <a:t>Classifier: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is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non-parametric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supervised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learning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method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used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classification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  </a:t>
            </a:r>
            <a:r>
              <a:rPr sz="2400" spc="70" dirty="0" smtClean="0">
                <a:solidFill>
                  <a:srgbClr val="2D4162"/>
                </a:solidFill>
                <a:latin typeface="Arial"/>
                <a:cs typeface="Arial"/>
              </a:rPr>
              <a:t>regression.</a:t>
            </a:r>
            <a:r>
              <a:rPr sz="2400" spc="55" dirty="0" smtClean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" dirty="0" smtClean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 smtClean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goal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is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to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2D4162"/>
                </a:solidFill>
                <a:latin typeface="Arial"/>
                <a:cs typeface="Arial"/>
              </a:rPr>
              <a:t>create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model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that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predicts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value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2D4162"/>
                </a:solidFill>
                <a:latin typeface="Arial"/>
                <a:cs typeface="Arial"/>
              </a:rPr>
              <a:t>target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variable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by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learning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simple 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decision </a:t>
            </a:r>
            <a:r>
              <a:rPr sz="2400" spc="65" dirty="0">
                <a:solidFill>
                  <a:srgbClr val="2D4162"/>
                </a:solidFill>
                <a:latin typeface="Arial"/>
                <a:cs typeface="Arial"/>
              </a:rPr>
              <a:t>rules </a:t>
            </a:r>
            <a:r>
              <a:rPr sz="2400" spc="100" dirty="0">
                <a:solidFill>
                  <a:srgbClr val="2D4162"/>
                </a:solidFill>
                <a:latin typeface="Arial"/>
                <a:cs typeface="Arial"/>
              </a:rPr>
              <a:t>inferred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from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225" dirty="0">
                <a:solidFill>
                  <a:srgbClr val="2D4162"/>
                </a:solidFill>
                <a:latin typeface="Arial"/>
                <a:cs typeface="Arial"/>
              </a:rPr>
              <a:t>data </a:t>
            </a:r>
            <a:r>
              <a:rPr sz="2400" spc="90" dirty="0">
                <a:solidFill>
                  <a:srgbClr val="2D4162"/>
                </a:solidFill>
                <a:latin typeface="Arial"/>
                <a:cs typeface="Arial"/>
              </a:rPr>
              <a:t>features. </a:t>
            </a:r>
            <a:r>
              <a:rPr sz="2400" spc="40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tree </a:t>
            </a:r>
            <a:r>
              <a:rPr sz="2400" spc="204" dirty="0">
                <a:solidFill>
                  <a:srgbClr val="2D4162"/>
                </a:solidFill>
                <a:latin typeface="Arial"/>
                <a:cs typeface="Arial"/>
              </a:rPr>
              <a:t>can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be </a:t>
            </a:r>
            <a:r>
              <a:rPr sz="2400" spc="100" dirty="0">
                <a:solidFill>
                  <a:srgbClr val="2D4162"/>
                </a:solidFill>
                <a:latin typeface="Arial"/>
                <a:cs typeface="Arial"/>
              </a:rPr>
              <a:t>seen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as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piecewise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constant 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approximation.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 dirty="0"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</a:pP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Random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Forest </a:t>
            </a:r>
            <a:r>
              <a:rPr sz="2400" spc="95" dirty="0">
                <a:solidFill>
                  <a:srgbClr val="2D4162"/>
                </a:solidFill>
                <a:latin typeface="Arial"/>
                <a:cs typeface="Arial"/>
              </a:rPr>
              <a:t>Classifier: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is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29" dirty="0">
                <a:solidFill>
                  <a:srgbClr val="2D4162"/>
                </a:solidFill>
                <a:latin typeface="Arial"/>
                <a:cs typeface="Arial"/>
              </a:rPr>
              <a:t>meta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estimator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that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2D4162"/>
                </a:solidFill>
                <a:latin typeface="Arial"/>
                <a:cs typeface="Arial"/>
              </a:rPr>
              <a:t>fits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number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decision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tree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2D4162"/>
                </a:solidFill>
                <a:latin typeface="Arial"/>
                <a:cs typeface="Arial"/>
              </a:rPr>
              <a:t>classifiers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on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2D4162"/>
                </a:solidFill>
                <a:latin typeface="Arial"/>
                <a:cs typeface="Arial"/>
              </a:rPr>
              <a:t>various  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sub-samples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2D4162"/>
                </a:solidFill>
                <a:latin typeface="Arial"/>
                <a:cs typeface="Arial"/>
              </a:rPr>
              <a:t>dataset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2D4162"/>
                </a:solidFill>
                <a:latin typeface="Arial"/>
                <a:cs typeface="Arial"/>
              </a:rPr>
              <a:t>uses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2D4162"/>
                </a:solidFill>
                <a:latin typeface="Arial"/>
                <a:cs typeface="Arial"/>
              </a:rPr>
              <a:t>averaging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to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2D4162"/>
                </a:solidFill>
                <a:latin typeface="Arial"/>
                <a:cs typeface="Arial"/>
              </a:rPr>
              <a:t>improve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predictive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accuracy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control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04" dirty="0">
                <a:solidFill>
                  <a:srgbClr val="2D4162"/>
                </a:solidFill>
                <a:latin typeface="Arial"/>
                <a:cs typeface="Arial"/>
              </a:rPr>
              <a:t>over-  </a:t>
            </a:r>
            <a:r>
              <a:rPr sz="2400" spc="80" dirty="0">
                <a:solidFill>
                  <a:srgbClr val="2D4162"/>
                </a:solidFill>
                <a:latin typeface="Arial"/>
                <a:cs typeface="Arial"/>
              </a:rPr>
              <a:t>fitting.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5070" y="1640696"/>
            <a:ext cx="1402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/>
              <a:t>M</a:t>
            </a:r>
            <a:r>
              <a:rPr sz="3000" spc="245" dirty="0"/>
              <a:t>o</a:t>
            </a:r>
            <a:r>
              <a:rPr sz="3000" spc="365" dirty="0"/>
              <a:t>d</a:t>
            </a:r>
            <a:r>
              <a:rPr sz="3000" spc="180" dirty="0"/>
              <a:t>e</a:t>
            </a:r>
            <a:r>
              <a:rPr sz="3000" spc="125" dirty="0"/>
              <a:t>l</a:t>
            </a:r>
            <a:r>
              <a:rPr sz="3000" spc="100" dirty="0"/>
              <a:t>s</a:t>
            </a:r>
            <a:endParaRPr sz="3000"/>
          </a:p>
        </p:txBody>
      </p:sp>
      <p:sp>
        <p:nvSpPr>
          <p:cNvPr id="7" name="object 7"/>
          <p:cNvSpPr/>
          <p:nvPr/>
        </p:nvSpPr>
        <p:spPr>
          <a:xfrm>
            <a:off x="912086" y="4699649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086" y="7368540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13</a:t>
            </a:fld>
            <a:endParaRPr spc="-6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7723" y="2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90" dirty="0">
                <a:solidFill>
                  <a:srgbClr val="2D4162"/>
                </a:solidFill>
                <a:latin typeface="Arial"/>
                <a:cs typeface="Arial"/>
              </a:rPr>
              <a:t>4. </a:t>
            </a: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Ensemble</a:t>
            </a:r>
            <a:r>
              <a:rPr sz="2400" spc="30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2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10" dirty="0">
                <a:solidFill>
                  <a:srgbClr val="EDEDED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775" y="1918456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4070" y="1595241"/>
            <a:ext cx="1096391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2400" spc="40" dirty="0">
                <a:solidFill>
                  <a:srgbClr val="2D4162"/>
                </a:solidFill>
                <a:latin typeface="Arial"/>
                <a:cs typeface="Arial"/>
              </a:rPr>
              <a:t>These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techniques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are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used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model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which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has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highest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accuracy  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prediction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60" dirty="0">
                <a:solidFill>
                  <a:srgbClr val="2D4162"/>
                </a:solidFill>
                <a:latin typeface="Arial"/>
                <a:cs typeface="Arial"/>
              </a:rPr>
              <a:t>target</a:t>
            </a:r>
            <a:r>
              <a:rPr sz="2400" spc="-2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2D4162"/>
                </a:solidFill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14</a:t>
            </a:fld>
            <a:endParaRPr spc="-620" dirty="0"/>
          </a:p>
        </p:txBody>
      </p:sp>
      <p:sp>
        <p:nvSpPr>
          <p:cNvPr id="7" name="object 7"/>
          <p:cNvSpPr txBox="1"/>
          <p:nvPr/>
        </p:nvSpPr>
        <p:spPr>
          <a:xfrm>
            <a:off x="1111250" y="3890781"/>
            <a:ext cx="2360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2D4162"/>
                </a:solidFill>
                <a:latin typeface="Arial"/>
                <a:cs typeface="Arial"/>
              </a:rPr>
              <a:t>T</a:t>
            </a:r>
            <a:r>
              <a:rPr sz="3000" spc="180" dirty="0">
                <a:solidFill>
                  <a:srgbClr val="2D4162"/>
                </a:solidFill>
                <a:latin typeface="Arial"/>
                <a:cs typeface="Arial"/>
              </a:rPr>
              <a:t>e</a:t>
            </a:r>
            <a:r>
              <a:rPr sz="3000" spc="300" dirty="0">
                <a:solidFill>
                  <a:srgbClr val="2D4162"/>
                </a:solidFill>
                <a:latin typeface="Arial"/>
                <a:cs typeface="Arial"/>
              </a:rPr>
              <a:t>c</a:t>
            </a:r>
            <a:r>
              <a:rPr sz="3000" spc="275" dirty="0">
                <a:solidFill>
                  <a:srgbClr val="2D4162"/>
                </a:solidFill>
                <a:latin typeface="Arial"/>
                <a:cs typeface="Arial"/>
              </a:rPr>
              <a:t>hn</a:t>
            </a:r>
            <a:r>
              <a:rPr sz="3000" spc="125" dirty="0">
                <a:solidFill>
                  <a:srgbClr val="2D4162"/>
                </a:solidFill>
                <a:latin typeface="Arial"/>
                <a:cs typeface="Arial"/>
              </a:rPr>
              <a:t>i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q</a:t>
            </a:r>
            <a:r>
              <a:rPr sz="3000" spc="275" dirty="0">
                <a:solidFill>
                  <a:srgbClr val="2D4162"/>
                </a:solidFill>
                <a:latin typeface="Arial"/>
                <a:cs typeface="Arial"/>
              </a:rPr>
              <a:t>u</a:t>
            </a:r>
            <a:r>
              <a:rPr sz="3000" spc="180" dirty="0">
                <a:solidFill>
                  <a:srgbClr val="2D4162"/>
                </a:solidFill>
                <a:latin typeface="Arial"/>
                <a:cs typeface="Arial"/>
              </a:rPr>
              <a:t>e</a:t>
            </a:r>
            <a:r>
              <a:rPr sz="3000" spc="100" dirty="0">
                <a:solidFill>
                  <a:srgbClr val="2D4162"/>
                </a:solidFill>
                <a:latin typeface="Arial"/>
                <a:cs typeface="Arial"/>
              </a:rPr>
              <a:t>s</a:t>
            </a:r>
            <a:r>
              <a:rPr sz="3000" spc="85" dirty="0">
                <a:solidFill>
                  <a:srgbClr val="2D4162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655" y="3751416"/>
            <a:ext cx="5158740" cy="12439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49885" indent="-337185">
              <a:lnSpc>
                <a:spcPct val="100000"/>
              </a:lnSpc>
              <a:spcBef>
                <a:spcPts val="1300"/>
              </a:spcBef>
              <a:buChar char="-"/>
              <a:tabLst>
                <a:tab pos="349885" algn="l"/>
              </a:tabLst>
            </a:pPr>
            <a:r>
              <a:rPr sz="3000" spc="250" dirty="0">
                <a:latin typeface="Arial"/>
                <a:cs typeface="Arial"/>
              </a:rPr>
              <a:t>Bagging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290" dirty="0">
                <a:latin typeface="Arial"/>
                <a:cs typeface="Arial"/>
              </a:rPr>
              <a:t>Meta-estimator</a:t>
            </a:r>
            <a:endParaRPr sz="3000" dirty="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Char char="-"/>
              <a:tabLst>
                <a:tab pos="349885" algn="l"/>
              </a:tabLst>
            </a:pPr>
            <a:r>
              <a:rPr sz="3000" spc="195" dirty="0" err="1" smtClean="0">
                <a:latin typeface="Arial"/>
                <a:cs typeface="Arial"/>
              </a:rPr>
              <a:t>AdaBoost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79" y="5749545"/>
            <a:ext cx="16068677" cy="31359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3" y="0"/>
            <a:ext cx="17440275" cy="847725"/>
          </a:xfrm>
          <a:custGeom>
            <a:avLst/>
            <a:gdLst/>
            <a:ahLst/>
            <a:cxnLst/>
            <a:rect l="l" t="t" r="r" b="b"/>
            <a:pathLst>
              <a:path w="17440275" h="847725">
                <a:moveTo>
                  <a:pt x="0" y="847726"/>
                </a:moveTo>
                <a:lnTo>
                  <a:pt x="17439847" y="847726"/>
                </a:lnTo>
                <a:lnTo>
                  <a:pt x="17439847" y="0"/>
                </a:lnTo>
                <a:lnTo>
                  <a:pt x="0" y="0"/>
                </a:lnTo>
                <a:lnTo>
                  <a:pt x="0" y="84772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950" y="192109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2D4162"/>
                </a:solidFill>
                <a:latin typeface="Arial"/>
                <a:cs typeface="Arial"/>
              </a:rPr>
              <a:t>R</a:t>
            </a: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e</a:t>
            </a:r>
            <a:r>
              <a:rPr sz="2400" spc="150" dirty="0">
                <a:solidFill>
                  <a:srgbClr val="2D4162"/>
                </a:solidFill>
                <a:latin typeface="Arial"/>
                <a:cs typeface="Arial"/>
              </a:rPr>
              <a:t>s</a:t>
            </a:r>
            <a:r>
              <a:rPr sz="2400" spc="290" dirty="0">
                <a:solidFill>
                  <a:srgbClr val="2D4162"/>
                </a:solidFill>
                <a:latin typeface="Arial"/>
                <a:cs typeface="Arial"/>
              </a:rPr>
              <a:t>u</a:t>
            </a:r>
            <a:r>
              <a:rPr sz="2400" spc="170" dirty="0">
                <a:solidFill>
                  <a:srgbClr val="2D4162"/>
                </a:solidFill>
                <a:latin typeface="Arial"/>
                <a:cs typeface="Arial"/>
              </a:rPr>
              <a:t>l</a:t>
            </a:r>
            <a:r>
              <a:rPr sz="2400" spc="295" dirty="0">
                <a:solidFill>
                  <a:srgbClr val="2D4162"/>
                </a:solidFill>
                <a:latin typeface="Arial"/>
                <a:cs typeface="Arial"/>
              </a:rPr>
              <a:t>t</a:t>
            </a:r>
            <a:r>
              <a:rPr sz="2400" spc="80" dirty="0">
                <a:solidFill>
                  <a:srgbClr val="2D4162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15</a:t>
            </a:fld>
            <a:endParaRPr spc="-620" dirty="0"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610"/>
              </a:spcBef>
            </a:pPr>
            <a:r>
              <a:rPr sz="2400" spc="50" dirty="0" smtClean="0">
                <a:solidFill>
                  <a:srgbClr val="EDEDED"/>
                </a:solidFill>
                <a:latin typeface="Arial"/>
                <a:cs typeface="Arial"/>
              </a:rPr>
              <a:t>IV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250" y="7683789"/>
            <a:ext cx="1557528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2400" spc="70" dirty="0">
                <a:solidFill>
                  <a:srgbClr val="2D4162"/>
                </a:solidFill>
                <a:latin typeface="Arial"/>
                <a:cs typeface="Arial"/>
              </a:rPr>
              <a:t>From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75" dirty="0">
                <a:solidFill>
                  <a:srgbClr val="2D4162"/>
                </a:solidFill>
                <a:latin typeface="Arial"/>
                <a:cs typeface="Arial"/>
              </a:rPr>
              <a:t>above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2D4162"/>
                </a:solidFill>
                <a:latin typeface="Arial"/>
                <a:cs typeface="Arial"/>
              </a:rPr>
              <a:t>table,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we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04" dirty="0">
                <a:solidFill>
                  <a:srgbClr val="2D4162"/>
                </a:solidFill>
                <a:latin typeface="Arial"/>
                <a:cs typeface="Arial"/>
              </a:rPr>
              <a:t>can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say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that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2D4162"/>
                </a:solidFill>
                <a:latin typeface="Arial"/>
                <a:cs typeface="Arial"/>
              </a:rPr>
              <a:t>ensemble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2D4162"/>
                </a:solidFill>
                <a:latin typeface="Arial"/>
                <a:cs typeface="Arial"/>
              </a:rPr>
              <a:t>techniques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are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used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D4162"/>
                </a:solidFill>
                <a:latin typeface="Arial"/>
                <a:cs typeface="Arial"/>
              </a:rPr>
              <a:t>Decision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2D4162"/>
                </a:solidFill>
                <a:latin typeface="Arial"/>
                <a:cs typeface="Arial"/>
              </a:rPr>
              <a:t>Tree</a:t>
            </a:r>
            <a:r>
              <a:rPr sz="2400" spc="5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2D4162"/>
                </a:solidFill>
                <a:latin typeface="Arial"/>
                <a:cs typeface="Arial"/>
              </a:rPr>
              <a:t>Classifier 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which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has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highest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accuracy</a:t>
            </a:r>
            <a:r>
              <a:rPr sz="2400" spc="-40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2D4162"/>
                </a:solidFill>
                <a:latin typeface="Arial"/>
                <a:cs typeface="Arial"/>
              </a:rPr>
              <a:t>score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prediction.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7" y="2017857"/>
            <a:ext cx="16310342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3" y="0"/>
            <a:ext cx="17440275" cy="847725"/>
          </a:xfrm>
          <a:custGeom>
            <a:avLst/>
            <a:gdLst/>
            <a:ahLst/>
            <a:cxnLst/>
            <a:rect l="l" t="t" r="r" b="b"/>
            <a:pathLst>
              <a:path w="17440275" h="847725">
                <a:moveTo>
                  <a:pt x="0" y="847726"/>
                </a:moveTo>
                <a:lnTo>
                  <a:pt x="17439847" y="847726"/>
                </a:lnTo>
                <a:lnTo>
                  <a:pt x="17439847" y="0"/>
                </a:lnTo>
                <a:lnTo>
                  <a:pt x="0" y="0"/>
                </a:lnTo>
                <a:lnTo>
                  <a:pt x="0" y="84772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950" y="192109"/>
            <a:ext cx="22288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spc="-150" dirty="0" smtClean="0">
                <a:solidFill>
                  <a:srgbClr val="2D4162"/>
                </a:solidFill>
                <a:latin typeface="Arial"/>
                <a:cs typeface="Arial"/>
              </a:rPr>
              <a:t>Power BI Report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16</a:t>
            </a:fld>
            <a:endParaRPr spc="-620" dirty="0"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847725" cy="827150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610"/>
              </a:spcBef>
            </a:pPr>
            <a:r>
              <a:rPr sz="2400" spc="50" dirty="0" smtClean="0">
                <a:solidFill>
                  <a:srgbClr val="EDEDED"/>
                </a:solidFill>
                <a:latin typeface="Arial"/>
                <a:cs typeface="Arial"/>
              </a:rPr>
              <a:t>V</a:t>
            </a:r>
            <a:endParaRPr lang="en-US" sz="2400" spc="50" dirty="0" smtClean="0">
              <a:solidFill>
                <a:srgbClr val="EDEDED"/>
              </a:solidFill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1610"/>
              </a:spcBef>
            </a:pPr>
            <a:endParaRPr sz="3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5" y="1110379"/>
            <a:ext cx="15182850" cy="8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9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9717" y="2303958"/>
            <a:ext cx="3181350" cy="3123565"/>
            <a:chOff x="6819717" y="2303958"/>
            <a:chExt cx="3181350" cy="3123565"/>
          </a:xfrm>
        </p:grpSpPr>
        <p:sp>
          <p:nvSpPr>
            <p:cNvPr id="3" name="object 3"/>
            <p:cNvSpPr/>
            <p:nvPr/>
          </p:nvSpPr>
          <p:spPr>
            <a:xfrm>
              <a:off x="6819717" y="2303958"/>
              <a:ext cx="3181350" cy="3123565"/>
            </a:xfrm>
            <a:custGeom>
              <a:avLst/>
              <a:gdLst/>
              <a:ahLst/>
              <a:cxnLst/>
              <a:rect l="l" t="t" r="r" b="b"/>
              <a:pathLst>
                <a:path w="3181350" h="3123565">
                  <a:moveTo>
                    <a:pt x="3181346" y="3123514"/>
                  </a:moveTo>
                  <a:lnTo>
                    <a:pt x="1350306" y="3123514"/>
                  </a:lnTo>
                  <a:lnTo>
                    <a:pt x="1350306" y="2366999"/>
                  </a:lnTo>
                  <a:lnTo>
                    <a:pt x="0" y="2366999"/>
                  </a:lnTo>
                  <a:lnTo>
                    <a:pt x="0" y="569104"/>
                  </a:lnTo>
                  <a:lnTo>
                    <a:pt x="378210" y="0"/>
                  </a:lnTo>
                  <a:lnTo>
                    <a:pt x="1831665" y="0"/>
                  </a:lnTo>
                  <a:lnTo>
                    <a:pt x="1831665" y="756515"/>
                  </a:lnTo>
                  <a:lnTo>
                    <a:pt x="3181346" y="756515"/>
                  </a:lnTo>
                  <a:lnTo>
                    <a:pt x="3181346" y="312351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22947" y="3124199"/>
              <a:ext cx="1408430" cy="2026920"/>
            </a:xfrm>
            <a:custGeom>
              <a:avLst/>
              <a:gdLst/>
              <a:ahLst/>
              <a:cxnLst/>
              <a:rect l="l" t="t" r="r" b="b"/>
              <a:pathLst>
                <a:path w="1408429" h="2026920">
                  <a:moveTo>
                    <a:pt x="213182" y="1245654"/>
                  </a:moveTo>
                  <a:lnTo>
                    <a:pt x="0" y="1245654"/>
                  </a:lnTo>
                  <a:lnTo>
                    <a:pt x="0" y="1458683"/>
                  </a:lnTo>
                  <a:lnTo>
                    <a:pt x="213182" y="1458683"/>
                  </a:lnTo>
                  <a:lnTo>
                    <a:pt x="213182" y="1245654"/>
                  </a:lnTo>
                  <a:close/>
                </a:path>
                <a:path w="1408429" h="2026920">
                  <a:moveTo>
                    <a:pt x="213182" y="823988"/>
                  </a:moveTo>
                  <a:lnTo>
                    <a:pt x="0" y="823988"/>
                  </a:lnTo>
                  <a:lnTo>
                    <a:pt x="0" y="1037005"/>
                  </a:lnTo>
                  <a:lnTo>
                    <a:pt x="213182" y="1037005"/>
                  </a:lnTo>
                  <a:lnTo>
                    <a:pt x="213182" y="823988"/>
                  </a:lnTo>
                  <a:close/>
                </a:path>
                <a:path w="1408429" h="2026920">
                  <a:moveTo>
                    <a:pt x="213182" y="402310"/>
                  </a:moveTo>
                  <a:lnTo>
                    <a:pt x="0" y="402310"/>
                  </a:lnTo>
                  <a:lnTo>
                    <a:pt x="0" y="615327"/>
                  </a:lnTo>
                  <a:lnTo>
                    <a:pt x="213182" y="615327"/>
                  </a:lnTo>
                  <a:lnTo>
                    <a:pt x="213182" y="402310"/>
                  </a:lnTo>
                  <a:close/>
                </a:path>
                <a:path w="1408429" h="2026920">
                  <a:moveTo>
                    <a:pt x="213182" y="0"/>
                  </a:moveTo>
                  <a:lnTo>
                    <a:pt x="0" y="0"/>
                  </a:lnTo>
                  <a:lnTo>
                    <a:pt x="0" y="213029"/>
                  </a:lnTo>
                  <a:lnTo>
                    <a:pt x="213182" y="213029"/>
                  </a:lnTo>
                  <a:lnTo>
                    <a:pt x="213182" y="0"/>
                  </a:lnTo>
                  <a:close/>
                </a:path>
                <a:path w="1408429" h="2026920">
                  <a:moveTo>
                    <a:pt x="1407820" y="1813509"/>
                  </a:moveTo>
                  <a:lnTo>
                    <a:pt x="1194650" y="1813509"/>
                  </a:lnTo>
                  <a:lnTo>
                    <a:pt x="1194650" y="2026539"/>
                  </a:lnTo>
                  <a:lnTo>
                    <a:pt x="1407820" y="2026539"/>
                  </a:lnTo>
                  <a:lnTo>
                    <a:pt x="1407820" y="1813509"/>
                  </a:lnTo>
                  <a:close/>
                </a:path>
                <a:path w="1408429" h="2026920">
                  <a:moveTo>
                    <a:pt x="1407820" y="1392466"/>
                  </a:moveTo>
                  <a:lnTo>
                    <a:pt x="1194650" y="1392466"/>
                  </a:lnTo>
                  <a:lnTo>
                    <a:pt x="1194650" y="1605483"/>
                  </a:lnTo>
                  <a:lnTo>
                    <a:pt x="1407820" y="1605483"/>
                  </a:lnTo>
                  <a:lnTo>
                    <a:pt x="1407820" y="1392466"/>
                  </a:lnTo>
                  <a:close/>
                </a:path>
                <a:path w="1408429" h="2026920">
                  <a:moveTo>
                    <a:pt x="1407820" y="970788"/>
                  </a:moveTo>
                  <a:lnTo>
                    <a:pt x="1194650" y="970788"/>
                  </a:lnTo>
                  <a:lnTo>
                    <a:pt x="1194650" y="1183817"/>
                  </a:lnTo>
                  <a:lnTo>
                    <a:pt x="1407820" y="1183817"/>
                  </a:lnTo>
                  <a:lnTo>
                    <a:pt x="1407820" y="970788"/>
                  </a:lnTo>
                  <a:close/>
                </a:path>
                <a:path w="1408429" h="2026920">
                  <a:moveTo>
                    <a:pt x="1407820" y="567855"/>
                  </a:moveTo>
                  <a:lnTo>
                    <a:pt x="1194650" y="567855"/>
                  </a:lnTo>
                  <a:lnTo>
                    <a:pt x="1194650" y="780884"/>
                  </a:lnTo>
                  <a:lnTo>
                    <a:pt x="1407820" y="780884"/>
                  </a:lnTo>
                  <a:lnTo>
                    <a:pt x="1407820" y="567855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2223" y="2398913"/>
              <a:ext cx="2991485" cy="2908300"/>
            </a:xfrm>
            <a:custGeom>
              <a:avLst/>
              <a:gdLst/>
              <a:ahLst/>
              <a:cxnLst/>
              <a:rect l="l" t="t" r="r" b="b"/>
              <a:pathLst>
                <a:path w="2991484" h="2908300">
                  <a:moveTo>
                    <a:pt x="385706" y="571500"/>
                  </a:moveTo>
                  <a:lnTo>
                    <a:pt x="1244" y="571500"/>
                  </a:lnTo>
                  <a:lnTo>
                    <a:pt x="379454" y="0"/>
                  </a:lnTo>
                  <a:lnTo>
                    <a:pt x="1846662" y="0"/>
                  </a:lnTo>
                  <a:lnTo>
                    <a:pt x="1846662" y="12700"/>
                  </a:lnTo>
                  <a:lnTo>
                    <a:pt x="385706" y="12700"/>
                  </a:lnTo>
                  <a:lnTo>
                    <a:pt x="385706" y="571500"/>
                  </a:lnTo>
                  <a:close/>
                </a:path>
                <a:path w="2991484" h="2908300">
                  <a:moveTo>
                    <a:pt x="1684763" y="419100"/>
                  </a:moveTo>
                  <a:lnTo>
                    <a:pt x="1669759" y="419100"/>
                  </a:lnTo>
                  <a:lnTo>
                    <a:pt x="1669759" y="12700"/>
                  </a:lnTo>
                  <a:lnTo>
                    <a:pt x="1684763" y="12700"/>
                  </a:lnTo>
                  <a:lnTo>
                    <a:pt x="1684763" y="419100"/>
                  </a:lnTo>
                  <a:close/>
                </a:path>
                <a:path w="2991484" h="2908300">
                  <a:moveTo>
                    <a:pt x="1846662" y="520700"/>
                  </a:moveTo>
                  <a:lnTo>
                    <a:pt x="1831671" y="520700"/>
                  </a:lnTo>
                  <a:lnTo>
                    <a:pt x="1831671" y="12700"/>
                  </a:lnTo>
                  <a:lnTo>
                    <a:pt x="1846662" y="12700"/>
                  </a:lnTo>
                  <a:lnTo>
                    <a:pt x="1846662" y="520700"/>
                  </a:lnTo>
                  <a:close/>
                </a:path>
                <a:path w="2991484" h="2908300">
                  <a:moveTo>
                    <a:pt x="1487224" y="228600"/>
                  </a:moveTo>
                  <a:lnTo>
                    <a:pt x="1028370" y="228600"/>
                  </a:lnTo>
                  <a:lnTo>
                    <a:pt x="1028370" y="215900"/>
                  </a:lnTo>
                  <a:lnTo>
                    <a:pt x="1487224" y="215900"/>
                  </a:lnTo>
                  <a:lnTo>
                    <a:pt x="1487224" y="228600"/>
                  </a:lnTo>
                  <a:close/>
                </a:path>
                <a:path w="2991484" h="2908300">
                  <a:moveTo>
                    <a:pt x="1479097" y="342900"/>
                  </a:moveTo>
                  <a:lnTo>
                    <a:pt x="762060" y="342900"/>
                  </a:lnTo>
                  <a:lnTo>
                    <a:pt x="762060" y="330200"/>
                  </a:lnTo>
                  <a:lnTo>
                    <a:pt x="769561" y="330200"/>
                  </a:lnTo>
                  <a:lnTo>
                    <a:pt x="1479097" y="342900"/>
                  </a:lnTo>
                  <a:close/>
                </a:path>
                <a:path w="2991484" h="2908300">
                  <a:moveTo>
                    <a:pt x="1486599" y="355600"/>
                  </a:moveTo>
                  <a:lnTo>
                    <a:pt x="1479097" y="355600"/>
                  </a:lnTo>
                  <a:lnTo>
                    <a:pt x="769561" y="342900"/>
                  </a:lnTo>
                  <a:lnTo>
                    <a:pt x="1486599" y="342900"/>
                  </a:lnTo>
                  <a:lnTo>
                    <a:pt x="1486599" y="355600"/>
                  </a:lnTo>
                  <a:close/>
                </a:path>
                <a:path w="2991484" h="2908300">
                  <a:moveTo>
                    <a:pt x="1160894" y="2362200"/>
                  </a:moveTo>
                  <a:lnTo>
                    <a:pt x="1145265" y="2362200"/>
                  </a:lnTo>
                  <a:lnTo>
                    <a:pt x="1145265" y="1092200"/>
                  </a:lnTo>
                  <a:lnTo>
                    <a:pt x="1146516" y="1092200"/>
                  </a:lnTo>
                  <a:lnTo>
                    <a:pt x="1525977" y="520700"/>
                  </a:lnTo>
                  <a:lnTo>
                    <a:pt x="2991296" y="520700"/>
                  </a:lnTo>
                  <a:lnTo>
                    <a:pt x="2991296" y="533400"/>
                  </a:lnTo>
                  <a:lnTo>
                    <a:pt x="1534729" y="533400"/>
                  </a:lnTo>
                  <a:lnTo>
                    <a:pt x="1530978" y="546100"/>
                  </a:lnTo>
                  <a:lnTo>
                    <a:pt x="1530978" y="1104900"/>
                  </a:lnTo>
                  <a:lnTo>
                    <a:pt x="1160894" y="1104900"/>
                  </a:lnTo>
                  <a:lnTo>
                    <a:pt x="1160894" y="2362200"/>
                  </a:lnTo>
                  <a:close/>
                </a:path>
                <a:path w="2991484" h="2908300">
                  <a:moveTo>
                    <a:pt x="2829397" y="952500"/>
                  </a:moveTo>
                  <a:lnTo>
                    <a:pt x="2814394" y="952500"/>
                  </a:lnTo>
                  <a:lnTo>
                    <a:pt x="2814394" y="533400"/>
                  </a:lnTo>
                  <a:lnTo>
                    <a:pt x="2829397" y="533400"/>
                  </a:lnTo>
                  <a:lnTo>
                    <a:pt x="2829397" y="952500"/>
                  </a:lnTo>
                  <a:close/>
                </a:path>
                <a:path w="2991484" h="2908300">
                  <a:moveTo>
                    <a:pt x="2991309" y="2895600"/>
                  </a:moveTo>
                  <a:lnTo>
                    <a:pt x="2977556" y="2895600"/>
                  </a:lnTo>
                  <a:lnTo>
                    <a:pt x="2977556" y="533400"/>
                  </a:lnTo>
                  <a:lnTo>
                    <a:pt x="2991309" y="533400"/>
                  </a:lnTo>
                  <a:lnTo>
                    <a:pt x="2991309" y="2895600"/>
                  </a:lnTo>
                  <a:close/>
                </a:path>
                <a:path w="2991484" h="2908300">
                  <a:moveTo>
                    <a:pt x="2988183" y="2908300"/>
                  </a:moveTo>
                  <a:lnTo>
                    <a:pt x="1148391" y="2908300"/>
                  </a:lnTo>
                  <a:lnTo>
                    <a:pt x="1145265" y="2895600"/>
                  </a:lnTo>
                  <a:lnTo>
                    <a:pt x="1145265" y="2374900"/>
                  </a:lnTo>
                  <a:lnTo>
                    <a:pt x="0" y="2374900"/>
                  </a:lnTo>
                  <a:lnTo>
                    <a:pt x="0" y="571500"/>
                  </a:lnTo>
                  <a:lnTo>
                    <a:pt x="15628" y="571500"/>
                  </a:lnTo>
                  <a:lnTo>
                    <a:pt x="15628" y="2362200"/>
                  </a:lnTo>
                  <a:lnTo>
                    <a:pt x="1160894" y="2362200"/>
                  </a:lnTo>
                  <a:lnTo>
                    <a:pt x="1160894" y="2895600"/>
                  </a:lnTo>
                  <a:lnTo>
                    <a:pt x="2991309" y="2895600"/>
                  </a:lnTo>
                  <a:lnTo>
                    <a:pt x="2988183" y="2908300"/>
                  </a:lnTo>
                  <a:close/>
                </a:path>
                <a:path w="2991484" h="2908300">
                  <a:moveTo>
                    <a:pt x="605774" y="876300"/>
                  </a:moveTo>
                  <a:lnTo>
                    <a:pt x="378217" y="876300"/>
                  </a:lnTo>
                  <a:lnTo>
                    <a:pt x="378217" y="647700"/>
                  </a:lnTo>
                  <a:lnTo>
                    <a:pt x="605774" y="647700"/>
                  </a:lnTo>
                  <a:lnTo>
                    <a:pt x="605774" y="660400"/>
                  </a:lnTo>
                  <a:lnTo>
                    <a:pt x="392601" y="660400"/>
                  </a:lnTo>
                  <a:lnTo>
                    <a:pt x="392601" y="863600"/>
                  </a:lnTo>
                  <a:lnTo>
                    <a:pt x="605774" y="863600"/>
                  </a:lnTo>
                  <a:lnTo>
                    <a:pt x="605774" y="876300"/>
                  </a:lnTo>
                  <a:close/>
                </a:path>
                <a:path w="2991484" h="2908300">
                  <a:moveTo>
                    <a:pt x="605774" y="863600"/>
                  </a:moveTo>
                  <a:lnTo>
                    <a:pt x="590771" y="863600"/>
                  </a:lnTo>
                  <a:lnTo>
                    <a:pt x="590771" y="660400"/>
                  </a:lnTo>
                  <a:lnTo>
                    <a:pt x="605774" y="660400"/>
                  </a:lnTo>
                  <a:lnTo>
                    <a:pt x="605774" y="863600"/>
                  </a:lnTo>
                  <a:close/>
                </a:path>
                <a:path w="2991484" h="2908300">
                  <a:moveTo>
                    <a:pt x="915845" y="774700"/>
                  </a:moveTo>
                  <a:lnTo>
                    <a:pt x="731428" y="774700"/>
                  </a:lnTo>
                  <a:lnTo>
                    <a:pt x="728302" y="762000"/>
                  </a:lnTo>
                  <a:lnTo>
                    <a:pt x="731428" y="749300"/>
                  </a:lnTo>
                  <a:lnTo>
                    <a:pt x="915845" y="749300"/>
                  </a:lnTo>
                  <a:lnTo>
                    <a:pt x="918970" y="762000"/>
                  </a:lnTo>
                  <a:lnTo>
                    <a:pt x="915845" y="774700"/>
                  </a:lnTo>
                  <a:close/>
                </a:path>
                <a:path w="2991484" h="2908300">
                  <a:moveTo>
                    <a:pt x="1311559" y="774700"/>
                  </a:moveTo>
                  <a:lnTo>
                    <a:pt x="979609" y="774700"/>
                  </a:lnTo>
                  <a:lnTo>
                    <a:pt x="976483" y="762000"/>
                  </a:lnTo>
                  <a:lnTo>
                    <a:pt x="979609" y="749300"/>
                  </a:lnTo>
                  <a:lnTo>
                    <a:pt x="1310934" y="749300"/>
                  </a:lnTo>
                  <a:lnTo>
                    <a:pt x="1314060" y="762000"/>
                  </a:lnTo>
                  <a:lnTo>
                    <a:pt x="1314685" y="762000"/>
                  </a:lnTo>
                  <a:lnTo>
                    <a:pt x="1311559" y="774700"/>
                  </a:lnTo>
                  <a:close/>
                </a:path>
                <a:path w="2991484" h="2908300">
                  <a:moveTo>
                    <a:pt x="2634978" y="787400"/>
                  </a:moveTo>
                  <a:lnTo>
                    <a:pt x="2176124" y="787400"/>
                  </a:lnTo>
                  <a:lnTo>
                    <a:pt x="2176124" y="774700"/>
                  </a:lnTo>
                  <a:lnTo>
                    <a:pt x="2634978" y="774700"/>
                  </a:lnTo>
                  <a:lnTo>
                    <a:pt x="2634978" y="787400"/>
                  </a:lnTo>
                  <a:close/>
                </a:path>
                <a:path w="2991484" h="2908300">
                  <a:moveTo>
                    <a:pt x="2626851" y="889000"/>
                  </a:moveTo>
                  <a:lnTo>
                    <a:pt x="1909814" y="889000"/>
                  </a:lnTo>
                  <a:lnTo>
                    <a:pt x="1909814" y="876300"/>
                  </a:lnTo>
                  <a:lnTo>
                    <a:pt x="1917315" y="876300"/>
                  </a:lnTo>
                  <a:lnTo>
                    <a:pt x="2626851" y="889000"/>
                  </a:lnTo>
                  <a:close/>
                </a:path>
                <a:path w="2991484" h="2908300">
                  <a:moveTo>
                    <a:pt x="2634353" y="901700"/>
                  </a:moveTo>
                  <a:lnTo>
                    <a:pt x="2626851" y="901700"/>
                  </a:lnTo>
                  <a:lnTo>
                    <a:pt x="1917315" y="889000"/>
                  </a:lnTo>
                  <a:lnTo>
                    <a:pt x="2634353" y="889000"/>
                  </a:lnTo>
                  <a:lnTo>
                    <a:pt x="2634353" y="901700"/>
                  </a:lnTo>
                  <a:close/>
                </a:path>
                <a:path w="2991484" h="2908300">
                  <a:moveTo>
                    <a:pt x="605774" y="1282700"/>
                  </a:moveTo>
                  <a:lnTo>
                    <a:pt x="378217" y="1282700"/>
                  </a:lnTo>
                  <a:lnTo>
                    <a:pt x="378217" y="1054100"/>
                  </a:lnTo>
                  <a:lnTo>
                    <a:pt x="605774" y="1054100"/>
                  </a:lnTo>
                  <a:lnTo>
                    <a:pt x="605774" y="1066800"/>
                  </a:lnTo>
                  <a:lnTo>
                    <a:pt x="392601" y="1066800"/>
                  </a:lnTo>
                  <a:lnTo>
                    <a:pt x="392601" y="1257300"/>
                  </a:lnTo>
                  <a:lnTo>
                    <a:pt x="605774" y="1257300"/>
                  </a:lnTo>
                  <a:lnTo>
                    <a:pt x="605774" y="1282700"/>
                  </a:lnTo>
                  <a:close/>
                </a:path>
                <a:path w="2991484" h="2908300">
                  <a:moveTo>
                    <a:pt x="605774" y="1257300"/>
                  </a:moveTo>
                  <a:lnTo>
                    <a:pt x="590771" y="1257300"/>
                  </a:lnTo>
                  <a:lnTo>
                    <a:pt x="590771" y="1066800"/>
                  </a:lnTo>
                  <a:lnTo>
                    <a:pt x="605774" y="1066800"/>
                  </a:lnTo>
                  <a:lnTo>
                    <a:pt x="605774" y="1257300"/>
                  </a:lnTo>
                  <a:close/>
                </a:path>
                <a:path w="2991484" h="2908300">
                  <a:moveTo>
                    <a:pt x="1098386" y="1181100"/>
                  </a:moveTo>
                  <a:lnTo>
                    <a:pt x="731428" y="1181100"/>
                  </a:lnTo>
                  <a:lnTo>
                    <a:pt x="728302" y="1168400"/>
                  </a:lnTo>
                  <a:lnTo>
                    <a:pt x="731428" y="1155700"/>
                  </a:lnTo>
                  <a:lnTo>
                    <a:pt x="1097761" y="1155700"/>
                  </a:lnTo>
                  <a:lnTo>
                    <a:pt x="1101512" y="1168400"/>
                  </a:lnTo>
                  <a:lnTo>
                    <a:pt x="1098386" y="1181100"/>
                  </a:lnTo>
                  <a:close/>
                </a:path>
                <a:path w="2991484" h="2908300">
                  <a:moveTo>
                    <a:pt x="1800414" y="1447800"/>
                  </a:moveTo>
                  <a:lnTo>
                    <a:pt x="1572862" y="1447800"/>
                  </a:lnTo>
                  <a:lnTo>
                    <a:pt x="1572862" y="1219200"/>
                  </a:lnTo>
                  <a:lnTo>
                    <a:pt x="1800414" y="1219200"/>
                  </a:lnTo>
                  <a:lnTo>
                    <a:pt x="1800414" y="1231900"/>
                  </a:lnTo>
                  <a:lnTo>
                    <a:pt x="1587241" y="1231900"/>
                  </a:lnTo>
                  <a:lnTo>
                    <a:pt x="1587241" y="1422400"/>
                  </a:lnTo>
                  <a:lnTo>
                    <a:pt x="1800414" y="1422400"/>
                  </a:lnTo>
                  <a:lnTo>
                    <a:pt x="1800414" y="1447800"/>
                  </a:lnTo>
                  <a:close/>
                </a:path>
                <a:path w="2991484" h="2908300">
                  <a:moveTo>
                    <a:pt x="1800414" y="1422400"/>
                  </a:moveTo>
                  <a:lnTo>
                    <a:pt x="1785411" y="1422400"/>
                  </a:lnTo>
                  <a:lnTo>
                    <a:pt x="1785411" y="1231900"/>
                  </a:lnTo>
                  <a:lnTo>
                    <a:pt x="1800414" y="1231900"/>
                  </a:lnTo>
                  <a:lnTo>
                    <a:pt x="1800414" y="1422400"/>
                  </a:lnTo>
                  <a:close/>
                </a:path>
                <a:path w="2991484" h="2908300">
                  <a:moveTo>
                    <a:pt x="2117986" y="1320800"/>
                  </a:moveTo>
                  <a:lnTo>
                    <a:pt x="1927318" y="1320800"/>
                  </a:lnTo>
                  <a:lnTo>
                    <a:pt x="1927318" y="1308100"/>
                  </a:lnTo>
                  <a:lnTo>
                    <a:pt x="2117986" y="1308100"/>
                  </a:lnTo>
                  <a:lnTo>
                    <a:pt x="2117986" y="1320800"/>
                  </a:lnTo>
                  <a:close/>
                </a:path>
                <a:path w="2991484" h="2908300">
                  <a:moveTo>
                    <a:pt x="2762507" y="1320800"/>
                  </a:moveTo>
                  <a:lnTo>
                    <a:pt x="2176124" y="1320800"/>
                  </a:lnTo>
                  <a:lnTo>
                    <a:pt x="2176124" y="1308100"/>
                  </a:lnTo>
                  <a:lnTo>
                    <a:pt x="2762507" y="1308100"/>
                  </a:lnTo>
                  <a:lnTo>
                    <a:pt x="2762507" y="1320800"/>
                  </a:lnTo>
                  <a:close/>
                </a:path>
                <a:path w="2991484" h="2908300">
                  <a:moveTo>
                    <a:pt x="203802" y="2006600"/>
                  </a:moveTo>
                  <a:lnTo>
                    <a:pt x="188780" y="2006600"/>
                  </a:lnTo>
                  <a:lnTo>
                    <a:pt x="188780" y="1409700"/>
                  </a:lnTo>
                  <a:lnTo>
                    <a:pt x="203802" y="1409700"/>
                  </a:lnTo>
                  <a:lnTo>
                    <a:pt x="203802" y="2006600"/>
                  </a:lnTo>
                  <a:close/>
                </a:path>
                <a:path w="2991484" h="2908300">
                  <a:moveTo>
                    <a:pt x="605774" y="1701800"/>
                  </a:moveTo>
                  <a:lnTo>
                    <a:pt x="378217" y="1701800"/>
                  </a:lnTo>
                  <a:lnTo>
                    <a:pt x="378217" y="1473200"/>
                  </a:lnTo>
                  <a:lnTo>
                    <a:pt x="605774" y="1473200"/>
                  </a:lnTo>
                  <a:lnTo>
                    <a:pt x="605774" y="1485900"/>
                  </a:lnTo>
                  <a:lnTo>
                    <a:pt x="392601" y="1485900"/>
                  </a:lnTo>
                  <a:lnTo>
                    <a:pt x="392601" y="1689100"/>
                  </a:lnTo>
                  <a:lnTo>
                    <a:pt x="605774" y="1689100"/>
                  </a:lnTo>
                  <a:lnTo>
                    <a:pt x="605774" y="1701800"/>
                  </a:lnTo>
                  <a:close/>
                </a:path>
                <a:path w="2991484" h="2908300">
                  <a:moveTo>
                    <a:pt x="605774" y="1689100"/>
                  </a:moveTo>
                  <a:lnTo>
                    <a:pt x="590771" y="1689100"/>
                  </a:lnTo>
                  <a:lnTo>
                    <a:pt x="590771" y="1485900"/>
                  </a:lnTo>
                  <a:lnTo>
                    <a:pt x="605774" y="1485900"/>
                  </a:lnTo>
                  <a:lnTo>
                    <a:pt x="605774" y="1689100"/>
                  </a:lnTo>
                  <a:close/>
                </a:path>
                <a:path w="2991484" h="2908300">
                  <a:moveTo>
                    <a:pt x="1095260" y="1587500"/>
                  </a:moveTo>
                  <a:lnTo>
                    <a:pt x="722051" y="1587500"/>
                  </a:lnTo>
                  <a:lnTo>
                    <a:pt x="722051" y="1574800"/>
                  </a:lnTo>
                  <a:lnTo>
                    <a:pt x="1094635" y="1574800"/>
                  </a:lnTo>
                  <a:lnTo>
                    <a:pt x="1095260" y="1587500"/>
                  </a:lnTo>
                  <a:close/>
                </a:path>
                <a:path w="2991484" h="2908300">
                  <a:moveTo>
                    <a:pt x="1800414" y="1841500"/>
                  </a:moveTo>
                  <a:lnTo>
                    <a:pt x="1572862" y="1841500"/>
                  </a:lnTo>
                  <a:lnTo>
                    <a:pt x="1572862" y="1612900"/>
                  </a:lnTo>
                  <a:lnTo>
                    <a:pt x="1800414" y="1612900"/>
                  </a:lnTo>
                  <a:lnTo>
                    <a:pt x="1800414" y="1638300"/>
                  </a:lnTo>
                  <a:lnTo>
                    <a:pt x="1587241" y="1638300"/>
                  </a:lnTo>
                  <a:lnTo>
                    <a:pt x="1587241" y="1828800"/>
                  </a:lnTo>
                  <a:lnTo>
                    <a:pt x="1800414" y="1828800"/>
                  </a:lnTo>
                  <a:lnTo>
                    <a:pt x="1800414" y="1841500"/>
                  </a:lnTo>
                  <a:close/>
                </a:path>
                <a:path w="2991484" h="2908300">
                  <a:moveTo>
                    <a:pt x="1800414" y="1828800"/>
                  </a:moveTo>
                  <a:lnTo>
                    <a:pt x="1785411" y="1828800"/>
                  </a:lnTo>
                  <a:lnTo>
                    <a:pt x="1785411" y="1638300"/>
                  </a:lnTo>
                  <a:lnTo>
                    <a:pt x="1800414" y="1638300"/>
                  </a:lnTo>
                  <a:lnTo>
                    <a:pt x="1800414" y="1828800"/>
                  </a:lnTo>
                  <a:close/>
                </a:path>
                <a:path w="2991484" h="2908300">
                  <a:moveTo>
                    <a:pt x="2117986" y="1739900"/>
                  </a:moveTo>
                  <a:lnTo>
                    <a:pt x="1927318" y="1739900"/>
                  </a:lnTo>
                  <a:lnTo>
                    <a:pt x="1927318" y="1727200"/>
                  </a:lnTo>
                  <a:lnTo>
                    <a:pt x="2117986" y="1727200"/>
                  </a:lnTo>
                  <a:lnTo>
                    <a:pt x="2117986" y="1739900"/>
                  </a:lnTo>
                  <a:close/>
                </a:path>
                <a:path w="2991484" h="2908300">
                  <a:moveTo>
                    <a:pt x="2762507" y="1739900"/>
                  </a:moveTo>
                  <a:lnTo>
                    <a:pt x="2176124" y="1739900"/>
                  </a:lnTo>
                  <a:lnTo>
                    <a:pt x="2176124" y="1727200"/>
                  </a:lnTo>
                  <a:lnTo>
                    <a:pt x="2762507" y="1727200"/>
                  </a:lnTo>
                  <a:lnTo>
                    <a:pt x="2762507" y="1739900"/>
                  </a:lnTo>
                  <a:close/>
                </a:path>
                <a:path w="2991484" h="2908300">
                  <a:moveTo>
                    <a:pt x="605774" y="2120900"/>
                  </a:moveTo>
                  <a:lnTo>
                    <a:pt x="378217" y="2120900"/>
                  </a:lnTo>
                  <a:lnTo>
                    <a:pt x="378217" y="1892300"/>
                  </a:lnTo>
                  <a:lnTo>
                    <a:pt x="605774" y="1892300"/>
                  </a:lnTo>
                  <a:lnTo>
                    <a:pt x="605774" y="1905000"/>
                  </a:lnTo>
                  <a:lnTo>
                    <a:pt x="392601" y="1905000"/>
                  </a:lnTo>
                  <a:lnTo>
                    <a:pt x="392601" y="2108200"/>
                  </a:lnTo>
                  <a:lnTo>
                    <a:pt x="605774" y="2108200"/>
                  </a:lnTo>
                  <a:lnTo>
                    <a:pt x="605774" y="2120900"/>
                  </a:lnTo>
                  <a:close/>
                </a:path>
                <a:path w="2991484" h="2908300">
                  <a:moveTo>
                    <a:pt x="605774" y="2108200"/>
                  </a:moveTo>
                  <a:lnTo>
                    <a:pt x="590771" y="2108200"/>
                  </a:lnTo>
                  <a:lnTo>
                    <a:pt x="590771" y="1905000"/>
                  </a:lnTo>
                  <a:lnTo>
                    <a:pt x="605774" y="1905000"/>
                  </a:lnTo>
                  <a:lnTo>
                    <a:pt x="605774" y="2108200"/>
                  </a:lnTo>
                  <a:close/>
                </a:path>
                <a:path w="2991484" h="2908300">
                  <a:moveTo>
                    <a:pt x="1349062" y="2527300"/>
                  </a:moveTo>
                  <a:lnTo>
                    <a:pt x="1334058" y="2527300"/>
                  </a:lnTo>
                  <a:lnTo>
                    <a:pt x="1334058" y="1930400"/>
                  </a:lnTo>
                  <a:lnTo>
                    <a:pt x="1349062" y="1930400"/>
                  </a:lnTo>
                  <a:lnTo>
                    <a:pt x="1349062" y="2527300"/>
                  </a:lnTo>
                  <a:close/>
                </a:path>
                <a:path w="2991484" h="2908300">
                  <a:moveTo>
                    <a:pt x="1069004" y="2019300"/>
                  </a:moveTo>
                  <a:lnTo>
                    <a:pt x="702046" y="2019300"/>
                  </a:lnTo>
                  <a:lnTo>
                    <a:pt x="698920" y="2006600"/>
                  </a:lnTo>
                  <a:lnTo>
                    <a:pt x="702046" y="1993900"/>
                  </a:lnTo>
                  <a:lnTo>
                    <a:pt x="1068379" y="1993900"/>
                  </a:lnTo>
                  <a:lnTo>
                    <a:pt x="1072130" y="2006600"/>
                  </a:lnTo>
                  <a:lnTo>
                    <a:pt x="1069004" y="2019300"/>
                  </a:lnTo>
                  <a:close/>
                </a:path>
                <a:path w="2991484" h="2908300">
                  <a:moveTo>
                    <a:pt x="1800414" y="2260600"/>
                  </a:moveTo>
                  <a:lnTo>
                    <a:pt x="1572862" y="2260600"/>
                  </a:lnTo>
                  <a:lnTo>
                    <a:pt x="1572862" y="2044700"/>
                  </a:lnTo>
                  <a:lnTo>
                    <a:pt x="1800414" y="2044700"/>
                  </a:lnTo>
                  <a:lnTo>
                    <a:pt x="1800414" y="2057400"/>
                  </a:lnTo>
                  <a:lnTo>
                    <a:pt x="1587241" y="2057400"/>
                  </a:lnTo>
                  <a:lnTo>
                    <a:pt x="1587241" y="2247900"/>
                  </a:lnTo>
                  <a:lnTo>
                    <a:pt x="1800414" y="2247900"/>
                  </a:lnTo>
                  <a:lnTo>
                    <a:pt x="1800414" y="2260600"/>
                  </a:lnTo>
                  <a:close/>
                </a:path>
                <a:path w="2991484" h="2908300">
                  <a:moveTo>
                    <a:pt x="1800414" y="2247900"/>
                  </a:moveTo>
                  <a:lnTo>
                    <a:pt x="1785411" y="2247900"/>
                  </a:lnTo>
                  <a:lnTo>
                    <a:pt x="1785411" y="2057400"/>
                  </a:lnTo>
                  <a:lnTo>
                    <a:pt x="1800414" y="2057400"/>
                  </a:lnTo>
                  <a:lnTo>
                    <a:pt x="1800414" y="2247900"/>
                  </a:lnTo>
                  <a:close/>
                </a:path>
                <a:path w="2991484" h="2908300">
                  <a:moveTo>
                    <a:pt x="205052" y="2362200"/>
                  </a:moveTo>
                  <a:lnTo>
                    <a:pt x="190061" y="2362200"/>
                  </a:lnTo>
                  <a:lnTo>
                    <a:pt x="190061" y="2133600"/>
                  </a:lnTo>
                  <a:lnTo>
                    <a:pt x="205052" y="2133600"/>
                  </a:lnTo>
                  <a:lnTo>
                    <a:pt x="205052" y="2362200"/>
                  </a:lnTo>
                  <a:close/>
                </a:path>
                <a:path w="2991484" h="2908300">
                  <a:moveTo>
                    <a:pt x="2117986" y="2159000"/>
                  </a:moveTo>
                  <a:lnTo>
                    <a:pt x="1927318" y="2159000"/>
                  </a:lnTo>
                  <a:lnTo>
                    <a:pt x="1927318" y="2146300"/>
                  </a:lnTo>
                  <a:lnTo>
                    <a:pt x="2117986" y="2146300"/>
                  </a:lnTo>
                  <a:lnTo>
                    <a:pt x="2117986" y="2159000"/>
                  </a:lnTo>
                  <a:close/>
                </a:path>
                <a:path w="2991484" h="2908300">
                  <a:moveTo>
                    <a:pt x="2583717" y="2159000"/>
                  </a:moveTo>
                  <a:lnTo>
                    <a:pt x="2175499" y="2159000"/>
                  </a:lnTo>
                  <a:lnTo>
                    <a:pt x="2175499" y="2146300"/>
                  </a:lnTo>
                  <a:lnTo>
                    <a:pt x="2583717" y="2146300"/>
                  </a:lnTo>
                  <a:lnTo>
                    <a:pt x="2583717" y="2159000"/>
                  </a:lnTo>
                  <a:close/>
                </a:path>
                <a:path w="2991484" h="2908300">
                  <a:moveTo>
                    <a:pt x="1800414" y="2692400"/>
                  </a:moveTo>
                  <a:lnTo>
                    <a:pt x="1572862" y="2692400"/>
                  </a:lnTo>
                  <a:lnTo>
                    <a:pt x="1572862" y="2463800"/>
                  </a:lnTo>
                  <a:lnTo>
                    <a:pt x="1800414" y="2463800"/>
                  </a:lnTo>
                  <a:lnTo>
                    <a:pt x="1800414" y="2476500"/>
                  </a:lnTo>
                  <a:lnTo>
                    <a:pt x="1587241" y="2476500"/>
                  </a:lnTo>
                  <a:lnTo>
                    <a:pt x="1587241" y="2679700"/>
                  </a:lnTo>
                  <a:lnTo>
                    <a:pt x="1800414" y="2679700"/>
                  </a:lnTo>
                  <a:lnTo>
                    <a:pt x="1800414" y="2692400"/>
                  </a:lnTo>
                  <a:close/>
                </a:path>
                <a:path w="2991484" h="2908300">
                  <a:moveTo>
                    <a:pt x="1800414" y="2679700"/>
                  </a:moveTo>
                  <a:lnTo>
                    <a:pt x="1785411" y="2679700"/>
                  </a:lnTo>
                  <a:lnTo>
                    <a:pt x="1785411" y="2476500"/>
                  </a:lnTo>
                  <a:lnTo>
                    <a:pt x="1800414" y="2476500"/>
                  </a:lnTo>
                  <a:lnTo>
                    <a:pt x="1800414" y="2679700"/>
                  </a:lnTo>
                  <a:close/>
                </a:path>
                <a:path w="2991484" h="2908300">
                  <a:moveTo>
                    <a:pt x="2117986" y="2578100"/>
                  </a:moveTo>
                  <a:lnTo>
                    <a:pt x="1927318" y="2578100"/>
                  </a:lnTo>
                  <a:lnTo>
                    <a:pt x="1927318" y="2565400"/>
                  </a:lnTo>
                  <a:lnTo>
                    <a:pt x="2117986" y="2565400"/>
                  </a:lnTo>
                  <a:lnTo>
                    <a:pt x="2117986" y="2578100"/>
                  </a:lnTo>
                  <a:close/>
                </a:path>
                <a:path w="2991484" h="2908300">
                  <a:moveTo>
                    <a:pt x="2453687" y="2578100"/>
                  </a:moveTo>
                  <a:lnTo>
                    <a:pt x="2176124" y="2578100"/>
                  </a:lnTo>
                  <a:lnTo>
                    <a:pt x="2176124" y="2565400"/>
                  </a:lnTo>
                  <a:lnTo>
                    <a:pt x="2453687" y="2565400"/>
                  </a:lnTo>
                  <a:lnTo>
                    <a:pt x="2453687" y="2578100"/>
                  </a:lnTo>
                  <a:close/>
                </a:path>
                <a:path w="2991484" h="2908300">
                  <a:moveTo>
                    <a:pt x="1350312" y="2895600"/>
                  </a:moveTo>
                  <a:lnTo>
                    <a:pt x="1335308" y="2895600"/>
                  </a:lnTo>
                  <a:lnTo>
                    <a:pt x="1335308" y="2667000"/>
                  </a:lnTo>
                  <a:lnTo>
                    <a:pt x="1338434" y="2654300"/>
                  </a:lnTo>
                  <a:lnTo>
                    <a:pt x="1347186" y="2654300"/>
                  </a:lnTo>
                  <a:lnTo>
                    <a:pt x="1350312" y="2667000"/>
                  </a:lnTo>
                  <a:lnTo>
                    <a:pt x="1350312" y="2895600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4516" y="2303620"/>
            <a:ext cx="3350613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610734" y="2305561"/>
            <a:ext cx="4067175" cy="3120390"/>
            <a:chOff x="12610734" y="2305561"/>
            <a:chExt cx="4067175" cy="3120390"/>
          </a:xfrm>
        </p:grpSpPr>
        <p:sp>
          <p:nvSpPr>
            <p:cNvPr id="8" name="object 8"/>
            <p:cNvSpPr/>
            <p:nvPr/>
          </p:nvSpPr>
          <p:spPr>
            <a:xfrm>
              <a:off x="12706904" y="2305561"/>
              <a:ext cx="3971290" cy="3120390"/>
            </a:xfrm>
            <a:custGeom>
              <a:avLst/>
              <a:gdLst/>
              <a:ahLst/>
              <a:cxnLst/>
              <a:rect l="l" t="t" r="r" b="b"/>
              <a:pathLst>
                <a:path w="3971290" h="3120390">
                  <a:moveTo>
                    <a:pt x="2357123" y="3120326"/>
                  </a:moveTo>
                  <a:lnTo>
                    <a:pt x="1447755" y="3120326"/>
                  </a:lnTo>
                  <a:lnTo>
                    <a:pt x="1435859" y="3117917"/>
                  </a:lnTo>
                  <a:lnTo>
                    <a:pt x="1426130" y="3111355"/>
                  </a:lnTo>
                  <a:lnTo>
                    <a:pt x="1419562" y="3101633"/>
                  </a:lnTo>
                  <a:lnTo>
                    <a:pt x="1417152" y="3089747"/>
                  </a:lnTo>
                  <a:lnTo>
                    <a:pt x="1417152" y="3051055"/>
                  </a:lnTo>
                  <a:lnTo>
                    <a:pt x="1419562" y="3039168"/>
                  </a:lnTo>
                  <a:lnTo>
                    <a:pt x="1426130" y="3029447"/>
                  </a:lnTo>
                  <a:lnTo>
                    <a:pt x="1435859" y="3022884"/>
                  </a:lnTo>
                  <a:lnTo>
                    <a:pt x="1447755" y="3020476"/>
                  </a:lnTo>
                  <a:lnTo>
                    <a:pt x="1571419" y="3020476"/>
                  </a:lnTo>
                  <a:lnTo>
                    <a:pt x="1583591" y="2990715"/>
                  </a:lnTo>
                  <a:lnTo>
                    <a:pt x="1596242" y="2952088"/>
                  </a:lnTo>
                  <a:lnTo>
                    <a:pt x="1607304" y="2905314"/>
                  </a:lnTo>
                  <a:lnTo>
                    <a:pt x="1614709" y="2851110"/>
                  </a:lnTo>
                  <a:lnTo>
                    <a:pt x="1616388" y="2790196"/>
                  </a:lnTo>
                  <a:lnTo>
                    <a:pt x="1611860" y="2735981"/>
                  </a:lnTo>
                  <a:lnTo>
                    <a:pt x="1603116" y="2687850"/>
                  </a:lnTo>
                  <a:lnTo>
                    <a:pt x="1591796" y="2646272"/>
                  </a:lnTo>
                  <a:lnTo>
                    <a:pt x="1579539" y="2611702"/>
                  </a:lnTo>
                  <a:lnTo>
                    <a:pt x="272323" y="2611702"/>
                  </a:lnTo>
                  <a:lnTo>
                    <a:pt x="223337" y="2607322"/>
                  </a:lnTo>
                  <a:lnTo>
                    <a:pt x="177247" y="2594694"/>
                  </a:lnTo>
                  <a:lnTo>
                    <a:pt x="134817" y="2574582"/>
                  </a:lnTo>
                  <a:lnTo>
                    <a:pt x="96814" y="2547751"/>
                  </a:lnTo>
                  <a:lnTo>
                    <a:pt x="64003" y="2514968"/>
                  </a:lnTo>
                  <a:lnTo>
                    <a:pt x="37150" y="2476997"/>
                  </a:lnTo>
                  <a:lnTo>
                    <a:pt x="17021" y="2434604"/>
                  </a:lnTo>
                  <a:lnTo>
                    <a:pt x="4383" y="2388553"/>
                  </a:lnTo>
                  <a:lnTo>
                    <a:pt x="0" y="2339611"/>
                  </a:lnTo>
                  <a:lnTo>
                    <a:pt x="0" y="272091"/>
                  </a:lnTo>
                  <a:lnTo>
                    <a:pt x="4404" y="223149"/>
                  </a:lnTo>
                  <a:lnTo>
                    <a:pt x="17095" y="177098"/>
                  </a:lnTo>
                  <a:lnTo>
                    <a:pt x="37292" y="134705"/>
                  </a:lnTo>
                  <a:lnTo>
                    <a:pt x="64212" y="96733"/>
                  </a:lnTo>
                  <a:lnTo>
                    <a:pt x="97076" y="63950"/>
                  </a:lnTo>
                  <a:lnTo>
                    <a:pt x="135100" y="37120"/>
                  </a:lnTo>
                  <a:lnTo>
                    <a:pt x="177504" y="17008"/>
                  </a:lnTo>
                  <a:lnTo>
                    <a:pt x="223505" y="4379"/>
                  </a:lnTo>
                  <a:lnTo>
                    <a:pt x="272323" y="0"/>
                  </a:lnTo>
                  <a:lnTo>
                    <a:pt x="3698690" y="0"/>
                  </a:lnTo>
                  <a:lnTo>
                    <a:pt x="3747672" y="4379"/>
                  </a:lnTo>
                  <a:lnTo>
                    <a:pt x="3793759" y="17008"/>
                  </a:lnTo>
                  <a:lnTo>
                    <a:pt x="3836187" y="37120"/>
                  </a:lnTo>
                  <a:lnTo>
                    <a:pt x="3874189" y="63951"/>
                  </a:lnTo>
                  <a:lnTo>
                    <a:pt x="3906999" y="96736"/>
                  </a:lnTo>
                  <a:lnTo>
                    <a:pt x="3933851" y="134708"/>
                  </a:lnTo>
                  <a:lnTo>
                    <a:pt x="3953979" y="177104"/>
                  </a:lnTo>
                  <a:lnTo>
                    <a:pt x="3966618" y="223157"/>
                  </a:lnTo>
                  <a:lnTo>
                    <a:pt x="3971001" y="272103"/>
                  </a:lnTo>
                  <a:lnTo>
                    <a:pt x="3971001" y="2339623"/>
                  </a:lnTo>
                  <a:lnTo>
                    <a:pt x="3966618" y="2388565"/>
                  </a:lnTo>
                  <a:lnTo>
                    <a:pt x="3953979" y="2434616"/>
                  </a:lnTo>
                  <a:lnTo>
                    <a:pt x="3933851" y="2477009"/>
                  </a:lnTo>
                  <a:lnTo>
                    <a:pt x="3906999" y="2514981"/>
                  </a:lnTo>
                  <a:lnTo>
                    <a:pt x="3874189" y="2547764"/>
                  </a:lnTo>
                  <a:lnTo>
                    <a:pt x="3836187" y="2574594"/>
                  </a:lnTo>
                  <a:lnTo>
                    <a:pt x="3793759" y="2594706"/>
                  </a:lnTo>
                  <a:lnTo>
                    <a:pt x="3747672" y="2607335"/>
                  </a:lnTo>
                  <a:lnTo>
                    <a:pt x="3698690" y="2611715"/>
                  </a:lnTo>
                  <a:lnTo>
                    <a:pt x="2313403" y="2611715"/>
                  </a:lnTo>
                  <a:lnTo>
                    <a:pt x="2330881" y="2642498"/>
                  </a:lnTo>
                  <a:lnTo>
                    <a:pt x="2348301" y="2682936"/>
                  </a:lnTo>
                  <a:lnTo>
                    <a:pt x="2362324" y="2732383"/>
                  </a:lnTo>
                  <a:lnTo>
                    <a:pt x="2369614" y="2790196"/>
                  </a:lnTo>
                  <a:lnTo>
                    <a:pt x="2365877" y="2858898"/>
                  </a:lnTo>
                  <a:lnTo>
                    <a:pt x="2352006" y="2917445"/>
                  </a:lnTo>
                  <a:lnTo>
                    <a:pt x="2333010" y="2964669"/>
                  </a:lnTo>
                  <a:lnTo>
                    <a:pt x="2313893" y="2999402"/>
                  </a:lnTo>
                  <a:lnTo>
                    <a:pt x="2299663" y="3020476"/>
                  </a:lnTo>
                  <a:lnTo>
                    <a:pt x="2357123" y="3020476"/>
                  </a:lnTo>
                  <a:lnTo>
                    <a:pt x="2369019" y="3022884"/>
                  </a:lnTo>
                  <a:lnTo>
                    <a:pt x="2378748" y="3029447"/>
                  </a:lnTo>
                  <a:lnTo>
                    <a:pt x="2385316" y="3039168"/>
                  </a:lnTo>
                  <a:lnTo>
                    <a:pt x="2387727" y="3051055"/>
                  </a:lnTo>
                  <a:lnTo>
                    <a:pt x="2387727" y="3089747"/>
                  </a:lnTo>
                  <a:lnTo>
                    <a:pt x="2385316" y="3101633"/>
                  </a:lnTo>
                  <a:lnTo>
                    <a:pt x="2378748" y="3111355"/>
                  </a:lnTo>
                  <a:lnTo>
                    <a:pt x="2369019" y="3117917"/>
                  </a:lnTo>
                  <a:lnTo>
                    <a:pt x="2357123" y="3120326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7541" y="2305561"/>
              <a:ext cx="3850640" cy="3120390"/>
            </a:xfrm>
            <a:custGeom>
              <a:avLst/>
              <a:gdLst/>
              <a:ahLst/>
              <a:cxnLst/>
              <a:rect l="l" t="t" r="r" b="b"/>
              <a:pathLst>
                <a:path w="3850640" h="3120390">
                  <a:moveTo>
                    <a:pt x="2094181" y="3120326"/>
                  </a:moveTo>
                  <a:lnTo>
                    <a:pt x="1444008" y="3120326"/>
                  </a:lnTo>
                  <a:lnTo>
                    <a:pt x="1433390" y="3118141"/>
                  </a:lnTo>
                  <a:lnTo>
                    <a:pt x="1424646" y="3112213"/>
                  </a:lnTo>
                  <a:lnTo>
                    <a:pt x="1418713" y="3103476"/>
                  </a:lnTo>
                  <a:lnTo>
                    <a:pt x="1416527" y="3092867"/>
                  </a:lnTo>
                  <a:lnTo>
                    <a:pt x="1416527" y="3036077"/>
                  </a:lnTo>
                  <a:lnTo>
                    <a:pt x="1418713" y="3025468"/>
                  </a:lnTo>
                  <a:lnTo>
                    <a:pt x="1424646" y="3016731"/>
                  </a:lnTo>
                  <a:lnTo>
                    <a:pt x="1433390" y="3010803"/>
                  </a:lnTo>
                  <a:lnTo>
                    <a:pt x="1444008" y="3008618"/>
                  </a:lnTo>
                  <a:lnTo>
                    <a:pt x="1575791" y="3008618"/>
                  </a:lnTo>
                  <a:lnTo>
                    <a:pt x="1588917" y="2969488"/>
                  </a:lnTo>
                  <a:lnTo>
                    <a:pt x="1601164" y="2919299"/>
                  </a:lnTo>
                  <a:lnTo>
                    <a:pt x="1609781" y="2859165"/>
                  </a:lnTo>
                  <a:lnTo>
                    <a:pt x="1612016" y="2790196"/>
                  </a:lnTo>
                  <a:lnTo>
                    <a:pt x="1608073" y="2735981"/>
                  </a:lnTo>
                  <a:lnTo>
                    <a:pt x="1600149" y="2687850"/>
                  </a:lnTo>
                  <a:lnTo>
                    <a:pt x="1589883" y="2646272"/>
                  </a:lnTo>
                  <a:lnTo>
                    <a:pt x="1578902" y="2611702"/>
                  </a:lnTo>
                  <a:lnTo>
                    <a:pt x="244205" y="2611702"/>
                  </a:lnTo>
                  <a:lnTo>
                    <a:pt x="194979" y="2606746"/>
                  </a:lnTo>
                  <a:lnTo>
                    <a:pt x="149134" y="2592532"/>
                  </a:lnTo>
                  <a:lnTo>
                    <a:pt x="107652" y="2570039"/>
                  </a:lnTo>
                  <a:lnTo>
                    <a:pt x="71512" y="2540247"/>
                  </a:lnTo>
                  <a:lnTo>
                    <a:pt x="41697" y="2504137"/>
                  </a:lnTo>
                  <a:lnTo>
                    <a:pt x="19185" y="2462688"/>
                  </a:lnTo>
                  <a:lnTo>
                    <a:pt x="4959" y="2416880"/>
                  </a:lnTo>
                  <a:lnTo>
                    <a:pt x="0" y="2367694"/>
                  </a:lnTo>
                  <a:lnTo>
                    <a:pt x="0" y="244008"/>
                  </a:lnTo>
                  <a:lnTo>
                    <a:pt x="4777" y="194822"/>
                  </a:lnTo>
                  <a:lnTo>
                    <a:pt x="18917" y="149014"/>
                  </a:lnTo>
                  <a:lnTo>
                    <a:pt x="41417" y="107565"/>
                  </a:lnTo>
                  <a:lnTo>
                    <a:pt x="71275" y="71455"/>
                  </a:lnTo>
                  <a:lnTo>
                    <a:pt x="107487" y="41663"/>
                  </a:lnTo>
                  <a:lnTo>
                    <a:pt x="149050" y="19170"/>
                  </a:lnTo>
                  <a:lnTo>
                    <a:pt x="194961" y="4955"/>
                  </a:lnTo>
                  <a:lnTo>
                    <a:pt x="244217" y="0"/>
                  </a:lnTo>
                  <a:lnTo>
                    <a:pt x="3606254" y="0"/>
                  </a:lnTo>
                  <a:lnTo>
                    <a:pt x="3655480" y="4955"/>
                  </a:lnTo>
                  <a:lnTo>
                    <a:pt x="3701325" y="19170"/>
                  </a:lnTo>
                  <a:lnTo>
                    <a:pt x="3742807" y="41664"/>
                  </a:lnTo>
                  <a:lnTo>
                    <a:pt x="3778947" y="71456"/>
                  </a:lnTo>
                  <a:lnTo>
                    <a:pt x="3808762" y="107568"/>
                  </a:lnTo>
                  <a:lnTo>
                    <a:pt x="3831274" y="149019"/>
                  </a:lnTo>
                  <a:lnTo>
                    <a:pt x="3845500" y="194830"/>
                  </a:lnTo>
                  <a:lnTo>
                    <a:pt x="3850459" y="244020"/>
                  </a:lnTo>
                  <a:lnTo>
                    <a:pt x="3850459" y="2367706"/>
                  </a:lnTo>
                  <a:lnTo>
                    <a:pt x="3845500" y="2416892"/>
                  </a:lnTo>
                  <a:lnTo>
                    <a:pt x="3831274" y="2462700"/>
                  </a:lnTo>
                  <a:lnTo>
                    <a:pt x="3808762" y="2504149"/>
                  </a:lnTo>
                  <a:lnTo>
                    <a:pt x="3778947" y="2540259"/>
                  </a:lnTo>
                  <a:lnTo>
                    <a:pt x="3742807" y="2570051"/>
                  </a:lnTo>
                  <a:lnTo>
                    <a:pt x="3701325" y="2592544"/>
                  </a:lnTo>
                  <a:lnTo>
                    <a:pt x="3655480" y="2606759"/>
                  </a:lnTo>
                  <a:lnTo>
                    <a:pt x="3606254" y="2611715"/>
                  </a:lnTo>
                  <a:lnTo>
                    <a:pt x="2242827" y="2611715"/>
                  </a:lnTo>
                  <a:lnTo>
                    <a:pt x="2258822" y="2642498"/>
                  </a:lnTo>
                  <a:lnTo>
                    <a:pt x="2274758" y="2682936"/>
                  </a:lnTo>
                  <a:lnTo>
                    <a:pt x="2287533" y="2732383"/>
                  </a:lnTo>
                  <a:lnTo>
                    <a:pt x="2294042" y="2790196"/>
                  </a:lnTo>
                  <a:lnTo>
                    <a:pt x="2290839" y="2858659"/>
                  </a:lnTo>
                  <a:lnTo>
                    <a:pt x="2278313" y="2917176"/>
                  </a:lnTo>
                  <a:lnTo>
                    <a:pt x="2261080" y="2964490"/>
                  </a:lnTo>
                  <a:lnTo>
                    <a:pt x="2243757" y="2999342"/>
                  </a:lnTo>
                  <a:lnTo>
                    <a:pt x="2230961" y="3020476"/>
                  </a:lnTo>
                  <a:lnTo>
                    <a:pt x="2116665" y="3020476"/>
                  </a:lnTo>
                  <a:lnTo>
                    <a:pt x="2119788" y="3024844"/>
                  </a:lnTo>
                  <a:lnTo>
                    <a:pt x="2121662" y="3030461"/>
                  </a:lnTo>
                  <a:lnTo>
                    <a:pt x="2121662" y="3092867"/>
                  </a:lnTo>
                  <a:lnTo>
                    <a:pt x="2119476" y="3103476"/>
                  </a:lnTo>
                  <a:lnTo>
                    <a:pt x="2113542" y="3112213"/>
                  </a:lnTo>
                  <a:lnTo>
                    <a:pt x="2104798" y="3118141"/>
                  </a:lnTo>
                  <a:lnTo>
                    <a:pt x="2094181" y="3120326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694" y="2584511"/>
              <a:ext cx="3192780" cy="1875155"/>
            </a:xfrm>
            <a:custGeom>
              <a:avLst/>
              <a:gdLst/>
              <a:ahLst/>
              <a:cxnLst/>
              <a:rect l="l" t="t" r="r" b="b"/>
              <a:pathLst>
                <a:path w="3192780" h="1875154">
                  <a:moveTo>
                    <a:pt x="3192779" y="1874684"/>
                  </a:moveTo>
                  <a:lnTo>
                    <a:pt x="0" y="1874684"/>
                  </a:lnTo>
                  <a:lnTo>
                    <a:pt x="12" y="0"/>
                  </a:lnTo>
                  <a:lnTo>
                    <a:pt x="31927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10734" y="2386690"/>
              <a:ext cx="3820795" cy="2947670"/>
            </a:xfrm>
            <a:custGeom>
              <a:avLst/>
              <a:gdLst/>
              <a:ahLst/>
              <a:cxnLst/>
              <a:rect l="l" t="t" r="r" b="b"/>
              <a:pathLst>
                <a:path w="3820794" h="2947670">
                  <a:moveTo>
                    <a:pt x="1671974" y="2627310"/>
                  </a:moveTo>
                  <a:lnTo>
                    <a:pt x="1667590" y="2627304"/>
                  </a:lnTo>
                  <a:lnTo>
                    <a:pt x="245454" y="2627304"/>
                  </a:lnTo>
                  <a:lnTo>
                    <a:pt x="195998" y="2622294"/>
                  </a:lnTo>
                  <a:lnTo>
                    <a:pt x="149930" y="2607938"/>
                  </a:lnTo>
                  <a:lnTo>
                    <a:pt x="108237" y="2585245"/>
                  </a:lnTo>
                  <a:lnTo>
                    <a:pt x="71907" y="2555225"/>
                  </a:lnTo>
                  <a:lnTo>
                    <a:pt x="41930" y="2518885"/>
                  </a:lnTo>
                  <a:lnTo>
                    <a:pt x="19294" y="2477236"/>
                  </a:lnTo>
                  <a:lnTo>
                    <a:pt x="4988" y="2431287"/>
                  </a:lnTo>
                  <a:lnTo>
                    <a:pt x="0" y="2382053"/>
                  </a:lnTo>
                  <a:lnTo>
                    <a:pt x="0" y="245256"/>
                  </a:lnTo>
                  <a:lnTo>
                    <a:pt x="4988" y="195841"/>
                  </a:lnTo>
                  <a:lnTo>
                    <a:pt x="19295" y="149809"/>
                  </a:lnTo>
                  <a:lnTo>
                    <a:pt x="41931" y="108149"/>
                  </a:lnTo>
                  <a:lnTo>
                    <a:pt x="71908" y="71849"/>
                  </a:lnTo>
                  <a:lnTo>
                    <a:pt x="108238" y="41897"/>
                  </a:lnTo>
                  <a:lnTo>
                    <a:pt x="149932" y="19279"/>
                  </a:lnTo>
                  <a:lnTo>
                    <a:pt x="196003" y="4984"/>
                  </a:lnTo>
                  <a:lnTo>
                    <a:pt x="245460" y="0"/>
                  </a:lnTo>
                  <a:lnTo>
                    <a:pt x="3621237" y="0"/>
                  </a:lnTo>
                  <a:lnTo>
                    <a:pt x="3656838" y="5604"/>
                  </a:lnTo>
                  <a:lnTo>
                    <a:pt x="3655589" y="14359"/>
                  </a:lnTo>
                  <a:lnTo>
                    <a:pt x="3654097" y="15601"/>
                  </a:lnTo>
                  <a:lnTo>
                    <a:pt x="245460" y="15601"/>
                  </a:lnTo>
                  <a:lnTo>
                    <a:pt x="199182" y="20273"/>
                  </a:lnTo>
                  <a:lnTo>
                    <a:pt x="156059" y="33670"/>
                  </a:lnTo>
                  <a:lnTo>
                    <a:pt x="117020" y="54863"/>
                  </a:lnTo>
                  <a:lnTo>
                    <a:pt x="82995" y="82923"/>
                  </a:lnTo>
                  <a:lnTo>
                    <a:pt x="54912" y="116921"/>
                  </a:lnTo>
                  <a:lnTo>
                    <a:pt x="33703" y="155930"/>
                  </a:lnTo>
                  <a:lnTo>
                    <a:pt x="20295" y="199020"/>
                  </a:lnTo>
                  <a:lnTo>
                    <a:pt x="15620" y="245256"/>
                  </a:lnTo>
                  <a:lnTo>
                    <a:pt x="15620" y="2382053"/>
                  </a:lnTo>
                  <a:lnTo>
                    <a:pt x="20295" y="2428294"/>
                  </a:lnTo>
                  <a:lnTo>
                    <a:pt x="33703" y="2471382"/>
                  </a:lnTo>
                  <a:lnTo>
                    <a:pt x="54913" y="2510390"/>
                  </a:lnTo>
                  <a:lnTo>
                    <a:pt x="82996" y="2544388"/>
                  </a:lnTo>
                  <a:lnTo>
                    <a:pt x="117022" y="2572447"/>
                  </a:lnTo>
                  <a:lnTo>
                    <a:pt x="156062" y="2593640"/>
                  </a:lnTo>
                  <a:lnTo>
                    <a:pt x="199187" y="2607036"/>
                  </a:lnTo>
                  <a:lnTo>
                    <a:pt x="245466" y="2611708"/>
                  </a:lnTo>
                  <a:lnTo>
                    <a:pt x="1671974" y="2611708"/>
                  </a:lnTo>
                  <a:lnTo>
                    <a:pt x="1675092" y="2615447"/>
                  </a:lnTo>
                  <a:lnTo>
                    <a:pt x="1675097" y="2619197"/>
                  </a:lnTo>
                  <a:lnTo>
                    <a:pt x="1675722" y="2623566"/>
                  </a:lnTo>
                  <a:lnTo>
                    <a:pt x="1671974" y="2627310"/>
                  </a:lnTo>
                  <a:close/>
                </a:path>
                <a:path w="3820794" h="2947670">
                  <a:moveTo>
                    <a:pt x="3651841" y="17479"/>
                  </a:moveTo>
                  <a:lnTo>
                    <a:pt x="3621237" y="15601"/>
                  </a:lnTo>
                  <a:lnTo>
                    <a:pt x="3654097" y="15601"/>
                  </a:lnTo>
                  <a:lnTo>
                    <a:pt x="3651841" y="17479"/>
                  </a:lnTo>
                  <a:close/>
                </a:path>
                <a:path w="3820794" h="2947670">
                  <a:moveTo>
                    <a:pt x="2003606" y="2384543"/>
                  </a:moveTo>
                  <a:lnTo>
                    <a:pt x="1965361" y="2376869"/>
                  </a:lnTo>
                  <a:lnTo>
                    <a:pt x="1934201" y="2355914"/>
                  </a:lnTo>
                  <a:lnTo>
                    <a:pt x="1913230" y="2324780"/>
                  </a:lnTo>
                  <a:lnTo>
                    <a:pt x="1905549" y="2286565"/>
                  </a:lnTo>
                  <a:lnTo>
                    <a:pt x="1913230" y="2248351"/>
                  </a:lnTo>
                  <a:lnTo>
                    <a:pt x="1934201" y="2217217"/>
                  </a:lnTo>
                  <a:lnTo>
                    <a:pt x="1965361" y="2196262"/>
                  </a:lnTo>
                  <a:lnTo>
                    <a:pt x="2003606" y="2188588"/>
                  </a:lnTo>
                  <a:lnTo>
                    <a:pt x="2041851" y="2196262"/>
                  </a:lnTo>
                  <a:lnTo>
                    <a:pt x="2073011" y="2217217"/>
                  </a:lnTo>
                  <a:lnTo>
                    <a:pt x="2093983" y="2248351"/>
                  </a:lnTo>
                  <a:lnTo>
                    <a:pt x="2101663" y="2286565"/>
                  </a:lnTo>
                  <a:lnTo>
                    <a:pt x="2093983" y="2324780"/>
                  </a:lnTo>
                  <a:lnTo>
                    <a:pt x="2073011" y="2355914"/>
                  </a:lnTo>
                  <a:lnTo>
                    <a:pt x="2041851" y="2376869"/>
                  </a:lnTo>
                  <a:lnTo>
                    <a:pt x="2003606" y="2384543"/>
                  </a:lnTo>
                  <a:close/>
                </a:path>
                <a:path w="3820794" h="2947670">
                  <a:moveTo>
                    <a:pt x="3621231" y="2627304"/>
                  </a:moveTo>
                  <a:lnTo>
                    <a:pt x="2445799" y="2627304"/>
                  </a:lnTo>
                  <a:lnTo>
                    <a:pt x="2442681" y="2623566"/>
                  </a:lnTo>
                  <a:lnTo>
                    <a:pt x="2442676" y="2615447"/>
                  </a:lnTo>
                  <a:lnTo>
                    <a:pt x="2446423" y="2612326"/>
                  </a:lnTo>
                  <a:lnTo>
                    <a:pt x="3620607" y="2612326"/>
                  </a:lnTo>
                  <a:lnTo>
                    <a:pt x="3673997" y="2605949"/>
                  </a:lnTo>
                  <a:lnTo>
                    <a:pt x="3724050" y="2587520"/>
                  </a:lnTo>
                  <a:lnTo>
                    <a:pt x="3768599" y="2558091"/>
                  </a:lnTo>
                  <a:lnTo>
                    <a:pt x="3805478" y="2518717"/>
                  </a:lnTo>
                  <a:lnTo>
                    <a:pt x="3807976" y="2514972"/>
                  </a:lnTo>
                  <a:lnTo>
                    <a:pt x="3812973" y="2514348"/>
                  </a:lnTo>
                  <a:lnTo>
                    <a:pt x="3816096" y="2516845"/>
                  </a:lnTo>
                  <a:lnTo>
                    <a:pt x="3819843" y="2519341"/>
                  </a:lnTo>
                  <a:lnTo>
                    <a:pt x="3820468" y="2524333"/>
                  </a:lnTo>
                  <a:lnTo>
                    <a:pt x="3787436" y="2561802"/>
                  </a:lnTo>
                  <a:lnTo>
                    <a:pt x="3751326" y="2589560"/>
                  </a:lnTo>
                  <a:lnTo>
                    <a:pt x="3710809" y="2610130"/>
                  </a:lnTo>
                  <a:lnTo>
                    <a:pt x="3667054" y="2622910"/>
                  </a:lnTo>
                  <a:lnTo>
                    <a:pt x="3621231" y="2627304"/>
                  </a:lnTo>
                  <a:close/>
                </a:path>
                <a:path w="3820794" h="2947670">
                  <a:moveTo>
                    <a:pt x="2403328" y="2538687"/>
                  </a:moveTo>
                  <a:lnTo>
                    <a:pt x="2399581" y="2538063"/>
                  </a:lnTo>
                  <a:lnTo>
                    <a:pt x="1731295" y="2538063"/>
                  </a:lnTo>
                  <a:lnTo>
                    <a:pt x="1727548" y="2534942"/>
                  </a:lnTo>
                  <a:lnTo>
                    <a:pt x="1727548" y="2526830"/>
                  </a:lnTo>
                  <a:lnTo>
                    <a:pt x="1730671" y="2523085"/>
                  </a:lnTo>
                  <a:lnTo>
                    <a:pt x="2403328" y="2523085"/>
                  </a:lnTo>
                  <a:lnTo>
                    <a:pt x="2407076" y="2526206"/>
                  </a:lnTo>
                  <a:lnTo>
                    <a:pt x="2407076" y="2534942"/>
                  </a:lnTo>
                  <a:lnTo>
                    <a:pt x="2403328" y="2538687"/>
                  </a:lnTo>
                  <a:close/>
                </a:path>
                <a:path w="3820794" h="2947670">
                  <a:moveTo>
                    <a:pt x="2343994" y="2947448"/>
                  </a:moveTo>
                  <a:lnTo>
                    <a:pt x="1748159" y="2947448"/>
                  </a:lnTo>
                  <a:lnTo>
                    <a:pt x="1745036" y="2943704"/>
                  </a:lnTo>
                  <a:lnTo>
                    <a:pt x="1745036" y="2935591"/>
                  </a:lnTo>
                  <a:lnTo>
                    <a:pt x="1748783" y="2932470"/>
                  </a:lnTo>
                  <a:lnTo>
                    <a:pt x="2343994" y="2932470"/>
                  </a:lnTo>
                  <a:lnTo>
                    <a:pt x="2347117" y="2936215"/>
                  </a:lnTo>
                  <a:lnTo>
                    <a:pt x="2347117" y="2939959"/>
                  </a:lnTo>
                  <a:lnTo>
                    <a:pt x="2347742" y="2943704"/>
                  </a:lnTo>
                  <a:lnTo>
                    <a:pt x="2343994" y="2947448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29" dirty="0">
                <a:solidFill>
                  <a:srgbClr val="2D4162"/>
                </a:solidFill>
                <a:latin typeface="Arial"/>
                <a:cs typeface="Arial"/>
              </a:rPr>
              <a:t>Conclusion </a:t>
            </a:r>
            <a:r>
              <a:rPr sz="2400" spc="20" dirty="0">
                <a:solidFill>
                  <a:srgbClr val="2D4162"/>
                </a:solidFill>
                <a:latin typeface="Arial"/>
                <a:cs typeface="Arial"/>
              </a:rPr>
              <a:t>&amp;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Discussions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0"/>
            <a:ext cx="847723" cy="827150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spcBef>
                <a:spcPts val="1610"/>
              </a:spcBef>
            </a:pPr>
            <a:r>
              <a:rPr sz="2400" spc="60" dirty="0" smtClean="0">
                <a:solidFill>
                  <a:srgbClr val="EDEDED"/>
                </a:solidFill>
                <a:latin typeface="Arial"/>
                <a:cs typeface="Arial"/>
              </a:rPr>
              <a:t>V</a:t>
            </a:r>
            <a:r>
              <a:rPr lang="en-US" sz="2400" spc="60" dirty="0" smtClean="0">
                <a:solidFill>
                  <a:srgbClr val="EDEDED"/>
                </a:solidFill>
                <a:latin typeface="Arial"/>
                <a:cs typeface="Arial"/>
              </a:rPr>
              <a:t>I</a:t>
            </a:r>
          </a:p>
          <a:p>
            <a:pPr algn="ctr">
              <a:spcBef>
                <a:spcPts val="1610"/>
              </a:spcBef>
            </a:pPr>
            <a:endParaRPr sz="3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07856" y="9207500"/>
            <a:ext cx="405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20" dirty="0" smtClean="0">
                <a:solidFill>
                  <a:srgbClr val="2D4162"/>
                </a:solidFill>
                <a:latin typeface="Arial"/>
                <a:cs typeface="Arial"/>
              </a:rPr>
              <a:t>1</a:t>
            </a:r>
            <a:r>
              <a:rPr lang="en-US" sz="3000" spc="270" dirty="0">
                <a:solidFill>
                  <a:srgbClr val="2D4162"/>
                </a:solidFill>
                <a:latin typeface="Arial"/>
                <a:cs typeface="Arial"/>
              </a:rPr>
              <a:t>7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5070" y="5918646"/>
            <a:ext cx="2847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>
                <a:solidFill>
                  <a:srgbClr val="2D4162"/>
                </a:solidFill>
                <a:latin typeface="Arial"/>
                <a:cs typeface="Arial"/>
              </a:rPr>
              <a:t>Improvements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070" y="6593854"/>
            <a:ext cx="437451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Automatic </a:t>
            </a:r>
            <a:r>
              <a:rPr sz="2400" spc="114" dirty="0">
                <a:solidFill>
                  <a:srgbClr val="2D4162"/>
                </a:solidFill>
                <a:latin typeface="Arial"/>
                <a:cs typeface="Arial"/>
              </a:rPr>
              <a:t>collection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225" dirty="0">
                <a:solidFill>
                  <a:srgbClr val="2D4162"/>
                </a:solidFill>
                <a:latin typeface="Arial"/>
                <a:cs typeface="Arial"/>
              </a:rPr>
              <a:t>data 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from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medical</a:t>
            </a:r>
            <a:r>
              <a:rPr sz="2400" spc="-254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equipment.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070" y="8222629"/>
            <a:ext cx="439356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2400" spc="80" dirty="0">
                <a:solidFill>
                  <a:srgbClr val="2D4162"/>
                </a:solidFill>
                <a:latin typeface="Arial"/>
                <a:cs typeface="Arial"/>
              </a:rPr>
              <a:t>We </a:t>
            </a:r>
            <a:r>
              <a:rPr sz="2400" spc="204" dirty="0">
                <a:solidFill>
                  <a:srgbClr val="2D4162"/>
                </a:solidFill>
                <a:latin typeface="Arial"/>
                <a:cs typeface="Arial"/>
              </a:rPr>
              <a:t>can </a:t>
            </a:r>
            <a:r>
              <a:rPr sz="2400" spc="50" dirty="0">
                <a:solidFill>
                  <a:srgbClr val="2D4162"/>
                </a:solidFill>
                <a:latin typeface="Arial"/>
                <a:cs typeface="Arial"/>
              </a:rPr>
              <a:t>visualize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2D4162"/>
                </a:solidFill>
                <a:latin typeface="Arial"/>
                <a:cs typeface="Arial"/>
              </a:rPr>
              <a:t>analyze 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225" dirty="0">
                <a:solidFill>
                  <a:srgbClr val="2D4162"/>
                </a:solidFill>
                <a:latin typeface="Arial"/>
                <a:cs typeface="Arial"/>
              </a:rPr>
              <a:t>data </a:t>
            </a:r>
            <a:r>
              <a:rPr sz="2400" spc="105" dirty="0">
                <a:solidFill>
                  <a:srgbClr val="2D4162"/>
                </a:solidFill>
                <a:latin typeface="Arial"/>
                <a:cs typeface="Arial"/>
              </a:rPr>
              <a:t>using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Tableau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  </a:t>
            </a:r>
            <a:r>
              <a:rPr sz="2400" spc="45" dirty="0">
                <a:solidFill>
                  <a:srgbClr val="2D4162"/>
                </a:solidFill>
                <a:latin typeface="Arial"/>
                <a:cs typeface="Arial"/>
              </a:rPr>
              <a:t>Power </a:t>
            </a:r>
            <a:r>
              <a:rPr sz="2400" spc="-160" dirty="0">
                <a:solidFill>
                  <a:srgbClr val="2D4162"/>
                </a:solidFill>
                <a:latin typeface="Arial"/>
                <a:cs typeface="Arial"/>
              </a:rPr>
              <a:t>BI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7637" y="5918646"/>
            <a:ext cx="3999229" cy="193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solidFill>
                  <a:srgbClr val="2D4162"/>
                </a:solidFill>
                <a:latin typeface="Arial"/>
                <a:cs typeface="Arial"/>
              </a:rPr>
              <a:t>Scope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2910"/>
              </a:spcBef>
            </a:pP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60" dirty="0">
                <a:solidFill>
                  <a:srgbClr val="2D4162"/>
                </a:solidFill>
                <a:latin typeface="Arial"/>
                <a:cs typeface="Arial"/>
              </a:rPr>
              <a:t>scope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400" spc="75" dirty="0">
                <a:solidFill>
                  <a:srgbClr val="2D4162"/>
                </a:solidFill>
                <a:latin typeface="Arial"/>
                <a:cs typeface="Arial"/>
              </a:rPr>
              <a:t>this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project</a:t>
            </a:r>
            <a:r>
              <a:rPr sz="2400" spc="-1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2D4162"/>
                </a:solidFill>
                <a:latin typeface="Arial"/>
                <a:cs typeface="Arial"/>
              </a:rPr>
              <a:t>is  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400" spc="180" dirty="0">
                <a:solidFill>
                  <a:srgbClr val="2D4162"/>
                </a:solidFill>
                <a:latin typeface="Arial"/>
                <a:cs typeface="Arial"/>
              </a:rPr>
              <a:t>medical </a:t>
            </a:r>
            <a:r>
              <a:rPr sz="2400" spc="95" dirty="0">
                <a:solidFill>
                  <a:srgbClr val="2D4162"/>
                </a:solidFill>
                <a:latin typeface="Arial"/>
                <a:cs typeface="Arial"/>
              </a:rPr>
              <a:t>field</a:t>
            </a:r>
            <a:r>
              <a:rPr sz="2400" spc="-1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2D416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73752" y="5918646"/>
            <a:ext cx="4605655" cy="341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2D4162"/>
                </a:solidFill>
                <a:latin typeface="Arial"/>
                <a:cs typeface="Arial"/>
              </a:rPr>
              <a:t>Applications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48400"/>
              </a:lnSpc>
              <a:spcBef>
                <a:spcPts val="1714"/>
              </a:spcBef>
            </a:pP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400" spc="204" dirty="0">
                <a:solidFill>
                  <a:srgbClr val="2D4162"/>
                </a:solidFill>
                <a:latin typeface="Arial"/>
                <a:cs typeface="Arial"/>
              </a:rPr>
              <a:t>can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be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used 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hospitals</a:t>
            </a:r>
            <a:r>
              <a:rPr sz="2400" spc="-33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  </a:t>
            </a:r>
            <a:r>
              <a:rPr sz="2400" spc="60" dirty="0">
                <a:solidFill>
                  <a:srgbClr val="2D4162"/>
                </a:solidFill>
                <a:latin typeface="Arial"/>
                <a:cs typeface="Arial"/>
              </a:rPr>
              <a:t>clinics.</a:t>
            </a:r>
            <a:endParaRPr sz="2400">
              <a:latin typeface="Arial"/>
              <a:cs typeface="Arial"/>
            </a:endParaRPr>
          </a:p>
          <a:p>
            <a:pPr marL="12700" marR="72390">
              <a:lnSpc>
                <a:spcPct val="148400"/>
              </a:lnSpc>
            </a:pPr>
            <a:r>
              <a:rPr sz="2400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400" spc="204" dirty="0">
                <a:solidFill>
                  <a:srgbClr val="2D4162"/>
                </a:solidFill>
                <a:latin typeface="Arial"/>
                <a:cs typeface="Arial"/>
              </a:rPr>
              <a:t>can </a:t>
            </a:r>
            <a:r>
              <a:rPr sz="2400" spc="185" dirty="0">
                <a:solidFill>
                  <a:srgbClr val="2D4162"/>
                </a:solidFill>
                <a:latin typeface="Arial"/>
                <a:cs typeface="Arial"/>
              </a:rPr>
              <a:t>be </a:t>
            </a:r>
            <a:r>
              <a:rPr sz="2400" spc="135" dirty="0">
                <a:solidFill>
                  <a:srgbClr val="2D4162"/>
                </a:solidFill>
                <a:latin typeface="Arial"/>
                <a:cs typeface="Arial"/>
              </a:rPr>
              <a:t>used </a:t>
            </a:r>
            <a:r>
              <a:rPr sz="2400" spc="110" dirty="0">
                <a:solidFill>
                  <a:srgbClr val="2D4162"/>
                </a:solidFill>
                <a:latin typeface="Arial"/>
                <a:cs typeface="Arial"/>
              </a:rPr>
              <a:t>for </a:t>
            </a:r>
            <a:r>
              <a:rPr sz="2400" spc="75" dirty="0">
                <a:solidFill>
                  <a:srgbClr val="2D4162"/>
                </a:solidFill>
                <a:latin typeface="Arial"/>
                <a:cs typeface="Arial"/>
              </a:rPr>
              <a:t>surveys</a:t>
            </a:r>
            <a:r>
              <a:rPr sz="2400" spc="-38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0" dirty="0">
                <a:solidFill>
                  <a:srgbClr val="2D4162"/>
                </a:solidFill>
                <a:latin typeface="Arial"/>
                <a:cs typeface="Arial"/>
              </a:rPr>
              <a:t>and  </a:t>
            </a:r>
            <a:r>
              <a:rPr sz="2400" spc="225" dirty="0">
                <a:solidFill>
                  <a:srgbClr val="2D4162"/>
                </a:solidFill>
                <a:latin typeface="Arial"/>
                <a:cs typeface="Arial"/>
              </a:rPr>
              <a:t>data </a:t>
            </a:r>
            <a:r>
              <a:rPr sz="2400" spc="95" dirty="0">
                <a:solidFill>
                  <a:srgbClr val="2D4162"/>
                </a:solidFill>
                <a:latin typeface="Arial"/>
                <a:cs typeface="Arial"/>
              </a:rPr>
              <a:t>analysis </a:t>
            </a:r>
            <a:r>
              <a:rPr sz="2400" spc="155" dirty="0">
                <a:solidFill>
                  <a:srgbClr val="2D4162"/>
                </a:solidFill>
                <a:latin typeface="Arial"/>
                <a:cs typeface="Arial"/>
              </a:rPr>
              <a:t>to </a:t>
            </a:r>
            <a:r>
              <a:rPr sz="2400" spc="150" dirty="0">
                <a:solidFill>
                  <a:srgbClr val="2D4162"/>
                </a:solidFill>
                <a:latin typeface="Arial"/>
                <a:cs typeface="Arial"/>
              </a:rPr>
              <a:t>improve </a:t>
            </a:r>
            <a:r>
              <a:rPr sz="2400" spc="130" dirty="0">
                <a:solidFill>
                  <a:srgbClr val="2D4162"/>
                </a:solidFill>
                <a:latin typeface="Arial"/>
                <a:cs typeface="Arial"/>
              </a:rPr>
              <a:t>the  </a:t>
            </a:r>
            <a:r>
              <a:rPr sz="2400" spc="165" dirty="0">
                <a:solidFill>
                  <a:srgbClr val="2D4162"/>
                </a:solidFill>
                <a:latin typeface="Arial"/>
                <a:cs typeface="Arial"/>
              </a:rPr>
              <a:t>treatment</a:t>
            </a:r>
            <a:r>
              <a:rPr sz="2400" spc="4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methods.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847723" y="847723"/>
                </a:moveTo>
                <a:lnTo>
                  <a:pt x="0" y="847723"/>
                </a:lnTo>
                <a:lnTo>
                  <a:pt x="0" y="0"/>
                </a:lnTo>
                <a:lnTo>
                  <a:pt x="847723" y="0"/>
                </a:lnTo>
                <a:lnTo>
                  <a:pt x="847723" y="847723"/>
                </a:lnTo>
                <a:close/>
              </a:path>
            </a:pathLst>
          </a:custGeom>
          <a:solidFill>
            <a:srgbClr val="C74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83809" y="2657581"/>
            <a:ext cx="8871323" cy="532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Table of</a:t>
            </a: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40" dirty="0">
                <a:solidFill>
                  <a:srgbClr val="2D4162"/>
                </a:solidFill>
                <a:latin typeface="Arial"/>
                <a:cs typeface="Arial"/>
              </a:rPr>
              <a:t>Contents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3601" y="1943100"/>
            <a:ext cx="1505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/>
              <a:t>A</a:t>
            </a:r>
            <a:r>
              <a:rPr sz="3000" spc="315" dirty="0"/>
              <a:t>g</a:t>
            </a:r>
            <a:r>
              <a:rPr sz="3000" spc="145" dirty="0"/>
              <a:t>e</a:t>
            </a:r>
            <a:r>
              <a:rPr sz="3000" spc="155" dirty="0"/>
              <a:t>n</a:t>
            </a:r>
            <a:r>
              <a:rPr sz="3000" spc="315" dirty="0"/>
              <a:t>da</a:t>
            </a:r>
            <a:endParaRPr sz="3000" dirty="0"/>
          </a:p>
        </p:txBody>
      </p:sp>
      <p:sp>
        <p:nvSpPr>
          <p:cNvPr id="6" name="object 6"/>
          <p:cNvSpPr txBox="1"/>
          <p:nvPr/>
        </p:nvSpPr>
        <p:spPr>
          <a:xfrm>
            <a:off x="2403601" y="3227603"/>
            <a:ext cx="405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2D4162"/>
                </a:solidFill>
                <a:latin typeface="Arial"/>
                <a:cs typeface="Arial"/>
              </a:rPr>
              <a:t>Ensemble</a:t>
            </a:r>
            <a:r>
              <a:rPr sz="3000" spc="3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114" dirty="0">
                <a:solidFill>
                  <a:srgbClr val="2D4162"/>
                </a:solidFill>
                <a:latin typeface="Arial"/>
                <a:cs typeface="Arial"/>
              </a:rPr>
              <a:t>Techniques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3601" y="4512092"/>
            <a:ext cx="2442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2D4162"/>
                </a:solidFill>
                <a:latin typeface="Arial"/>
                <a:cs typeface="Arial"/>
              </a:rPr>
              <a:t>Methodology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3601" y="5796610"/>
            <a:ext cx="1325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60" dirty="0">
                <a:solidFill>
                  <a:srgbClr val="2D4162"/>
                </a:solidFill>
                <a:latin typeface="Arial"/>
                <a:cs typeface="Arial"/>
              </a:rPr>
              <a:t>R</a:t>
            </a:r>
            <a:r>
              <a:rPr sz="3000" spc="145" dirty="0">
                <a:solidFill>
                  <a:srgbClr val="2D4162"/>
                </a:solidFill>
                <a:latin typeface="Arial"/>
                <a:cs typeface="Arial"/>
              </a:rPr>
              <a:t>e</a:t>
            </a:r>
            <a:r>
              <a:rPr sz="3000" spc="50" dirty="0">
                <a:solidFill>
                  <a:srgbClr val="2D4162"/>
                </a:solidFill>
                <a:latin typeface="Arial"/>
                <a:cs typeface="Arial"/>
              </a:rPr>
              <a:t>s</a:t>
            </a:r>
            <a:r>
              <a:rPr sz="3000" spc="155" dirty="0">
                <a:solidFill>
                  <a:srgbClr val="2D4162"/>
                </a:solidFill>
                <a:latin typeface="Arial"/>
                <a:cs typeface="Arial"/>
              </a:rPr>
              <a:t>u</a:t>
            </a:r>
            <a:r>
              <a:rPr sz="3000" spc="-10" dirty="0">
                <a:solidFill>
                  <a:srgbClr val="2D4162"/>
                </a:solidFill>
                <a:latin typeface="Arial"/>
                <a:cs typeface="Arial"/>
              </a:rPr>
              <a:t>l</a:t>
            </a:r>
            <a:r>
              <a:rPr sz="3000" spc="180" dirty="0">
                <a:solidFill>
                  <a:srgbClr val="2D4162"/>
                </a:solidFill>
                <a:latin typeface="Arial"/>
                <a:cs typeface="Arial"/>
              </a:rPr>
              <a:t>t</a:t>
            </a:r>
            <a:r>
              <a:rPr sz="3000" spc="50" dirty="0">
                <a:solidFill>
                  <a:srgbClr val="2D4162"/>
                </a:solidFill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1" y="8324905"/>
            <a:ext cx="2089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2D4162"/>
                </a:solidFill>
                <a:latin typeface="Arial"/>
                <a:cs typeface="Arial"/>
              </a:rPr>
              <a:t>C</a:t>
            </a:r>
            <a:r>
              <a:rPr sz="3000" spc="204" dirty="0">
                <a:solidFill>
                  <a:srgbClr val="2D4162"/>
                </a:solidFill>
                <a:latin typeface="Arial"/>
                <a:cs typeface="Arial"/>
              </a:rPr>
              <a:t>o</a:t>
            </a:r>
            <a:r>
              <a:rPr sz="3000" spc="155" dirty="0">
                <a:solidFill>
                  <a:srgbClr val="2D4162"/>
                </a:solidFill>
                <a:latin typeface="Arial"/>
                <a:cs typeface="Arial"/>
              </a:rPr>
              <a:t>n</a:t>
            </a:r>
            <a:r>
              <a:rPr sz="3000" spc="300" dirty="0">
                <a:solidFill>
                  <a:srgbClr val="2D4162"/>
                </a:solidFill>
                <a:latin typeface="Arial"/>
                <a:cs typeface="Arial"/>
              </a:rPr>
              <a:t>c</a:t>
            </a:r>
            <a:r>
              <a:rPr sz="3000" spc="-10" dirty="0">
                <a:solidFill>
                  <a:srgbClr val="2D4162"/>
                </a:solidFill>
                <a:latin typeface="Arial"/>
                <a:cs typeface="Arial"/>
              </a:rPr>
              <a:t>l</a:t>
            </a:r>
            <a:r>
              <a:rPr sz="3000" spc="155" dirty="0">
                <a:solidFill>
                  <a:srgbClr val="2D4162"/>
                </a:solidFill>
                <a:latin typeface="Arial"/>
                <a:cs typeface="Arial"/>
              </a:rPr>
              <a:t>u</a:t>
            </a:r>
            <a:r>
              <a:rPr sz="3000" spc="50" dirty="0">
                <a:solidFill>
                  <a:srgbClr val="2D4162"/>
                </a:solidFill>
                <a:latin typeface="Arial"/>
                <a:cs typeface="Arial"/>
              </a:rPr>
              <a:t>s</a:t>
            </a:r>
            <a:r>
              <a:rPr sz="3000" spc="-10" dirty="0">
                <a:solidFill>
                  <a:srgbClr val="2D4162"/>
                </a:solidFill>
                <a:latin typeface="Arial"/>
                <a:cs typeface="Arial"/>
              </a:rPr>
              <a:t>i</a:t>
            </a:r>
            <a:r>
              <a:rPr sz="3000" spc="204" dirty="0">
                <a:solidFill>
                  <a:srgbClr val="2D4162"/>
                </a:solidFill>
                <a:latin typeface="Arial"/>
                <a:cs typeface="Arial"/>
              </a:rPr>
              <a:t>o</a:t>
            </a:r>
            <a:r>
              <a:rPr sz="3000" spc="155" dirty="0">
                <a:solidFill>
                  <a:srgbClr val="2D4162"/>
                </a:solidFill>
                <a:latin typeface="Arial"/>
                <a:cs typeface="Arial"/>
              </a:rPr>
              <a:t>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1250" y="1943100"/>
            <a:ext cx="1263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C74A31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250" y="3227603"/>
            <a:ext cx="226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C74A31"/>
                </a:solidFill>
                <a:latin typeface="Arial"/>
                <a:cs typeface="Arial"/>
              </a:rPr>
              <a:t>II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1250" y="4512092"/>
            <a:ext cx="327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C74A31"/>
                </a:solidFill>
                <a:latin typeface="Arial"/>
                <a:cs typeface="Arial"/>
              </a:rPr>
              <a:t>III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1250" y="5796610"/>
            <a:ext cx="390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C74A31"/>
                </a:solidFill>
                <a:latin typeface="Arial"/>
                <a:cs typeface="Arial"/>
              </a:rPr>
              <a:t>I</a:t>
            </a:r>
            <a:r>
              <a:rPr sz="3000" spc="80" dirty="0">
                <a:solidFill>
                  <a:srgbClr val="C74A31"/>
                </a:solidFill>
                <a:latin typeface="Arial"/>
                <a:cs typeface="Arial"/>
              </a:rPr>
              <a:t>V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1250" y="7081098"/>
            <a:ext cx="290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C74A31"/>
                </a:solidFill>
                <a:latin typeface="Arial"/>
                <a:cs typeface="Arial"/>
              </a:rPr>
              <a:t>V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1813" y="8324905"/>
            <a:ext cx="5690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spc="80" dirty="0" smtClean="0">
                <a:solidFill>
                  <a:srgbClr val="C74A31"/>
                </a:solidFill>
                <a:latin typeface="Arial"/>
                <a:cs typeface="Arial"/>
              </a:rPr>
              <a:t>VI</a:t>
            </a:r>
            <a:endParaRPr lang="en-US" sz="3000" dirty="0"/>
          </a:p>
        </p:txBody>
      </p:sp>
      <p:sp>
        <p:nvSpPr>
          <p:cNvPr id="16" name="Rectangle 15"/>
          <p:cNvSpPr/>
          <p:nvPr/>
        </p:nvSpPr>
        <p:spPr>
          <a:xfrm>
            <a:off x="2309090" y="7137732"/>
            <a:ext cx="33441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170" dirty="0" smtClean="0">
                <a:solidFill>
                  <a:srgbClr val="2D4162"/>
                </a:solidFill>
                <a:latin typeface="Arial"/>
                <a:cs typeface="Arial"/>
              </a:rPr>
              <a:t>Power BI Report</a:t>
            </a:r>
            <a:endParaRPr lang="en-US"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3" y="1"/>
            <a:ext cx="17440275" cy="847725"/>
          </a:xfrm>
          <a:custGeom>
            <a:avLst/>
            <a:gdLst/>
            <a:ahLst/>
            <a:cxnLst/>
            <a:rect l="l" t="t" r="r" b="b"/>
            <a:pathLst>
              <a:path w="17440275" h="847725">
                <a:moveTo>
                  <a:pt x="0" y="847726"/>
                </a:moveTo>
                <a:lnTo>
                  <a:pt x="17439847" y="847726"/>
                </a:lnTo>
                <a:lnTo>
                  <a:pt x="17439847" y="0"/>
                </a:lnTo>
                <a:lnTo>
                  <a:pt x="0" y="0"/>
                </a:lnTo>
                <a:lnTo>
                  <a:pt x="0" y="84772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9350" y="2988728"/>
            <a:ext cx="4653754" cy="374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950" y="192112"/>
            <a:ext cx="127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360" dirty="0">
                <a:solidFill>
                  <a:srgbClr val="2D4162"/>
                </a:solidFill>
                <a:latin typeface="Arial"/>
                <a:cs typeface="Arial"/>
              </a:rPr>
              <a:t>g</a:t>
            </a: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e</a:t>
            </a:r>
            <a:r>
              <a:rPr sz="2400" spc="290" dirty="0">
                <a:solidFill>
                  <a:srgbClr val="2D4162"/>
                </a:solidFill>
                <a:latin typeface="Arial"/>
                <a:cs typeface="Arial"/>
              </a:rPr>
              <a:t>n</a:t>
            </a:r>
            <a:r>
              <a:rPr sz="2400" spc="360" dirty="0">
                <a:solidFill>
                  <a:srgbClr val="2D4162"/>
                </a:solidFill>
                <a:latin typeface="Arial"/>
                <a:cs typeface="Arial"/>
              </a:rPr>
              <a:t>d</a:t>
            </a:r>
            <a:r>
              <a:rPr sz="2400" spc="29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-35" dirty="0">
                <a:solidFill>
                  <a:srgbClr val="EDEDED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3785" y="5921257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3785" y="8245357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55335" y="952262"/>
            <a:ext cx="11857990" cy="757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800"/>
              </a:lnSpc>
              <a:spcBef>
                <a:spcPts val="95"/>
              </a:spcBef>
            </a:pPr>
            <a:r>
              <a:rPr sz="2850" spc="190" dirty="0">
                <a:solidFill>
                  <a:srgbClr val="2D4162"/>
                </a:solidFill>
                <a:latin typeface="Arial"/>
                <a:cs typeface="Arial"/>
              </a:rPr>
              <a:t>Diabetes </a:t>
            </a:r>
            <a:r>
              <a:rPr sz="2850" spc="110" dirty="0">
                <a:solidFill>
                  <a:srgbClr val="2D4162"/>
                </a:solidFill>
                <a:latin typeface="Arial"/>
                <a:cs typeface="Arial"/>
              </a:rPr>
              <a:t>is </a:t>
            </a:r>
            <a:r>
              <a:rPr sz="2850" spc="180" dirty="0">
                <a:solidFill>
                  <a:srgbClr val="2D4162"/>
                </a:solidFill>
                <a:latin typeface="Arial"/>
                <a:cs typeface="Arial"/>
              </a:rPr>
              <a:t>easier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to </a:t>
            </a:r>
            <a:r>
              <a:rPr sz="2850" spc="245" dirty="0">
                <a:solidFill>
                  <a:srgbClr val="2D4162"/>
                </a:solidFill>
                <a:latin typeface="Arial"/>
                <a:cs typeface="Arial"/>
              </a:rPr>
              <a:t>treat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when </a:t>
            </a:r>
            <a:r>
              <a:rPr sz="2850" spc="195" dirty="0">
                <a:solidFill>
                  <a:srgbClr val="2D4162"/>
                </a:solidFill>
                <a:latin typeface="Arial"/>
                <a:cs typeface="Arial"/>
              </a:rPr>
              <a:t>it </a:t>
            </a:r>
            <a:r>
              <a:rPr sz="2850" spc="110" dirty="0">
                <a:solidFill>
                  <a:srgbClr val="2D4162"/>
                </a:solidFill>
                <a:latin typeface="Arial"/>
                <a:cs typeface="Arial"/>
              </a:rPr>
              <a:t>is </a:t>
            </a:r>
            <a:r>
              <a:rPr sz="2850" spc="260" dirty="0">
                <a:solidFill>
                  <a:srgbClr val="2D4162"/>
                </a:solidFill>
                <a:latin typeface="Arial"/>
                <a:cs typeface="Arial"/>
              </a:rPr>
              <a:t>detected </a:t>
            </a:r>
            <a:r>
              <a:rPr sz="2850" spc="195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850" spc="210" dirty="0">
                <a:solidFill>
                  <a:srgbClr val="2D4162"/>
                </a:solidFill>
                <a:latin typeface="Arial"/>
                <a:cs typeface="Arial"/>
              </a:rPr>
              <a:t>early  </a:t>
            </a:r>
            <a:r>
              <a:rPr sz="2850" spc="175" dirty="0">
                <a:solidFill>
                  <a:srgbClr val="2D4162"/>
                </a:solidFill>
                <a:latin typeface="Arial"/>
                <a:cs typeface="Arial"/>
              </a:rPr>
              <a:t>stages. </a:t>
            </a:r>
            <a:r>
              <a:rPr sz="2850" spc="235" dirty="0">
                <a:solidFill>
                  <a:srgbClr val="2D4162"/>
                </a:solidFill>
                <a:latin typeface="Arial"/>
                <a:cs typeface="Arial"/>
              </a:rPr>
              <a:t>Machine </a:t>
            </a:r>
            <a:r>
              <a:rPr sz="2850" spc="225" dirty="0">
                <a:solidFill>
                  <a:srgbClr val="2D4162"/>
                </a:solidFill>
                <a:latin typeface="Arial"/>
                <a:cs typeface="Arial"/>
              </a:rPr>
              <a:t>learning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techniques </a:t>
            </a:r>
            <a:r>
              <a:rPr sz="2850" spc="400" dirty="0">
                <a:solidFill>
                  <a:srgbClr val="2D4162"/>
                </a:solidFill>
                <a:latin typeface="Arial"/>
                <a:cs typeface="Arial"/>
              </a:rPr>
              <a:t>may </a:t>
            </a:r>
            <a:r>
              <a:rPr sz="2850" spc="275" dirty="0">
                <a:solidFill>
                  <a:srgbClr val="2D4162"/>
                </a:solidFill>
                <a:latin typeface="Arial"/>
                <a:cs typeface="Arial"/>
              </a:rPr>
              <a:t>aid </a:t>
            </a:r>
            <a:r>
              <a:rPr sz="2850" spc="360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2850" spc="290" dirty="0">
                <a:solidFill>
                  <a:srgbClr val="2D4162"/>
                </a:solidFill>
                <a:latin typeface="Arial"/>
                <a:cs typeface="Arial"/>
              </a:rPr>
              <a:t>more </a:t>
            </a:r>
            <a:r>
              <a:rPr sz="2850" spc="190" dirty="0">
                <a:solidFill>
                  <a:srgbClr val="2D4162"/>
                </a:solidFill>
                <a:latin typeface="Arial"/>
                <a:cs typeface="Arial"/>
              </a:rPr>
              <a:t>efficient  </a:t>
            </a:r>
            <a:r>
              <a:rPr sz="2850" spc="204" dirty="0">
                <a:solidFill>
                  <a:srgbClr val="2D4162"/>
                </a:solidFill>
                <a:latin typeface="Arial"/>
                <a:cs typeface="Arial"/>
              </a:rPr>
              <a:t>analysis </a:t>
            </a:r>
            <a:r>
              <a:rPr sz="2850" spc="195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850" spc="235" dirty="0">
                <a:solidFill>
                  <a:srgbClr val="2D4162"/>
                </a:solidFill>
                <a:latin typeface="Arial"/>
                <a:cs typeface="Arial"/>
              </a:rPr>
              <a:t>prediction </a:t>
            </a:r>
            <a:r>
              <a:rPr sz="2850" spc="20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850" spc="160" dirty="0">
                <a:solidFill>
                  <a:srgbClr val="2D4162"/>
                </a:solidFill>
                <a:latin typeface="Arial"/>
                <a:cs typeface="Arial"/>
              </a:rPr>
              <a:t>disease. </a:t>
            </a:r>
            <a:r>
              <a:rPr sz="2850" spc="140" dirty="0">
                <a:solidFill>
                  <a:srgbClr val="2D4162"/>
                </a:solidFill>
                <a:latin typeface="Arial"/>
                <a:cs typeface="Arial"/>
              </a:rPr>
              <a:t>Moreover, </a:t>
            </a:r>
            <a:r>
              <a:rPr sz="2850" spc="190" dirty="0">
                <a:solidFill>
                  <a:srgbClr val="2D4162"/>
                </a:solidFill>
                <a:latin typeface="Arial"/>
                <a:cs typeface="Arial"/>
              </a:rPr>
              <a:t>this  </a:t>
            </a:r>
            <a:r>
              <a:rPr sz="2850" spc="235" dirty="0">
                <a:solidFill>
                  <a:srgbClr val="2D4162"/>
                </a:solidFill>
                <a:latin typeface="Arial"/>
                <a:cs typeface="Arial"/>
              </a:rPr>
              <a:t>prediction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10" dirty="0">
                <a:solidFill>
                  <a:srgbClr val="2D4162"/>
                </a:solidFill>
                <a:latin typeface="Arial"/>
                <a:cs typeface="Arial"/>
              </a:rPr>
              <a:t>is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one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0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850" spc="8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305" dirty="0">
                <a:solidFill>
                  <a:srgbClr val="2D4162"/>
                </a:solidFill>
                <a:latin typeface="Arial"/>
                <a:cs typeface="Arial"/>
              </a:rPr>
              <a:t>most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35" dirty="0">
                <a:solidFill>
                  <a:srgbClr val="2D4162"/>
                </a:solidFill>
                <a:latin typeface="Arial"/>
                <a:cs typeface="Arial"/>
              </a:rPr>
              <a:t>central</a:t>
            </a:r>
            <a:r>
              <a:rPr sz="2850" spc="8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60" dirty="0">
                <a:solidFill>
                  <a:srgbClr val="2D4162"/>
                </a:solidFill>
                <a:latin typeface="Arial"/>
                <a:cs typeface="Arial"/>
              </a:rPr>
              <a:t>problems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95" dirty="0">
                <a:solidFill>
                  <a:srgbClr val="2D4162"/>
                </a:solidFill>
                <a:latin typeface="Arial"/>
                <a:cs typeface="Arial"/>
              </a:rPr>
              <a:t>in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10" dirty="0">
                <a:solidFill>
                  <a:srgbClr val="2D4162"/>
                </a:solidFill>
                <a:latin typeface="Arial"/>
                <a:cs typeface="Arial"/>
              </a:rPr>
              <a:t>medicine,</a:t>
            </a:r>
            <a:r>
              <a:rPr sz="285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as</a:t>
            </a:r>
            <a:r>
              <a:rPr sz="2850" spc="8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95" dirty="0">
                <a:solidFill>
                  <a:srgbClr val="2D4162"/>
                </a:solidFill>
                <a:latin typeface="Arial"/>
                <a:cs typeface="Arial"/>
              </a:rPr>
              <a:t>it  </a:t>
            </a:r>
            <a:r>
              <a:rPr sz="2850" spc="110" dirty="0">
                <a:solidFill>
                  <a:srgbClr val="2D4162"/>
                </a:solidFill>
                <a:latin typeface="Arial"/>
                <a:cs typeface="Arial"/>
              </a:rPr>
              <a:t>is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one </a:t>
            </a:r>
            <a:r>
              <a:rPr sz="2850" spc="20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850" spc="250" dirty="0">
                <a:solidFill>
                  <a:srgbClr val="2D4162"/>
                </a:solidFill>
                <a:latin typeface="Arial"/>
                <a:cs typeface="Arial"/>
              </a:rPr>
              <a:t>leading </a:t>
            </a:r>
            <a:r>
              <a:rPr sz="2850" spc="185" dirty="0">
                <a:solidFill>
                  <a:srgbClr val="2D4162"/>
                </a:solidFill>
                <a:latin typeface="Arial"/>
                <a:cs typeface="Arial"/>
              </a:rPr>
              <a:t>diseases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related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to </a:t>
            </a:r>
            <a:r>
              <a:rPr sz="2850" spc="315" dirty="0">
                <a:solidFill>
                  <a:srgbClr val="2D4162"/>
                </a:solidFill>
                <a:latin typeface="Arial"/>
                <a:cs typeface="Arial"/>
              </a:rPr>
              <a:t>an </a:t>
            </a:r>
            <a:r>
              <a:rPr sz="2850" spc="250" dirty="0">
                <a:solidFill>
                  <a:srgbClr val="2D4162"/>
                </a:solidFill>
                <a:latin typeface="Arial"/>
                <a:cs typeface="Arial"/>
              </a:rPr>
              <a:t>unhealthy </a:t>
            </a:r>
            <a:r>
              <a:rPr sz="2850" spc="135" dirty="0">
                <a:solidFill>
                  <a:srgbClr val="2D4162"/>
                </a:solidFill>
                <a:latin typeface="Arial"/>
                <a:cs typeface="Arial"/>
              </a:rPr>
              <a:t>lifestyle.  </a:t>
            </a:r>
            <a:r>
              <a:rPr sz="2850" spc="-50" dirty="0">
                <a:solidFill>
                  <a:srgbClr val="2D4162"/>
                </a:solidFill>
                <a:latin typeface="Arial"/>
                <a:cs typeface="Arial"/>
              </a:rPr>
              <a:t>So,</a:t>
            </a:r>
            <a:r>
              <a:rPr sz="2850" spc="9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315" dirty="0">
                <a:solidFill>
                  <a:srgbClr val="2D4162"/>
                </a:solidFill>
                <a:latin typeface="Arial"/>
                <a:cs typeface="Arial"/>
              </a:rPr>
              <a:t>an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10" dirty="0">
                <a:solidFill>
                  <a:srgbClr val="2D4162"/>
                </a:solidFill>
                <a:latin typeface="Arial"/>
                <a:cs typeface="Arial"/>
              </a:rPr>
              <a:t>early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35" dirty="0">
                <a:solidFill>
                  <a:srgbClr val="2D4162"/>
                </a:solidFill>
                <a:latin typeface="Arial"/>
                <a:cs typeface="Arial"/>
              </a:rPr>
              <a:t>prediction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0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2850" spc="9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90" dirty="0">
                <a:solidFill>
                  <a:srgbClr val="2D4162"/>
                </a:solidFill>
                <a:latin typeface="Arial"/>
                <a:cs typeface="Arial"/>
              </a:rPr>
              <a:t>this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00" dirty="0">
                <a:solidFill>
                  <a:srgbClr val="2D4162"/>
                </a:solidFill>
                <a:latin typeface="Arial"/>
                <a:cs typeface="Arial"/>
              </a:rPr>
              <a:t>disease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65" dirty="0">
                <a:solidFill>
                  <a:srgbClr val="2D4162"/>
                </a:solidFill>
                <a:latin typeface="Arial"/>
                <a:cs typeface="Arial"/>
              </a:rPr>
              <a:t>will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70" dirty="0">
                <a:solidFill>
                  <a:srgbClr val="2D4162"/>
                </a:solidFill>
                <a:latin typeface="Arial"/>
                <a:cs typeface="Arial"/>
              </a:rPr>
              <a:t>be</a:t>
            </a:r>
            <a:r>
              <a:rPr sz="2850" spc="9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85" dirty="0">
                <a:solidFill>
                  <a:srgbClr val="2D4162"/>
                </a:solidFill>
                <a:latin typeface="Arial"/>
                <a:cs typeface="Arial"/>
              </a:rPr>
              <a:t>useful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80" dirty="0">
                <a:solidFill>
                  <a:srgbClr val="2D4162"/>
                </a:solidFill>
                <a:latin typeface="Arial"/>
                <a:cs typeface="Arial"/>
              </a:rPr>
              <a:t>for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36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20" dirty="0">
                <a:solidFill>
                  <a:srgbClr val="2D4162"/>
                </a:solidFill>
                <a:latin typeface="Arial"/>
                <a:cs typeface="Arial"/>
              </a:rPr>
              <a:t>cure</a:t>
            </a:r>
            <a:r>
              <a:rPr sz="2850" spc="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95" dirty="0">
                <a:solidFill>
                  <a:srgbClr val="2D4162"/>
                </a:solidFill>
                <a:latin typeface="Arial"/>
                <a:cs typeface="Arial"/>
              </a:rPr>
              <a:t>or  </a:t>
            </a:r>
            <a:r>
              <a:rPr sz="2850" spc="165" dirty="0">
                <a:solidFill>
                  <a:srgbClr val="2D4162"/>
                </a:solidFill>
                <a:latin typeface="Arial"/>
                <a:cs typeface="Arial"/>
              </a:rPr>
              <a:t>aversion.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Arial"/>
              <a:cs typeface="Arial"/>
            </a:endParaRPr>
          </a:p>
          <a:p>
            <a:pPr marL="631825" marR="10795" algn="just">
              <a:lnSpc>
                <a:spcPct val="133800"/>
              </a:lnSpc>
            </a:pPr>
            <a:r>
              <a:rPr sz="2850" spc="114" dirty="0">
                <a:solidFill>
                  <a:srgbClr val="2D4162"/>
                </a:solidFill>
                <a:latin typeface="Arial"/>
                <a:cs typeface="Arial"/>
              </a:rPr>
              <a:t>In </a:t>
            </a:r>
            <a:r>
              <a:rPr sz="2850" spc="190" dirty="0">
                <a:solidFill>
                  <a:srgbClr val="2D4162"/>
                </a:solidFill>
                <a:latin typeface="Arial"/>
                <a:cs typeface="Arial"/>
              </a:rPr>
              <a:t>this </a:t>
            </a:r>
            <a:r>
              <a:rPr sz="2850" spc="170" dirty="0">
                <a:solidFill>
                  <a:srgbClr val="2D4162"/>
                </a:solidFill>
                <a:latin typeface="Arial"/>
                <a:cs typeface="Arial"/>
              </a:rPr>
              <a:t>study, </a:t>
            </a:r>
            <a:r>
              <a:rPr sz="2850" spc="245" dirty="0">
                <a:solidFill>
                  <a:srgbClr val="2D4162"/>
                </a:solidFill>
                <a:latin typeface="Arial"/>
                <a:cs typeface="Arial"/>
              </a:rPr>
              <a:t>we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experiment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with the diabetes </a:t>
            </a:r>
            <a:r>
              <a:rPr sz="2850" spc="270" dirty="0">
                <a:solidFill>
                  <a:srgbClr val="2D4162"/>
                </a:solidFill>
                <a:latin typeface="Arial"/>
                <a:cs typeface="Arial"/>
              </a:rPr>
              <a:t>dataset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to  </a:t>
            </a:r>
            <a:r>
              <a:rPr sz="2850" spc="175" dirty="0">
                <a:solidFill>
                  <a:srgbClr val="2D4162"/>
                </a:solidFill>
                <a:latin typeface="Arial"/>
                <a:cs typeface="Arial"/>
              </a:rPr>
              <a:t>explore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2850" spc="300" dirty="0">
                <a:solidFill>
                  <a:srgbClr val="2D4162"/>
                </a:solidFill>
                <a:latin typeface="Arial"/>
                <a:cs typeface="Arial"/>
              </a:rPr>
              <a:t>machine </a:t>
            </a:r>
            <a:r>
              <a:rPr sz="2850" spc="225" dirty="0">
                <a:solidFill>
                  <a:srgbClr val="2D4162"/>
                </a:solidFill>
                <a:latin typeface="Arial"/>
                <a:cs typeface="Arial"/>
              </a:rPr>
              <a:t>learning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algorithms </a:t>
            </a:r>
            <a:r>
              <a:rPr sz="2850" spc="325" dirty="0">
                <a:solidFill>
                  <a:srgbClr val="2D4162"/>
                </a:solidFill>
                <a:latin typeface="Arial"/>
                <a:cs typeface="Arial"/>
              </a:rPr>
              <a:t>and </a:t>
            </a:r>
            <a:r>
              <a:rPr sz="2850" spc="245" dirty="0">
                <a:solidFill>
                  <a:srgbClr val="2D4162"/>
                </a:solidFill>
                <a:latin typeface="Arial"/>
                <a:cs typeface="Arial"/>
              </a:rPr>
              <a:t>build </a:t>
            </a:r>
            <a:r>
              <a:rPr sz="2850" spc="315" dirty="0">
                <a:solidFill>
                  <a:srgbClr val="2D4162"/>
                </a:solidFill>
                <a:latin typeface="Arial"/>
                <a:cs typeface="Arial"/>
              </a:rPr>
              <a:t>an  </a:t>
            </a:r>
            <a:r>
              <a:rPr sz="2850" spc="350" dirty="0">
                <a:solidFill>
                  <a:srgbClr val="2D4162"/>
                </a:solidFill>
                <a:latin typeface="Arial"/>
                <a:cs typeface="Arial"/>
              </a:rPr>
              <a:t>optimum</a:t>
            </a:r>
            <a:r>
              <a:rPr sz="285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300" dirty="0">
                <a:solidFill>
                  <a:srgbClr val="2D4162"/>
                </a:solidFill>
                <a:latin typeface="Arial"/>
                <a:cs typeface="Arial"/>
              </a:rPr>
              <a:t>model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to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45" dirty="0">
                <a:solidFill>
                  <a:srgbClr val="2D4162"/>
                </a:solidFill>
                <a:latin typeface="Arial"/>
                <a:cs typeface="Arial"/>
              </a:rPr>
              <a:t>predict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60" dirty="0">
                <a:solidFill>
                  <a:srgbClr val="2D4162"/>
                </a:solidFill>
                <a:latin typeface="Arial"/>
                <a:cs typeface="Arial"/>
              </a:rPr>
              <a:t>disease.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Arial"/>
              <a:cs typeface="Arial"/>
            </a:endParaRPr>
          </a:p>
          <a:p>
            <a:pPr marL="631825" algn="just">
              <a:lnSpc>
                <a:spcPct val="100000"/>
              </a:lnSpc>
              <a:spcBef>
                <a:spcPts val="5"/>
              </a:spcBef>
            </a:pP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And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to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185" dirty="0">
                <a:solidFill>
                  <a:srgbClr val="2D4162"/>
                </a:solidFill>
                <a:latin typeface="Arial"/>
                <a:cs typeface="Arial"/>
              </a:rPr>
              <a:t>use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50" dirty="0">
                <a:solidFill>
                  <a:srgbClr val="2D4162"/>
                </a:solidFill>
                <a:latin typeface="Arial"/>
                <a:cs typeface="Arial"/>
              </a:rPr>
              <a:t>ensemble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29" dirty="0">
                <a:solidFill>
                  <a:srgbClr val="2D4162"/>
                </a:solidFill>
                <a:latin typeface="Arial"/>
                <a:cs typeface="Arial"/>
              </a:rPr>
              <a:t>techniques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54" dirty="0">
                <a:solidFill>
                  <a:srgbClr val="2D4162"/>
                </a:solidFill>
                <a:latin typeface="Arial"/>
                <a:cs typeface="Arial"/>
              </a:rPr>
              <a:t>to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65" dirty="0">
                <a:solidFill>
                  <a:srgbClr val="2D4162"/>
                </a:solidFill>
                <a:latin typeface="Arial"/>
                <a:cs typeface="Arial"/>
              </a:rPr>
              <a:t>improve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40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285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850" spc="200" dirty="0">
                <a:solidFill>
                  <a:srgbClr val="2D4162"/>
                </a:solidFill>
                <a:latin typeface="Arial"/>
                <a:cs typeface="Arial"/>
              </a:rPr>
              <a:t>efficiency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3</a:t>
            </a:fld>
            <a:endParaRPr spc="2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950" y="192110"/>
            <a:ext cx="78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2D4162"/>
                </a:solidFill>
                <a:latin typeface="Arial"/>
                <a:cs typeface="Arial"/>
              </a:rPr>
              <a:t>D</a:t>
            </a:r>
            <a:r>
              <a:rPr sz="2400" spc="36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2400" spc="295" dirty="0">
                <a:solidFill>
                  <a:srgbClr val="2D4162"/>
                </a:solidFill>
                <a:latin typeface="Arial"/>
                <a:cs typeface="Arial"/>
              </a:rPr>
              <a:t>t</a:t>
            </a:r>
            <a:r>
              <a:rPr sz="2400" spc="290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4</a:t>
            </a:fld>
            <a:endParaRPr spc="23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-35" dirty="0">
                <a:solidFill>
                  <a:srgbClr val="EDEDED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1250" y="1774933"/>
            <a:ext cx="155854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3000" spc="105" dirty="0"/>
              <a:t>The</a:t>
            </a:r>
            <a:r>
              <a:rPr sz="3000" spc="70" dirty="0"/>
              <a:t> </a:t>
            </a:r>
            <a:r>
              <a:rPr sz="3000" spc="340" dirty="0"/>
              <a:t>data</a:t>
            </a:r>
            <a:r>
              <a:rPr sz="3000" spc="75" dirty="0"/>
              <a:t> </a:t>
            </a:r>
            <a:r>
              <a:rPr sz="3000" spc="225" dirty="0"/>
              <a:t>required</a:t>
            </a:r>
            <a:r>
              <a:rPr sz="3000" spc="70" dirty="0"/>
              <a:t> </a:t>
            </a:r>
            <a:r>
              <a:rPr sz="3000" spc="185" dirty="0"/>
              <a:t>for</a:t>
            </a:r>
            <a:r>
              <a:rPr sz="3000" spc="75" dirty="0"/>
              <a:t> </a:t>
            </a:r>
            <a:r>
              <a:rPr sz="3000" spc="245" dirty="0"/>
              <a:t>the</a:t>
            </a:r>
            <a:r>
              <a:rPr sz="3000" spc="75" dirty="0"/>
              <a:t> </a:t>
            </a:r>
            <a:r>
              <a:rPr sz="3000" spc="240" dirty="0"/>
              <a:t>prediction</a:t>
            </a:r>
            <a:r>
              <a:rPr sz="3000" spc="70" dirty="0"/>
              <a:t> </a:t>
            </a:r>
            <a:r>
              <a:rPr sz="3000" spc="200" dirty="0"/>
              <a:t>of</a:t>
            </a:r>
            <a:r>
              <a:rPr sz="3000" spc="75" dirty="0"/>
              <a:t> </a:t>
            </a:r>
            <a:r>
              <a:rPr sz="3000" spc="245" dirty="0"/>
              <a:t>diabetes</a:t>
            </a:r>
            <a:r>
              <a:rPr sz="3000" spc="70" dirty="0"/>
              <a:t> </a:t>
            </a:r>
            <a:r>
              <a:rPr sz="3000" spc="245" dirty="0"/>
              <a:t>has</a:t>
            </a:r>
            <a:r>
              <a:rPr sz="3000" spc="75" dirty="0"/>
              <a:t> </a:t>
            </a:r>
            <a:r>
              <a:rPr sz="3000" spc="250" dirty="0"/>
              <a:t>been</a:t>
            </a:r>
            <a:r>
              <a:rPr sz="3000" spc="75" dirty="0"/>
              <a:t> </a:t>
            </a:r>
            <a:r>
              <a:rPr sz="3000" spc="229" dirty="0"/>
              <a:t>collected</a:t>
            </a:r>
            <a:r>
              <a:rPr sz="3000" spc="70" dirty="0"/>
              <a:t> </a:t>
            </a:r>
            <a:r>
              <a:rPr sz="3000" spc="290" dirty="0"/>
              <a:t>from</a:t>
            </a:r>
            <a:r>
              <a:rPr sz="3000" spc="75" dirty="0"/>
              <a:t> </a:t>
            </a:r>
            <a:r>
              <a:rPr sz="3000" spc="210" dirty="0"/>
              <a:t>various  </a:t>
            </a:r>
            <a:r>
              <a:rPr sz="3000" spc="150" dirty="0"/>
              <a:t>sources.</a:t>
            </a:r>
            <a:r>
              <a:rPr sz="3000" spc="70" dirty="0"/>
              <a:t> </a:t>
            </a:r>
            <a:r>
              <a:rPr sz="3000" spc="120" dirty="0"/>
              <a:t>These</a:t>
            </a:r>
            <a:r>
              <a:rPr sz="3000" spc="70" dirty="0"/>
              <a:t> </a:t>
            </a:r>
            <a:r>
              <a:rPr sz="3000" spc="340" dirty="0"/>
              <a:t>data</a:t>
            </a:r>
            <a:r>
              <a:rPr sz="3000" spc="70" dirty="0"/>
              <a:t> </a:t>
            </a:r>
            <a:r>
              <a:rPr sz="3000" spc="260" dirty="0"/>
              <a:t>have</a:t>
            </a:r>
            <a:r>
              <a:rPr sz="3000" spc="75" dirty="0"/>
              <a:t> </a:t>
            </a:r>
            <a:r>
              <a:rPr sz="3000" spc="250" dirty="0"/>
              <a:t>been</a:t>
            </a:r>
            <a:r>
              <a:rPr sz="3000" spc="70" dirty="0"/>
              <a:t> </a:t>
            </a:r>
            <a:r>
              <a:rPr sz="3000" spc="250" dirty="0"/>
              <a:t>segregated</a:t>
            </a:r>
            <a:r>
              <a:rPr sz="3000" spc="70" dirty="0"/>
              <a:t> </a:t>
            </a:r>
            <a:r>
              <a:rPr sz="3000" spc="229" dirty="0"/>
              <a:t>into</a:t>
            </a:r>
            <a:r>
              <a:rPr sz="3000" spc="75" dirty="0"/>
              <a:t> </a:t>
            </a:r>
            <a:r>
              <a:rPr sz="3000" spc="200" dirty="0"/>
              <a:t>rows</a:t>
            </a:r>
            <a:r>
              <a:rPr sz="3000" spc="70" dirty="0"/>
              <a:t> </a:t>
            </a:r>
            <a:r>
              <a:rPr sz="3000" spc="335" dirty="0"/>
              <a:t>and</a:t>
            </a:r>
            <a:r>
              <a:rPr sz="3000" spc="70" dirty="0"/>
              <a:t> </a:t>
            </a:r>
            <a:r>
              <a:rPr sz="3000" spc="275" dirty="0"/>
              <a:t>columns</a:t>
            </a:r>
            <a:r>
              <a:rPr sz="3000" spc="70" dirty="0"/>
              <a:t> </a:t>
            </a:r>
            <a:r>
              <a:rPr sz="3000" spc="200" dirty="0"/>
              <a:t>of</a:t>
            </a:r>
            <a:r>
              <a:rPr sz="3000" spc="75" dirty="0"/>
              <a:t> </a:t>
            </a:r>
            <a:r>
              <a:rPr sz="3000" spc="365" dirty="0"/>
              <a:t>a</a:t>
            </a:r>
            <a:r>
              <a:rPr sz="3000" spc="70" dirty="0"/>
              <a:t> </a:t>
            </a:r>
            <a:r>
              <a:rPr sz="3000" spc="195" dirty="0"/>
              <a:t>table.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23" y="2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45" dirty="0">
                <a:solidFill>
                  <a:srgbClr val="2D4162"/>
                </a:solidFill>
                <a:latin typeface="Arial"/>
                <a:cs typeface="Arial"/>
              </a:rPr>
              <a:t>Data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5</a:t>
            </a:fld>
            <a:endParaRPr spc="235" dirty="0"/>
          </a:p>
        </p:txBody>
      </p:sp>
      <p:sp>
        <p:nvSpPr>
          <p:cNvPr id="3" name="object 3"/>
          <p:cNvSpPr txBox="1"/>
          <p:nvPr/>
        </p:nvSpPr>
        <p:spPr>
          <a:xfrm>
            <a:off x="0" y="2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-35" dirty="0">
                <a:solidFill>
                  <a:srgbClr val="EDEDED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365" y="2042526"/>
            <a:ext cx="5662295" cy="551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09930" indent="-697230">
              <a:lnSpc>
                <a:spcPct val="100000"/>
              </a:lnSpc>
              <a:spcBef>
                <a:spcPts val="1300"/>
              </a:spcBef>
              <a:buAutoNum type="arabicParenR" startAt="10"/>
              <a:tabLst>
                <a:tab pos="709930" algn="l"/>
              </a:tabLst>
            </a:pPr>
            <a:r>
              <a:rPr sz="3000" spc="-5" dirty="0">
                <a:latin typeface="Arial"/>
                <a:cs typeface="Arial"/>
              </a:rPr>
              <a:t>BMI</a:t>
            </a:r>
            <a:endParaRPr sz="300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599440" algn="l"/>
              </a:tabLst>
            </a:pPr>
            <a:r>
              <a:rPr sz="3000" spc="180" dirty="0">
                <a:latin typeface="Arial"/>
                <a:cs typeface="Arial"/>
              </a:rPr>
              <a:t>DiabetesPedigreeFunction</a:t>
            </a:r>
            <a:endParaRPr sz="3000">
              <a:latin typeface="Arial"/>
              <a:cs typeface="Arial"/>
            </a:endParaRPr>
          </a:p>
          <a:p>
            <a:pPr marL="685165" indent="-673100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685800" algn="l"/>
              </a:tabLst>
            </a:pPr>
            <a:r>
              <a:rPr sz="3000" spc="210" dirty="0">
                <a:latin typeface="Arial"/>
                <a:cs typeface="Arial"/>
              </a:rPr>
              <a:t>Age</a:t>
            </a:r>
            <a:endParaRPr sz="3000">
              <a:latin typeface="Arial"/>
              <a:cs typeface="Arial"/>
            </a:endParaRPr>
          </a:p>
          <a:p>
            <a:pPr marL="691515" indent="-679450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692150" algn="l"/>
              </a:tabLst>
            </a:pPr>
            <a:r>
              <a:rPr sz="3000" spc="140" dirty="0">
                <a:latin typeface="Arial"/>
                <a:cs typeface="Arial"/>
              </a:rPr>
              <a:t>Blurry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180" dirty="0">
                <a:latin typeface="Arial"/>
                <a:cs typeface="Arial"/>
              </a:rPr>
              <a:t>vision</a:t>
            </a:r>
            <a:endParaRPr sz="3000">
              <a:latin typeface="Arial"/>
              <a:cs typeface="Arial"/>
            </a:endParaRPr>
          </a:p>
          <a:p>
            <a:pPr marL="711835" indent="-699770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712470" algn="l"/>
              </a:tabLst>
            </a:pPr>
            <a:r>
              <a:rPr sz="3000" spc="229" dirty="0">
                <a:latin typeface="Arial"/>
                <a:cs typeface="Arial"/>
              </a:rPr>
              <a:t>Weight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140" dirty="0">
                <a:latin typeface="Arial"/>
                <a:cs typeface="Arial"/>
              </a:rPr>
              <a:t>loss</a:t>
            </a:r>
            <a:endParaRPr sz="3000">
              <a:latin typeface="Arial"/>
              <a:cs typeface="Arial"/>
            </a:endParaRPr>
          </a:p>
          <a:p>
            <a:pPr marL="708660" indent="-696595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709295" algn="l"/>
              </a:tabLst>
            </a:pPr>
            <a:r>
              <a:rPr sz="3000" spc="240" dirty="0">
                <a:latin typeface="Arial"/>
                <a:cs typeface="Arial"/>
              </a:rPr>
              <a:t>Numbness</a:t>
            </a:r>
            <a:endParaRPr sz="3000">
              <a:latin typeface="Arial"/>
              <a:cs typeface="Arial"/>
            </a:endParaRPr>
          </a:p>
          <a:p>
            <a:pPr marL="709930" indent="-697865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710565" algn="l"/>
              </a:tabLst>
            </a:pPr>
            <a:r>
              <a:rPr sz="3000" spc="204" dirty="0">
                <a:latin typeface="Arial"/>
                <a:cs typeface="Arial"/>
              </a:rPr>
              <a:t>Urinating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229" dirty="0">
                <a:latin typeface="Arial"/>
                <a:cs typeface="Arial"/>
              </a:rPr>
              <a:t>often</a:t>
            </a:r>
            <a:endParaRPr sz="3000">
              <a:latin typeface="Arial"/>
              <a:cs typeface="Arial"/>
            </a:endParaRPr>
          </a:p>
          <a:p>
            <a:pPr marL="678815" indent="-666750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679450" algn="l"/>
              </a:tabLst>
            </a:pPr>
            <a:r>
              <a:rPr sz="3000" spc="145" dirty="0">
                <a:latin typeface="Arial"/>
                <a:cs typeface="Arial"/>
              </a:rPr>
              <a:t>Thirsty</a:t>
            </a:r>
            <a:endParaRPr sz="3000">
              <a:latin typeface="Arial"/>
              <a:cs typeface="Arial"/>
            </a:endParaRPr>
          </a:p>
          <a:p>
            <a:pPr marL="708660" indent="-696595">
              <a:lnSpc>
                <a:spcPct val="100000"/>
              </a:lnSpc>
              <a:spcBef>
                <a:spcPts val="1200"/>
              </a:spcBef>
              <a:buAutoNum type="arabicParenR" startAt="10"/>
              <a:tabLst>
                <a:tab pos="709295" algn="l"/>
              </a:tabLst>
            </a:pPr>
            <a:r>
              <a:rPr sz="3000" spc="275" dirty="0">
                <a:latin typeface="Arial"/>
                <a:cs typeface="Arial"/>
              </a:rPr>
              <a:t>Outcome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1250" y="2194926"/>
            <a:ext cx="837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1)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245" dirty="0">
                <a:solidFill>
                  <a:srgbClr val="000000"/>
                </a:solidFill>
              </a:rPr>
              <a:t>id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11250" y="2652126"/>
            <a:ext cx="3401695" cy="4902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0"/>
              </a:spcBef>
              <a:buAutoNum type="arabicParenR" startAt="2"/>
              <a:tabLst>
                <a:tab pos="552450" algn="l"/>
              </a:tabLst>
            </a:pPr>
            <a:r>
              <a:rPr sz="3000" spc="250" dirty="0">
                <a:latin typeface="Arial"/>
                <a:cs typeface="Arial"/>
              </a:rPr>
              <a:t>Phone_no</a:t>
            </a:r>
            <a:endParaRPr sz="3000">
              <a:latin typeface="Arial"/>
              <a:cs typeface="Arial"/>
            </a:endParaRPr>
          </a:p>
          <a:p>
            <a:pPr marL="558165" indent="-546100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58800" algn="l"/>
              </a:tabLst>
            </a:pPr>
            <a:r>
              <a:rPr sz="3000" spc="165" dirty="0">
                <a:latin typeface="Arial"/>
                <a:cs typeface="Arial"/>
              </a:rPr>
              <a:t>District</a:t>
            </a:r>
            <a:endParaRPr sz="3000">
              <a:latin typeface="Arial"/>
              <a:cs typeface="Arial"/>
            </a:endParaRPr>
          </a:p>
          <a:p>
            <a:pPr marL="578485" indent="-566420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79120" algn="l"/>
              </a:tabLst>
            </a:pPr>
            <a:r>
              <a:rPr sz="3000" spc="190" dirty="0">
                <a:latin typeface="Arial"/>
                <a:cs typeface="Arial"/>
              </a:rPr>
              <a:t>Gender</a:t>
            </a:r>
            <a:endParaRPr sz="3000">
              <a:latin typeface="Arial"/>
              <a:cs typeface="Arial"/>
            </a:endParaRPr>
          </a:p>
          <a:p>
            <a:pPr marL="575310" indent="-563245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75945" algn="l"/>
              </a:tabLst>
            </a:pPr>
            <a:r>
              <a:rPr sz="3000" spc="185" dirty="0">
                <a:latin typeface="Arial"/>
                <a:cs typeface="Arial"/>
              </a:rPr>
              <a:t>Cholesterol</a:t>
            </a:r>
            <a:endParaRPr sz="3000">
              <a:latin typeface="Arial"/>
              <a:cs typeface="Arial"/>
            </a:endParaRPr>
          </a:p>
          <a:p>
            <a:pPr marL="576580" indent="-564515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77215" algn="l"/>
              </a:tabLst>
            </a:pPr>
            <a:r>
              <a:rPr sz="3000" spc="170" dirty="0">
                <a:latin typeface="Arial"/>
                <a:cs typeface="Arial"/>
              </a:rPr>
              <a:t>Glucose</a:t>
            </a:r>
            <a:endParaRPr sz="3000">
              <a:latin typeface="Arial"/>
              <a:cs typeface="Arial"/>
            </a:endParaRPr>
          </a:p>
          <a:p>
            <a:pPr marL="545465" indent="-533400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46100" algn="l"/>
              </a:tabLst>
            </a:pPr>
            <a:r>
              <a:rPr sz="3000" spc="170" dirty="0">
                <a:latin typeface="Arial"/>
                <a:cs typeface="Arial"/>
              </a:rPr>
              <a:t>Blood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spc="114" dirty="0">
                <a:latin typeface="Arial"/>
                <a:cs typeface="Arial"/>
              </a:rPr>
              <a:t>Pressure</a:t>
            </a:r>
            <a:endParaRPr sz="3000">
              <a:latin typeface="Arial"/>
              <a:cs typeface="Arial"/>
            </a:endParaRPr>
          </a:p>
          <a:p>
            <a:pPr marL="575310" indent="-563245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75945" algn="l"/>
              </a:tabLst>
            </a:pPr>
            <a:r>
              <a:rPr sz="3000" spc="90" dirty="0">
                <a:latin typeface="Arial"/>
                <a:cs typeface="Arial"/>
              </a:rPr>
              <a:t>Skin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150" dirty="0">
                <a:latin typeface="Arial"/>
                <a:cs typeface="Arial"/>
              </a:rPr>
              <a:t>Thickness</a:t>
            </a:r>
            <a:endParaRPr sz="3000">
              <a:latin typeface="Arial"/>
              <a:cs typeface="Arial"/>
            </a:endParaRPr>
          </a:p>
          <a:p>
            <a:pPr marL="574040" indent="-561975">
              <a:lnSpc>
                <a:spcPct val="100000"/>
              </a:lnSpc>
              <a:spcBef>
                <a:spcPts val="1200"/>
              </a:spcBef>
              <a:buAutoNum type="arabicParenR" startAt="2"/>
              <a:tabLst>
                <a:tab pos="574675" algn="l"/>
              </a:tabLst>
            </a:pPr>
            <a:r>
              <a:rPr sz="3000" spc="160" dirty="0">
                <a:latin typeface="Arial"/>
                <a:cs typeface="Arial"/>
              </a:rPr>
              <a:t>Insulin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46" y="3477774"/>
            <a:ext cx="7238952" cy="544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00" dirty="0">
                <a:solidFill>
                  <a:srgbClr val="2D4162"/>
                </a:solidFill>
                <a:latin typeface="Arial"/>
                <a:cs typeface="Arial"/>
              </a:rPr>
              <a:t>Ensemble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6</a:t>
            </a:fld>
            <a:endParaRPr spc="235" dirty="0"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1250" y="2349500"/>
            <a:ext cx="968184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3000" spc="120" dirty="0"/>
              <a:t>These</a:t>
            </a:r>
            <a:r>
              <a:rPr sz="3000" spc="65" dirty="0"/>
              <a:t> </a:t>
            </a:r>
            <a:r>
              <a:rPr sz="3000" spc="229" dirty="0"/>
              <a:t>are</a:t>
            </a:r>
            <a:r>
              <a:rPr sz="3000" spc="70" dirty="0"/>
              <a:t> </a:t>
            </a:r>
            <a:r>
              <a:rPr sz="3000" spc="235" dirty="0"/>
              <a:t>techniques</a:t>
            </a:r>
            <a:r>
              <a:rPr sz="3000" spc="70" dirty="0"/>
              <a:t> </a:t>
            </a:r>
            <a:r>
              <a:rPr sz="3000" spc="300" dirty="0"/>
              <a:t>that</a:t>
            </a:r>
            <a:r>
              <a:rPr sz="3000" spc="65" dirty="0"/>
              <a:t> </a:t>
            </a:r>
            <a:r>
              <a:rPr sz="3000" spc="240" dirty="0"/>
              <a:t>create</a:t>
            </a:r>
            <a:r>
              <a:rPr sz="3000" spc="70" dirty="0"/>
              <a:t> </a:t>
            </a:r>
            <a:r>
              <a:rPr sz="3000" spc="260" dirty="0"/>
              <a:t>multiple</a:t>
            </a:r>
            <a:r>
              <a:rPr sz="3000" spc="70" dirty="0"/>
              <a:t> </a:t>
            </a:r>
            <a:r>
              <a:rPr sz="3000" spc="270" dirty="0"/>
              <a:t>models  </a:t>
            </a:r>
            <a:r>
              <a:rPr sz="3000" spc="335" dirty="0"/>
              <a:t>and </a:t>
            </a:r>
            <a:r>
              <a:rPr sz="3000" spc="254" dirty="0"/>
              <a:t>then </a:t>
            </a:r>
            <a:r>
              <a:rPr sz="3000" spc="300" dirty="0"/>
              <a:t>combine </a:t>
            </a:r>
            <a:r>
              <a:rPr sz="3000" spc="340" dirty="0"/>
              <a:t>them </a:t>
            </a:r>
            <a:r>
              <a:rPr sz="3000" spc="260" dirty="0"/>
              <a:t>to </a:t>
            </a:r>
            <a:r>
              <a:rPr sz="3000" spc="270" dirty="0"/>
              <a:t>produce </a:t>
            </a:r>
            <a:r>
              <a:rPr sz="3000" spc="285" dirty="0"/>
              <a:t>improved  </a:t>
            </a:r>
            <a:r>
              <a:rPr sz="3000" spc="135" dirty="0"/>
              <a:t>results. </a:t>
            </a:r>
            <a:r>
              <a:rPr sz="3000" spc="175" dirty="0"/>
              <a:t>Ensemble </a:t>
            </a:r>
            <a:r>
              <a:rPr sz="3000" spc="295" dirty="0"/>
              <a:t>methods </a:t>
            </a:r>
            <a:r>
              <a:rPr sz="3000" spc="215" dirty="0"/>
              <a:t>usually </a:t>
            </a:r>
            <a:r>
              <a:rPr sz="3000" spc="270" dirty="0"/>
              <a:t>produce </a:t>
            </a:r>
            <a:r>
              <a:rPr sz="3000" spc="295" dirty="0"/>
              <a:t>more  </a:t>
            </a:r>
            <a:r>
              <a:rPr sz="3000" spc="275" dirty="0"/>
              <a:t>accurate</a:t>
            </a:r>
            <a:r>
              <a:rPr sz="3000" spc="65" dirty="0"/>
              <a:t> </a:t>
            </a:r>
            <a:r>
              <a:rPr sz="3000" spc="195" dirty="0"/>
              <a:t>solutions</a:t>
            </a:r>
            <a:r>
              <a:rPr sz="3000" spc="65" dirty="0"/>
              <a:t> </a:t>
            </a:r>
            <a:r>
              <a:rPr sz="3000" spc="300" dirty="0"/>
              <a:t>than</a:t>
            </a:r>
            <a:r>
              <a:rPr sz="3000" spc="65" dirty="0"/>
              <a:t> </a:t>
            </a:r>
            <a:r>
              <a:rPr sz="3000" spc="365" dirty="0"/>
              <a:t>a</a:t>
            </a:r>
            <a:r>
              <a:rPr sz="3000" spc="65" dirty="0"/>
              <a:t> </a:t>
            </a:r>
            <a:r>
              <a:rPr sz="3000" spc="195" dirty="0"/>
              <a:t>single</a:t>
            </a:r>
            <a:r>
              <a:rPr sz="3000" spc="65" dirty="0"/>
              <a:t> </a:t>
            </a:r>
            <a:r>
              <a:rPr sz="3000" spc="305" dirty="0"/>
              <a:t>model</a:t>
            </a:r>
            <a:r>
              <a:rPr sz="3000" spc="70" dirty="0"/>
              <a:t> </a:t>
            </a:r>
            <a:r>
              <a:rPr sz="3000" spc="195" dirty="0"/>
              <a:t>would.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11250" y="5549899"/>
            <a:ext cx="5158740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2D4162"/>
                </a:solidFill>
                <a:latin typeface="Arial"/>
                <a:cs typeface="Arial"/>
              </a:rPr>
              <a:t>Techniques: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buChar char="-"/>
              <a:tabLst>
                <a:tab pos="349885" algn="l"/>
              </a:tabLst>
            </a:pP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Bagging</a:t>
            </a:r>
            <a:r>
              <a:rPr sz="3000" spc="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90" dirty="0">
                <a:solidFill>
                  <a:srgbClr val="2D4162"/>
                </a:solidFill>
                <a:latin typeface="Arial"/>
                <a:cs typeface="Arial"/>
              </a:rPr>
              <a:t>Meta-estimator</a:t>
            </a:r>
            <a:endParaRPr sz="300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Char char="-"/>
              <a:tabLst>
                <a:tab pos="349885" algn="l"/>
              </a:tabLst>
            </a:pPr>
            <a:r>
              <a:rPr sz="3000" spc="195" dirty="0">
                <a:solidFill>
                  <a:srgbClr val="2D4162"/>
                </a:solidFill>
                <a:latin typeface="Arial"/>
                <a:cs typeface="Arial"/>
              </a:rPr>
              <a:t>AdaBoost</a:t>
            </a:r>
            <a:endParaRPr sz="300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Char char="-"/>
              <a:tabLst>
                <a:tab pos="349885" algn="l"/>
              </a:tabLst>
            </a:pPr>
            <a:r>
              <a:rPr sz="3000" dirty="0">
                <a:solidFill>
                  <a:srgbClr val="2D4162"/>
                </a:solidFill>
                <a:latin typeface="Arial"/>
                <a:cs typeface="Arial"/>
              </a:rPr>
              <a:t>XGBM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126" y="8008046"/>
            <a:ext cx="2458720" cy="2279015"/>
            <a:chOff x="2390126" y="8008046"/>
            <a:chExt cx="2458720" cy="2279015"/>
          </a:xfrm>
        </p:grpSpPr>
        <p:sp>
          <p:nvSpPr>
            <p:cNvPr id="3" name="object 3"/>
            <p:cNvSpPr/>
            <p:nvPr/>
          </p:nvSpPr>
          <p:spPr>
            <a:xfrm>
              <a:off x="2427320" y="9217621"/>
              <a:ext cx="1369060" cy="1069975"/>
            </a:xfrm>
            <a:custGeom>
              <a:avLst/>
              <a:gdLst/>
              <a:ahLst/>
              <a:cxnLst/>
              <a:rect l="l" t="t" r="r" b="b"/>
              <a:pathLst>
                <a:path w="1369060" h="1069975">
                  <a:moveTo>
                    <a:pt x="1025242" y="0"/>
                  </a:moveTo>
                  <a:lnTo>
                    <a:pt x="1368727" y="591920"/>
                  </a:lnTo>
                  <a:lnTo>
                    <a:pt x="1094496" y="1069378"/>
                  </a:lnTo>
                  <a:lnTo>
                    <a:pt x="275248" y="1069378"/>
                  </a:lnTo>
                  <a:lnTo>
                    <a:pt x="0" y="595055"/>
                  </a:lnTo>
                  <a:lnTo>
                    <a:pt x="340872" y="1568"/>
                  </a:lnTo>
                  <a:lnTo>
                    <a:pt x="102524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6528" y="8598407"/>
              <a:ext cx="2451735" cy="1689100"/>
            </a:xfrm>
            <a:custGeom>
              <a:avLst/>
              <a:gdLst/>
              <a:ahLst/>
              <a:cxnLst/>
              <a:rect l="l" t="t" r="r" b="b"/>
              <a:pathLst>
                <a:path w="2451735" h="1689100">
                  <a:moveTo>
                    <a:pt x="2451722" y="622642"/>
                  </a:moveTo>
                  <a:lnTo>
                    <a:pt x="2101316" y="10579"/>
                  </a:lnTo>
                  <a:lnTo>
                    <a:pt x="2082888" y="0"/>
                  </a:lnTo>
                  <a:lnTo>
                    <a:pt x="1953031" y="292"/>
                  </a:lnTo>
                  <a:lnTo>
                    <a:pt x="1393024" y="1574"/>
                  </a:lnTo>
                  <a:lnTo>
                    <a:pt x="1038174" y="588492"/>
                  </a:lnTo>
                  <a:lnTo>
                    <a:pt x="931583" y="588721"/>
                  </a:lnTo>
                  <a:lnTo>
                    <a:pt x="371589" y="590016"/>
                  </a:lnTo>
                  <a:lnTo>
                    <a:pt x="4089" y="1198956"/>
                  </a:lnTo>
                  <a:lnTo>
                    <a:pt x="0" y="1214348"/>
                  </a:lnTo>
                  <a:lnTo>
                    <a:pt x="1054" y="1222248"/>
                  </a:lnTo>
                  <a:lnTo>
                    <a:pt x="4165" y="1229728"/>
                  </a:lnTo>
                  <a:lnTo>
                    <a:pt x="270433" y="1688592"/>
                  </a:lnTo>
                  <a:lnTo>
                    <a:pt x="341604" y="1688592"/>
                  </a:lnTo>
                  <a:lnTo>
                    <a:pt x="66319" y="1214196"/>
                  </a:lnTo>
                  <a:lnTo>
                    <a:pt x="389496" y="651522"/>
                  </a:lnTo>
                  <a:lnTo>
                    <a:pt x="1030681" y="650049"/>
                  </a:lnTo>
                  <a:lnTo>
                    <a:pt x="1306652" y="1125626"/>
                  </a:lnTo>
                  <a:lnTo>
                    <a:pt x="1360157" y="1217853"/>
                  </a:lnTo>
                  <a:lnTo>
                    <a:pt x="1089787" y="1688604"/>
                  </a:lnTo>
                  <a:lnTo>
                    <a:pt x="1160767" y="1688604"/>
                  </a:lnTo>
                  <a:lnTo>
                    <a:pt x="1413535" y="1248511"/>
                  </a:lnTo>
                  <a:lnTo>
                    <a:pt x="2080133" y="1246974"/>
                  </a:lnTo>
                  <a:lnTo>
                    <a:pt x="2088159" y="1245882"/>
                  </a:lnTo>
                  <a:lnTo>
                    <a:pt x="2447633" y="638035"/>
                  </a:lnTo>
                  <a:lnTo>
                    <a:pt x="2450706" y="630542"/>
                  </a:lnTo>
                  <a:lnTo>
                    <a:pt x="2451722" y="622642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0901" y="8038835"/>
              <a:ext cx="1369060" cy="1187450"/>
            </a:xfrm>
            <a:custGeom>
              <a:avLst/>
              <a:gdLst/>
              <a:ahLst/>
              <a:cxnLst/>
              <a:rect l="l" t="t" r="r" b="b"/>
              <a:pathLst>
                <a:path w="1369060" h="1187450">
                  <a:moveTo>
                    <a:pt x="1025234" y="0"/>
                  </a:moveTo>
                  <a:lnTo>
                    <a:pt x="1368727" y="591925"/>
                  </a:lnTo>
                  <a:lnTo>
                    <a:pt x="1027855" y="1185411"/>
                  </a:lnTo>
                  <a:lnTo>
                    <a:pt x="343485" y="1186980"/>
                  </a:lnTo>
                  <a:lnTo>
                    <a:pt x="0" y="595059"/>
                  </a:lnTo>
                  <a:lnTo>
                    <a:pt x="340872" y="1573"/>
                  </a:lnTo>
                  <a:lnTo>
                    <a:pt x="1025234" y="0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0126" y="8008046"/>
              <a:ext cx="1430655" cy="1249045"/>
            </a:xfrm>
            <a:custGeom>
              <a:avLst/>
              <a:gdLst/>
              <a:ahLst/>
              <a:cxnLst/>
              <a:rect l="l" t="t" r="r" b="b"/>
              <a:pathLst>
                <a:path w="1430654" h="1249045">
                  <a:moveTo>
                    <a:pt x="1066734" y="1455"/>
                  </a:moveTo>
                  <a:lnTo>
                    <a:pt x="1426121" y="607266"/>
                  </a:lnTo>
                  <a:lnTo>
                    <a:pt x="1430278" y="622645"/>
                  </a:lnTo>
                  <a:lnTo>
                    <a:pt x="1429265" y="630549"/>
                  </a:lnTo>
                  <a:lnTo>
                    <a:pt x="1085317" y="1231529"/>
                  </a:lnTo>
                  <a:lnTo>
                    <a:pt x="374336" y="1248551"/>
                  </a:lnTo>
                  <a:lnTo>
                    <a:pt x="366306" y="1247504"/>
                  </a:lnTo>
                  <a:lnTo>
                    <a:pt x="358940" y="1244462"/>
                  </a:lnTo>
                  <a:lnTo>
                    <a:pt x="352600" y="1239632"/>
                  </a:lnTo>
                  <a:lnTo>
                    <a:pt x="347650" y="1233223"/>
                  </a:lnTo>
                  <a:lnTo>
                    <a:pt x="285218" y="1125638"/>
                  </a:lnTo>
                  <a:lnTo>
                    <a:pt x="391963" y="1186947"/>
                  </a:lnTo>
                  <a:lnTo>
                    <a:pt x="1040787" y="1185458"/>
                  </a:lnTo>
                  <a:lnTo>
                    <a:pt x="1363961" y="622786"/>
                  </a:lnTo>
                  <a:lnTo>
                    <a:pt x="1038316" y="61597"/>
                  </a:lnTo>
                  <a:lnTo>
                    <a:pt x="931590" y="298"/>
                  </a:lnTo>
                  <a:lnTo>
                    <a:pt x="1061445" y="0"/>
                  </a:lnTo>
                  <a:lnTo>
                    <a:pt x="1066734" y="1455"/>
                  </a:lnTo>
                  <a:close/>
                </a:path>
                <a:path w="1430654" h="1249045">
                  <a:moveTo>
                    <a:pt x="931590" y="298"/>
                  </a:moveTo>
                  <a:lnTo>
                    <a:pt x="1038316" y="61597"/>
                  </a:lnTo>
                  <a:lnTo>
                    <a:pt x="389480" y="63089"/>
                  </a:lnTo>
                  <a:lnTo>
                    <a:pt x="66306" y="625761"/>
                  </a:lnTo>
                  <a:lnTo>
                    <a:pt x="391963" y="1186947"/>
                  </a:lnTo>
                  <a:lnTo>
                    <a:pt x="285218" y="1125638"/>
                  </a:lnTo>
                  <a:lnTo>
                    <a:pt x="4157" y="641298"/>
                  </a:lnTo>
                  <a:lnTo>
                    <a:pt x="1047" y="633818"/>
                  </a:lnTo>
                  <a:lnTo>
                    <a:pt x="0" y="625918"/>
                  </a:lnTo>
                  <a:lnTo>
                    <a:pt x="1013" y="618014"/>
                  </a:lnTo>
                  <a:lnTo>
                    <a:pt x="344961" y="17035"/>
                  </a:lnTo>
                  <a:lnTo>
                    <a:pt x="371579" y="1586"/>
                  </a:lnTo>
                  <a:lnTo>
                    <a:pt x="931590" y="298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1238" y="9195380"/>
            <a:ext cx="1430655" cy="1092200"/>
            <a:chOff x="341238" y="9195380"/>
            <a:chExt cx="1430655" cy="1092200"/>
          </a:xfrm>
        </p:grpSpPr>
        <p:sp>
          <p:nvSpPr>
            <p:cNvPr id="8" name="object 8"/>
            <p:cNvSpPr/>
            <p:nvPr/>
          </p:nvSpPr>
          <p:spPr>
            <a:xfrm>
              <a:off x="372018" y="9226174"/>
              <a:ext cx="1369060" cy="1061085"/>
            </a:xfrm>
            <a:custGeom>
              <a:avLst/>
              <a:gdLst/>
              <a:ahLst/>
              <a:cxnLst/>
              <a:rect l="l" t="t" r="r" b="b"/>
              <a:pathLst>
                <a:path w="1369060" h="1061084">
                  <a:moveTo>
                    <a:pt x="1025234" y="0"/>
                  </a:moveTo>
                  <a:lnTo>
                    <a:pt x="1368727" y="591925"/>
                  </a:lnTo>
                  <a:lnTo>
                    <a:pt x="1099412" y="1060824"/>
                  </a:lnTo>
                  <a:lnTo>
                    <a:pt x="270278" y="1060824"/>
                  </a:lnTo>
                  <a:lnTo>
                    <a:pt x="0" y="595059"/>
                  </a:lnTo>
                  <a:lnTo>
                    <a:pt x="340872" y="1573"/>
                  </a:lnTo>
                  <a:lnTo>
                    <a:pt x="1025234" y="0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238" y="9195380"/>
              <a:ext cx="1430655" cy="1092200"/>
            </a:xfrm>
            <a:custGeom>
              <a:avLst/>
              <a:gdLst/>
              <a:ahLst/>
              <a:cxnLst/>
              <a:rect l="l" t="t" r="r" b="b"/>
              <a:pathLst>
                <a:path w="1430655" h="1092200">
                  <a:moveTo>
                    <a:pt x="931570" y="299"/>
                  </a:moveTo>
                  <a:lnTo>
                    <a:pt x="1038316" y="61609"/>
                  </a:lnTo>
                  <a:lnTo>
                    <a:pt x="389492" y="63098"/>
                  </a:lnTo>
                  <a:lnTo>
                    <a:pt x="66313" y="625777"/>
                  </a:lnTo>
                  <a:lnTo>
                    <a:pt x="336645" y="1091619"/>
                  </a:lnTo>
                  <a:lnTo>
                    <a:pt x="265466" y="1091619"/>
                  </a:lnTo>
                  <a:lnTo>
                    <a:pt x="4157" y="641310"/>
                  </a:lnTo>
                  <a:lnTo>
                    <a:pt x="1047" y="633830"/>
                  </a:lnTo>
                  <a:lnTo>
                    <a:pt x="0" y="625930"/>
                  </a:lnTo>
                  <a:lnTo>
                    <a:pt x="1013" y="618026"/>
                  </a:lnTo>
                  <a:lnTo>
                    <a:pt x="345612" y="16195"/>
                  </a:lnTo>
                  <a:lnTo>
                    <a:pt x="371584" y="1590"/>
                  </a:lnTo>
                  <a:lnTo>
                    <a:pt x="931570" y="299"/>
                  </a:lnTo>
                  <a:close/>
                </a:path>
                <a:path w="1430655" h="1092200">
                  <a:moveTo>
                    <a:pt x="1066730" y="1455"/>
                  </a:moveTo>
                  <a:lnTo>
                    <a:pt x="1426118" y="607266"/>
                  </a:lnTo>
                  <a:lnTo>
                    <a:pt x="1430275" y="622645"/>
                  </a:lnTo>
                  <a:lnTo>
                    <a:pt x="1429261" y="630549"/>
                  </a:lnTo>
                  <a:lnTo>
                    <a:pt x="1426186" y="638042"/>
                  </a:lnTo>
                  <a:lnTo>
                    <a:pt x="1165672" y="1091619"/>
                  </a:lnTo>
                  <a:lnTo>
                    <a:pt x="1094692" y="1091619"/>
                  </a:lnTo>
                  <a:lnTo>
                    <a:pt x="1363966" y="622791"/>
                  </a:lnTo>
                  <a:lnTo>
                    <a:pt x="1038316" y="61609"/>
                  </a:lnTo>
                  <a:lnTo>
                    <a:pt x="931570" y="299"/>
                  </a:lnTo>
                  <a:lnTo>
                    <a:pt x="1061442" y="0"/>
                  </a:lnTo>
                  <a:lnTo>
                    <a:pt x="1066730" y="1455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41138" y="8006968"/>
            <a:ext cx="1430655" cy="1249045"/>
            <a:chOff x="4441138" y="8006968"/>
            <a:chExt cx="1430655" cy="1249045"/>
          </a:xfrm>
        </p:grpSpPr>
        <p:sp>
          <p:nvSpPr>
            <p:cNvPr id="11" name="object 11"/>
            <p:cNvSpPr/>
            <p:nvPr/>
          </p:nvSpPr>
          <p:spPr>
            <a:xfrm>
              <a:off x="4471902" y="8037762"/>
              <a:ext cx="1369060" cy="1187450"/>
            </a:xfrm>
            <a:custGeom>
              <a:avLst/>
              <a:gdLst/>
              <a:ahLst/>
              <a:cxnLst/>
              <a:rect l="l" t="t" r="r" b="b"/>
              <a:pathLst>
                <a:path w="1369060" h="1187450">
                  <a:moveTo>
                    <a:pt x="1025246" y="0"/>
                  </a:moveTo>
                  <a:lnTo>
                    <a:pt x="1368732" y="591920"/>
                  </a:lnTo>
                  <a:lnTo>
                    <a:pt x="1027855" y="1185414"/>
                  </a:lnTo>
                  <a:lnTo>
                    <a:pt x="343497" y="1186980"/>
                  </a:lnTo>
                  <a:lnTo>
                    <a:pt x="0" y="595062"/>
                  </a:lnTo>
                  <a:lnTo>
                    <a:pt x="340876" y="1568"/>
                  </a:lnTo>
                  <a:lnTo>
                    <a:pt x="102524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1138" y="8006968"/>
              <a:ext cx="1430655" cy="1249045"/>
            </a:xfrm>
            <a:custGeom>
              <a:avLst/>
              <a:gdLst/>
              <a:ahLst/>
              <a:cxnLst/>
              <a:rect l="l" t="t" r="r" b="b"/>
              <a:pathLst>
                <a:path w="1430654" h="1249045">
                  <a:moveTo>
                    <a:pt x="1066726" y="1455"/>
                  </a:moveTo>
                  <a:lnTo>
                    <a:pt x="1426114" y="607266"/>
                  </a:lnTo>
                  <a:lnTo>
                    <a:pt x="1430271" y="622645"/>
                  </a:lnTo>
                  <a:lnTo>
                    <a:pt x="1429257" y="630549"/>
                  </a:lnTo>
                  <a:lnTo>
                    <a:pt x="1085288" y="1231556"/>
                  </a:lnTo>
                  <a:lnTo>
                    <a:pt x="374329" y="1248551"/>
                  </a:lnTo>
                  <a:lnTo>
                    <a:pt x="366297" y="1247503"/>
                  </a:lnTo>
                  <a:lnTo>
                    <a:pt x="358932" y="1244462"/>
                  </a:lnTo>
                  <a:lnTo>
                    <a:pt x="352594" y="1239633"/>
                  </a:lnTo>
                  <a:lnTo>
                    <a:pt x="347642" y="1233223"/>
                  </a:lnTo>
                  <a:lnTo>
                    <a:pt x="285229" y="1125669"/>
                  </a:lnTo>
                  <a:lnTo>
                    <a:pt x="391955" y="1186967"/>
                  </a:lnTo>
                  <a:lnTo>
                    <a:pt x="1040783" y="1185470"/>
                  </a:lnTo>
                  <a:lnTo>
                    <a:pt x="1363957" y="622798"/>
                  </a:lnTo>
                  <a:lnTo>
                    <a:pt x="1038311" y="61609"/>
                  </a:lnTo>
                  <a:lnTo>
                    <a:pt x="931566" y="299"/>
                  </a:lnTo>
                  <a:lnTo>
                    <a:pt x="1061437" y="0"/>
                  </a:lnTo>
                  <a:lnTo>
                    <a:pt x="1066726" y="1455"/>
                  </a:lnTo>
                  <a:close/>
                </a:path>
                <a:path w="1430654" h="1249045">
                  <a:moveTo>
                    <a:pt x="931566" y="299"/>
                  </a:moveTo>
                  <a:lnTo>
                    <a:pt x="1038311" y="61609"/>
                  </a:lnTo>
                  <a:lnTo>
                    <a:pt x="389483" y="63106"/>
                  </a:lnTo>
                  <a:lnTo>
                    <a:pt x="66309" y="625777"/>
                  </a:lnTo>
                  <a:lnTo>
                    <a:pt x="391955" y="1186967"/>
                  </a:lnTo>
                  <a:lnTo>
                    <a:pt x="285229" y="1125669"/>
                  </a:lnTo>
                  <a:lnTo>
                    <a:pt x="4157" y="641302"/>
                  </a:lnTo>
                  <a:lnTo>
                    <a:pt x="1047" y="633822"/>
                  </a:lnTo>
                  <a:lnTo>
                    <a:pt x="0" y="625923"/>
                  </a:lnTo>
                  <a:lnTo>
                    <a:pt x="1013" y="618019"/>
                  </a:lnTo>
                  <a:lnTo>
                    <a:pt x="344984" y="17010"/>
                  </a:lnTo>
                  <a:lnTo>
                    <a:pt x="371579" y="1590"/>
                  </a:lnTo>
                  <a:lnTo>
                    <a:pt x="931566" y="299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85420" y="6826260"/>
            <a:ext cx="1430655" cy="1249045"/>
            <a:chOff x="2385420" y="6826260"/>
            <a:chExt cx="1430655" cy="1249045"/>
          </a:xfrm>
        </p:grpSpPr>
        <p:sp>
          <p:nvSpPr>
            <p:cNvPr id="14" name="object 14"/>
            <p:cNvSpPr/>
            <p:nvPr/>
          </p:nvSpPr>
          <p:spPr>
            <a:xfrm>
              <a:off x="2416192" y="6857058"/>
              <a:ext cx="1369060" cy="1187450"/>
            </a:xfrm>
            <a:custGeom>
              <a:avLst/>
              <a:gdLst/>
              <a:ahLst/>
              <a:cxnLst/>
              <a:rect l="l" t="t" r="r" b="b"/>
              <a:pathLst>
                <a:path w="1369060" h="1187450">
                  <a:moveTo>
                    <a:pt x="1025246" y="0"/>
                  </a:moveTo>
                  <a:lnTo>
                    <a:pt x="1368732" y="591920"/>
                  </a:lnTo>
                  <a:lnTo>
                    <a:pt x="1027855" y="1185414"/>
                  </a:lnTo>
                  <a:lnTo>
                    <a:pt x="343497" y="1186980"/>
                  </a:lnTo>
                  <a:lnTo>
                    <a:pt x="0" y="595062"/>
                  </a:lnTo>
                  <a:lnTo>
                    <a:pt x="340876" y="1568"/>
                  </a:lnTo>
                  <a:lnTo>
                    <a:pt x="1025246" y="0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5420" y="6826260"/>
              <a:ext cx="1430655" cy="1249045"/>
            </a:xfrm>
            <a:custGeom>
              <a:avLst/>
              <a:gdLst/>
              <a:ahLst/>
              <a:cxnLst/>
              <a:rect l="l" t="t" r="r" b="b"/>
              <a:pathLst>
                <a:path w="1430654" h="1249045">
                  <a:moveTo>
                    <a:pt x="1066734" y="1459"/>
                  </a:moveTo>
                  <a:lnTo>
                    <a:pt x="1426121" y="607270"/>
                  </a:lnTo>
                  <a:lnTo>
                    <a:pt x="1430278" y="622650"/>
                  </a:lnTo>
                  <a:lnTo>
                    <a:pt x="1429265" y="630554"/>
                  </a:lnTo>
                  <a:lnTo>
                    <a:pt x="1085317" y="1231533"/>
                  </a:lnTo>
                  <a:lnTo>
                    <a:pt x="374329" y="1248551"/>
                  </a:lnTo>
                  <a:lnTo>
                    <a:pt x="366299" y="1247504"/>
                  </a:lnTo>
                  <a:lnTo>
                    <a:pt x="358932" y="1244462"/>
                  </a:lnTo>
                  <a:lnTo>
                    <a:pt x="352592" y="1239632"/>
                  </a:lnTo>
                  <a:lnTo>
                    <a:pt x="347642" y="1233223"/>
                  </a:lnTo>
                  <a:lnTo>
                    <a:pt x="285229" y="1125669"/>
                  </a:lnTo>
                  <a:lnTo>
                    <a:pt x="391962" y="1186971"/>
                  </a:lnTo>
                  <a:lnTo>
                    <a:pt x="1040798" y="1185479"/>
                  </a:lnTo>
                  <a:lnTo>
                    <a:pt x="1363972" y="622807"/>
                  </a:lnTo>
                  <a:lnTo>
                    <a:pt x="1038319" y="61613"/>
                  </a:lnTo>
                  <a:lnTo>
                    <a:pt x="931566" y="299"/>
                  </a:lnTo>
                  <a:lnTo>
                    <a:pt x="1061437" y="0"/>
                  </a:lnTo>
                  <a:lnTo>
                    <a:pt x="1066734" y="1459"/>
                  </a:lnTo>
                  <a:close/>
                </a:path>
                <a:path w="1430654" h="1249045">
                  <a:moveTo>
                    <a:pt x="931566" y="299"/>
                  </a:moveTo>
                  <a:lnTo>
                    <a:pt x="1038319" y="61613"/>
                  </a:lnTo>
                  <a:lnTo>
                    <a:pt x="389490" y="63110"/>
                  </a:lnTo>
                  <a:lnTo>
                    <a:pt x="66317" y="625782"/>
                  </a:lnTo>
                  <a:lnTo>
                    <a:pt x="391962" y="1186971"/>
                  </a:lnTo>
                  <a:lnTo>
                    <a:pt x="285229" y="1125669"/>
                  </a:lnTo>
                  <a:lnTo>
                    <a:pt x="4157" y="641302"/>
                  </a:lnTo>
                  <a:lnTo>
                    <a:pt x="1047" y="633822"/>
                  </a:lnTo>
                  <a:lnTo>
                    <a:pt x="0" y="625923"/>
                  </a:lnTo>
                  <a:lnTo>
                    <a:pt x="1013" y="618019"/>
                  </a:lnTo>
                  <a:lnTo>
                    <a:pt x="344961" y="17039"/>
                  </a:lnTo>
                  <a:lnTo>
                    <a:pt x="371579" y="1590"/>
                  </a:lnTo>
                  <a:lnTo>
                    <a:pt x="931566" y="299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368679" y="8596477"/>
            <a:ext cx="1430655" cy="1249045"/>
          </a:xfrm>
          <a:custGeom>
            <a:avLst/>
            <a:gdLst/>
            <a:ahLst/>
            <a:cxnLst/>
            <a:rect l="l" t="t" r="r" b="b"/>
            <a:pathLst>
              <a:path w="1430655" h="1249045">
                <a:moveTo>
                  <a:pt x="1430286" y="622655"/>
                </a:moveTo>
                <a:lnTo>
                  <a:pt x="1079881" y="10591"/>
                </a:lnTo>
                <a:lnTo>
                  <a:pt x="1061440" y="0"/>
                </a:lnTo>
                <a:lnTo>
                  <a:pt x="931570" y="304"/>
                </a:lnTo>
                <a:lnTo>
                  <a:pt x="371589" y="1587"/>
                </a:lnTo>
                <a:lnTo>
                  <a:pt x="4089" y="610527"/>
                </a:lnTo>
                <a:lnTo>
                  <a:pt x="0" y="625932"/>
                </a:lnTo>
                <a:lnTo>
                  <a:pt x="1041" y="633831"/>
                </a:lnTo>
                <a:lnTo>
                  <a:pt x="4152" y="641311"/>
                </a:lnTo>
                <a:lnTo>
                  <a:pt x="285216" y="1125651"/>
                </a:lnTo>
                <a:lnTo>
                  <a:pt x="347637" y="1233233"/>
                </a:lnTo>
                <a:lnTo>
                  <a:pt x="352590" y="1239634"/>
                </a:lnTo>
                <a:lnTo>
                  <a:pt x="358927" y="1244473"/>
                </a:lnTo>
                <a:lnTo>
                  <a:pt x="366293" y="1247508"/>
                </a:lnTo>
                <a:lnTo>
                  <a:pt x="374332" y="1248562"/>
                </a:lnTo>
                <a:lnTo>
                  <a:pt x="1058697" y="1246987"/>
                </a:lnTo>
                <a:lnTo>
                  <a:pt x="1426197" y="638035"/>
                </a:lnTo>
                <a:lnTo>
                  <a:pt x="1429270" y="630555"/>
                </a:lnTo>
                <a:lnTo>
                  <a:pt x="1430286" y="622655"/>
                </a:lnTo>
                <a:close/>
              </a:path>
            </a:pathLst>
          </a:custGeom>
          <a:solidFill>
            <a:srgbClr val="2D4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698682"/>
            <a:ext cx="3261920" cy="4230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6195896"/>
            <a:ext cx="1708150" cy="2374900"/>
            <a:chOff x="0" y="6195896"/>
            <a:chExt cx="1708150" cy="2374900"/>
          </a:xfrm>
        </p:grpSpPr>
        <p:sp>
          <p:nvSpPr>
            <p:cNvPr id="19" name="object 19"/>
            <p:cNvSpPr/>
            <p:nvPr/>
          </p:nvSpPr>
          <p:spPr>
            <a:xfrm>
              <a:off x="0" y="6213757"/>
              <a:ext cx="1325880" cy="1086485"/>
            </a:xfrm>
            <a:custGeom>
              <a:avLst/>
              <a:gdLst/>
              <a:ahLst/>
              <a:cxnLst/>
              <a:rect l="l" t="t" r="r" b="b"/>
              <a:pathLst>
                <a:path w="1325880" h="1086484">
                  <a:moveTo>
                    <a:pt x="397787" y="1085937"/>
                  </a:moveTo>
                  <a:lnTo>
                    <a:pt x="0" y="1013137"/>
                  </a:lnTo>
                  <a:lnTo>
                    <a:pt x="0" y="76110"/>
                  </a:lnTo>
                  <a:lnTo>
                    <a:pt x="82266" y="0"/>
                  </a:lnTo>
                  <a:lnTo>
                    <a:pt x="1325606" y="227552"/>
                  </a:lnTo>
                  <a:lnTo>
                    <a:pt x="397787" y="108593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7226894"/>
              <a:ext cx="762635" cy="1326515"/>
            </a:xfrm>
            <a:custGeom>
              <a:avLst/>
              <a:gdLst/>
              <a:ahLst/>
              <a:cxnLst/>
              <a:rect l="l" t="t" r="r" b="b"/>
              <a:pathLst>
                <a:path w="762635" h="1326515">
                  <a:moveTo>
                    <a:pt x="762029" y="1326420"/>
                  </a:moveTo>
                  <a:lnTo>
                    <a:pt x="0" y="1186958"/>
                  </a:lnTo>
                  <a:lnTo>
                    <a:pt x="0" y="0"/>
                  </a:lnTo>
                  <a:lnTo>
                    <a:pt x="397787" y="72800"/>
                  </a:lnTo>
                  <a:lnTo>
                    <a:pt x="762029" y="1326420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787" y="6441309"/>
              <a:ext cx="1292225" cy="2112010"/>
            </a:xfrm>
            <a:custGeom>
              <a:avLst/>
              <a:gdLst/>
              <a:ahLst/>
              <a:cxnLst/>
              <a:rect l="l" t="t" r="r" b="b"/>
              <a:pathLst>
                <a:path w="1292225" h="2112009">
                  <a:moveTo>
                    <a:pt x="364241" y="2112005"/>
                  </a:moveTo>
                  <a:lnTo>
                    <a:pt x="0" y="858385"/>
                  </a:lnTo>
                  <a:lnTo>
                    <a:pt x="927819" y="0"/>
                  </a:lnTo>
                  <a:lnTo>
                    <a:pt x="1292060" y="1253620"/>
                  </a:lnTo>
                  <a:lnTo>
                    <a:pt x="364241" y="2112005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195896"/>
              <a:ext cx="1708150" cy="2374900"/>
            </a:xfrm>
            <a:custGeom>
              <a:avLst/>
              <a:gdLst/>
              <a:ahLst/>
              <a:cxnLst/>
              <a:rect l="l" t="t" r="r" b="b"/>
              <a:pathLst>
                <a:path w="1708150" h="2374900">
                  <a:moveTo>
                    <a:pt x="0" y="117358"/>
                  </a:moveTo>
                  <a:lnTo>
                    <a:pt x="0" y="70585"/>
                  </a:lnTo>
                  <a:lnTo>
                    <a:pt x="74576" y="1587"/>
                  </a:lnTo>
                  <a:lnTo>
                    <a:pt x="80038" y="0"/>
                  </a:lnTo>
                  <a:lnTo>
                    <a:pt x="161329" y="14877"/>
                  </a:lnTo>
                  <a:lnTo>
                    <a:pt x="87622" y="36293"/>
                  </a:lnTo>
                  <a:lnTo>
                    <a:pt x="0" y="117358"/>
                  </a:lnTo>
                  <a:close/>
                </a:path>
                <a:path w="1708150" h="2374900">
                  <a:moveTo>
                    <a:pt x="466139" y="1063948"/>
                  </a:moveTo>
                  <a:lnTo>
                    <a:pt x="392431" y="1085364"/>
                  </a:lnTo>
                  <a:lnTo>
                    <a:pt x="1288751" y="256116"/>
                  </a:lnTo>
                  <a:lnTo>
                    <a:pt x="87622" y="36293"/>
                  </a:lnTo>
                  <a:lnTo>
                    <a:pt x="161329" y="14877"/>
                  </a:lnTo>
                  <a:lnTo>
                    <a:pt x="1329091" y="228600"/>
                  </a:lnTo>
                  <a:lnTo>
                    <a:pt x="1329465" y="228726"/>
                  </a:lnTo>
                  <a:lnTo>
                    <a:pt x="1329966" y="228851"/>
                  </a:lnTo>
                  <a:lnTo>
                    <a:pt x="1330341" y="228911"/>
                  </a:lnTo>
                  <a:lnTo>
                    <a:pt x="1330472" y="228975"/>
                  </a:lnTo>
                  <a:lnTo>
                    <a:pt x="1330959" y="229124"/>
                  </a:lnTo>
                  <a:lnTo>
                    <a:pt x="1349843" y="267294"/>
                  </a:lnTo>
                  <a:lnTo>
                    <a:pt x="1316874" y="276873"/>
                  </a:lnTo>
                  <a:lnTo>
                    <a:pt x="466139" y="1063948"/>
                  </a:lnTo>
                  <a:close/>
                </a:path>
                <a:path w="1708150" h="2374900">
                  <a:moveTo>
                    <a:pt x="844486" y="2304531"/>
                  </a:moveTo>
                  <a:lnTo>
                    <a:pt x="770760" y="2325952"/>
                  </a:lnTo>
                  <a:lnTo>
                    <a:pt x="1670409" y="1493626"/>
                  </a:lnTo>
                  <a:lnTo>
                    <a:pt x="1316874" y="276873"/>
                  </a:lnTo>
                  <a:lnTo>
                    <a:pt x="1349843" y="267294"/>
                  </a:lnTo>
                  <a:lnTo>
                    <a:pt x="1708147" y="1500479"/>
                  </a:lnTo>
                  <a:lnTo>
                    <a:pt x="1706280" y="1507218"/>
                  </a:lnTo>
                  <a:lnTo>
                    <a:pt x="844486" y="2304531"/>
                  </a:lnTo>
                  <a:close/>
                </a:path>
                <a:path w="1708150" h="2374900">
                  <a:moveTo>
                    <a:pt x="844477" y="2304538"/>
                  </a:moveTo>
                  <a:lnTo>
                    <a:pt x="737797" y="2335534"/>
                  </a:lnTo>
                  <a:lnTo>
                    <a:pt x="384256" y="1118778"/>
                  </a:lnTo>
                  <a:lnTo>
                    <a:pt x="0" y="1048451"/>
                  </a:lnTo>
                  <a:lnTo>
                    <a:pt x="0" y="1013541"/>
                  </a:lnTo>
                  <a:lnTo>
                    <a:pt x="392431" y="1085364"/>
                  </a:lnTo>
                  <a:lnTo>
                    <a:pt x="466139" y="1063948"/>
                  </a:lnTo>
                  <a:lnTo>
                    <a:pt x="417230" y="1109198"/>
                  </a:lnTo>
                  <a:lnTo>
                    <a:pt x="770760" y="2325952"/>
                  </a:lnTo>
                  <a:lnTo>
                    <a:pt x="844486" y="2304531"/>
                  </a:lnTo>
                  <a:close/>
                </a:path>
                <a:path w="1708150" h="2374900">
                  <a:moveTo>
                    <a:pt x="767954" y="2373575"/>
                  </a:moveTo>
                  <a:lnTo>
                    <a:pt x="765694" y="2374232"/>
                  </a:lnTo>
                  <a:lnTo>
                    <a:pt x="764523" y="2374404"/>
                  </a:lnTo>
                  <a:lnTo>
                    <a:pt x="763345" y="2374496"/>
                  </a:lnTo>
                  <a:lnTo>
                    <a:pt x="761533" y="2374588"/>
                  </a:lnTo>
                  <a:lnTo>
                    <a:pt x="760389" y="2374517"/>
                  </a:lnTo>
                  <a:lnTo>
                    <a:pt x="759145" y="2374311"/>
                  </a:lnTo>
                  <a:lnTo>
                    <a:pt x="0" y="2235408"/>
                  </a:lnTo>
                  <a:lnTo>
                    <a:pt x="0" y="2200502"/>
                  </a:lnTo>
                  <a:lnTo>
                    <a:pt x="737797" y="2335534"/>
                  </a:lnTo>
                  <a:lnTo>
                    <a:pt x="844477" y="2304538"/>
                  </a:lnTo>
                  <a:lnTo>
                    <a:pt x="773626" y="2370088"/>
                  </a:lnTo>
                  <a:lnTo>
                    <a:pt x="772586" y="2370973"/>
                  </a:lnTo>
                  <a:lnTo>
                    <a:pt x="771658" y="2371646"/>
                  </a:lnTo>
                  <a:lnTo>
                    <a:pt x="770672" y="2372224"/>
                  </a:lnTo>
                  <a:lnTo>
                    <a:pt x="769035" y="2373093"/>
                  </a:lnTo>
                  <a:lnTo>
                    <a:pt x="767954" y="2373575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7723" y="0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60" dirty="0">
                <a:solidFill>
                  <a:srgbClr val="2D4162"/>
                </a:solidFill>
                <a:latin typeface="Arial"/>
                <a:cs typeface="Arial"/>
              </a:rPr>
              <a:t>Bagging</a:t>
            </a:r>
            <a:r>
              <a:rPr sz="2400" spc="19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2400" spc="295" dirty="0">
                <a:solidFill>
                  <a:srgbClr val="2D4162"/>
                </a:solidFill>
                <a:latin typeface="Arial"/>
                <a:cs typeface="Arial"/>
              </a:rPr>
              <a:t>Meta-estimator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7</a:t>
            </a:fld>
            <a:endParaRPr spc="235" dirty="0"/>
          </a:p>
        </p:txBody>
      </p:sp>
      <p:sp>
        <p:nvSpPr>
          <p:cNvPr id="24" name="object 24"/>
          <p:cNvSpPr txBox="1"/>
          <p:nvPr/>
        </p:nvSpPr>
        <p:spPr>
          <a:xfrm>
            <a:off x="0" y="0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9722" y="2748439"/>
            <a:ext cx="1401635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3300"/>
              </a:lnSpc>
              <a:spcBef>
                <a:spcPts val="100"/>
              </a:spcBef>
            </a:pPr>
            <a:r>
              <a:rPr sz="3000" spc="90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Bagging </a:t>
            </a:r>
            <a:r>
              <a:rPr sz="3000" spc="170" dirty="0">
                <a:solidFill>
                  <a:srgbClr val="2D4162"/>
                </a:solidFill>
                <a:latin typeface="Arial"/>
                <a:cs typeface="Arial"/>
              </a:rPr>
              <a:t>classifier </a:t>
            </a:r>
            <a:r>
              <a:rPr sz="3000" spc="110" dirty="0">
                <a:solidFill>
                  <a:srgbClr val="2D4162"/>
                </a:solidFill>
                <a:latin typeface="Arial"/>
                <a:cs typeface="Arial"/>
              </a:rPr>
              <a:t>is </a:t>
            </a:r>
            <a:r>
              <a:rPr sz="3000" spc="320" dirty="0">
                <a:solidFill>
                  <a:srgbClr val="2D4162"/>
                </a:solidFill>
                <a:latin typeface="Arial"/>
                <a:cs typeface="Arial"/>
              </a:rPr>
              <a:t>an </a:t>
            </a: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ensemble </a:t>
            </a:r>
            <a:r>
              <a:rPr sz="3000" spc="325" dirty="0">
                <a:solidFill>
                  <a:srgbClr val="2D4162"/>
                </a:solidFill>
                <a:latin typeface="Arial"/>
                <a:cs typeface="Arial"/>
              </a:rPr>
              <a:t>meta-estimator </a:t>
            </a:r>
            <a:r>
              <a:rPr sz="3000" spc="300" dirty="0">
                <a:solidFill>
                  <a:srgbClr val="2D4162"/>
                </a:solidFill>
                <a:latin typeface="Arial"/>
                <a:cs typeface="Arial"/>
              </a:rPr>
              <a:t>that </a:t>
            </a:r>
            <a:r>
              <a:rPr sz="3000" spc="165" dirty="0">
                <a:solidFill>
                  <a:srgbClr val="2D4162"/>
                </a:solidFill>
                <a:latin typeface="Arial"/>
                <a:cs typeface="Arial"/>
              </a:rPr>
              <a:t>fits </a:t>
            </a: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base  </a:t>
            </a:r>
            <a:r>
              <a:rPr sz="3000" spc="165" dirty="0">
                <a:solidFill>
                  <a:srgbClr val="2D4162"/>
                </a:solidFill>
                <a:latin typeface="Arial"/>
                <a:cs typeface="Arial"/>
              </a:rPr>
              <a:t>classifiers </a:t>
            </a:r>
            <a:r>
              <a:rPr sz="3000" spc="280" dirty="0">
                <a:solidFill>
                  <a:srgbClr val="2D4162"/>
                </a:solidFill>
                <a:latin typeface="Arial"/>
                <a:cs typeface="Arial"/>
              </a:rPr>
              <a:t>each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on </a:t>
            </a:r>
            <a:r>
              <a:rPr sz="3000" spc="335" dirty="0">
                <a:solidFill>
                  <a:srgbClr val="2D4162"/>
                </a:solidFill>
                <a:latin typeface="Arial"/>
                <a:cs typeface="Arial"/>
              </a:rPr>
              <a:t>random </a:t>
            </a:r>
            <a:r>
              <a:rPr sz="3000" spc="200" dirty="0">
                <a:solidFill>
                  <a:srgbClr val="2D4162"/>
                </a:solidFill>
                <a:latin typeface="Arial"/>
                <a:cs typeface="Arial"/>
              </a:rPr>
              <a:t>subsets of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3000" spc="220" dirty="0">
                <a:solidFill>
                  <a:srgbClr val="2D4162"/>
                </a:solidFill>
                <a:latin typeface="Arial"/>
                <a:cs typeface="Arial"/>
              </a:rPr>
              <a:t>original </a:t>
            </a:r>
            <a:r>
              <a:rPr sz="3000" spc="275" dirty="0">
                <a:solidFill>
                  <a:srgbClr val="2D4162"/>
                </a:solidFill>
                <a:latin typeface="Arial"/>
                <a:cs typeface="Arial"/>
              </a:rPr>
              <a:t>dataset </a:t>
            </a:r>
            <a:r>
              <a:rPr sz="3000" spc="335" dirty="0">
                <a:solidFill>
                  <a:srgbClr val="2D4162"/>
                </a:solidFill>
                <a:latin typeface="Arial"/>
                <a:cs typeface="Arial"/>
              </a:rPr>
              <a:t>and </a:t>
            </a:r>
            <a:r>
              <a:rPr sz="3000" spc="254" dirty="0">
                <a:solidFill>
                  <a:srgbClr val="2D4162"/>
                </a:solidFill>
                <a:latin typeface="Arial"/>
                <a:cs typeface="Arial"/>
              </a:rPr>
              <a:t>then  </a:t>
            </a:r>
            <a:r>
              <a:rPr sz="3000" spc="270" dirty="0">
                <a:solidFill>
                  <a:srgbClr val="2D4162"/>
                </a:solidFill>
                <a:latin typeface="Arial"/>
                <a:cs typeface="Arial"/>
              </a:rPr>
              <a:t>aggregates </a:t>
            </a:r>
            <a:r>
              <a:rPr sz="3000" spc="200" dirty="0">
                <a:solidFill>
                  <a:srgbClr val="2D4162"/>
                </a:solidFill>
                <a:latin typeface="Arial"/>
                <a:cs typeface="Arial"/>
              </a:rPr>
              <a:t>their </a:t>
            </a:r>
            <a:r>
              <a:rPr sz="3000" spc="225" dirty="0">
                <a:solidFill>
                  <a:srgbClr val="2D4162"/>
                </a:solidFill>
                <a:latin typeface="Arial"/>
                <a:cs typeface="Arial"/>
              </a:rPr>
              <a:t>predictions </a:t>
            </a:r>
            <a:r>
              <a:rPr sz="3000" spc="254" dirty="0">
                <a:solidFill>
                  <a:srgbClr val="2D4162"/>
                </a:solidFill>
                <a:latin typeface="Arial"/>
                <a:cs typeface="Arial"/>
              </a:rPr>
              <a:t>(either </a:t>
            </a:r>
            <a:r>
              <a:rPr sz="3000" spc="305" dirty="0">
                <a:solidFill>
                  <a:srgbClr val="2D4162"/>
                </a:solidFill>
                <a:latin typeface="Arial"/>
                <a:cs typeface="Arial"/>
              </a:rPr>
              <a:t>by </a:t>
            </a: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voting </a:t>
            </a:r>
            <a:r>
              <a:rPr sz="3000" spc="195" dirty="0">
                <a:solidFill>
                  <a:srgbClr val="2D4162"/>
                </a:solidFill>
                <a:latin typeface="Arial"/>
                <a:cs typeface="Arial"/>
              </a:rPr>
              <a:t>or </a:t>
            </a:r>
            <a:r>
              <a:rPr sz="3000" spc="305" dirty="0">
                <a:solidFill>
                  <a:srgbClr val="2D4162"/>
                </a:solidFill>
                <a:latin typeface="Arial"/>
                <a:cs typeface="Arial"/>
              </a:rPr>
              <a:t>by </a:t>
            </a:r>
            <a:r>
              <a:rPr sz="3000" spc="300" dirty="0">
                <a:solidFill>
                  <a:srgbClr val="2D4162"/>
                </a:solidFill>
                <a:latin typeface="Arial"/>
                <a:cs typeface="Arial"/>
              </a:rPr>
              <a:t>averaging)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to</a:t>
            </a:r>
            <a:r>
              <a:rPr sz="3000" spc="4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90" dirty="0">
                <a:solidFill>
                  <a:srgbClr val="2D4162"/>
                </a:solidFill>
                <a:latin typeface="Arial"/>
                <a:cs typeface="Arial"/>
              </a:rPr>
              <a:t>form 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3000" spc="210" dirty="0">
                <a:solidFill>
                  <a:srgbClr val="2D4162"/>
                </a:solidFill>
                <a:latin typeface="Arial"/>
                <a:cs typeface="Arial"/>
              </a:rPr>
              <a:t>final </a:t>
            </a:r>
            <a:r>
              <a:rPr sz="3000" spc="204" dirty="0">
                <a:solidFill>
                  <a:srgbClr val="2D4162"/>
                </a:solidFill>
                <a:latin typeface="Arial"/>
                <a:cs typeface="Arial"/>
              </a:rPr>
              <a:t>prediction. </a:t>
            </a:r>
            <a:r>
              <a:rPr sz="3000" spc="165" dirty="0">
                <a:solidFill>
                  <a:srgbClr val="2D4162"/>
                </a:solidFill>
                <a:latin typeface="Arial"/>
                <a:cs typeface="Arial"/>
              </a:rPr>
              <a:t>Such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3000" spc="325" dirty="0">
                <a:solidFill>
                  <a:srgbClr val="2D4162"/>
                </a:solidFill>
                <a:latin typeface="Arial"/>
                <a:cs typeface="Arial"/>
              </a:rPr>
              <a:t>meta-estimator </a:t>
            </a:r>
            <a:r>
              <a:rPr sz="3000" spc="310" dirty="0">
                <a:solidFill>
                  <a:srgbClr val="2D4162"/>
                </a:solidFill>
                <a:latin typeface="Arial"/>
                <a:cs typeface="Arial"/>
              </a:rPr>
              <a:t>can </a:t>
            </a:r>
            <a:r>
              <a:rPr sz="3000" spc="240" dirty="0">
                <a:solidFill>
                  <a:srgbClr val="2D4162"/>
                </a:solidFill>
                <a:latin typeface="Arial"/>
                <a:cs typeface="Arial"/>
              </a:rPr>
              <a:t>typically </a:t>
            </a:r>
            <a:r>
              <a:rPr sz="3000" spc="270" dirty="0">
                <a:solidFill>
                  <a:srgbClr val="2D4162"/>
                </a:solidFill>
                <a:latin typeface="Arial"/>
                <a:cs typeface="Arial"/>
              </a:rPr>
              <a:t>be </a:t>
            </a:r>
            <a:r>
              <a:rPr sz="3000" spc="229" dirty="0">
                <a:solidFill>
                  <a:srgbClr val="2D4162"/>
                </a:solidFill>
                <a:latin typeface="Arial"/>
                <a:cs typeface="Arial"/>
              </a:rPr>
              <a:t>used as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  </a:t>
            </a:r>
            <a:r>
              <a:rPr sz="3000" spc="305" dirty="0">
                <a:solidFill>
                  <a:srgbClr val="2D4162"/>
                </a:solidFill>
                <a:latin typeface="Arial"/>
                <a:cs typeface="Arial"/>
              </a:rPr>
              <a:t>way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to </a:t>
            </a:r>
            <a:r>
              <a:rPr sz="3000" spc="240" dirty="0">
                <a:solidFill>
                  <a:srgbClr val="2D4162"/>
                </a:solidFill>
                <a:latin typeface="Arial"/>
                <a:cs typeface="Arial"/>
              </a:rPr>
              <a:t>reduce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the variance </a:t>
            </a:r>
            <a:r>
              <a:rPr sz="3000" spc="20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3000" spc="295" dirty="0">
                <a:solidFill>
                  <a:srgbClr val="2D4162"/>
                </a:solidFill>
                <a:latin typeface="Arial"/>
                <a:cs typeface="Arial"/>
              </a:rPr>
              <a:t>black-box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estimator </a:t>
            </a:r>
            <a:r>
              <a:rPr sz="3000" spc="110" dirty="0">
                <a:solidFill>
                  <a:srgbClr val="2D4162"/>
                </a:solidFill>
                <a:latin typeface="Arial"/>
                <a:cs typeface="Arial"/>
              </a:rPr>
              <a:t>(e.g.,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3000" spc="215" dirty="0">
                <a:solidFill>
                  <a:srgbClr val="2D4162"/>
                </a:solidFill>
                <a:latin typeface="Arial"/>
                <a:cs typeface="Arial"/>
              </a:rPr>
              <a:t>decision  </a:t>
            </a:r>
            <a:r>
              <a:rPr sz="3000" spc="195" dirty="0">
                <a:solidFill>
                  <a:srgbClr val="2D4162"/>
                </a:solidFill>
                <a:latin typeface="Arial"/>
                <a:cs typeface="Arial"/>
              </a:rPr>
              <a:t>tree), </a:t>
            </a:r>
            <a:r>
              <a:rPr sz="3000" spc="305" dirty="0">
                <a:solidFill>
                  <a:srgbClr val="2D4162"/>
                </a:solidFill>
                <a:latin typeface="Arial"/>
                <a:cs typeface="Arial"/>
              </a:rPr>
              <a:t>by </a:t>
            </a: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introducing </a:t>
            </a:r>
            <a:r>
              <a:rPr sz="3000" spc="254" dirty="0">
                <a:solidFill>
                  <a:srgbClr val="2D4162"/>
                </a:solidFill>
                <a:latin typeface="Arial"/>
                <a:cs typeface="Arial"/>
              </a:rPr>
              <a:t>randomization </a:t>
            </a:r>
            <a:r>
              <a:rPr sz="3000" spc="229" dirty="0">
                <a:solidFill>
                  <a:srgbClr val="2D4162"/>
                </a:solidFill>
                <a:latin typeface="Arial"/>
                <a:cs typeface="Arial"/>
              </a:rPr>
              <a:t>into </a:t>
            </a:r>
            <a:r>
              <a:rPr sz="3000" spc="170" dirty="0">
                <a:solidFill>
                  <a:srgbClr val="2D4162"/>
                </a:solidFill>
                <a:latin typeface="Arial"/>
                <a:cs typeface="Arial"/>
              </a:rPr>
              <a:t>its </a:t>
            </a:r>
            <a:r>
              <a:rPr sz="3000" spc="235" dirty="0">
                <a:solidFill>
                  <a:srgbClr val="2D4162"/>
                </a:solidFill>
                <a:latin typeface="Arial"/>
                <a:cs typeface="Arial"/>
              </a:rPr>
              <a:t>construction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procedure</a:t>
            </a:r>
            <a:r>
              <a:rPr sz="3000" spc="18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35" dirty="0">
                <a:solidFill>
                  <a:srgbClr val="2D4162"/>
                </a:solidFill>
                <a:latin typeface="Arial"/>
                <a:cs typeface="Arial"/>
              </a:rPr>
              <a:t>and  </a:t>
            </a:r>
            <a:r>
              <a:rPr sz="3000" spc="254" dirty="0">
                <a:solidFill>
                  <a:srgbClr val="2D4162"/>
                </a:solidFill>
                <a:latin typeface="Arial"/>
                <a:cs typeface="Arial"/>
              </a:rPr>
              <a:t>then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15" dirty="0">
                <a:solidFill>
                  <a:srgbClr val="2D4162"/>
                </a:solidFill>
                <a:latin typeface="Arial"/>
                <a:cs typeface="Arial"/>
              </a:rPr>
              <a:t>making</a:t>
            </a:r>
            <a:r>
              <a:rPr sz="30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20" dirty="0">
                <a:solidFill>
                  <a:srgbClr val="2D4162"/>
                </a:solidFill>
                <a:latin typeface="Arial"/>
                <a:cs typeface="Arial"/>
              </a:rPr>
              <a:t>an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50" dirty="0">
                <a:solidFill>
                  <a:srgbClr val="2D4162"/>
                </a:solidFill>
                <a:latin typeface="Arial"/>
                <a:cs typeface="Arial"/>
              </a:rPr>
              <a:t>ensemble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65" dirty="0">
                <a:solidFill>
                  <a:srgbClr val="2D4162"/>
                </a:solidFill>
                <a:latin typeface="Arial"/>
                <a:cs typeface="Arial"/>
              </a:rPr>
              <a:t>out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0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2D4162"/>
                </a:solidFill>
                <a:latin typeface="Arial"/>
                <a:cs typeface="Arial"/>
              </a:rPr>
              <a:t>it.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10021" y="8042732"/>
            <a:ext cx="2458720" cy="2244725"/>
            <a:chOff x="6610021" y="8042732"/>
            <a:chExt cx="2458720" cy="2244725"/>
          </a:xfrm>
        </p:grpSpPr>
        <p:sp>
          <p:nvSpPr>
            <p:cNvPr id="3" name="object 3"/>
            <p:cNvSpPr/>
            <p:nvPr/>
          </p:nvSpPr>
          <p:spPr>
            <a:xfrm>
              <a:off x="6647215" y="9252307"/>
              <a:ext cx="1369060" cy="1035050"/>
            </a:xfrm>
            <a:custGeom>
              <a:avLst/>
              <a:gdLst/>
              <a:ahLst/>
              <a:cxnLst/>
              <a:rect l="l" t="t" r="r" b="b"/>
              <a:pathLst>
                <a:path w="1369059" h="1035050">
                  <a:moveTo>
                    <a:pt x="1025242" y="0"/>
                  </a:moveTo>
                  <a:lnTo>
                    <a:pt x="1368727" y="591920"/>
                  </a:lnTo>
                  <a:lnTo>
                    <a:pt x="1114418" y="1034692"/>
                  </a:lnTo>
                  <a:lnTo>
                    <a:pt x="255120" y="1034692"/>
                  </a:lnTo>
                  <a:lnTo>
                    <a:pt x="0" y="595055"/>
                  </a:lnTo>
                  <a:lnTo>
                    <a:pt x="340872" y="1568"/>
                  </a:lnTo>
                  <a:lnTo>
                    <a:pt x="102524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6433" y="8633091"/>
              <a:ext cx="2451735" cy="1654175"/>
            </a:xfrm>
            <a:custGeom>
              <a:avLst/>
              <a:gdLst/>
              <a:ahLst/>
              <a:cxnLst/>
              <a:rect l="l" t="t" r="r" b="b"/>
              <a:pathLst>
                <a:path w="2451734" h="1654175">
                  <a:moveTo>
                    <a:pt x="2451709" y="622642"/>
                  </a:moveTo>
                  <a:lnTo>
                    <a:pt x="2101303" y="10579"/>
                  </a:lnTo>
                  <a:lnTo>
                    <a:pt x="2082876" y="0"/>
                  </a:lnTo>
                  <a:lnTo>
                    <a:pt x="1953031" y="292"/>
                  </a:lnTo>
                  <a:lnTo>
                    <a:pt x="1393012" y="1587"/>
                  </a:lnTo>
                  <a:lnTo>
                    <a:pt x="1038161" y="588492"/>
                  </a:lnTo>
                  <a:lnTo>
                    <a:pt x="931570" y="588721"/>
                  </a:lnTo>
                  <a:lnTo>
                    <a:pt x="371576" y="590016"/>
                  </a:lnTo>
                  <a:lnTo>
                    <a:pt x="4089" y="1198956"/>
                  </a:lnTo>
                  <a:lnTo>
                    <a:pt x="0" y="1214348"/>
                  </a:lnTo>
                  <a:lnTo>
                    <a:pt x="1041" y="1222248"/>
                  </a:lnTo>
                  <a:lnTo>
                    <a:pt x="4152" y="1229728"/>
                  </a:lnTo>
                  <a:lnTo>
                    <a:pt x="250304" y="1653921"/>
                  </a:lnTo>
                  <a:lnTo>
                    <a:pt x="321475" y="1653921"/>
                  </a:lnTo>
                  <a:lnTo>
                    <a:pt x="66306" y="1214196"/>
                  </a:lnTo>
                  <a:lnTo>
                    <a:pt x="389483" y="651522"/>
                  </a:lnTo>
                  <a:lnTo>
                    <a:pt x="1030668" y="650062"/>
                  </a:lnTo>
                  <a:lnTo>
                    <a:pt x="1306652" y="1125639"/>
                  </a:lnTo>
                  <a:lnTo>
                    <a:pt x="1360157" y="1217866"/>
                  </a:lnTo>
                  <a:lnTo>
                    <a:pt x="1109700" y="1653921"/>
                  </a:lnTo>
                  <a:lnTo>
                    <a:pt x="1180680" y="1653921"/>
                  </a:lnTo>
                  <a:lnTo>
                    <a:pt x="1413535" y="1248511"/>
                  </a:lnTo>
                  <a:lnTo>
                    <a:pt x="2080133" y="1246974"/>
                  </a:lnTo>
                  <a:lnTo>
                    <a:pt x="2088159" y="1245895"/>
                  </a:lnTo>
                  <a:lnTo>
                    <a:pt x="2447620" y="638035"/>
                  </a:lnTo>
                  <a:lnTo>
                    <a:pt x="2450693" y="630542"/>
                  </a:lnTo>
                  <a:lnTo>
                    <a:pt x="2451709" y="622642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0797" y="8073522"/>
              <a:ext cx="1369060" cy="1187450"/>
            </a:xfrm>
            <a:custGeom>
              <a:avLst/>
              <a:gdLst/>
              <a:ahLst/>
              <a:cxnLst/>
              <a:rect l="l" t="t" r="r" b="b"/>
              <a:pathLst>
                <a:path w="1369059" h="1187450">
                  <a:moveTo>
                    <a:pt x="1025234" y="0"/>
                  </a:moveTo>
                  <a:lnTo>
                    <a:pt x="1368727" y="591925"/>
                  </a:lnTo>
                  <a:lnTo>
                    <a:pt x="1027855" y="1185411"/>
                  </a:lnTo>
                  <a:lnTo>
                    <a:pt x="343485" y="1186980"/>
                  </a:lnTo>
                  <a:lnTo>
                    <a:pt x="0" y="595059"/>
                  </a:lnTo>
                  <a:lnTo>
                    <a:pt x="340872" y="1573"/>
                  </a:lnTo>
                  <a:lnTo>
                    <a:pt x="1025234" y="0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0021" y="8042732"/>
              <a:ext cx="1430655" cy="1249045"/>
            </a:xfrm>
            <a:custGeom>
              <a:avLst/>
              <a:gdLst/>
              <a:ahLst/>
              <a:cxnLst/>
              <a:rect l="l" t="t" r="r" b="b"/>
              <a:pathLst>
                <a:path w="1430654" h="1249045">
                  <a:moveTo>
                    <a:pt x="1066734" y="1455"/>
                  </a:moveTo>
                  <a:lnTo>
                    <a:pt x="1426121" y="607266"/>
                  </a:lnTo>
                  <a:lnTo>
                    <a:pt x="1430278" y="622645"/>
                  </a:lnTo>
                  <a:lnTo>
                    <a:pt x="1429265" y="630549"/>
                  </a:lnTo>
                  <a:lnTo>
                    <a:pt x="1085317" y="1231529"/>
                  </a:lnTo>
                  <a:lnTo>
                    <a:pt x="374336" y="1248551"/>
                  </a:lnTo>
                  <a:lnTo>
                    <a:pt x="366306" y="1247504"/>
                  </a:lnTo>
                  <a:lnTo>
                    <a:pt x="358940" y="1244462"/>
                  </a:lnTo>
                  <a:lnTo>
                    <a:pt x="352600" y="1239632"/>
                  </a:lnTo>
                  <a:lnTo>
                    <a:pt x="347650" y="1233223"/>
                  </a:lnTo>
                  <a:lnTo>
                    <a:pt x="285218" y="1125638"/>
                  </a:lnTo>
                  <a:lnTo>
                    <a:pt x="391963" y="1186947"/>
                  </a:lnTo>
                  <a:lnTo>
                    <a:pt x="1040787" y="1185458"/>
                  </a:lnTo>
                  <a:lnTo>
                    <a:pt x="1363961" y="622786"/>
                  </a:lnTo>
                  <a:lnTo>
                    <a:pt x="1038316" y="61597"/>
                  </a:lnTo>
                  <a:lnTo>
                    <a:pt x="931590" y="298"/>
                  </a:lnTo>
                  <a:lnTo>
                    <a:pt x="1061445" y="0"/>
                  </a:lnTo>
                  <a:lnTo>
                    <a:pt x="1066734" y="1455"/>
                  </a:lnTo>
                  <a:close/>
                </a:path>
                <a:path w="1430654" h="1249045">
                  <a:moveTo>
                    <a:pt x="931590" y="298"/>
                  </a:moveTo>
                  <a:lnTo>
                    <a:pt x="1038316" y="61597"/>
                  </a:lnTo>
                  <a:lnTo>
                    <a:pt x="389480" y="63089"/>
                  </a:lnTo>
                  <a:lnTo>
                    <a:pt x="66306" y="625761"/>
                  </a:lnTo>
                  <a:lnTo>
                    <a:pt x="391963" y="1186947"/>
                  </a:lnTo>
                  <a:lnTo>
                    <a:pt x="285218" y="1125638"/>
                  </a:lnTo>
                  <a:lnTo>
                    <a:pt x="4157" y="641298"/>
                  </a:lnTo>
                  <a:lnTo>
                    <a:pt x="1047" y="633818"/>
                  </a:lnTo>
                  <a:lnTo>
                    <a:pt x="0" y="625918"/>
                  </a:lnTo>
                  <a:lnTo>
                    <a:pt x="1013" y="618014"/>
                  </a:lnTo>
                  <a:lnTo>
                    <a:pt x="344961" y="17035"/>
                  </a:lnTo>
                  <a:lnTo>
                    <a:pt x="371579" y="1586"/>
                  </a:lnTo>
                  <a:lnTo>
                    <a:pt x="931590" y="298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61133" y="9230066"/>
            <a:ext cx="1430655" cy="1057275"/>
            <a:chOff x="4561133" y="9230066"/>
            <a:chExt cx="1430655" cy="1057275"/>
          </a:xfrm>
        </p:grpSpPr>
        <p:sp>
          <p:nvSpPr>
            <p:cNvPr id="8" name="object 8"/>
            <p:cNvSpPr/>
            <p:nvPr/>
          </p:nvSpPr>
          <p:spPr>
            <a:xfrm>
              <a:off x="4591913" y="9260861"/>
              <a:ext cx="1369060" cy="1026160"/>
            </a:xfrm>
            <a:custGeom>
              <a:avLst/>
              <a:gdLst/>
              <a:ahLst/>
              <a:cxnLst/>
              <a:rect l="l" t="t" r="r" b="b"/>
              <a:pathLst>
                <a:path w="1369060" h="1026159">
                  <a:moveTo>
                    <a:pt x="1025234" y="0"/>
                  </a:moveTo>
                  <a:lnTo>
                    <a:pt x="1368727" y="591925"/>
                  </a:lnTo>
                  <a:lnTo>
                    <a:pt x="1119334" y="1026139"/>
                  </a:lnTo>
                  <a:lnTo>
                    <a:pt x="250150" y="1026139"/>
                  </a:lnTo>
                  <a:lnTo>
                    <a:pt x="0" y="595059"/>
                  </a:lnTo>
                  <a:lnTo>
                    <a:pt x="340872" y="1573"/>
                  </a:lnTo>
                  <a:lnTo>
                    <a:pt x="1025234" y="0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1133" y="9230066"/>
              <a:ext cx="1430655" cy="1057275"/>
            </a:xfrm>
            <a:custGeom>
              <a:avLst/>
              <a:gdLst/>
              <a:ahLst/>
              <a:cxnLst/>
              <a:rect l="l" t="t" r="r" b="b"/>
              <a:pathLst>
                <a:path w="1430654" h="1057275">
                  <a:moveTo>
                    <a:pt x="931570" y="299"/>
                  </a:moveTo>
                  <a:lnTo>
                    <a:pt x="1038316" y="61609"/>
                  </a:lnTo>
                  <a:lnTo>
                    <a:pt x="389492" y="63098"/>
                  </a:lnTo>
                  <a:lnTo>
                    <a:pt x="66313" y="625777"/>
                  </a:lnTo>
                  <a:lnTo>
                    <a:pt x="316517" y="1056933"/>
                  </a:lnTo>
                  <a:lnTo>
                    <a:pt x="245338" y="1056933"/>
                  </a:lnTo>
                  <a:lnTo>
                    <a:pt x="4157" y="641310"/>
                  </a:lnTo>
                  <a:lnTo>
                    <a:pt x="1047" y="633830"/>
                  </a:lnTo>
                  <a:lnTo>
                    <a:pt x="0" y="625930"/>
                  </a:lnTo>
                  <a:lnTo>
                    <a:pt x="1013" y="618026"/>
                  </a:lnTo>
                  <a:lnTo>
                    <a:pt x="345591" y="16221"/>
                  </a:lnTo>
                  <a:lnTo>
                    <a:pt x="371584" y="1590"/>
                  </a:lnTo>
                  <a:lnTo>
                    <a:pt x="931570" y="299"/>
                  </a:lnTo>
                  <a:close/>
                </a:path>
                <a:path w="1430654" h="1057275">
                  <a:moveTo>
                    <a:pt x="1066730" y="1455"/>
                  </a:moveTo>
                  <a:lnTo>
                    <a:pt x="1426118" y="607266"/>
                  </a:lnTo>
                  <a:lnTo>
                    <a:pt x="1430275" y="622645"/>
                  </a:lnTo>
                  <a:lnTo>
                    <a:pt x="1429261" y="630549"/>
                  </a:lnTo>
                  <a:lnTo>
                    <a:pt x="1426186" y="638042"/>
                  </a:lnTo>
                  <a:lnTo>
                    <a:pt x="1185594" y="1056933"/>
                  </a:lnTo>
                  <a:lnTo>
                    <a:pt x="1114614" y="1056933"/>
                  </a:lnTo>
                  <a:lnTo>
                    <a:pt x="1363966" y="622791"/>
                  </a:lnTo>
                  <a:lnTo>
                    <a:pt x="1038316" y="61609"/>
                  </a:lnTo>
                  <a:lnTo>
                    <a:pt x="931570" y="299"/>
                  </a:lnTo>
                  <a:lnTo>
                    <a:pt x="1061442" y="0"/>
                  </a:lnTo>
                  <a:lnTo>
                    <a:pt x="1066730" y="1455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661033" y="8041654"/>
            <a:ext cx="1430655" cy="1249045"/>
            <a:chOff x="8661033" y="8041654"/>
            <a:chExt cx="1430655" cy="1249045"/>
          </a:xfrm>
        </p:grpSpPr>
        <p:sp>
          <p:nvSpPr>
            <p:cNvPr id="11" name="object 11"/>
            <p:cNvSpPr/>
            <p:nvPr/>
          </p:nvSpPr>
          <p:spPr>
            <a:xfrm>
              <a:off x="8691797" y="8072449"/>
              <a:ext cx="1369060" cy="1187450"/>
            </a:xfrm>
            <a:custGeom>
              <a:avLst/>
              <a:gdLst/>
              <a:ahLst/>
              <a:cxnLst/>
              <a:rect l="l" t="t" r="r" b="b"/>
              <a:pathLst>
                <a:path w="1369059" h="1187450">
                  <a:moveTo>
                    <a:pt x="1025246" y="0"/>
                  </a:moveTo>
                  <a:lnTo>
                    <a:pt x="1368732" y="591920"/>
                  </a:lnTo>
                  <a:lnTo>
                    <a:pt x="1027855" y="1185414"/>
                  </a:lnTo>
                  <a:lnTo>
                    <a:pt x="343497" y="1186980"/>
                  </a:lnTo>
                  <a:lnTo>
                    <a:pt x="0" y="595062"/>
                  </a:lnTo>
                  <a:lnTo>
                    <a:pt x="340876" y="1568"/>
                  </a:lnTo>
                  <a:lnTo>
                    <a:pt x="102524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61033" y="8041654"/>
              <a:ext cx="1430655" cy="1249045"/>
            </a:xfrm>
            <a:custGeom>
              <a:avLst/>
              <a:gdLst/>
              <a:ahLst/>
              <a:cxnLst/>
              <a:rect l="l" t="t" r="r" b="b"/>
              <a:pathLst>
                <a:path w="1430654" h="1249045">
                  <a:moveTo>
                    <a:pt x="1066726" y="1455"/>
                  </a:moveTo>
                  <a:lnTo>
                    <a:pt x="1426114" y="607266"/>
                  </a:lnTo>
                  <a:lnTo>
                    <a:pt x="1430271" y="622645"/>
                  </a:lnTo>
                  <a:lnTo>
                    <a:pt x="1429257" y="630549"/>
                  </a:lnTo>
                  <a:lnTo>
                    <a:pt x="1085237" y="1231624"/>
                  </a:lnTo>
                  <a:lnTo>
                    <a:pt x="374329" y="1248551"/>
                  </a:lnTo>
                  <a:lnTo>
                    <a:pt x="366297" y="1247503"/>
                  </a:lnTo>
                  <a:lnTo>
                    <a:pt x="358932" y="1244462"/>
                  </a:lnTo>
                  <a:lnTo>
                    <a:pt x="352594" y="1239633"/>
                  </a:lnTo>
                  <a:lnTo>
                    <a:pt x="347642" y="1233223"/>
                  </a:lnTo>
                  <a:lnTo>
                    <a:pt x="285229" y="1125669"/>
                  </a:lnTo>
                  <a:lnTo>
                    <a:pt x="391955" y="1186967"/>
                  </a:lnTo>
                  <a:lnTo>
                    <a:pt x="1040783" y="1185470"/>
                  </a:lnTo>
                  <a:lnTo>
                    <a:pt x="1363957" y="622798"/>
                  </a:lnTo>
                  <a:lnTo>
                    <a:pt x="1038311" y="61609"/>
                  </a:lnTo>
                  <a:lnTo>
                    <a:pt x="931566" y="299"/>
                  </a:lnTo>
                  <a:lnTo>
                    <a:pt x="1061437" y="0"/>
                  </a:lnTo>
                  <a:lnTo>
                    <a:pt x="1066726" y="1455"/>
                  </a:lnTo>
                  <a:close/>
                </a:path>
                <a:path w="1430654" h="1249045">
                  <a:moveTo>
                    <a:pt x="931566" y="299"/>
                  </a:moveTo>
                  <a:lnTo>
                    <a:pt x="1038311" y="61609"/>
                  </a:lnTo>
                  <a:lnTo>
                    <a:pt x="389483" y="63106"/>
                  </a:lnTo>
                  <a:lnTo>
                    <a:pt x="66309" y="625777"/>
                  </a:lnTo>
                  <a:lnTo>
                    <a:pt x="391955" y="1186967"/>
                  </a:lnTo>
                  <a:lnTo>
                    <a:pt x="285229" y="1125669"/>
                  </a:lnTo>
                  <a:lnTo>
                    <a:pt x="4157" y="641302"/>
                  </a:lnTo>
                  <a:lnTo>
                    <a:pt x="1047" y="633822"/>
                  </a:lnTo>
                  <a:lnTo>
                    <a:pt x="0" y="625923"/>
                  </a:lnTo>
                  <a:lnTo>
                    <a:pt x="1013" y="618019"/>
                  </a:lnTo>
                  <a:lnTo>
                    <a:pt x="345046" y="16928"/>
                  </a:lnTo>
                  <a:lnTo>
                    <a:pt x="371579" y="1590"/>
                  </a:lnTo>
                  <a:lnTo>
                    <a:pt x="931566" y="299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05316" y="6860946"/>
            <a:ext cx="1430655" cy="1249045"/>
            <a:chOff x="6605316" y="6860946"/>
            <a:chExt cx="1430655" cy="1249045"/>
          </a:xfrm>
        </p:grpSpPr>
        <p:sp>
          <p:nvSpPr>
            <p:cNvPr id="14" name="object 14"/>
            <p:cNvSpPr/>
            <p:nvPr/>
          </p:nvSpPr>
          <p:spPr>
            <a:xfrm>
              <a:off x="6636087" y="6891744"/>
              <a:ext cx="1369060" cy="1187450"/>
            </a:xfrm>
            <a:custGeom>
              <a:avLst/>
              <a:gdLst/>
              <a:ahLst/>
              <a:cxnLst/>
              <a:rect l="l" t="t" r="r" b="b"/>
              <a:pathLst>
                <a:path w="1369059" h="1187450">
                  <a:moveTo>
                    <a:pt x="1025246" y="0"/>
                  </a:moveTo>
                  <a:lnTo>
                    <a:pt x="1368732" y="591920"/>
                  </a:lnTo>
                  <a:lnTo>
                    <a:pt x="1027855" y="1185414"/>
                  </a:lnTo>
                  <a:lnTo>
                    <a:pt x="343497" y="1186980"/>
                  </a:lnTo>
                  <a:lnTo>
                    <a:pt x="0" y="595062"/>
                  </a:lnTo>
                  <a:lnTo>
                    <a:pt x="340876" y="1568"/>
                  </a:lnTo>
                  <a:lnTo>
                    <a:pt x="1025246" y="0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5316" y="6860946"/>
              <a:ext cx="1430655" cy="1249045"/>
            </a:xfrm>
            <a:custGeom>
              <a:avLst/>
              <a:gdLst/>
              <a:ahLst/>
              <a:cxnLst/>
              <a:rect l="l" t="t" r="r" b="b"/>
              <a:pathLst>
                <a:path w="1430654" h="1249045">
                  <a:moveTo>
                    <a:pt x="1066734" y="1459"/>
                  </a:moveTo>
                  <a:lnTo>
                    <a:pt x="1426121" y="607270"/>
                  </a:lnTo>
                  <a:lnTo>
                    <a:pt x="1430278" y="622650"/>
                  </a:lnTo>
                  <a:lnTo>
                    <a:pt x="1429265" y="630554"/>
                  </a:lnTo>
                  <a:lnTo>
                    <a:pt x="1085317" y="1231533"/>
                  </a:lnTo>
                  <a:lnTo>
                    <a:pt x="374329" y="1248551"/>
                  </a:lnTo>
                  <a:lnTo>
                    <a:pt x="366299" y="1247504"/>
                  </a:lnTo>
                  <a:lnTo>
                    <a:pt x="358932" y="1244462"/>
                  </a:lnTo>
                  <a:lnTo>
                    <a:pt x="352592" y="1239632"/>
                  </a:lnTo>
                  <a:lnTo>
                    <a:pt x="347642" y="1233223"/>
                  </a:lnTo>
                  <a:lnTo>
                    <a:pt x="285229" y="1125669"/>
                  </a:lnTo>
                  <a:lnTo>
                    <a:pt x="391962" y="1186971"/>
                  </a:lnTo>
                  <a:lnTo>
                    <a:pt x="1040798" y="1185479"/>
                  </a:lnTo>
                  <a:lnTo>
                    <a:pt x="1363972" y="622807"/>
                  </a:lnTo>
                  <a:lnTo>
                    <a:pt x="1038319" y="61613"/>
                  </a:lnTo>
                  <a:lnTo>
                    <a:pt x="931566" y="299"/>
                  </a:lnTo>
                  <a:lnTo>
                    <a:pt x="1061437" y="0"/>
                  </a:lnTo>
                  <a:lnTo>
                    <a:pt x="1066734" y="1459"/>
                  </a:lnTo>
                  <a:close/>
                </a:path>
                <a:path w="1430654" h="1249045">
                  <a:moveTo>
                    <a:pt x="931566" y="299"/>
                  </a:moveTo>
                  <a:lnTo>
                    <a:pt x="1038319" y="61613"/>
                  </a:lnTo>
                  <a:lnTo>
                    <a:pt x="389490" y="63110"/>
                  </a:lnTo>
                  <a:lnTo>
                    <a:pt x="66317" y="625782"/>
                  </a:lnTo>
                  <a:lnTo>
                    <a:pt x="391962" y="1186971"/>
                  </a:lnTo>
                  <a:lnTo>
                    <a:pt x="285229" y="1125669"/>
                  </a:lnTo>
                  <a:lnTo>
                    <a:pt x="4157" y="641302"/>
                  </a:lnTo>
                  <a:lnTo>
                    <a:pt x="1047" y="633822"/>
                  </a:lnTo>
                  <a:lnTo>
                    <a:pt x="0" y="625923"/>
                  </a:lnTo>
                  <a:lnTo>
                    <a:pt x="1013" y="618019"/>
                  </a:lnTo>
                  <a:lnTo>
                    <a:pt x="344961" y="17039"/>
                  </a:lnTo>
                  <a:lnTo>
                    <a:pt x="371579" y="1590"/>
                  </a:lnTo>
                  <a:lnTo>
                    <a:pt x="931566" y="299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588571" y="8631160"/>
            <a:ext cx="1430655" cy="1249045"/>
          </a:xfrm>
          <a:custGeom>
            <a:avLst/>
            <a:gdLst/>
            <a:ahLst/>
            <a:cxnLst/>
            <a:rect l="l" t="t" r="r" b="b"/>
            <a:pathLst>
              <a:path w="1430654" h="1249045">
                <a:moveTo>
                  <a:pt x="1430286" y="622655"/>
                </a:moveTo>
                <a:lnTo>
                  <a:pt x="1079881" y="10591"/>
                </a:lnTo>
                <a:lnTo>
                  <a:pt x="1061440" y="0"/>
                </a:lnTo>
                <a:lnTo>
                  <a:pt x="931570" y="304"/>
                </a:lnTo>
                <a:lnTo>
                  <a:pt x="371589" y="1587"/>
                </a:lnTo>
                <a:lnTo>
                  <a:pt x="4089" y="610539"/>
                </a:lnTo>
                <a:lnTo>
                  <a:pt x="0" y="625932"/>
                </a:lnTo>
                <a:lnTo>
                  <a:pt x="1054" y="633831"/>
                </a:lnTo>
                <a:lnTo>
                  <a:pt x="285216" y="1125651"/>
                </a:lnTo>
                <a:lnTo>
                  <a:pt x="347649" y="1233233"/>
                </a:lnTo>
                <a:lnTo>
                  <a:pt x="374332" y="1248562"/>
                </a:lnTo>
                <a:lnTo>
                  <a:pt x="1058697" y="1246987"/>
                </a:lnTo>
                <a:lnTo>
                  <a:pt x="1426197" y="638035"/>
                </a:lnTo>
                <a:lnTo>
                  <a:pt x="1429270" y="630555"/>
                </a:lnTo>
                <a:lnTo>
                  <a:pt x="1430286" y="622655"/>
                </a:lnTo>
                <a:close/>
              </a:path>
            </a:pathLst>
          </a:custGeom>
          <a:solidFill>
            <a:srgbClr val="2D4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7463"/>
            <a:ext cx="4773270" cy="4365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38314" y="8231747"/>
            <a:ext cx="2571115" cy="2055495"/>
            <a:chOff x="1338314" y="8231747"/>
            <a:chExt cx="2571115" cy="2055495"/>
          </a:xfrm>
        </p:grpSpPr>
        <p:sp>
          <p:nvSpPr>
            <p:cNvPr id="19" name="object 19"/>
            <p:cNvSpPr/>
            <p:nvPr/>
          </p:nvSpPr>
          <p:spPr>
            <a:xfrm>
              <a:off x="1355473" y="8249607"/>
              <a:ext cx="2171700" cy="1086485"/>
            </a:xfrm>
            <a:custGeom>
              <a:avLst/>
              <a:gdLst/>
              <a:ahLst/>
              <a:cxnLst/>
              <a:rect l="l" t="t" r="r" b="b"/>
              <a:pathLst>
                <a:path w="2171700" h="1086484">
                  <a:moveTo>
                    <a:pt x="1243339" y="1085937"/>
                  </a:moveTo>
                  <a:lnTo>
                    <a:pt x="0" y="858389"/>
                  </a:lnTo>
                  <a:lnTo>
                    <a:pt x="927817" y="0"/>
                  </a:lnTo>
                  <a:lnTo>
                    <a:pt x="2171158" y="227552"/>
                  </a:lnTo>
                  <a:lnTo>
                    <a:pt x="1243339" y="108593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55473" y="9107997"/>
              <a:ext cx="1520190" cy="1179195"/>
            </a:xfrm>
            <a:custGeom>
              <a:avLst/>
              <a:gdLst/>
              <a:ahLst/>
              <a:cxnLst/>
              <a:rect l="l" t="t" r="r" b="b"/>
              <a:pathLst>
                <a:path w="1520189" h="1179195">
                  <a:moveTo>
                    <a:pt x="1519786" y="1179002"/>
                  </a:moveTo>
                  <a:lnTo>
                    <a:pt x="342561" y="1179002"/>
                  </a:lnTo>
                  <a:lnTo>
                    <a:pt x="0" y="0"/>
                  </a:lnTo>
                  <a:lnTo>
                    <a:pt x="1243339" y="227547"/>
                  </a:lnTo>
                  <a:lnTo>
                    <a:pt x="1519786" y="1179002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8812" y="8477160"/>
              <a:ext cx="1292225" cy="1810385"/>
            </a:xfrm>
            <a:custGeom>
              <a:avLst/>
              <a:gdLst/>
              <a:ahLst/>
              <a:cxnLst/>
              <a:rect l="l" t="t" r="r" b="b"/>
              <a:pathLst>
                <a:path w="1292225" h="1810384">
                  <a:moveTo>
                    <a:pt x="690849" y="1809839"/>
                  </a:moveTo>
                  <a:lnTo>
                    <a:pt x="276447" y="1809839"/>
                  </a:lnTo>
                  <a:lnTo>
                    <a:pt x="0" y="858385"/>
                  </a:lnTo>
                  <a:lnTo>
                    <a:pt x="927819" y="0"/>
                  </a:lnTo>
                  <a:lnTo>
                    <a:pt x="1292060" y="1253620"/>
                  </a:lnTo>
                  <a:lnTo>
                    <a:pt x="690849" y="1809839"/>
                  </a:lnTo>
                  <a:close/>
                </a:path>
              </a:pathLst>
            </a:custGeom>
            <a:solidFill>
              <a:srgbClr val="C74A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8314" y="8231747"/>
              <a:ext cx="2571115" cy="2055495"/>
            </a:xfrm>
            <a:custGeom>
              <a:avLst/>
              <a:gdLst/>
              <a:ahLst/>
              <a:cxnLst/>
              <a:rect l="l" t="t" r="r" b="b"/>
              <a:pathLst>
                <a:path w="2571115" h="2055495">
                  <a:moveTo>
                    <a:pt x="377593" y="2055252"/>
                  </a:moveTo>
                  <a:lnTo>
                    <a:pt x="299" y="879529"/>
                  </a:lnTo>
                  <a:lnTo>
                    <a:pt x="0" y="876178"/>
                  </a:lnTo>
                  <a:lnTo>
                    <a:pt x="72" y="874670"/>
                  </a:lnTo>
                  <a:lnTo>
                    <a:pt x="4602" y="864599"/>
                  </a:lnTo>
                  <a:lnTo>
                    <a:pt x="4958" y="864224"/>
                  </a:lnTo>
                  <a:lnTo>
                    <a:pt x="5210" y="863916"/>
                  </a:lnTo>
                  <a:lnTo>
                    <a:pt x="937286" y="1587"/>
                  </a:lnTo>
                  <a:lnTo>
                    <a:pt x="942749" y="0"/>
                  </a:lnTo>
                  <a:lnTo>
                    <a:pt x="1024039" y="14877"/>
                  </a:lnTo>
                  <a:lnTo>
                    <a:pt x="950332" y="36293"/>
                  </a:lnTo>
                  <a:lnTo>
                    <a:pt x="54011" y="865537"/>
                  </a:lnTo>
                  <a:lnTo>
                    <a:pt x="115108" y="876719"/>
                  </a:lnTo>
                  <a:lnTo>
                    <a:pt x="41392" y="898138"/>
                  </a:lnTo>
                  <a:lnTo>
                    <a:pt x="377593" y="2055252"/>
                  </a:lnTo>
                  <a:close/>
                </a:path>
                <a:path w="2571115" h="2055495">
                  <a:moveTo>
                    <a:pt x="1328849" y="1063948"/>
                  </a:moveTo>
                  <a:lnTo>
                    <a:pt x="1255142" y="1085364"/>
                  </a:lnTo>
                  <a:lnTo>
                    <a:pt x="2151461" y="256116"/>
                  </a:lnTo>
                  <a:lnTo>
                    <a:pt x="950332" y="36293"/>
                  </a:lnTo>
                  <a:lnTo>
                    <a:pt x="1024039" y="14877"/>
                  </a:lnTo>
                  <a:lnTo>
                    <a:pt x="2191802" y="228600"/>
                  </a:lnTo>
                  <a:lnTo>
                    <a:pt x="2192175" y="228726"/>
                  </a:lnTo>
                  <a:lnTo>
                    <a:pt x="2192667" y="228849"/>
                  </a:lnTo>
                  <a:lnTo>
                    <a:pt x="2192795" y="228837"/>
                  </a:lnTo>
                  <a:lnTo>
                    <a:pt x="2193042" y="228908"/>
                  </a:lnTo>
                  <a:lnTo>
                    <a:pt x="2193182" y="228975"/>
                  </a:lnTo>
                  <a:lnTo>
                    <a:pt x="2193670" y="229124"/>
                  </a:lnTo>
                  <a:lnTo>
                    <a:pt x="2212553" y="267294"/>
                  </a:lnTo>
                  <a:lnTo>
                    <a:pt x="2179576" y="276881"/>
                  </a:lnTo>
                  <a:lnTo>
                    <a:pt x="1328849" y="1063948"/>
                  </a:lnTo>
                  <a:close/>
                </a:path>
                <a:path w="2571115" h="2055495">
                  <a:moveTo>
                    <a:pt x="1976630" y="2055252"/>
                  </a:moveTo>
                  <a:lnTo>
                    <a:pt x="1926066" y="2055252"/>
                  </a:lnTo>
                  <a:lnTo>
                    <a:pt x="2533119" y="1493626"/>
                  </a:lnTo>
                  <a:lnTo>
                    <a:pt x="2179584" y="276873"/>
                  </a:lnTo>
                  <a:lnTo>
                    <a:pt x="2212553" y="267294"/>
                  </a:lnTo>
                  <a:lnTo>
                    <a:pt x="2570857" y="1500479"/>
                  </a:lnTo>
                  <a:lnTo>
                    <a:pt x="2568990" y="1507218"/>
                  </a:lnTo>
                  <a:lnTo>
                    <a:pt x="1976630" y="2055252"/>
                  </a:lnTo>
                  <a:close/>
                </a:path>
                <a:path w="2571115" h="2055495">
                  <a:moveTo>
                    <a:pt x="1554818" y="2055252"/>
                  </a:moveTo>
                  <a:lnTo>
                    <a:pt x="1519071" y="2055252"/>
                  </a:lnTo>
                  <a:lnTo>
                    <a:pt x="1246967" y="1118778"/>
                  </a:lnTo>
                  <a:lnTo>
                    <a:pt x="41392" y="898138"/>
                  </a:lnTo>
                  <a:lnTo>
                    <a:pt x="115108" y="876719"/>
                  </a:lnTo>
                  <a:lnTo>
                    <a:pt x="1255142" y="1085364"/>
                  </a:lnTo>
                  <a:lnTo>
                    <a:pt x="1328849" y="1063948"/>
                  </a:lnTo>
                  <a:lnTo>
                    <a:pt x="1279940" y="1109198"/>
                  </a:lnTo>
                  <a:lnTo>
                    <a:pt x="1554818" y="2055252"/>
                  </a:lnTo>
                  <a:close/>
                </a:path>
              </a:pathLst>
            </a:custGeom>
            <a:solidFill>
              <a:srgbClr val="2D4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7723" y="1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15" dirty="0">
                <a:solidFill>
                  <a:srgbClr val="2D4162"/>
                </a:solidFill>
                <a:latin typeface="Arial"/>
                <a:cs typeface="Arial"/>
              </a:rPr>
              <a:t>AdaBoost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235" dirty="0"/>
              <a:t>8</a:t>
            </a:fld>
            <a:endParaRPr spc="235" dirty="0"/>
          </a:p>
        </p:txBody>
      </p:sp>
      <p:sp>
        <p:nvSpPr>
          <p:cNvPr id="24" name="object 24"/>
          <p:cNvSpPr txBox="1"/>
          <p:nvPr/>
        </p:nvSpPr>
        <p:spPr>
          <a:xfrm>
            <a:off x="0" y="1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7758" y="2471459"/>
            <a:ext cx="114490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3000" spc="105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195" dirty="0">
                <a:solidFill>
                  <a:srgbClr val="2D4162"/>
                </a:solidFill>
                <a:latin typeface="Arial"/>
                <a:cs typeface="Arial"/>
              </a:rPr>
              <a:t>AdaBoost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170" dirty="0">
                <a:solidFill>
                  <a:srgbClr val="2D4162"/>
                </a:solidFill>
                <a:latin typeface="Arial"/>
                <a:cs typeface="Arial"/>
              </a:rPr>
              <a:t>classifier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2D4162"/>
                </a:solidFill>
                <a:latin typeface="Arial"/>
                <a:cs typeface="Arial"/>
              </a:rPr>
              <a:t>is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25" dirty="0">
                <a:solidFill>
                  <a:srgbClr val="2D4162"/>
                </a:solidFill>
                <a:latin typeface="Arial"/>
                <a:cs typeface="Arial"/>
              </a:rPr>
              <a:t>meta-estimator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00" dirty="0">
                <a:solidFill>
                  <a:srgbClr val="2D4162"/>
                </a:solidFill>
                <a:latin typeface="Arial"/>
                <a:cs typeface="Arial"/>
              </a:rPr>
              <a:t>that</a:t>
            </a:r>
            <a:r>
              <a:rPr sz="3000" spc="6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35" dirty="0">
                <a:solidFill>
                  <a:srgbClr val="2D4162"/>
                </a:solidFill>
                <a:latin typeface="Arial"/>
                <a:cs typeface="Arial"/>
              </a:rPr>
              <a:t>begins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05" dirty="0">
                <a:solidFill>
                  <a:srgbClr val="2D4162"/>
                </a:solidFill>
                <a:latin typeface="Arial"/>
                <a:cs typeface="Arial"/>
              </a:rPr>
              <a:t>by  </a:t>
            </a:r>
            <a:r>
              <a:rPr sz="3000" spc="229" dirty="0">
                <a:solidFill>
                  <a:srgbClr val="2D4162"/>
                </a:solidFill>
                <a:latin typeface="Arial"/>
                <a:cs typeface="Arial"/>
              </a:rPr>
              <a:t>fitting </a:t>
            </a:r>
            <a:r>
              <a:rPr sz="3000" spc="365" dirty="0">
                <a:solidFill>
                  <a:srgbClr val="2D4162"/>
                </a:solidFill>
                <a:latin typeface="Arial"/>
                <a:cs typeface="Arial"/>
              </a:rPr>
              <a:t>a </a:t>
            </a:r>
            <a:r>
              <a:rPr sz="3000" spc="170" dirty="0">
                <a:solidFill>
                  <a:srgbClr val="2D4162"/>
                </a:solidFill>
                <a:latin typeface="Arial"/>
                <a:cs typeface="Arial"/>
              </a:rPr>
              <a:t>classifier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on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3000" spc="220" dirty="0">
                <a:solidFill>
                  <a:srgbClr val="2D4162"/>
                </a:solidFill>
                <a:latin typeface="Arial"/>
                <a:cs typeface="Arial"/>
              </a:rPr>
              <a:t>original </a:t>
            </a:r>
            <a:r>
              <a:rPr sz="3000" spc="275" dirty="0">
                <a:solidFill>
                  <a:srgbClr val="2D4162"/>
                </a:solidFill>
                <a:latin typeface="Arial"/>
                <a:cs typeface="Arial"/>
              </a:rPr>
              <a:t>dataset </a:t>
            </a:r>
            <a:r>
              <a:rPr sz="3000" spc="335" dirty="0">
                <a:solidFill>
                  <a:srgbClr val="2D4162"/>
                </a:solidFill>
                <a:latin typeface="Arial"/>
                <a:cs typeface="Arial"/>
              </a:rPr>
              <a:t>and </a:t>
            </a:r>
            <a:r>
              <a:rPr sz="3000" spc="254" dirty="0">
                <a:solidFill>
                  <a:srgbClr val="2D4162"/>
                </a:solidFill>
                <a:latin typeface="Arial"/>
                <a:cs typeface="Arial"/>
              </a:rPr>
              <a:t>then </a:t>
            </a:r>
            <a:r>
              <a:rPr sz="3000" spc="165" dirty="0">
                <a:solidFill>
                  <a:srgbClr val="2D4162"/>
                </a:solidFill>
                <a:latin typeface="Arial"/>
                <a:cs typeface="Arial"/>
              </a:rPr>
              <a:t>fits 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additional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20" dirty="0">
                <a:solidFill>
                  <a:srgbClr val="2D4162"/>
                </a:solidFill>
                <a:latin typeface="Arial"/>
                <a:cs typeface="Arial"/>
              </a:rPr>
              <a:t>copies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00" dirty="0">
                <a:solidFill>
                  <a:srgbClr val="2D4162"/>
                </a:solidFill>
                <a:latin typeface="Arial"/>
                <a:cs typeface="Arial"/>
              </a:rPr>
              <a:t>of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170" dirty="0">
                <a:solidFill>
                  <a:srgbClr val="2D4162"/>
                </a:solidFill>
                <a:latin typeface="Arial"/>
                <a:cs typeface="Arial"/>
              </a:rPr>
              <a:t>classifier</a:t>
            </a:r>
            <a:r>
              <a:rPr sz="3000" spc="75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on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the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15" dirty="0">
                <a:solidFill>
                  <a:srgbClr val="2D4162"/>
                </a:solidFill>
                <a:latin typeface="Arial"/>
                <a:cs typeface="Arial"/>
              </a:rPr>
              <a:t>same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275" dirty="0">
                <a:solidFill>
                  <a:srgbClr val="2D4162"/>
                </a:solidFill>
                <a:latin typeface="Arial"/>
                <a:cs typeface="Arial"/>
              </a:rPr>
              <a:t>dataset</a:t>
            </a:r>
            <a:r>
              <a:rPr sz="3000" spc="7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305" dirty="0">
                <a:solidFill>
                  <a:srgbClr val="2D4162"/>
                </a:solidFill>
                <a:latin typeface="Arial"/>
                <a:cs typeface="Arial"/>
              </a:rPr>
              <a:t>but  </a:t>
            </a:r>
            <a:r>
              <a:rPr sz="3000" spc="220" dirty="0">
                <a:solidFill>
                  <a:srgbClr val="2D4162"/>
                </a:solidFill>
                <a:latin typeface="Arial"/>
                <a:cs typeface="Arial"/>
              </a:rPr>
              <a:t>where </a:t>
            </a:r>
            <a:r>
              <a:rPr sz="3000" spc="245" dirty="0">
                <a:solidFill>
                  <a:srgbClr val="2D4162"/>
                </a:solidFill>
                <a:latin typeface="Arial"/>
                <a:cs typeface="Arial"/>
              </a:rPr>
              <a:t>the </a:t>
            </a:r>
            <a:r>
              <a:rPr sz="3000" spc="235" dirty="0">
                <a:solidFill>
                  <a:srgbClr val="2D4162"/>
                </a:solidFill>
                <a:latin typeface="Arial"/>
                <a:cs typeface="Arial"/>
              </a:rPr>
              <a:t>weights </a:t>
            </a:r>
            <a:r>
              <a:rPr sz="3000" spc="200" dirty="0">
                <a:solidFill>
                  <a:srgbClr val="2D4162"/>
                </a:solidFill>
                <a:latin typeface="Arial"/>
                <a:cs typeface="Arial"/>
              </a:rPr>
              <a:t>of </a:t>
            </a:r>
            <a:r>
              <a:rPr sz="3000" spc="215" dirty="0">
                <a:solidFill>
                  <a:srgbClr val="2D4162"/>
                </a:solidFill>
                <a:latin typeface="Arial"/>
                <a:cs typeface="Arial"/>
              </a:rPr>
              <a:t>incorrectly </a:t>
            </a:r>
            <a:r>
              <a:rPr sz="3000" spc="195" dirty="0">
                <a:solidFill>
                  <a:srgbClr val="2D4162"/>
                </a:solidFill>
                <a:latin typeface="Arial"/>
                <a:cs typeface="Arial"/>
              </a:rPr>
              <a:t>classified </a:t>
            </a:r>
            <a:r>
              <a:rPr sz="3000" spc="220" dirty="0">
                <a:solidFill>
                  <a:srgbClr val="2D4162"/>
                </a:solidFill>
                <a:latin typeface="Arial"/>
                <a:cs typeface="Arial"/>
              </a:rPr>
              <a:t>instances </a:t>
            </a:r>
            <a:r>
              <a:rPr sz="3000" spc="229" dirty="0">
                <a:solidFill>
                  <a:srgbClr val="2D4162"/>
                </a:solidFill>
                <a:latin typeface="Arial"/>
                <a:cs typeface="Arial"/>
              </a:rPr>
              <a:t>are  </a:t>
            </a:r>
            <a:r>
              <a:rPr sz="3000" spc="254" dirty="0">
                <a:solidFill>
                  <a:srgbClr val="2D4162"/>
                </a:solidFill>
                <a:latin typeface="Arial"/>
                <a:cs typeface="Arial"/>
              </a:rPr>
              <a:t>adjusted </a:t>
            </a:r>
            <a:r>
              <a:rPr sz="3000" spc="235" dirty="0">
                <a:solidFill>
                  <a:srgbClr val="2D4162"/>
                </a:solidFill>
                <a:latin typeface="Arial"/>
                <a:cs typeface="Arial"/>
              </a:rPr>
              <a:t>such </a:t>
            </a:r>
            <a:r>
              <a:rPr sz="3000" spc="300" dirty="0">
                <a:solidFill>
                  <a:srgbClr val="2D4162"/>
                </a:solidFill>
                <a:latin typeface="Arial"/>
                <a:cs typeface="Arial"/>
              </a:rPr>
              <a:t>that </a:t>
            </a:r>
            <a:r>
              <a:rPr sz="3000" spc="240" dirty="0">
                <a:solidFill>
                  <a:srgbClr val="2D4162"/>
                </a:solidFill>
                <a:latin typeface="Arial"/>
                <a:cs typeface="Arial"/>
              </a:rPr>
              <a:t>subsequent </a:t>
            </a:r>
            <a:r>
              <a:rPr sz="3000" spc="165" dirty="0">
                <a:solidFill>
                  <a:srgbClr val="2D4162"/>
                </a:solidFill>
                <a:latin typeface="Arial"/>
                <a:cs typeface="Arial"/>
              </a:rPr>
              <a:t>classifiers </a:t>
            </a:r>
            <a:r>
              <a:rPr sz="3000" spc="215" dirty="0">
                <a:solidFill>
                  <a:srgbClr val="2D4162"/>
                </a:solidFill>
                <a:latin typeface="Arial"/>
                <a:cs typeface="Arial"/>
              </a:rPr>
              <a:t>focus </a:t>
            </a:r>
            <a:r>
              <a:rPr sz="3000" spc="295" dirty="0">
                <a:solidFill>
                  <a:srgbClr val="2D4162"/>
                </a:solidFill>
                <a:latin typeface="Arial"/>
                <a:cs typeface="Arial"/>
              </a:rPr>
              <a:t>more </a:t>
            </a:r>
            <a:r>
              <a:rPr sz="3000" spc="260" dirty="0">
                <a:solidFill>
                  <a:srgbClr val="2D4162"/>
                </a:solidFill>
                <a:latin typeface="Arial"/>
                <a:cs typeface="Arial"/>
              </a:rPr>
              <a:t>on  </a:t>
            </a:r>
            <a:r>
              <a:rPr sz="3000" spc="210" dirty="0">
                <a:solidFill>
                  <a:srgbClr val="2D4162"/>
                </a:solidFill>
                <a:latin typeface="Arial"/>
                <a:cs typeface="Arial"/>
              </a:rPr>
              <a:t>difficult</a:t>
            </a:r>
            <a:r>
              <a:rPr sz="3000" spc="60" dirty="0">
                <a:solidFill>
                  <a:srgbClr val="2D4162"/>
                </a:solidFill>
                <a:latin typeface="Arial"/>
                <a:cs typeface="Arial"/>
              </a:rPr>
              <a:t> </a:t>
            </a:r>
            <a:r>
              <a:rPr sz="3000" spc="150" dirty="0">
                <a:solidFill>
                  <a:srgbClr val="2D4162"/>
                </a:solidFill>
                <a:latin typeface="Arial"/>
                <a:cs typeface="Arial"/>
              </a:rPr>
              <a:t>cases.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983" y="1574656"/>
            <a:ext cx="9118518" cy="791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723" y="2"/>
            <a:ext cx="17440275" cy="8477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0447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610"/>
              </a:spcBef>
            </a:pPr>
            <a:r>
              <a:rPr sz="2400" spc="260" dirty="0">
                <a:solidFill>
                  <a:srgbClr val="2D4162"/>
                </a:solidFill>
                <a:latin typeface="Arial"/>
                <a:cs typeface="Arial"/>
              </a:rPr>
              <a:t>Methodology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fld id="{81D60167-4931-47E6-BA6A-407CBD079E47}" type="slidenum">
              <a:rPr spc="-620" dirty="0"/>
              <a:t>9</a:t>
            </a:fld>
            <a:endParaRPr spc="-620" dirty="0"/>
          </a:p>
        </p:txBody>
      </p:sp>
      <p:sp>
        <p:nvSpPr>
          <p:cNvPr id="4" name="object 4"/>
          <p:cNvSpPr txBox="1"/>
          <p:nvPr/>
        </p:nvSpPr>
        <p:spPr>
          <a:xfrm>
            <a:off x="0" y="2"/>
            <a:ext cx="847725" cy="847725"/>
          </a:xfrm>
          <a:prstGeom prst="rect">
            <a:avLst/>
          </a:prstGeom>
          <a:solidFill>
            <a:srgbClr val="C74A31"/>
          </a:solidFill>
        </p:spPr>
        <p:txBody>
          <a:bodyPr vert="horz" wrap="square" lIns="0" tIns="204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400" spc="10" dirty="0">
                <a:solidFill>
                  <a:srgbClr val="EDEDED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58984" y="2944614"/>
            <a:ext cx="658050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395" dirty="0">
                <a:solidFill>
                  <a:srgbClr val="000000"/>
                </a:solidFill>
              </a:rPr>
              <a:t>1. </a:t>
            </a:r>
            <a:r>
              <a:rPr sz="3150" spc="254" dirty="0">
                <a:solidFill>
                  <a:srgbClr val="000000"/>
                </a:solidFill>
              </a:rPr>
              <a:t>Data </a:t>
            </a:r>
            <a:r>
              <a:rPr sz="3150" spc="190" dirty="0">
                <a:solidFill>
                  <a:srgbClr val="000000"/>
                </a:solidFill>
              </a:rPr>
              <a:t>Analysis </a:t>
            </a:r>
            <a:r>
              <a:rPr sz="3150" spc="355" dirty="0">
                <a:solidFill>
                  <a:srgbClr val="000000"/>
                </a:solidFill>
              </a:rPr>
              <a:t>and</a:t>
            </a:r>
            <a:r>
              <a:rPr sz="3150" spc="-310" dirty="0">
                <a:solidFill>
                  <a:srgbClr val="000000"/>
                </a:solidFill>
              </a:rPr>
              <a:t> </a:t>
            </a:r>
            <a:r>
              <a:rPr sz="3150" spc="220" dirty="0">
                <a:solidFill>
                  <a:srgbClr val="000000"/>
                </a:solidFill>
              </a:rPr>
              <a:t>Preparation</a:t>
            </a:r>
            <a:endParaRPr sz="3150"/>
          </a:p>
        </p:txBody>
      </p:sp>
      <p:sp>
        <p:nvSpPr>
          <p:cNvPr id="6" name="object 6"/>
          <p:cNvSpPr txBox="1"/>
          <p:nvPr/>
        </p:nvSpPr>
        <p:spPr>
          <a:xfrm>
            <a:off x="9958984" y="4212938"/>
            <a:ext cx="492188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58470" algn="l"/>
              </a:tabLst>
            </a:pPr>
            <a:r>
              <a:rPr sz="3150" spc="245" dirty="0">
                <a:latin typeface="Arial"/>
                <a:cs typeface="Arial"/>
              </a:rPr>
              <a:t>Balancing </a:t>
            </a:r>
            <a:r>
              <a:rPr sz="3150" spc="215" dirty="0">
                <a:latin typeface="Arial"/>
                <a:cs typeface="Arial"/>
              </a:rPr>
              <a:t>of</a:t>
            </a:r>
            <a:r>
              <a:rPr sz="3150" spc="-125" dirty="0">
                <a:latin typeface="Arial"/>
                <a:cs typeface="Arial"/>
              </a:rPr>
              <a:t> </a:t>
            </a:r>
            <a:r>
              <a:rPr sz="3150" spc="254" dirty="0">
                <a:latin typeface="Arial"/>
                <a:cs typeface="Arial"/>
              </a:rPr>
              <a:t>Data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2"/>
            </a:pPr>
            <a:endParaRPr sz="5400">
              <a:latin typeface="Arial"/>
              <a:cs typeface="Arial"/>
            </a:endParaRPr>
          </a:p>
          <a:p>
            <a:pPr marL="464184" indent="-452120">
              <a:lnSpc>
                <a:spcPct val="100000"/>
              </a:lnSpc>
              <a:buAutoNum type="arabicPeriod" startAt="2"/>
              <a:tabLst>
                <a:tab pos="464820" algn="l"/>
              </a:tabLst>
            </a:pPr>
            <a:r>
              <a:rPr sz="3150" spc="175" dirty="0">
                <a:latin typeface="Arial"/>
                <a:cs typeface="Arial"/>
              </a:rPr>
              <a:t>Feature</a:t>
            </a:r>
            <a:r>
              <a:rPr sz="3150" spc="60" dirty="0">
                <a:latin typeface="Arial"/>
                <a:cs typeface="Arial"/>
              </a:rPr>
              <a:t> </a:t>
            </a:r>
            <a:r>
              <a:rPr sz="3150" spc="180" dirty="0">
                <a:latin typeface="Arial"/>
                <a:cs typeface="Arial"/>
              </a:rPr>
              <a:t>Selection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arabicPeriod" startAt="2"/>
            </a:pPr>
            <a:endParaRPr sz="5350">
              <a:latin typeface="Arial"/>
              <a:cs typeface="Arial"/>
            </a:endParaRPr>
          </a:p>
          <a:p>
            <a:pPr marL="485775" indent="-473709">
              <a:lnSpc>
                <a:spcPct val="100000"/>
              </a:lnSpc>
              <a:buAutoNum type="arabicPeriod" startAt="2"/>
              <a:tabLst>
                <a:tab pos="486409" algn="l"/>
              </a:tabLst>
            </a:pPr>
            <a:r>
              <a:rPr sz="3150" spc="185" dirty="0">
                <a:latin typeface="Arial"/>
                <a:cs typeface="Arial"/>
              </a:rPr>
              <a:t>Ensemble</a:t>
            </a:r>
            <a:r>
              <a:rPr sz="3150" spc="30" dirty="0">
                <a:latin typeface="Arial"/>
                <a:cs typeface="Arial"/>
              </a:rPr>
              <a:t> </a:t>
            </a:r>
            <a:r>
              <a:rPr sz="3150" spc="204" dirty="0">
                <a:latin typeface="Arial"/>
                <a:cs typeface="Arial"/>
              </a:rPr>
              <a:t>Techniques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416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765</Words>
  <Application>Microsoft Office PowerPoint</Application>
  <PresentationFormat>Custom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Office Theme</vt:lpstr>
      <vt:lpstr>PowerPoint Presentation</vt:lpstr>
      <vt:lpstr>Agenda</vt:lpstr>
      <vt:lpstr>PowerPoint Presentation</vt:lpstr>
      <vt:lpstr>The data required for the prediction of diabetes has been collected from various  sources. These data have been segregated into rows and columns of a table.</vt:lpstr>
      <vt:lpstr>1) id</vt:lpstr>
      <vt:lpstr>These are techniques that create multiple models  and then combine them to produce improved  results. Ensemble methods usually produce more  accurate solutions than a single model would.</vt:lpstr>
      <vt:lpstr>PowerPoint Presentation</vt:lpstr>
      <vt:lpstr>PowerPoint Presentation</vt:lpstr>
      <vt:lpstr>1. Data Analysis and Preparation</vt:lpstr>
      <vt:lpstr>- Discover Outlier</vt:lpstr>
      <vt:lpstr>PowerPoint Presentation</vt:lpstr>
      <vt:lpstr>Synthetic Minority Oversampling Technique(SMOTE)</vt:lpstr>
      <vt:lpstr>Models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</cp:lastModifiedBy>
  <cp:revision>4</cp:revision>
  <dcterms:created xsi:type="dcterms:W3CDTF">2022-07-10T08:57:13Z</dcterms:created>
  <dcterms:modified xsi:type="dcterms:W3CDTF">2022-07-27T09:52:05Z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2022-07-10T00:00:00Z</vt:filetime>
  </property>
</Properties>
</file>