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Ubuntu"/>
      <p:bold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Ubuntu-boldItalic.fntdata"/><Relationship Id="rId21" Type="http://schemas.openxmlformats.org/officeDocument/2006/relationships/font" Target="fonts/Ubuntu-bold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1539346" y="-167746"/>
            <a:ext cx="3017309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3154892" y="1447800"/>
            <a:ext cx="3901017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360892" y="127000"/>
            <a:ext cx="3901017" cy="40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457200" y="1420283"/>
            <a:ext cx="5181600" cy="980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914400" y="2590800"/>
            <a:ext cx="426720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81542" y="2937934"/>
            <a:ext cx="51816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Calibri"/>
              <a:buNone/>
              <a:defRPr b="1" sz="2667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81542" y="1937809"/>
            <a:ext cx="5181600" cy="1000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 sz="1333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13"/>
              </a:spcBef>
              <a:spcAft>
                <a:spcPts val="0"/>
              </a:spcAft>
              <a:buClr>
                <a:srgbClr val="888888"/>
              </a:buClr>
              <a:buSzPts val="1067"/>
              <a:buNone/>
              <a:defRPr sz="1067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None/>
              <a:defRPr sz="933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None/>
              <a:defRPr sz="933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None/>
              <a:defRPr sz="933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None/>
              <a:defRPr sz="933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None/>
              <a:defRPr sz="933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None/>
              <a:defRPr sz="93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04800" y="1066800"/>
            <a:ext cx="2692400" cy="3017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7154" lvl="0" marL="457200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•"/>
              <a:defRPr sz="1867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2pPr>
            <a:lvl3pPr indent="-313245" lvl="2" marL="13716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098800" y="1066800"/>
            <a:ext cx="2692400" cy="3017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7154" lvl="0" marL="457200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•"/>
              <a:defRPr sz="1867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2pPr>
            <a:lvl3pPr indent="-313245" lvl="2" marL="13716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33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04800" y="1023409"/>
            <a:ext cx="2693459" cy="4265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indent="-228600" lvl="1" marL="9144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1" sz="1333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3pPr>
            <a:lvl4pPr indent="-228600" lvl="3" marL="18288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4pPr>
            <a:lvl5pPr indent="-228600" lvl="4" marL="22860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5pPr>
            <a:lvl6pPr indent="-228600" lvl="5" marL="27432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6pPr>
            <a:lvl7pPr indent="-228600" lvl="6" marL="32004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7pPr>
            <a:lvl8pPr indent="-228600" lvl="7" marL="3657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8pPr>
            <a:lvl9pPr indent="-228600" lvl="8" marL="41148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04800" y="1449917"/>
            <a:ext cx="2693459" cy="2634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3245" lvl="1" marL="9144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–"/>
              <a:defRPr sz="1333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6354" lvl="3" marL="18288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–"/>
              <a:defRPr sz="1067"/>
            </a:lvl4pPr>
            <a:lvl5pPr indent="-296354" lvl="4" marL="22860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»"/>
              <a:defRPr sz="1067"/>
            </a:lvl5pPr>
            <a:lvl6pPr indent="-296354" lvl="5" marL="27432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•"/>
              <a:defRPr sz="1067"/>
            </a:lvl6pPr>
            <a:lvl7pPr indent="-296354" lvl="6" marL="32004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•"/>
              <a:defRPr sz="1067"/>
            </a:lvl7pPr>
            <a:lvl8pPr indent="-296354" lvl="7" marL="3657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•"/>
              <a:defRPr sz="1067"/>
            </a:lvl8pPr>
            <a:lvl9pPr indent="-296354" lvl="8" marL="41148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•"/>
              <a:defRPr sz="1067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096684" y="1023409"/>
            <a:ext cx="2694517" cy="4265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indent="-228600" lvl="1" marL="9144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1" sz="1333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3pPr>
            <a:lvl4pPr indent="-228600" lvl="3" marL="18288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4pPr>
            <a:lvl5pPr indent="-228600" lvl="4" marL="22860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5pPr>
            <a:lvl6pPr indent="-228600" lvl="5" marL="27432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6pPr>
            <a:lvl7pPr indent="-228600" lvl="6" marL="32004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7pPr>
            <a:lvl8pPr indent="-228600" lvl="7" marL="3657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8pPr>
            <a:lvl9pPr indent="-228600" lvl="8" marL="41148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096684" y="1449917"/>
            <a:ext cx="2694517" cy="2634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3245" lvl="1" marL="9144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–"/>
              <a:defRPr sz="1333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6354" lvl="3" marL="18288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–"/>
              <a:defRPr sz="1067"/>
            </a:lvl4pPr>
            <a:lvl5pPr indent="-296354" lvl="4" marL="22860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»"/>
              <a:defRPr sz="1067"/>
            </a:lvl5pPr>
            <a:lvl6pPr indent="-296354" lvl="5" marL="27432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•"/>
              <a:defRPr sz="1067"/>
            </a:lvl6pPr>
            <a:lvl7pPr indent="-296354" lvl="6" marL="32004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•"/>
              <a:defRPr sz="1067"/>
            </a:lvl7pPr>
            <a:lvl8pPr indent="-296354" lvl="7" marL="3657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•"/>
              <a:defRPr sz="1067"/>
            </a:lvl8pPr>
            <a:lvl9pPr indent="-296354" lvl="8" marL="41148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•"/>
              <a:defRPr sz="1067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04800" y="182033"/>
            <a:ext cx="2005542" cy="7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Calibri"/>
              <a:buNone/>
              <a:defRPr b="1" sz="13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383367" y="182034"/>
            <a:ext cx="3407833" cy="390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4045" lvl="0" marL="4572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1pPr>
            <a:lvl2pPr indent="-347154" lvl="1" marL="914400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–"/>
              <a:defRPr sz="1867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3245" lvl="3" marL="18288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–"/>
              <a:defRPr sz="1333"/>
            </a:lvl4pPr>
            <a:lvl5pPr indent="-313245" lvl="4" marL="22860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»"/>
              <a:defRPr sz="1333"/>
            </a:lvl5pPr>
            <a:lvl6pPr indent="-313245" lvl="5" marL="27432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6pPr>
            <a:lvl7pPr indent="-313245" lvl="6" marL="32004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7pPr>
            <a:lvl8pPr indent="-313245" lvl="7" marL="36576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8pPr>
            <a:lvl9pPr indent="-313245" lvl="8" marL="41148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04800" y="956734"/>
            <a:ext cx="2005542" cy="312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933"/>
              <a:buNone/>
              <a:defRPr sz="933"/>
            </a:lvl1pPr>
            <a:lvl2pPr indent="-228600" lvl="1" marL="9144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indent="-228600" lvl="2" marL="1371600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667"/>
              <a:buNone/>
              <a:defRPr sz="667"/>
            </a:lvl3pPr>
            <a:lvl4pPr indent="-228600" lvl="3" marL="18288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indent="-228600" lvl="4" marL="22860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5pPr>
            <a:lvl6pPr indent="-228600" lvl="5" marL="27432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6pPr>
            <a:lvl7pPr indent="-228600" lvl="6" marL="32004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7pPr>
            <a:lvl8pPr indent="-228600" lvl="7" marL="36576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8pPr>
            <a:lvl9pPr indent="-228600" lvl="8" marL="41148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194859" y="3200400"/>
            <a:ext cx="36576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Calibri"/>
              <a:buNone/>
              <a:defRPr b="1" sz="13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194859" y="408517"/>
            <a:ext cx="3657600" cy="27432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194859" y="3578225"/>
            <a:ext cx="3657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933"/>
              <a:buNone/>
              <a:defRPr sz="933"/>
            </a:lvl1pPr>
            <a:lvl2pPr indent="-228600" lvl="1" marL="9144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indent="-228600" lvl="2" marL="1371600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667"/>
              <a:buNone/>
              <a:defRPr sz="667"/>
            </a:lvl3pPr>
            <a:lvl4pPr indent="-228600" lvl="3" marL="18288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indent="-228600" lvl="4" marL="22860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5pPr>
            <a:lvl6pPr indent="-228600" lvl="5" marL="27432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6pPr>
            <a:lvl7pPr indent="-228600" lvl="6" marL="32004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7pPr>
            <a:lvl8pPr indent="-228600" lvl="7" marL="36576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8pPr>
            <a:lvl9pPr indent="-228600" lvl="8" marL="41148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33"/>
              <a:buFont typeface="Calibri"/>
              <a:buNone/>
              <a:defRPr b="0" i="0" sz="29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4045" lvl="0" marL="4572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7154" lvl="1" marL="914400" marR="0" rtl="0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3245" lvl="3" marL="1828800" marR="0" rtl="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–"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3245" lvl="4" marL="2286000" marR="0" rtl="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»"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3245" lvl="5" marL="2743200" marR="0" rtl="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•"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3245" lvl="6" marL="3200400" marR="0" rtl="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•"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3245" lvl="7" marL="3657600" marR="0" rtl="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•"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3245" lvl="8" marL="4114800" marR="0" rtl="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•"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Relationship Id="rId6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25.png"/><Relationship Id="rId7" Type="http://schemas.openxmlformats.org/officeDocument/2006/relationships/image" Target="../media/image20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060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 rot="-5400000">
            <a:off x="4365322" y="-968680"/>
            <a:ext cx="3340808" cy="12312551"/>
            <a:chOff x="0" y="-47625"/>
            <a:chExt cx="1953469" cy="4864218"/>
          </a:xfrm>
        </p:grpSpPr>
        <p:sp>
          <p:nvSpPr>
            <p:cNvPr id="89" name="Google Shape;89;p13"/>
            <p:cNvSpPr/>
            <p:nvPr/>
          </p:nvSpPr>
          <p:spPr>
            <a:xfrm>
              <a:off x="0" y="0"/>
              <a:ext cx="1953469" cy="4816592"/>
            </a:xfrm>
            <a:custGeom>
              <a:rect b="b" l="l" r="r" t="t"/>
              <a:pathLst>
                <a:path extrusionOk="0" h="4816592" w="1953469">
                  <a:moveTo>
                    <a:pt x="0" y="0"/>
                  </a:moveTo>
                  <a:lnTo>
                    <a:pt x="1953469" y="0"/>
                  </a:lnTo>
                  <a:lnTo>
                    <a:pt x="1953469" y="4816592"/>
                  </a:lnTo>
                  <a:lnTo>
                    <a:pt x="0" y="4816592"/>
                  </a:lnTo>
                  <a:close/>
                </a:path>
              </a:pathLst>
            </a:custGeom>
            <a:gradFill>
              <a:gsLst>
                <a:gs pos="0">
                  <a:srgbClr val="03D8AF"/>
                </a:gs>
                <a:gs pos="100000">
                  <a:srgbClr val="03D8A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90" name="Google Shape;90;p13"/>
            <p:cNvSpPr txBox="1"/>
            <p:nvPr/>
          </p:nvSpPr>
          <p:spPr>
            <a:xfrm>
              <a:off x="0" y="-47625"/>
              <a:ext cx="1953469" cy="4864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850" lIns="33850" spcFirstLastPara="1" rIns="33850" wrap="square" tIns="33850">
              <a:noAutofit/>
            </a:bodyPr>
            <a:lstStyle/>
            <a:p>
              <a:pPr indent="0" lvl="0" marL="0" marR="0" rtl="0" algn="ctr">
                <a:lnSpc>
                  <a:spcPct val="136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3"/>
          <p:cNvSpPr/>
          <p:nvPr/>
        </p:nvSpPr>
        <p:spPr>
          <a:xfrm>
            <a:off x="6048964" y="-90063"/>
            <a:ext cx="4981961" cy="6462055"/>
          </a:xfrm>
          <a:custGeom>
            <a:rect b="b" l="l" r="r" t="t"/>
            <a:pathLst>
              <a:path extrusionOk="0" h="9693082" w="7472942">
                <a:moveTo>
                  <a:pt x="0" y="0"/>
                </a:moveTo>
                <a:lnTo>
                  <a:pt x="7472942" y="0"/>
                </a:lnTo>
                <a:lnTo>
                  <a:pt x="7472942" y="9693081"/>
                </a:lnTo>
                <a:lnTo>
                  <a:pt x="0" y="96930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2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2" name="Google Shape;92;p13"/>
          <p:cNvGrpSpPr/>
          <p:nvPr/>
        </p:nvGrpSpPr>
        <p:grpSpPr>
          <a:xfrm rot="10800000">
            <a:off x="0" y="5119470"/>
            <a:ext cx="12192000" cy="807742"/>
            <a:chOff x="0" y="-47625"/>
            <a:chExt cx="4816593" cy="319108"/>
          </a:xfrm>
        </p:grpSpPr>
        <p:sp>
          <p:nvSpPr>
            <p:cNvPr id="93" name="Google Shape;93;p13"/>
            <p:cNvSpPr/>
            <p:nvPr/>
          </p:nvSpPr>
          <p:spPr>
            <a:xfrm>
              <a:off x="0" y="0"/>
              <a:ext cx="4816592" cy="271483"/>
            </a:xfrm>
            <a:custGeom>
              <a:rect b="b" l="l" r="r" t="t"/>
              <a:pathLst>
                <a:path extrusionOk="0" h="27148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1483"/>
                  </a:lnTo>
                  <a:lnTo>
                    <a:pt x="0" y="271483"/>
                  </a:lnTo>
                  <a:close/>
                </a:path>
              </a:pathLst>
            </a:custGeom>
            <a:gradFill>
              <a:gsLst>
                <a:gs pos="0">
                  <a:srgbClr val="000000"/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3"/>
            <p:cNvSpPr txBox="1"/>
            <p:nvPr/>
          </p:nvSpPr>
          <p:spPr>
            <a:xfrm>
              <a:off x="0" y="-47625"/>
              <a:ext cx="4816593" cy="3191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850" lIns="33850" spcFirstLastPara="1" rIns="33850" wrap="square" tIns="33850">
              <a:noAutofit/>
            </a:bodyPr>
            <a:lstStyle/>
            <a:p>
              <a:pPr indent="0" lvl="0" marL="0" marR="0" rtl="0" algn="ctr">
                <a:lnSpc>
                  <a:spcPct val="136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5" name="Google Shape;95;p13"/>
          <p:cNvCxnSpPr/>
          <p:nvPr/>
        </p:nvCxnSpPr>
        <p:spPr>
          <a:xfrm rot="10800000">
            <a:off x="10892637" y="1102527"/>
            <a:ext cx="0" cy="3682419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13"/>
          <p:cNvCxnSpPr/>
          <p:nvPr/>
        </p:nvCxnSpPr>
        <p:spPr>
          <a:xfrm rot="10800000">
            <a:off x="688975" y="1581991"/>
            <a:ext cx="0" cy="319978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13"/>
          <p:cNvSpPr/>
          <p:nvPr/>
        </p:nvSpPr>
        <p:spPr>
          <a:xfrm>
            <a:off x="376813" y="631135"/>
            <a:ext cx="2202763" cy="881771"/>
          </a:xfrm>
          <a:custGeom>
            <a:rect b="b" l="l" r="r" t="t"/>
            <a:pathLst>
              <a:path extrusionOk="0" h="1322657" w="3304144">
                <a:moveTo>
                  <a:pt x="0" y="0"/>
                </a:moveTo>
                <a:lnTo>
                  <a:pt x="3304144" y="0"/>
                </a:lnTo>
                <a:lnTo>
                  <a:pt x="3304144" y="1322657"/>
                </a:lnTo>
                <a:lnTo>
                  <a:pt x="0" y="13226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-439" t="0"/>
            </a:stretch>
          </a:blipFill>
          <a:ln>
            <a:noFill/>
          </a:ln>
        </p:spPr>
      </p:sp>
      <p:cxnSp>
        <p:nvCxnSpPr>
          <p:cNvPr id="98" name="Google Shape;98;p13"/>
          <p:cNvCxnSpPr/>
          <p:nvPr/>
        </p:nvCxnSpPr>
        <p:spPr>
          <a:xfrm>
            <a:off x="685801" y="4784947"/>
            <a:ext cx="10206836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13"/>
          <p:cNvCxnSpPr/>
          <p:nvPr/>
        </p:nvCxnSpPr>
        <p:spPr>
          <a:xfrm flipH="1" rot="10800000">
            <a:off x="5083728" y="1096177"/>
            <a:ext cx="2562630" cy="635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13"/>
          <p:cNvCxnSpPr/>
          <p:nvPr/>
        </p:nvCxnSpPr>
        <p:spPr>
          <a:xfrm>
            <a:off x="9481911" y="1102528"/>
            <a:ext cx="1410726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1" name="Google Shape;101;p13"/>
          <p:cNvGrpSpPr/>
          <p:nvPr/>
        </p:nvGrpSpPr>
        <p:grpSpPr>
          <a:xfrm>
            <a:off x="0" y="6619743"/>
            <a:ext cx="12192000" cy="238714"/>
            <a:chOff x="0" y="-47625"/>
            <a:chExt cx="4816593" cy="94308"/>
          </a:xfrm>
        </p:grpSpPr>
        <p:sp>
          <p:nvSpPr>
            <p:cNvPr id="102" name="Google Shape;102;p13"/>
            <p:cNvSpPr/>
            <p:nvPr/>
          </p:nvSpPr>
          <p:spPr>
            <a:xfrm>
              <a:off x="0" y="0"/>
              <a:ext cx="4816592" cy="46683"/>
            </a:xfrm>
            <a:custGeom>
              <a:rect b="b" l="l" r="r" t="t"/>
              <a:pathLst>
                <a:path extrusionOk="0" h="4668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6683"/>
                  </a:lnTo>
                  <a:lnTo>
                    <a:pt x="0" y="46683"/>
                  </a:lnTo>
                  <a:close/>
                </a:path>
              </a:pathLst>
            </a:custGeom>
            <a:gradFill>
              <a:gsLst>
                <a:gs pos="0">
                  <a:srgbClr val="FFE1A2"/>
                </a:gs>
                <a:gs pos="100000">
                  <a:srgbClr val="0CC4A0"/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103" name="Google Shape;103;p13"/>
            <p:cNvSpPr txBox="1"/>
            <p:nvPr/>
          </p:nvSpPr>
          <p:spPr>
            <a:xfrm>
              <a:off x="0" y="-47625"/>
              <a:ext cx="4816593" cy="943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850" lIns="33850" spcFirstLastPara="1" rIns="33850" wrap="square" tIns="33850">
              <a:noAutofit/>
            </a:bodyPr>
            <a:lstStyle/>
            <a:p>
              <a:pPr indent="0" lvl="0" marL="0" marR="0" rtl="0" algn="ctr">
                <a:lnSpc>
                  <a:spcPct val="136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" name="Google Shape;104;p13"/>
          <p:cNvGrpSpPr/>
          <p:nvPr/>
        </p:nvGrpSpPr>
        <p:grpSpPr>
          <a:xfrm rot="10800000">
            <a:off x="0" y="5068814"/>
            <a:ext cx="12192000" cy="1789643"/>
            <a:chOff x="0" y="-47625"/>
            <a:chExt cx="4816593" cy="754645"/>
          </a:xfrm>
        </p:grpSpPr>
        <p:sp>
          <p:nvSpPr>
            <p:cNvPr id="105" name="Google Shape;105;p13"/>
            <p:cNvSpPr/>
            <p:nvPr/>
          </p:nvSpPr>
          <p:spPr>
            <a:xfrm>
              <a:off x="0" y="0"/>
              <a:ext cx="4816592" cy="707020"/>
            </a:xfrm>
            <a:custGeom>
              <a:rect b="b" l="l" r="r" t="t"/>
              <a:pathLst>
                <a:path extrusionOk="0" h="70702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707020"/>
                  </a:lnTo>
                  <a:lnTo>
                    <a:pt x="0" y="7070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06" name="Google Shape;106;p13"/>
            <p:cNvSpPr txBox="1"/>
            <p:nvPr/>
          </p:nvSpPr>
          <p:spPr>
            <a:xfrm>
              <a:off x="0" y="-47625"/>
              <a:ext cx="4816593" cy="7546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850" lIns="33850" spcFirstLastPara="1" rIns="33850" wrap="square" tIns="33850">
              <a:noAutofit/>
            </a:bodyPr>
            <a:lstStyle/>
            <a:p>
              <a:pPr indent="0" lvl="0" marL="0" marR="0" rtl="0" algn="ctr">
                <a:lnSpc>
                  <a:spcPct val="136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13"/>
          <p:cNvSpPr txBox="1"/>
          <p:nvPr/>
        </p:nvSpPr>
        <p:spPr>
          <a:xfrm>
            <a:off x="1120434" y="1895379"/>
            <a:ext cx="6358783" cy="1461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392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Data Analysis with Python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1120434" y="3605069"/>
            <a:ext cx="85644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8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Module 06</a:t>
            </a:r>
            <a:endParaRPr b="1" i="0" sz="2400" u="none" cap="none" strike="noStrike">
              <a:solidFill>
                <a:srgbClr val="FFC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9" name="Google Shape;10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15186" y="723566"/>
            <a:ext cx="2338644" cy="71317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3"/>
          <p:cNvSpPr txBox="1"/>
          <p:nvPr/>
        </p:nvSpPr>
        <p:spPr>
          <a:xfrm>
            <a:off x="739209" y="5538772"/>
            <a:ext cx="9624376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If you try to install pandas, sometimes it feels like pandas is more than a library; </a:t>
            </a:r>
            <a:endParaRPr/>
          </a:p>
          <a:p>
            <a:pPr indent="0" lvl="0" marL="0" marR="0" rtl="0" algn="l">
              <a:lnSpc>
                <a:spcPct val="117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it’s like inviting a whole zoo to your system! 🐼📊</a:t>
            </a:r>
            <a:endParaRPr b="0" i="0" sz="20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1" name="Google Shape;11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11948" y="4446260"/>
            <a:ext cx="2388948" cy="2388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/>
          <p:nvPr/>
        </p:nvSpPr>
        <p:spPr>
          <a:xfrm>
            <a:off x="6130631" y="-28007"/>
            <a:ext cx="6344838" cy="8229828"/>
          </a:xfrm>
          <a:custGeom>
            <a:rect b="b" l="l" r="r" t="t"/>
            <a:pathLst>
              <a:path extrusionOk="0" h="12380288" w="9544661">
                <a:moveTo>
                  <a:pt x="0" y="0"/>
                </a:moveTo>
                <a:lnTo>
                  <a:pt x="9544661" y="0"/>
                </a:lnTo>
                <a:lnTo>
                  <a:pt x="9544661" y="12380288"/>
                </a:lnTo>
                <a:lnTo>
                  <a:pt x="0" y="123802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3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3059237" y="2547117"/>
            <a:ext cx="8520354" cy="2538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612"/>
              </a:lnSpc>
              <a:spcBef>
                <a:spcPts val="0"/>
              </a:spcBef>
              <a:spcAft>
                <a:spcPts val="0"/>
              </a:spcAft>
              <a:buClr>
                <a:srgbClr val="0CC4A0"/>
              </a:buClr>
              <a:buSzPts val="5392"/>
              <a:buFont typeface="Ubuntu"/>
              <a:buNone/>
            </a:pPr>
            <a:r>
              <a:rPr b="1" i="0" lang="en-US" sz="5392" u="none" cap="none" strike="noStrike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Guided Demo</a:t>
            </a:r>
            <a:endParaRPr/>
          </a:p>
          <a:p>
            <a:pPr indent="0" lvl="0" marL="0" marR="0" rtl="0" algn="l">
              <a:lnSpc>
                <a:spcPct val="125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EA FIFA 22 </a:t>
            </a:r>
            <a:endParaRPr/>
          </a:p>
          <a:p>
            <a:pPr indent="0" lvl="0" marL="0" marR="0" rtl="0" algn="l">
              <a:lnSpc>
                <a:spcPct val="125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Players Stats</a:t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  <p:pic>
        <p:nvPicPr>
          <p:cNvPr id="207" name="Google Shape;20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7013" y="2594184"/>
            <a:ext cx="1262836" cy="1669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113263" y="163595"/>
            <a:ext cx="11952914" cy="6488875"/>
          </a:xfrm>
          <a:prstGeom prst="roundRect">
            <a:avLst>
              <a:gd fmla="val 2702" name="adj"/>
            </a:avLst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  <p:sp>
        <p:nvSpPr>
          <p:cNvPr id="214" name="Google Shape;214;p23"/>
          <p:cNvSpPr txBox="1"/>
          <p:nvPr/>
        </p:nvSpPr>
        <p:spPr>
          <a:xfrm>
            <a:off x="406201" y="1880693"/>
            <a:ext cx="7208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EA FIFA 22 </a:t>
            </a:r>
            <a:r>
              <a:rPr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is the 2022 installment in EA Sports' popular football (soccer) video game franchise, featuring a wide range of professional players and teams from around the world.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The game uses </a:t>
            </a:r>
            <a:r>
              <a:rPr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real-world player statistics </a:t>
            </a:r>
            <a:r>
              <a:rPr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and ratings to simulate football matches, allowing players to manage teams, compete in tournaments, or play with friends.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406201" y="293079"/>
            <a:ext cx="11255474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C4A0"/>
              </a:buClr>
              <a:buSzPts val="4000"/>
              <a:buFont typeface="Ubuntu"/>
              <a:buNone/>
            </a:pPr>
            <a:r>
              <a:rPr b="1" i="0" lang="en-US" sz="4000" u="none" cap="none" strike="noStrike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EA FIFA 22</a:t>
            </a:r>
            <a:endParaRPr/>
          </a:p>
        </p:txBody>
      </p:sp>
      <p:pic>
        <p:nvPicPr>
          <p:cNvPr descr="FIFA 22 : EA Sports pense à changer le nom de son jeu FIFA (Esport)" id="216" name="Google Shape;21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7471" y="2325146"/>
            <a:ext cx="3791121" cy="2527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/>
          <p:nvPr/>
        </p:nvSpPr>
        <p:spPr>
          <a:xfrm>
            <a:off x="113263" y="163595"/>
            <a:ext cx="11952914" cy="6488875"/>
          </a:xfrm>
          <a:prstGeom prst="roundRect">
            <a:avLst>
              <a:gd fmla="val 2702" name="adj"/>
            </a:avLst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4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  <p:sp>
        <p:nvSpPr>
          <p:cNvPr id="223" name="Google Shape;223;p24"/>
          <p:cNvSpPr txBox="1"/>
          <p:nvPr/>
        </p:nvSpPr>
        <p:spPr>
          <a:xfrm>
            <a:off x="496411" y="1905506"/>
            <a:ext cx="67245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The </a:t>
            </a:r>
            <a:r>
              <a:rPr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dataset</a:t>
            </a:r>
            <a:r>
              <a:rPr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we’ll explore is based on the in-game attributes of football players, including </a:t>
            </a:r>
            <a:r>
              <a:rPr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performance metrics </a:t>
            </a:r>
            <a:r>
              <a:rPr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like speed, shooting, dribbling, and passing.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Analyzing this dataset can provide </a:t>
            </a:r>
            <a:r>
              <a:rPr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insights</a:t>
            </a:r>
            <a:r>
              <a:rPr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into player strengths, potential transfers, and team-building strategies.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406201" y="293079"/>
            <a:ext cx="11255474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C4A0"/>
              </a:buClr>
              <a:buSzPts val="4000"/>
              <a:buFont typeface="Ubuntu"/>
              <a:buNone/>
            </a:pPr>
            <a:r>
              <a:rPr b="1" i="0" lang="en-US" sz="4000" u="none" cap="none" strike="noStrike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Why This Data?</a:t>
            </a:r>
            <a:endParaRPr/>
          </a:p>
        </p:txBody>
      </p:sp>
      <p:pic>
        <p:nvPicPr>
          <p:cNvPr descr="Best FIFA 22 young players to sign on Career Mode - Dexerto" id="225" name="Google Shape;22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4638" y="1570984"/>
            <a:ext cx="3716032" cy="3716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/>
          <p:nvPr/>
        </p:nvSpPr>
        <p:spPr>
          <a:xfrm>
            <a:off x="6130631" y="-28007"/>
            <a:ext cx="6344838" cy="8229828"/>
          </a:xfrm>
          <a:custGeom>
            <a:rect b="b" l="l" r="r" t="t"/>
            <a:pathLst>
              <a:path extrusionOk="0" h="12380288" w="9544661">
                <a:moveTo>
                  <a:pt x="0" y="0"/>
                </a:moveTo>
                <a:lnTo>
                  <a:pt x="9544661" y="0"/>
                </a:lnTo>
                <a:lnTo>
                  <a:pt x="9544661" y="12380288"/>
                </a:lnTo>
                <a:lnTo>
                  <a:pt x="0" y="123802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3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3059237" y="2547117"/>
            <a:ext cx="8528630" cy="1629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1104"/>
              </a:lnSpc>
              <a:spcBef>
                <a:spcPts val="0"/>
              </a:spcBef>
              <a:spcAft>
                <a:spcPts val="0"/>
              </a:spcAft>
              <a:buClr>
                <a:srgbClr val="0CC4A0"/>
              </a:buClr>
              <a:buSzPts val="4800"/>
              <a:buFont typeface="Ubuntu"/>
              <a:buNone/>
            </a:pPr>
            <a:r>
              <a:rPr b="1" i="0" lang="en-US" sz="4800" u="none" cap="none" strike="noStrike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Challenge</a:t>
            </a:r>
            <a:endParaRPr/>
          </a:p>
          <a:p>
            <a:pPr indent="0" lvl="0" marL="0" marR="0" rtl="0" algn="l">
              <a:lnSpc>
                <a:spcPct val="169325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Ubuntu"/>
              <a:buNone/>
            </a:pPr>
            <a:r>
              <a:rPr b="1" lang="en-US" sz="4000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The Airbnb NYC Adventure</a:t>
            </a:r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  <p:pic>
        <p:nvPicPr>
          <p:cNvPr id="233" name="Google Shape;23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7013" y="2594184"/>
            <a:ext cx="1262836" cy="1669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/>
          <p:nvPr/>
        </p:nvSpPr>
        <p:spPr>
          <a:xfrm>
            <a:off x="113263" y="163595"/>
            <a:ext cx="11952914" cy="6488875"/>
          </a:xfrm>
          <a:prstGeom prst="roundRect">
            <a:avLst>
              <a:gd fmla="val 2702" name="adj"/>
            </a:avLst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  <p:sp>
        <p:nvSpPr>
          <p:cNvPr id="241" name="Google Shape;241;p26"/>
          <p:cNvSpPr txBox="1"/>
          <p:nvPr/>
        </p:nvSpPr>
        <p:spPr>
          <a:xfrm>
            <a:off x="406201" y="293079"/>
            <a:ext cx="1018115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C4A0"/>
              </a:buClr>
              <a:buSzPts val="4000"/>
              <a:buFont typeface="Ubuntu"/>
              <a:buNone/>
            </a:pPr>
            <a:r>
              <a:rPr b="1" i="0" lang="en-US" sz="4000" u="none" cap="none" strike="noStrike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The Airbnb NYC Adventure</a:t>
            </a:r>
            <a:endParaRPr/>
          </a:p>
        </p:txBody>
      </p:sp>
      <p:sp>
        <p:nvSpPr>
          <p:cNvPr id="242" name="Google Shape;242;p26"/>
          <p:cNvSpPr txBox="1"/>
          <p:nvPr/>
        </p:nvSpPr>
        <p:spPr>
          <a:xfrm>
            <a:off x="406201" y="996454"/>
            <a:ext cx="11315359" cy="46474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 this activity, you will apply the skills you’ve learned to analyze Airbnb listings in New York City.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Calibri"/>
              <a:buAutoNum type="arabicPeriod"/>
            </a:pPr>
            <a:r>
              <a:rPr b="0" i="0" lang="en-US" sz="1400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Data Exploration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Load the dataset into a Pandas DataFrame.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Identify missing values in the dataset.</a:t>
            </a:r>
            <a:endParaRPr/>
          </a:p>
          <a:p>
            <a:pPr indent="-2540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Calibri"/>
              <a:buAutoNum type="arabicPeriod"/>
            </a:pPr>
            <a:r>
              <a:rPr b="0" i="0" lang="en-US" sz="1400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Data Cleaning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Drop rows with missing values in critical columns like price and reviews_per_month.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Remove listings where the price is greater than 1000 to avoid outliers.</a:t>
            </a:r>
            <a:endParaRPr/>
          </a:p>
          <a:p>
            <a:pPr indent="-2540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Calibri"/>
              <a:buAutoNum type="arabicPeriod"/>
            </a:pPr>
            <a:r>
              <a:rPr b="0" i="0" lang="en-US" sz="1400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Analyze and Answer Key Questions Answer the following questions: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What is the average price of listings in each neighborhood group?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What are the top 5 neighborhoods with the most listings?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What is the relationship between the number of reviews per month and price?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What is the distribution of room types?</a:t>
            </a:r>
            <a:endParaRPr/>
          </a:p>
          <a:p>
            <a:pPr indent="-2540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Calibri"/>
              <a:buAutoNum type="arabicPeriod"/>
            </a:pPr>
            <a:r>
              <a:rPr b="0" i="0" lang="en-US" sz="1400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Data Visualization Create visualizations for the following: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 bar plot showing the average price by neighborhood group.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 bar plot showing the top 5 neighborhoods with the most listings.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 count plot showing the distribution of room types.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 scatterplot showing the relationship between reviews per month and price.</a:t>
            </a:r>
            <a:endParaRPr/>
          </a:p>
        </p:txBody>
      </p:sp>
      <p:sp>
        <p:nvSpPr>
          <p:cNvPr id="243" name="Google Shape;243;p26"/>
          <p:cNvSpPr txBox="1"/>
          <p:nvPr/>
        </p:nvSpPr>
        <p:spPr>
          <a:xfrm>
            <a:off x="406201" y="5829646"/>
            <a:ext cx="108126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Get this challenge’s files from </a:t>
            </a:r>
            <a:r>
              <a:rPr b="0" i="0" lang="en-US" sz="1800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Module 05 Live Lesson Challenge </a:t>
            </a:r>
            <a:r>
              <a:rPr b="0" i="0" lang="en-US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</a:t>
            </a:r>
            <a:r>
              <a:rPr b="0" i="0" lang="en-US" sz="1800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0" i="0" lang="en-US" sz="1800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Google Classroom</a:t>
            </a:r>
            <a:endParaRPr sz="1800">
              <a:solidFill>
                <a:srgbClr val="0CC4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/>
          <p:nvPr/>
        </p:nvSpPr>
        <p:spPr>
          <a:xfrm>
            <a:off x="6543925" y="1290369"/>
            <a:ext cx="6132671" cy="6121521"/>
          </a:xfrm>
          <a:custGeom>
            <a:rect b="b" l="l" r="r" t="t"/>
            <a:pathLst>
              <a:path extrusionOk="0" h="9182281" w="9199007">
                <a:moveTo>
                  <a:pt x="0" y="0"/>
                </a:moveTo>
                <a:lnTo>
                  <a:pt x="9199006" y="0"/>
                </a:lnTo>
                <a:lnTo>
                  <a:pt x="9199006" y="9182281"/>
                </a:lnTo>
                <a:lnTo>
                  <a:pt x="0" y="91822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5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0" name="Google Shape;250;p27"/>
          <p:cNvSpPr/>
          <p:nvPr/>
        </p:nvSpPr>
        <p:spPr>
          <a:xfrm>
            <a:off x="10579562" y="6043310"/>
            <a:ext cx="1197948" cy="472645"/>
          </a:xfrm>
          <a:custGeom>
            <a:rect b="b" l="l" r="r" t="t"/>
            <a:pathLst>
              <a:path extrusionOk="0" h="708967" w="1796922">
                <a:moveTo>
                  <a:pt x="0" y="0"/>
                </a:moveTo>
                <a:lnTo>
                  <a:pt x="1796922" y="0"/>
                </a:lnTo>
                <a:lnTo>
                  <a:pt x="1796922" y="708968"/>
                </a:lnTo>
                <a:lnTo>
                  <a:pt x="0" y="7089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51" name="Google Shape;251;p27"/>
          <p:cNvCxnSpPr/>
          <p:nvPr/>
        </p:nvCxnSpPr>
        <p:spPr>
          <a:xfrm>
            <a:off x="-495955" y="4344779"/>
            <a:ext cx="1548419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52" name="Google Shape;252;p27"/>
          <p:cNvGrpSpPr/>
          <p:nvPr/>
        </p:nvGrpSpPr>
        <p:grpSpPr>
          <a:xfrm>
            <a:off x="1143057" y="3989343"/>
            <a:ext cx="3645517" cy="949282"/>
            <a:chOff x="0" y="-57150"/>
            <a:chExt cx="1440204" cy="375025"/>
          </a:xfrm>
        </p:grpSpPr>
        <p:sp>
          <p:nvSpPr>
            <p:cNvPr id="253" name="Google Shape;253;p27"/>
            <p:cNvSpPr/>
            <p:nvPr/>
          </p:nvSpPr>
          <p:spPr>
            <a:xfrm>
              <a:off x="0" y="0"/>
              <a:ext cx="1440204" cy="317875"/>
            </a:xfrm>
            <a:custGeom>
              <a:rect b="b" l="l" r="r" t="t"/>
              <a:pathLst>
                <a:path extrusionOk="0" h="317875" w="1440204">
                  <a:moveTo>
                    <a:pt x="0" y="0"/>
                  </a:moveTo>
                  <a:lnTo>
                    <a:pt x="1440204" y="0"/>
                  </a:lnTo>
                  <a:lnTo>
                    <a:pt x="1440204" y="317875"/>
                  </a:lnTo>
                  <a:lnTo>
                    <a:pt x="0" y="317875"/>
                  </a:lnTo>
                  <a:close/>
                </a:path>
              </a:pathLst>
            </a:custGeom>
            <a:solidFill>
              <a:srgbClr val="000000"/>
            </a:solidFill>
            <a:ln cap="sq" cmpd="sng" w="38100">
              <a:solidFill>
                <a:srgbClr val="1CC6A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54" name="Google Shape;254;p27"/>
            <p:cNvSpPr txBox="1"/>
            <p:nvPr/>
          </p:nvSpPr>
          <p:spPr>
            <a:xfrm>
              <a:off x="0" y="-57150"/>
              <a:ext cx="1440204" cy="375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850" lIns="33850" spcFirstLastPara="1" rIns="33850" wrap="square" tIns="33850">
              <a:noAutofit/>
            </a:bodyPr>
            <a:lstStyle/>
            <a:p>
              <a:pPr indent="0" lvl="0" marL="0" marR="0" rtl="0" algn="ctr">
                <a:lnSpc>
                  <a:spcPct val="1932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5" name="Google Shape;255;p27"/>
          <p:cNvGrpSpPr/>
          <p:nvPr/>
        </p:nvGrpSpPr>
        <p:grpSpPr>
          <a:xfrm>
            <a:off x="1052465" y="4029900"/>
            <a:ext cx="3645517" cy="804621"/>
            <a:chOff x="0" y="0"/>
            <a:chExt cx="1440204" cy="317875"/>
          </a:xfrm>
        </p:grpSpPr>
        <p:sp>
          <p:nvSpPr>
            <p:cNvPr id="256" name="Google Shape;256;p27"/>
            <p:cNvSpPr/>
            <p:nvPr/>
          </p:nvSpPr>
          <p:spPr>
            <a:xfrm>
              <a:off x="0" y="0"/>
              <a:ext cx="1440204" cy="317875"/>
            </a:xfrm>
            <a:custGeom>
              <a:rect b="b" l="l" r="r" t="t"/>
              <a:pathLst>
                <a:path extrusionOk="0" h="317875" w="1440204">
                  <a:moveTo>
                    <a:pt x="0" y="0"/>
                  </a:moveTo>
                  <a:lnTo>
                    <a:pt x="1440204" y="0"/>
                  </a:lnTo>
                  <a:lnTo>
                    <a:pt x="1440204" y="317875"/>
                  </a:lnTo>
                  <a:lnTo>
                    <a:pt x="0" y="317875"/>
                  </a:lnTo>
                  <a:close/>
                </a:path>
              </a:pathLst>
            </a:custGeom>
            <a:solidFill>
              <a:srgbClr val="000000"/>
            </a:solidFill>
            <a:ln cap="sq" cmpd="sng" w="38100">
              <a:solidFill>
                <a:srgbClr val="1CC6A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57" name="Google Shape;257;p27"/>
            <p:cNvSpPr txBox="1"/>
            <p:nvPr/>
          </p:nvSpPr>
          <p:spPr>
            <a:xfrm>
              <a:off x="0" y="4440"/>
              <a:ext cx="1440204" cy="3134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850" lIns="33850" spcFirstLastPara="1" rIns="33850" wrap="square" tIns="33850">
              <a:noAutofit/>
            </a:bodyPr>
            <a:lstStyle/>
            <a:p>
              <a:pPr indent="0" lvl="0" marL="0" marR="0" rtl="0" algn="ctr">
                <a:lnSpc>
                  <a:spcPct val="1122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C000"/>
                  </a:solidFill>
                  <a:latin typeface="Ubuntu"/>
                  <a:ea typeface="Ubuntu"/>
                  <a:cs typeface="Ubuntu"/>
                  <a:sym typeface="Ubuntu"/>
                </a:rPr>
                <a:t>The Airbnb NYC Adventure</a:t>
              </a:r>
              <a:endParaRPr/>
            </a:p>
          </p:txBody>
        </p:sp>
      </p:grpSp>
      <p:sp>
        <p:nvSpPr>
          <p:cNvPr id="258" name="Google Shape;258;p27"/>
          <p:cNvSpPr txBox="1"/>
          <p:nvPr/>
        </p:nvSpPr>
        <p:spPr>
          <a:xfrm>
            <a:off x="1052464" y="2271066"/>
            <a:ext cx="9721293" cy="1665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612"/>
              </a:lnSpc>
              <a:spcBef>
                <a:spcPts val="0"/>
              </a:spcBef>
              <a:spcAft>
                <a:spcPts val="0"/>
              </a:spcAft>
              <a:buClr>
                <a:srgbClr val="0CC4A0"/>
              </a:buClr>
              <a:buSzPts val="5392"/>
              <a:buFont typeface="Ubuntu"/>
              <a:buNone/>
            </a:pPr>
            <a:r>
              <a:rPr b="1" i="0" lang="en-US" sz="5392" u="none" cap="none" strike="noStrike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Debrief</a:t>
            </a:r>
            <a:endParaRPr/>
          </a:p>
          <a:p>
            <a:pPr indent="0" lvl="0" marL="0" marR="0" rtl="0" algn="l">
              <a:lnSpc>
                <a:spcPct val="1256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92"/>
              <a:buFont typeface="Ubuntu"/>
              <a:buNone/>
            </a:pPr>
            <a:r>
              <a:rPr b="0" i="0" lang="en-US" sz="5392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Let’s Review</a:t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/>
          <p:nvPr/>
        </p:nvSpPr>
        <p:spPr>
          <a:xfrm>
            <a:off x="6543925" y="1290369"/>
            <a:ext cx="6132671" cy="6121521"/>
          </a:xfrm>
          <a:custGeom>
            <a:rect b="b" l="l" r="r" t="t"/>
            <a:pathLst>
              <a:path extrusionOk="0" h="9182281" w="9199007">
                <a:moveTo>
                  <a:pt x="0" y="0"/>
                </a:moveTo>
                <a:lnTo>
                  <a:pt x="9199006" y="0"/>
                </a:lnTo>
                <a:lnTo>
                  <a:pt x="9199006" y="9182281"/>
                </a:lnTo>
                <a:lnTo>
                  <a:pt x="0" y="91822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5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5" name="Google Shape;265;p28"/>
          <p:cNvSpPr/>
          <p:nvPr/>
        </p:nvSpPr>
        <p:spPr>
          <a:xfrm>
            <a:off x="10579562" y="6043310"/>
            <a:ext cx="1197948" cy="472645"/>
          </a:xfrm>
          <a:custGeom>
            <a:rect b="b" l="l" r="r" t="t"/>
            <a:pathLst>
              <a:path extrusionOk="0" h="708967" w="1796922">
                <a:moveTo>
                  <a:pt x="0" y="0"/>
                </a:moveTo>
                <a:lnTo>
                  <a:pt x="1796922" y="0"/>
                </a:lnTo>
                <a:lnTo>
                  <a:pt x="1796922" y="708968"/>
                </a:lnTo>
                <a:lnTo>
                  <a:pt x="0" y="7089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6" name="Google Shape;266;p28"/>
          <p:cNvSpPr txBox="1"/>
          <p:nvPr/>
        </p:nvSpPr>
        <p:spPr>
          <a:xfrm>
            <a:off x="921249" y="3128060"/>
            <a:ext cx="5545157" cy="872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69"/>
              </a:lnSpc>
              <a:spcBef>
                <a:spcPts val="0"/>
              </a:spcBef>
              <a:spcAft>
                <a:spcPts val="0"/>
              </a:spcAft>
              <a:buClr>
                <a:srgbClr val="0CC4A0"/>
              </a:buClr>
              <a:buSzPts val="7200"/>
              <a:buFont typeface="Ubuntu"/>
              <a:buNone/>
            </a:pPr>
            <a:r>
              <a:rPr b="1" i="0" lang="en-US" sz="7200" u="none" cap="none" strike="noStrike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Questions?</a:t>
            </a:r>
            <a:endParaRPr/>
          </a:p>
        </p:txBody>
      </p:sp>
      <p:sp>
        <p:nvSpPr>
          <p:cNvPr id="267" name="Google Shape;267;p28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/>
          <p:nvPr/>
        </p:nvSpPr>
        <p:spPr>
          <a:xfrm flipH="1" rot="9257682">
            <a:off x="10789537" y="-2895453"/>
            <a:ext cx="5116068" cy="5486400"/>
          </a:xfrm>
          <a:custGeom>
            <a:rect b="b" l="l" r="r" t="t"/>
            <a:pathLst>
              <a:path extrusionOk="0" h="8229600" w="7674102">
                <a:moveTo>
                  <a:pt x="0" y="8229600"/>
                </a:moveTo>
                <a:lnTo>
                  <a:pt x="7674102" y="8229600"/>
                </a:lnTo>
                <a:lnTo>
                  <a:pt x="7674102" y="0"/>
                </a:lnTo>
                <a:lnTo>
                  <a:pt x="0" y="0"/>
                </a:lnTo>
                <a:lnTo>
                  <a:pt x="0" y="82296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17" name="Google Shape;117;p14"/>
          <p:cNvGrpSpPr/>
          <p:nvPr/>
        </p:nvGrpSpPr>
        <p:grpSpPr>
          <a:xfrm>
            <a:off x="483990" y="1150150"/>
            <a:ext cx="11022210" cy="5223859"/>
            <a:chOff x="0" y="-38100"/>
            <a:chExt cx="4354453" cy="1773651"/>
          </a:xfrm>
        </p:grpSpPr>
        <p:sp>
          <p:nvSpPr>
            <p:cNvPr id="118" name="Google Shape;118;p14"/>
            <p:cNvSpPr/>
            <p:nvPr/>
          </p:nvSpPr>
          <p:spPr>
            <a:xfrm>
              <a:off x="0" y="0"/>
              <a:ext cx="4354453" cy="1735551"/>
            </a:xfrm>
            <a:custGeom>
              <a:rect b="b" l="l" r="r" t="t"/>
              <a:pathLst>
                <a:path extrusionOk="0" h="1735551" w="4354453">
                  <a:moveTo>
                    <a:pt x="9365" y="0"/>
                  </a:moveTo>
                  <a:lnTo>
                    <a:pt x="4345088" y="0"/>
                  </a:lnTo>
                  <a:cubicBezTo>
                    <a:pt x="4347572" y="0"/>
                    <a:pt x="4349954" y="987"/>
                    <a:pt x="4351710" y="2743"/>
                  </a:cubicBezTo>
                  <a:cubicBezTo>
                    <a:pt x="4353466" y="4499"/>
                    <a:pt x="4354453" y="6881"/>
                    <a:pt x="4354453" y="9365"/>
                  </a:cubicBezTo>
                  <a:lnTo>
                    <a:pt x="4354453" y="1726186"/>
                  </a:lnTo>
                  <a:cubicBezTo>
                    <a:pt x="4354453" y="1728670"/>
                    <a:pt x="4353466" y="1731052"/>
                    <a:pt x="4351710" y="1732808"/>
                  </a:cubicBezTo>
                  <a:cubicBezTo>
                    <a:pt x="4349954" y="1734564"/>
                    <a:pt x="4347572" y="1735551"/>
                    <a:pt x="4345088" y="1735551"/>
                  </a:cubicBezTo>
                  <a:lnTo>
                    <a:pt x="9365" y="1735551"/>
                  </a:lnTo>
                  <a:cubicBezTo>
                    <a:pt x="6881" y="1735551"/>
                    <a:pt x="4499" y="1734564"/>
                    <a:pt x="2743" y="1732808"/>
                  </a:cubicBezTo>
                  <a:cubicBezTo>
                    <a:pt x="987" y="1731052"/>
                    <a:pt x="0" y="1728670"/>
                    <a:pt x="0" y="1726186"/>
                  </a:cubicBezTo>
                  <a:lnTo>
                    <a:pt x="0" y="9365"/>
                  </a:lnTo>
                  <a:cubicBezTo>
                    <a:pt x="0" y="6881"/>
                    <a:pt x="987" y="4499"/>
                    <a:pt x="2743" y="2743"/>
                  </a:cubicBezTo>
                  <a:cubicBezTo>
                    <a:pt x="4499" y="987"/>
                    <a:pt x="6881" y="0"/>
                    <a:pt x="9365" y="0"/>
                  </a:cubicBezTo>
                  <a:close/>
                </a:path>
              </a:pathLst>
            </a:custGeom>
            <a:solidFill>
              <a:srgbClr val="000000"/>
            </a:solidFill>
            <a:ln cap="sq" cmpd="sng" w="38100">
              <a:solidFill>
                <a:srgbClr val="E5E1DA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 txBox="1"/>
            <p:nvPr/>
          </p:nvSpPr>
          <p:spPr>
            <a:xfrm>
              <a:off x="0" y="-38100"/>
              <a:ext cx="4354453" cy="17736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850" lIns="33850" spcFirstLastPara="1" rIns="33850" wrap="square" tIns="33850">
              <a:noAutofit/>
            </a:bodyPr>
            <a:lstStyle/>
            <a:p>
              <a:pPr indent="0" lvl="0" marL="0" marR="0" rtl="0" algn="ctr">
                <a:lnSpc>
                  <a:spcPct val="1477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4"/>
          <p:cNvSpPr/>
          <p:nvPr/>
        </p:nvSpPr>
        <p:spPr>
          <a:xfrm>
            <a:off x="-1431916" y="5308614"/>
            <a:ext cx="3831813" cy="2256054"/>
          </a:xfrm>
          <a:custGeom>
            <a:rect b="b" l="l" r="r" t="t"/>
            <a:pathLst>
              <a:path extrusionOk="0" h="3384081" w="5747719">
                <a:moveTo>
                  <a:pt x="0" y="0"/>
                </a:moveTo>
                <a:lnTo>
                  <a:pt x="5747719" y="0"/>
                </a:lnTo>
                <a:lnTo>
                  <a:pt x="5747719" y="3384080"/>
                </a:lnTo>
                <a:lnTo>
                  <a:pt x="0" y="33840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43184" l="-18299" r="0" t="0"/>
            </a:stretch>
          </a:blipFill>
          <a:ln>
            <a:noFill/>
          </a:ln>
        </p:spPr>
      </p:sp>
      <p:sp>
        <p:nvSpPr>
          <p:cNvPr id="121" name="Google Shape;121;p14"/>
          <p:cNvSpPr txBox="1"/>
          <p:nvPr/>
        </p:nvSpPr>
        <p:spPr>
          <a:xfrm>
            <a:off x="483990" y="475346"/>
            <a:ext cx="4849277" cy="6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666" u="none" cap="none" strike="noStrike">
                <a:solidFill>
                  <a:srgbClr val="FBF9F1"/>
                </a:solidFill>
                <a:latin typeface="Ubuntu"/>
                <a:ea typeface="Ubuntu"/>
                <a:cs typeface="Ubuntu"/>
                <a:sym typeface="Ubuntu"/>
              </a:rPr>
              <a:t>Class Objectives</a:t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1482700" y="2623264"/>
            <a:ext cx="9692282" cy="26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66" u="none" cap="none" strike="noStrike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Practice using </a:t>
            </a:r>
            <a:r>
              <a:rPr b="0" i="0" lang="en-US" sz="1666" u="none" cap="none" strike="noStrike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Pandas</a:t>
            </a:r>
            <a:r>
              <a:rPr b="0" i="0" lang="en-US" sz="1666" u="none" cap="none" strike="noStrike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 to load, clean, and manipulate data for analysis.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1017018" y="2623264"/>
            <a:ext cx="296373" cy="2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66" u="none" cap="none" strike="noStrike">
                <a:solidFill>
                  <a:srgbClr val="FFD944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sp>
        <p:nvSpPr>
          <p:cNvPr id="124" name="Google Shape;124;p14"/>
          <p:cNvSpPr txBox="1"/>
          <p:nvPr/>
        </p:nvSpPr>
        <p:spPr>
          <a:xfrm>
            <a:off x="1482700" y="3382447"/>
            <a:ext cx="9692281" cy="26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66" u="none" cap="none" strike="noStrike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Apply </a:t>
            </a:r>
            <a:r>
              <a:rPr b="0" i="0" lang="en-US" sz="1666" u="none" cap="none" strike="noStrike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descriptive statistics</a:t>
            </a:r>
            <a:r>
              <a:rPr b="0" i="0" lang="en-US" sz="1666" u="none" cap="none" strike="noStrike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 and data exploration techniques to summarize and understand the dataset.</a:t>
            </a:r>
            <a:endParaRPr/>
          </a:p>
        </p:txBody>
      </p:sp>
      <p:sp>
        <p:nvSpPr>
          <p:cNvPr id="125" name="Google Shape;125;p14"/>
          <p:cNvSpPr txBox="1"/>
          <p:nvPr/>
        </p:nvSpPr>
        <p:spPr>
          <a:xfrm>
            <a:off x="1017018" y="3382447"/>
            <a:ext cx="296373" cy="2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66" u="none" cap="none" strike="noStrike">
                <a:solidFill>
                  <a:srgbClr val="FFD944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sp>
        <p:nvSpPr>
          <p:cNvPr id="126" name="Google Shape;126;p14"/>
          <p:cNvSpPr txBox="1"/>
          <p:nvPr/>
        </p:nvSpPr>
        <p:spPr>
          <a:xfrm>
            <a:off x="1482701" y="4140214"/>
            <a:ext cx="9692280" cy="26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66" u="none" cap="none" strike="noStrike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Use </a:t>
            </a:r>
            <a:r>
              <a:rPr b="0" i="0" lang="en-US" sz="1666" u="none" cap="none" strike="noStrike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Seaborn</a:t>
            </a:r>
            <a:r>
              <a:rPr b="0" i="0" lang="en-US" sz="1666" u="none" cap="none" strike="noStrike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 to create visualizations that uncover trends and patterns in the data.</a:t>
            </a:r>
            <a:endParaRPr/>
          </a:p>
        </p:txBody>
      </p:sp>
      <p:sp>
        <p:nvSpPr>
          <p:cNvPr id="127" name="Google Shape;127;p14"/>
          <p:cNvSpPr txBox="1"/>
          <p:nvPr/>
        </p:nvSpPr>
        <p:spPr>
          <a:xfrm>
            <a:off x="1017018" y="4140214"/>
            <a:ext cx="296373" cy="2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66" u="none" cap="none" strike="noStrike">
                <a:solidFill>
                  <a:srgbClr val="FFD944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/>
          </a:p>
        </p:txBody>
      </p:sp>
      <p:sp>
        <p:nvSpPr>
          <p:cNvPr id="128" name="Google Shape;128;p14"/>
          <p:cNvSpPr txBox="1"/>
          <p:nvPr/>
        </p:nvSpPr>
        <p:spPr>
          <a:xfrm>
            <a:off x="1482700" y="4897980"/>
            <a:ext cx="9692280" cy="26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66" u="none" cap="none" strike="noStrike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Develop skills in handling </a:t>
            </a:r>
            <a:r>
              <a:rPr b="0" i="0" lang="en-US" sz="1666" u="none" cap="none" strike="noStrike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missing data</a:t>
            </a:r>
            <a:r>
              <a:rPr b="0" i="0" lang="en-US" sz="1666" u="none" cap="none" strike="noStrike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 and preparing datasets for further analysis.</a:t>
            </a:r>
            <a:endParaRPr/>
          </a:p>
        </p:txBody>
      </p:sp>
      <p:sp>
        <p:nvSpPr>
          <p:cNvPr id="129" name="Google Shape;129;p14"/>
          <p:cNvSpPr txBox="1"/>
          <p:nvPr/>
        </p:nvSpPr>
        <p:spPr>
          <a:xfrm>
            <a:off x="1017018" y="4897980"/>
            <a:ext cx="296373" cy="2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66" u="none" cap="none" strike="noStrike">
                <a:solidFill>
                  <a:srgbClr val="FFD944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 flipH="1" rot="601894">
            <a:off x="-323856" y="4680307"/>
            <a:ext cx="12839712" cy="6559925"/>
          </a:xfrm>
          <a:custGeom>
            <a:rect b="b" l="l" r="r" t="t"/>
            <a:pathLst>
              <a:path extrusionOk="0" h="9839888" w="19259568">
                <a:moveTo>
                  <a:pt x="19259568" y="0"/>
                </a:moveTo>
                <a:lnTo>
                  <a:pt x="0" y="0"/>
                </a:lnTo>
                <a:lnTo>
                  <a:pt x="0" y="9839888"/>
                </a:lnTo>
                <a:lnTo>
                  <a:pt x="19259568" y="9839888"/>
                </a:lnTo>
                <a:lnTo>
                  <a:pt x="19259568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6" name="Google Shape;136;p15"/>
          <p:cNvSpPr/>
          <p:nvPr/>
        </p:nvSpPr>
        <p:spPr>
          <a:xfrm rot="737082">
            <a:off x="7425150" y="-2831953"/>
            <a:ext cx="7909077" cy="4040820"/>
          </a:xfrm>
          <a:custGeom>
            <a:rect b="b" l="l" r="r" t="t"/>
            <a:pathLst>
              <a:path extrusionOk="0" h="6061230" w="11863616">
                <a:moveTo>
                  <a:pt x="0" y="0"/>
                </a:moveTo>
                <a:lnTo>
                  <a:pt x="11863616" y="0"/>
                </a:lnTo>
                <a:lnTo>
                  <a:pt x="11863616" y="6061229"/>
                </a:lnTo>
                <a:lnTo>
                  <a:pt x="0" y="60612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7" name="Google Shape;137;p15"/>
          <p:cNvSpPr txBox="1"/>
          <p:nvPr/>
        </p:nvSpPr>
        <p:spPr>
          <a:xfrm>
            <a:off x="1858298" y="2547117"/>
            <a:ext cx="8806931" cy="1650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6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392" u="none" cap="none" strike="noStrike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The Data Analyst's Toolbox</a:t>
            </a:r>
            <a:endParaRPr/>
          </a:p>
          <a:p>
            <a:pPr indent="0" lvl="0" marL="0" marR="0" rtl="0" algn="l">
              <a:lnSpc>
                <a:spcPct val="1411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Mastering Python and Beyond</a:t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/>
          <p:nvPr/>
        </p:nvSpPr>
        <p:spPr>
          <a:xfrm>
            <a:off x="6646827" y="1668883"/>
            <a:ext cx="3706805" cy="14041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113263" y="163595"/>
            <a:ext cx="11952914" cy="6488875"/>
          </a:xfrm>
          <a:prstGeom prst="roundRect">
            <a:avLst>
              <a:gd fmla="val 2702" name="adj"/>
            </a:avLst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  <p:sp>
        <p:nvSpPr>
          <p:cNvPr id="146" name="Google Shape;146;p16"/>
          <p:cNvSpPr txBox="1"/>
          <p:nvPr/>
        </p:nvSpPr>
        <p:spPr>
          <a:xfrm>
            <a:off x="406201" y="293079"/>
            <a:ext cx="11255474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The Data Analyst's Toolbox</a:t>
            </a:r>
            <a:endParaRPr/>
          </a:p>
        </p:txBody>
      </p:sp>
      <p:pic>
        <p:nvPicPr>
          <p:cNvPr descr="Python (programming language) - Wikipedia" id="147" name="Google Shape;14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376" y="1511425"/>
            <a:ext cx="1747124" cy="191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0613" y="1310545"/>
            <a:ext cx="2000962" cy="231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2671" y="3737026"/>
            <a:ext cx="4896042" cy="1404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01722" y="1618793"/>
            <a:ext cx="3784714" cy="153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53289" y="4726774"/>
            <a:ext cx="4782831" cy="114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26726" y="3238241"/>
            <a:ext cx="2874300" cy="1293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/>
          <p:nvPr/>
        </p:nvSpPr>
        <p:spPr>
          <a:xfrm>
            <a:off x="113263" y="163595"/>
            <a:ext cx="11952914" cy="6488875"/>
          </a:xfrm>
          <a:prstGeom prst="roundRect">
            <a:avLst>
              <a:gd fmla="val 2702" name="adj"/>
            </a:avLst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  <p:sp>
        <p:nvSpPr>
          <p:cNvPr id="159" name="Google Shape;159;p17"/>
          <p:cNvSpPr txBox="1"/>
          <p:nvPr/>
        </p:nvSpPr>
        <p:spPr>
          <a:xfrm>
            <a:off x="280709" y="1310716"/>
            <a:ext cx="113235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Ubuntu"/>
              <a:buChar char="•"/>
            </a:pPr>
            <a:r>
              <a:rPr i="0" lang="en-US" sz="24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Industry Standard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rgbClr val="FFC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Ubuntu"/>
              <a:buChar char="•"/>
            </a:pPr>
            <a:r>
              <a:rPr i="0" lang="en-US" sz="24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Key Features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"/>
              <a:buChar char="•"/>
            </a:pPr>
            <a:r>
              <a:rPr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DataFrames</a:t>
            </a:r>
            <a:r>
              <a:rPr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for structured data: rows and columns, flexible data types.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"/>
              <a:buChar char="•"/>
            </a:pPr>
            <a:r>
              <a:rPr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Efficient handling of </a:t>
            </a:r>
            <a:r>
              <a:rPr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large datasets</a:t>
            </a:r>
            <a:r>
              <a:rPr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: fast operations even with millions of rows.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"/>
              <a:buChar char="•"/>
            </a:pPr>
            <a:r>
              <a:rPr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Handles </a:t>
            </a:r>
            <a:r>
              <a:rPr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missing data</a:t>
            </a:r>
            <a:r>
              <a:rPr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: easy methods for cleaning and filling missing values.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rgbClr val="FFC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"/>
              <a:buChar char="•"/>
            </a:pPr>
            <a:r>
              <a:rPr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Why</a:t>
            </a:r>
            <a:r>
              <a:rPr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 Pandas </a:t>
            </a:r>
            <a:r>
              <a:rPr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Over Other Tools?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"/>
              <a:buChar char="•"/>
            </a:pPr>
            <a:r>
              <a:rPr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Excel: Handles </a:t>
            </a:r>
            <a:r>
              <a:rPr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larger datasets </a:t>
            </a:r>
            <a:r>
              <a:rPr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and automates repetitive tasks.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"/>
              <a:buChar char="•"/>
            </a:pPr>
            <a:r>
              <a:rPr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SQL: More </a:t>
            </a:r>
            <a:r>
              <a:rPr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flexible data manipulation </a:t>
            </a:r>
            <a:r>
              <a:rPr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directly in memory.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"/>
              <a:buChar char="•"/>
            </a:pPr>
            <a:r>
              <a:rPr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NumPy: More advanced operations on </a:t>
            </a:r>
            <a:r>
              <a:rPr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heterogeneous data types</a:t>
            </a:r>
            <a:r>
              <a:rPr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406201" y="293079"/>
            <a:ext cx="11255474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Why Use Pandas for Data Analysis?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/>
          <p:nvPr/>
        </p:nvSpPr>
        <p:spPr>
          <a:xfrm>
            <a:off x="113263" y="163595"/>
            <a:ext cx="11952914" cy="6488875"/>
          </a:xfrm>
          <a:prstGeom prst="roundRect">
            <a:avLst>
              <a:gd fmla="val 2702" name="adj"/>
            </a:avLst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  <p:sp>
        <p:nvSpPr>
          <p:cNvPr id="167" name="Google Shape;167;p18"/>
          <p:cNvSpPr txBox="1"/>
          <p:nvPr/>
        </p:nvSpPr>
        <p:spPr>
          <a:xfrm>
            <a:off x="288910" y="1236908"/>
            <a:ext cx="11323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Ubuntu"/>
              <a:buChar char="•"/>
            </a:pPr>
            <a:r>
              <a:rPr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Data Series</a:t>
            </a:r>
            <a:r>
              <a:rPr i="0" lang="en-US" sz="24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: A one-dimensional array, like a list, but with labels.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Ubuntu"/>
              <a:buChar char="•"/>
            </a:pPr>
            <a:r>
              <a:rPr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Data Frames</a:t>
            </a:r>
            <a:r>
              <a:rPr i="0" lang="en-US" sz="24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: A two-dimensional table (like a spreadsheet), consisting of rows and columns, where each column can be of different types.</a:t>
            </a:r>
            <a:endParaRPr i="0" sz="2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406201" y="293079"/>
            <a:ext cx="11255474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Overview of Pandas Data Structures</a:t>
            </a:r>
            <a:endParaRPr/>
          </a:p>
        </p:txBody>
      </p:sp>
      <p:grpSp>
        <p:nvGrpSpPr>
          <p:cNvPr id="169" name="Google Shape;169;p18"/>
          <p:cNvGrpSpPr/>
          <p:nvPr/>
        </p:nvGrpSpPr>
        <p:grpSpPr>
          <a:xfrm>
            <a:off x="2472655" y="3314626"/>
            <a:ext cx="1866900" cy="2924175"/>
            <a:chOff x="2066711" y="3356964"/>
            <a:chExt cx="1866900" cy="2924175"/>
          </a:xfrm>
        </p:grpSpPr>
        <p:sp>
          <p:nvSpPr>
            <p:cNvPr id="170" name="Google Shape;170;p18"/>
            <p:cNvSpPr/>
            <p:nvPr/>
          </p:nvSpPr>
          <p:spPr>
            <a:xfrm>
              <a:off x="2066711" y="3429000"/>
              <a:ext cx="1866900" cy="278728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1" name="Google Shape;171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66711" y="3356964"/>
              <a:ext cx="1866900" cy="29241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2" name="Google Shape;172;p18"/>
          <p:cNvGrpSpPr/>
          <p:nvPr/>
        </p:nvGrpSpPr>
        <p:grpSpPr>
          <a:xfrm>
            <a:off x="5926642" y="3356964"/>
            <a:ext cx="3866240" cy="2815709"/>
            <a:chOff x="5963545" y="2806568"/>
            <a:chExt cx="5153025" cy="3752850"/>
          </a:xfrm>
        </p:grpSpPr>
        <p:sp>
          <p:nvSpPr>
            <p:cNvPr id="173" name="Google Shape;173;p18"/>
            <p:cNvSpPr/>
            <p:nvPr/>
          </p:nvSpPr>
          <p:spPr>
            <a:xfrm>
              <a:off x="6087800" y="2910790"/>
              <a:ext cx="4809058" cy="357611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4" name="Google Shape;174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63545" y="2806568"/>
              <a:ext cx="5153025" cy="37528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/>
          <p:nvPr/>
        </p:nvSpPr>
        <p:spPr>
          <a:xfrm>
            <a:off x="113263" y="163595"/>
            <a:ext cx="11952914" cy="6488875"/>
          </a:xfrm>
          <a:prstGeom prst="roundRect">
            <a:avLst>
              <a:gd fmla="val 2702" name="adj"/>
            </a:avLst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  <p:sp>
        <p:nvSpPr>
          <p:cNvPr id="181" name="Google Shape;181;p19"/>
          <p:cNvSpPr txBox="1"/>
          <p:nvPr/>
        </p:nvSpPr>
        <p:spPr>
          <a:xfrm>
            <a:off x="406201" y="2188221"/>
            <a:ext cx="113235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Ubuntu"/>
              <a:buChar char="•"/>
            </a:pPr>
            <a:r>
              <a:rPr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Why it matters: </a:t>
            </a:r>
            <a:r>
              <a:rPr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Missing data is common in real-world datasets. If not handled properly, it can lead to biased or inaccurate analysis.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Ubuntu"/>
              <a:buChar char="•"/>
            </a:pPr>
            <a:r>
              <a:rPr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Impact on analysis: </a:t>
            </a:r>
            <a:r>
              <a:rPr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Missing values can affect statistical calculations, model accuracy, and the reliability of insights.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Ubuntu"/>
              <a:buChar char="•"/>
            </a:pPr>
            <a:r>
              <a:rPr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Goal: </a:t>
            </a:r>
            <a:r>
              <a:rPr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Ensure data completeness for robust and valid analysis.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406201" y="293079"/>
            <a:ext cx="11255474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Handling Missing 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/>
          <p:nvPr/>
        </p:nvSpPr>
        <p:spPr>
          <a:xfrm>
            <a:off x="113263" y="163595"/>
            <a:ext cx="11952914" cy="6488875"/>
          </a:xfrm>
          <a:prstGeom prst="roundRect">
            <a:avLst>
              <a:gd fmla="val 2702" name="adj"/>
            </a:avLst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  <p:sp>
        <p:nvSpPr>
          <p:cNvPr id="189" name="Google Shape;189;p20"/>
          <p:cNvSpPr txBox="1"/>
          <p:nvPr/>
        </p:nvSpPr>
        <p:spPr>
          <a:xfrm>
            <a:off x="406201" y="2081615"/>
            <a:ext cx="11323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Ubuntu"/>
              <a:buChar char="•"/>
            </a:pPr>
            <a:r>
              <a:rPr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Insightful storytelling: </a:t>
            </a:r>
            <a:r>
              <a:rPr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Data visualization helps turn raw data into actionable insights that are easy to understand and communicate.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Ubuntu"/>
              <a:buChar char="•"/>
            </a:pPr>
            <a:r>
              <a:rPr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Patterns and trends: </a:t>
            </a:r>
            <a:r>
              <a:rPr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Visualizations reveal trends, outliers, and patterns in data that might be hard to detect in tables or raw numbers.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Ubuntu"/>
              <a:buChar char="•"/>
            </a:pPr>
            <a:r>
              <a:rPr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Effective communication: </a:t>
            </a:r>
            <a:r>
              <a:rPr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Graphs and charts are essential for presenting findings to stakeholders, making data-driven decisions more accessible and impactful.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406201" y="293079"/>
            <a:ext cx="11255474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Why Data Visualization is Important?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/>
          <p:nvPr/>
        </p:nvSpPr>
        <p:spPr>
          <a:xfrm>
            <a:off x="113263" y="163595"/>
            <a:ext cx="11952914" cy="6488875"/>
          </a:xfrm>
          <a:prstGeom prst="roundRect">
            <a:avLst>
              <a:gd fmla="val 2702" name="adj"/>
            </a:avLst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1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  <p:sp>
        <p:nvSpPr>
          <p:cNvPr id="197" name="Google Shape;197;p21"/>
          <p:cNvSpPr txBox="1"/>
          <p:nvPr/>
        </p:nvSpPr>
        <p:spPr>
          <a:xfrm>
            <a:off x="427976" y="1155418"/>
            <a:ext cx="113235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Ubuntu"/>
              <a:buChar char="•"/>
            </a:pPr>
            <a:r>
              <a:rPr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Built on Matplotlib: </a:t>
            </a:r>
            <a:r>
              <a:rPr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Seaborn is built on top of Matplotlib, providing a high-level interface to create beautiful, informative visualizations with less code.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Ubuntu"/>
              <a:buChar char="•"/>
            </a:pPr>
            <a:r>
              <a:rPr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Advanced features: </a:t>
            </a:r>
            <a:r>
              <a:rPr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Includes statistical visualizations like regression plots, heatmaps, and categorical plots, which are particularly useful for data analysis.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Ubuntu"/>
              <a:buChar char="•"/>
            </a:pPr>
            <a:r>
              <a:rPr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Customization: </a:t>
            </a:r>
            <a:r>
              <a:rPr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Seaborn comes with aesthetic default styles, but it also allows customization for complex visualization needs.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406201" y="293079"/>
            <a:ext cx="11255474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Seaborn: A Powerful Visualization Library</a:t>
            </a:r>
            <a:endParaRPr/>
          </a:p>
        </p:txBody>
      </p:sp>
      <p:pic>
        <p:nvPicPr>
          <p:cNvPr id="199" name="Google Shape;19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7979" y="4892864"/>
            <a:ext cx="4896042" cy="1404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