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Ubuntu"/>
      <p:bold r:id="rId26"/>
      <p:boldItalic r:id="rId27"/>
    </p:embeddedFont>
    <p:embeddedFont>
      <p:font typeface="La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ACD2F4-2EAA-4BF7-BDE8-70045A79B3E6}">
  <a:tblStyle styleId="{4EACD2F4-2EAA-4BF7-BDE8-70045A79B3E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fill>
          <a:solidFill>
            <a:srgbClr val="DEE7D0"/>
          </a:solidFill>
        </a:fill>
      </a:tcStyle>
    </a:band1H>
    <a:band2H>
      <a:tcTxStyle/>
    </a:band2H>
    <a:band1V>
      <a:tcTxStyle/>
      <a:tcStyle>
        <a:fill>
          <a:solidFill>
            <a:srgbClr val="DEE7D0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3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Ubuntu-bold.fntdata"/><Relationship Id="rId25" Type="http://schemas.openxmlformats.org/officeDocument/2006/relationships/slide" Target="slides/slide20.xml"/><Relationship Id="rId28" Type="http://schemas.openxmlformats.org/officeDocument/2006/relationships/font" Target="fonts/Lato-regular.fntdata"/><Relationship Id="rId27" Type="http://schemas.openxmlformats.org/officeDocument/2006/relationships/font" Target="fonts/Ubuntu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1539346" y="-167746"/>
            <a:ext cx="3017309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3154892" y="1447800"/>
            <a:ext cx="3901017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360892" y="127000"/>
            <a:ext cx="3901017" cy="4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457200" y="1420283"/>
            <a:ext cx="5181600" cy="9800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914400" y="2590800"/>
            <a:ext cx="426720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7"/>
              </a:spcBef>
              <a:spcAft>
                <a:spcPts val="0"/>
              </a:spcAft>
              <a:buClr>
                <a:srgbClr val="888888"/>
              </a:buClr>
              <a:buSzPts val="2133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73"/>
              </a:spcBef>
              <a:spcAft>
                <a:spcPts val="0"/>
              </a:spcAft>
              <a:buClr>
                <a:srgbClr val="888888"/>
              </a:buClr>
              <a:buSzPts val="1867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481542" y="2937934"/>
            <a:ext cx="5181600" cy="908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67"/>
              <a:buFont typeface="Calibri"/>
              <a:buNone/>
              <a:defRPr b="1" sz="2667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481542" y="1937809"/>
            <a:ext cx="5181600" cy="1000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67"/>
              </a:spcBef>
              <a:spcAft>
                <a:spcPts val="0"/>
              </a:spcAft>
              <a:buClr>
                <a:srgbClr val="888888"/>
              </a:buClr>
              <a:buSzPts val="1333"/>
              <a:buNone/>
              <a:defRPr sz="1333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13"/>
              </a:spcBef>
              <a:spcAft>
                <a:spcPts val="0"/>
              </a:spcAft>
              <a:buClr>
                <a:srgbClr val="888888"/>
              </a:buClr>
              <a:buSzPts val="1067"/>
              <a:buNone/>
              <a:defRPr sz="1067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87"/>
              </a:spcBef>
              <a:spcAft>
                <a:spcPts val="0"/>
              </a:spcAft>
              <a:buClr>
                <a:srgbClr val="888888"/>
              </a:buClr>
              <a:buSzPts val="933"/>
              <a:buNone/>
              <a:defRPr sz="933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304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7154" lvl="0" marL="4572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•"/>
              <a:defRPr sz="1867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2pPr>
            <a:lvl3pPr indent="-313245" lvl="2" marL="13716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3098800" y="1066800"/>
            <a:ext cx="2692400" cy="3017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7154" lvl="0" marL="4572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•"/>
              <a:defRPr sz="1867"/>
            </a:lvl1pPr>
            <a:lvl2pPr indent="-330200" lvl="1" marL="914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2pPr>
            <a:lvl3pPr indent="-313245" lvl="2" marL="13716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3pPr>
            <a:lvl4pPr indent="-304800" lvl="3" marL="1828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33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304800" y="1023409"/>
            <a:ext cx="2693459" cy="4265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228600" lvl="1" marL="9144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3pPr>
            <a:lvl4pPr indent="-228600" lvl="3" marL="1828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4pPr>
            <a:lvl5pPr indent="-228600" lvl="4" marL="22860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5pPr>
            <a:lvl6pPr indent="-228600" lvl="5" marL="27432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6pPr>
            <a:lvl7pPr indent="-228600" lvl="6" marL="32004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7pPr>
            <a:lvl8pPr indent="-228600" lvl="7" marL="3657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8pPr>
            <a:lvl9pPr indent="-228600" lvl="8" marL="4114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304800" y="1449917"/>
            <a:ext cx="2693459" cy="2634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3245" lvl="1" marL="9144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–"/>
              <a:defRPr sz="1333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6354" lvl="3" marL="1828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–"/>
              <a:defRPr sz="1067"/>
            </a:lvl4pPr>
            <a:lvl5pPr indent="-296354" lvl="4" marL="22860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»"/>
              <a:defRPr sz="1067"/>
            </a:lvl5pPr>
            <a:lvl6pPr indent="-296354" lvl="5" marL="27432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6pPr>
            <a:lvl7pPr indent="-296354" lvl="6" marL="32004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7pPr>
            <a:lvl8pPr indent="-296354" lvl="7" marL="3657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8pPr>
            <a:lvl9pPr indent="-296354" lvl="8" marL="4114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3096684" y="1023409"/>
            <a:ext cx="2694517" cy="4265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1pPr>
            <a:lvl2pPr indent="-228600" lvl="1" marL="9144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None/>
              <a:defRPr b="1" sz="1333"/>
            </a:lvl2pPr>
            <a:lvl3pPr indent="-2286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3pPr>
            <a:lvl4pPr indent="-228600" lvl="3" marL="1828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4pPr>
            <a:lvl5pPr indent="-228600" lvl="4" marL="22860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5pPr>
            <a:lvl6pPr indent="-228600" lvl="5" marL="27432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6pPr>
            <a:lvl7pPr indent="-228600" lvl="6" marL="32004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7pPr>
            <a:lvl8pPr indent="-228600" lvl="7" marL="3657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8pPr>
            <a:lvl9pPr indent="-228600" lvl="8" marL="4114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None/>
              <a:defRPr b="1" sz="1067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3096684" y="1449917"/>
            <a:ext cx="2694517" cy="2634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3245" lvl="1" marL="9144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–"/>
              <a:defRPr sz="1333"/>
            </a:lvl2pPr>
            <a:lvl3pPr indent="-304800" lvl="2" marL="1371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6354" lvl="3" marL="1828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–"/>
              <a:defRPr sz="1067"/>
            </a:lvl4pPr>
            <a:lvl5pPr indent="-296354" lvl="4" marL="22860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»"/>
              <a:defRPr sz="1067"/>
            </a:lvl5pPr>
            <a:lvl6pPr indent="-296354" lvl="5" marL="27432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6pPr>
            <a:lvl7pPr indent="-296354" lvl="6" marL="32004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7pPr>
            <a:lvl8pPr indent="-296354" lvl="7" marL="36576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8pPr>
            <a:lvl9pPr indent="-296354" lvl="8" marL="4114800" algn="l"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Char char="•"/>
              <a:defRPr sz="1067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304800" y="182033"/>
            <a:ext cx="2005542" cy="7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Calibri"/>
              <a:buNone/>
              <a:defRPr b="1" sz="13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2383367" y="182034"/>
            <a:ext cx="3407833" cy="390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4045" lvl="0" marL="45720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1pPr>
            <a:lvl2pPr indent="-347154" lvl="1" marL="91440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Char char="–"/>
              <a:defRPr sz="1867"/>
            </a:lvl2pPr>
            <a:lvl3pPr indent="-3302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indent="-313245" lvl="3" marL="18288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–"/>
              <a:defRPr sz="1333"/>
            </a:lvl4pPr>
            <a:lvl5pPr indent="-313245" lvl="4" marL="22860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»"/>
              <a:defRPr sz="1333"/>
            </a:lvl5pPr>
            <a:lvl6pPr indent="-313245" lvl="5" marL="27432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6pPr>
            <a:lvl7pPr indent="-313245" lvl="6" marL="32004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7pPr>
            <a:lvl8pPr indent="-313245" lvl="7" marL="36576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8pPr>
            <a:lvl9pPr indent="-313245" lvl="8" marL="411480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Char char="•"/>
              <a:defRPr sz="1333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304800" y="956734"/>
            <a:ext cx="2005542" cy="312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sz="933"/>
            </a:lvl1pPr>
            <a:lvl2pPr indent="-228600" lvl="1" marL="9144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667"/>
              <a:buNone/>
              <a:defRPr sz="667"/>
            </a:lvl3pPr>
            <a:lvl4pPr indent="-228600" lvl="3" marL="18288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indent="-228600" lvl="5" marL="27432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194859" y="3200400"/>
            <a:ext cx="36576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33"/>
              <a:buFont typeface="Calibri"/>
              <a:buNone/>
              <a:defRPr b="1" sz="133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194859" y="408517"/>
            <a:ext cx="3657600" cy="27432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194859" y="3578225"/>
            <a:ext cx="3657600" cy="53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None/>
              <a:defRPr sz="933"/>
            </a:lvl1pPr>
            <a:lvl2pPr indent="-228600" lvl="1" marL="914400" algn="l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algn="l"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667"/>
              <a:buNone/>
              <a:defRPr sz="667"/>
            </a:lvl3pPr>
            <a:lvl4pPr indent="-228600" lvl="3" marL="18288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indent="-228600" lvl="5" marL="27432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algn="l"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33"/>
              <a:buFont typeface="Calibri"/>
              <a:buNone/>
              <a:defRPr b="0" i="0" sz="29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4045" lvl="0" marL="457200" marR="0" rtl="0" algn="l"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b="0" i="0" sz="21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7154" lvl="1" marL="914400" marR="0" rtl="0" algn="l"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–"/>
              <a:defRPr b="0" i="0" sz="18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3245" lvl="3" marL="18288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–"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3245" lvl="4" marL="22860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»"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3245" lvl="5" marL="27432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3245" lvl="6" marL="32004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3245" lvl="7" marL="36576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3245" lvl="8" marL="4114800" marR="0" rtl="0" algn="l"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b="0" i="0" sz="13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40606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3"/>
          <p:cNvGrpSpPr/>
          <p:nvPr/>
        </p:nvGrpSpPr>
        <p:grpSpPr>
          <a:xfrm rot="-5400000">
            <a:off x="4365322" y="-968680"/>
            <a:ext cx="3340808" cy="12312551"/>
            <a:chOff x="0" y="-47625"/>
            <a:chExt cx="1953469" cy="4864218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1953469" cy="4816592"/>
            </a:xfrm>
            <a:custGeom>
              <a:rect b="b" l="l" r="r" t="t"/>
              <a:pathLst>
                <a:path extrusionOk="0" h="4816592" w="1953469">
                  <a:moveTo>
                    <a:pt x="0" y="0"/>
                  </a:moveTo>
                  <a:lnTo>
                    <a:pt x="1953469" y="0"/>
                  </a:lnTo>
                  <a:lnTo>
                    <a:pt x="1953469" y="4816592"/>
                  </a:lnTo>
                  <a:lnTo>
                    <a:pt x="0" y="4816592"/>
                  </a:lnTo>
                  <a:close/>
                </a:path>
              </a:pathLst>
            </a:custGeom>
            <a:gradFill>
              <a:gsLst>
                <a:gs pos="0">
                  <a:srgbClr val="03D8AF"/>
                </a:gs>
                <a:gs pos="100000">
                  <a:srgbClr val="03D8AF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90" name="Google Shape;90;p13"/>
            <p:cNvSpPr txBox="1"/>
            <p:nvPr/>
          </p:nvSpPr>
          <p:spPr>
            <a:xfrm>
              <a:off x="0" y="-47625"/>
              <a:ext cx="1953469" cy="48642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3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13"/>
          <p:cNvSpPr/>
          <p:nvPr/>
        </p:nvSpPr>
        <p:spPr>
          <a:xfrm>
            <a:off x="6048964" y="-90063"/>
            <a:ext cx="4981961" cy="6462055"/>
          </a:xfrm>
          <a:custGeom>
            <a:rect b="b" l="l" r="r" t="t"/>
            <a:pathLst>
              <a:path extrusionOk="0" h="9693082" w="7472942">
                <a:moveTo>
                  <a:pt x="0" y="0"/>
                </a:moveTo>
                <a:lnTo>
                  <a:pt x="7472942" y="0"/>
                </a:lnTo>
                <a:lnTo>
                  <a:pt x="7472942" y="9693081"/>
                </a:lnTo>
                <a:lnTo>
                  <a:pt x="0" y="96930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12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92" name="Google Shape;92;p13"/>
          <p:cNvGrpSpPr/>
          <p:nvPr/>
        </p:nvGrpSpPr>
        <p:grpSpPr>
          <a:xfrm rot="10800000">
            <a:off x="0" y="5119470"/>
            <a:ext cx="12192000" cy="807742"/>
            <a:chOff x="0" y="-47625"/>
            <a:chExt cx="4816593" cy="319108"/>
          </a:xfrm>
        </p:grpSpPr>
        <p:sp>
          <p:nvSpPr>
            <p:cNvPr id="93" name="Google Shape;93;p13"/>
            <p:cNvSpPr/>
            <p:nvPr/>
          </p:nvSpPr>
          <p:spPr>
            <a:xfrm>
              <a:off x="0" y="0"/>
              <a:ext cx="4816592" cy="271483"/>
            </a:xfrm>
            <a:custGeom>
              <a:rect b="b" l="l" r="r" t="t"/>
              <a:pathLst>
                <a:path extrusionOk="0" h="27148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1483"/>
                  </a:lnTo>
                  <a:lnTo>
                    <a:pt x="0" y="271483"/>
                  </a:lnTo>
                  <a:close/>
                </a:path>
              </a:pathLst>
            </a:custGeom>
            <a:gradFill>
              <a:gsLst>
                <a:gs pos="0">
                  <a:srgbClr val="000000"/>
                </a:gs>
                <a:gs pos="100000">
                  <a:srgbClr val="FFFFFF">
                    <a:alpha val="0"/>
                  </a:srgbClr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13"/>
            <p:cNvSpPr txBox="1"/>
            <p:nvPr/>
          </p:nvSpPr>
          <p:spPr>
            <a:xfrm>
              <a:off x="0" y="-47625"/>
              <a:ext cx="4816593" cy="3191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3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5" name="Google Shape;95;p13"/>
          <p:cNvCxnSpPr/>
          <p:nvPr/>
        </p:nvCxnSpPr>
        <p:spPr>
          <a:xfrm rot="10800000">
            <a:off x="10892637" y="1102527"/>
            <a:ext cx="0" cy="3682419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13"/>
          <p:cNvCxnSpPr/>
          <p:nvPr/>
        </p:nvCxnSpPr>
        <p:spPr>
          <a:xfrm rot="10800000">
            <a:off x="688975" y="1581991"/>
            <a:ext cx="0" cy="319978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" name="Google Shape;97;p13"/>
          <p:cNvSpPr/>
          <p:nvPr/>
        </p:nvSpPr>
        <p:spPr>
          <a:xfrm>
            <a:off x="376813" y="631135"/>
            <a:ext cx="2202763" cy="881771"/>
          </a:xfrm>
          <a:custGeom>
            <a:rect b="b" l="l" r="r" t="t"/>
            <a:pathLst>
              <a:path extrusionOk="0" h="1322657" w="3304144">
                <a:moveTo>
                  <a:pt x="0" y="0"/>
                </a:moveTo>
                <a:lnTo>
                  <a:pt x="3304144" y="0"/>
                </a:lnTo>
                <a:lnTo>
                  <a:pt x="3304144" y="1322657"/>
                </a:lnTo>
                <a:lnTo>
                  <a:pt x="0" y="13226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-439" t="0"/>
            </a:stretch>
          </a:blipFill>
          <a:ln>
            <a:noFill/>
          </a:ln>
        </p:spPr>
      </p:sp>
      <p:cxnSp>
        <p:nvCxnSpPr>
          <p:cNvPr id="98" name="Google Shape;98;p13"/>
          <p:cNvCxnSpPr/>
          <p:nvPr/>
        </p:nvCxnSpPr>
        <p:spPr>
          <a:xfrm>
            <a:off x="685801" y="4784947"/>
            <a:ext cx="10206836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3"/>
          <p:cNvCxnSpPr/>
          <p:nvPr/>
        </p:nvCxnSpPr>
        <p:spPr>
          <a:xfrm flipH="1" rot="10800000">
            <a:off x="5083728" y="1096177"/>
            <a:ext cx="2562630" cy="6351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" name="Google Shape;100;p13"/>
          <p:cNvCxnSpPr/>
          <p:nvPr/>
        </p:nvCxnSpPr>
        <p:spPr>
          <a:xfrm>
            <a:off x="9481911" y="1102528"/>
            <a:ext cx="1410726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1" name="Google Shape;101;p13"/>
          <p:cNvGrpSpPr/>
          <p:nvPr/>
        </p:nvGrpSpPr>
        <p:grpSpPr>
          <a:xfrm>
            <a:off x="0" y="6619743"/>
            <a:ext cx="12192000" cy="238714"/>
            <a:chOff x="0" y="-47625"/>
            <a:chExt cx="4816593" cy="94308"/>
          </a:xfrm>
        </p:grpSpPr>
        <p:sp>
          <p:nvSpPr>
            <p:cNvPr id="102" name="Google Shape;102;p13"/>
            <p:cNvSpPr/>
            <p:nvPr/>
          </p:nvSpPr>
          <p:spPr>
            <a:xfrm>
              <a:off x="0" y="0"/>
              <a:ext cx="4816592" cy="46683"/>
            </a:xfrm>
            <a:custGeom>
              <a:rect b="b" l="l" r="r" t="t"/>
              <a:pathLst>
                <a:path extrusionOk="0" h="4668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6683"/>
                  </a:lnTo>
                  <a:lnTo>
                    <a:pt x="0" y="46683"/>
                  </a:lnTo>
                  <a:close/>
                </a:path>
              </a:pathLst>
            </a:custGeom>
            <a:gradFill>
              <a:gsLst>
                <a:gs pos="0">
                  <a:srgbClr val="FFE1A2"/>
                </a:gs>
                <a:gs pos="100000">
                  <a:srgbClr val="0CC4A0"/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103" name="Google Shape;103;p13"/>
            <p:cNvSpPr txBox="1"/>
            <p:nvPr/>
          </p:nvSpPr>
          <p:spPr>
            <a:xfrm>
              <a:off x="0" y="-47625"/>
              <a:ext cx="4816593" cy="943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3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" name="Google Shape;104;p13"/>
          <p:cNvGrpSpPr/>
          <p:nvPr/>
        </p:nvGrpSpPr>
        <p:grpSpPr>
          <a:xfrm rot="10800000">
            <a:off x="0" y="5068814"/>
            <a:ext cx="12192000" cy="1789643"/>
            <a:chOff x="0" y="-47625"/>
            <a:chExt cx="4816593" cy="754645"/>
          </a:xfrm>
        </p:grpSpPr>
        <p:sp>
          <p:nvSpPr>
            <p:cNvPr id="105" name="Google Shape;105;p13"/>
            <p:cNvSpPr/>
            <p:nvPr/>
          </p:nvSpPr>
          <p:spPr>
            <a:xfrm>
              <a:off x="0" y="0"/>
              <a:ext cx="4816592" cy="707020"/>
            </a:xfrm>
            <a:custGeom>
              <a:rect b="b" l="l" r="r" t="t"/>
              <a:pathLst>
                <a:path extrusionOk="0" h="707020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07020"/>
                  </a:lnTo>
                  <a:lnTo>
                    <a:pt x="0" y="7070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</p:sp>
        <p:sp>
          <p:nvSpPr>
            <p:cNvPr id="106" name="Google Shape;106;p13"/>
            <p:cNvSpPr txBox="1"/>
            <p:nvPr/>
          </p:nvSpPr>
          <p:spPr>
            <a:xfrm>
              <a:off x="0" y="-47625"/>
              <a:ext cx="4816593" cy="754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36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13"/>
          <p:cNvSpPr txBox="1"/>
          <p:nvPr/>
        </p:nvSpPr>
        <p:spPr>
          <a:xfrm>
            <a:off x="1120434" y="2865877"/>
            <a:ext cx="8204954" cy="730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4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392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Microsoft Excel</a:t>
            </a:r>
            <a:endParaRPr/>
          </a:p>
        </p:txBody>
      </p:sp>
      <p:sp>
        <p:nvSpPr>
          <p:cNvPr id="108" name="Google Shape;108;p13"/>
          <p:cNvSpPr txBox="1"/>
          <p:nvPr/>
        </p:nvSpPr>
        <p:spPr>
          <a:xfrm>
            <a:off x="1120434" y="3605069"/>
            <a:ext cx="856440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1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Module 02</a:t>
            </a:r>
            <a:endParaRPr b="1" i="0" sz="2400" u="none" cap="none" strike="noStrike">
              <a:solidFill>
                <a:srgbClr val="FFC000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09" name="Google Shape;109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715186" y="723566"/>
            <a:ext cx="2338644" cy="713171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 txBox="1"/>
          <p:nvPr/>
        </p:nvSpPr>
        <p:spPr>
          <a:xfrm>
            <a:off x="977031" y="5476716"/>
            <a:ext cx="962437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7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Did you know that Excel’s iconic grid of cells was inspired by the layout of a checkbook register? The idea was to create an easy way to organize and track </a:t>
            </a:r>
            <a:endParaRPr/>
          </a:p>
          <a:p>
            <a:pPr indent="0" lvl="0" marL="0" marR="0" rtl="0" algn="l">
              <a:lnSpc>
                <a:spcPct val="117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data in a grid-like structure</a:t>
            </a:r>
            <a:endParaRPr b="1" i="0" sz="20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111" name="Google Shape;111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711948" y="4446260"/>
            <a:ext cx="2388948" cy="2388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198" name="Google Shape;198;p22"/>
          <p:cNvSpPr txBox="1"/>
          <p:nvPr/>
        </p:nvSpPr>
        <p:spPr>
          <a:xfrm>
            <a:off x="406200" y="293079"/>
            <a:ext cx="1144768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4000"/>
              <a:buFont typeface="Ubuntu"/>
              <a:buNone/>
            </a:pPr>
            <a:r>
              <a:rPr b="1" i="0" lang="en-US" sz="40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Data Transformation</a:t>
            </a:r>
            <a:endParaRPr/>
          </a:p>
        </p:txBody>
      </p:sp>
      <p:sp>
        <p:nvSpPr>
          <p:cNvPr id="199" name="Google Shape;199;p22"/>
          <p:cNvSpPr txBox="1"/>
          <p:nvPr/>
        </p:nvSpPr>
        <p:spPr>
          <a:xfrm>
            <a:off x="406200" y="1756575"/>
            <a:ext cx="11114949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Conditional formatting </a:t>
            </a: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adds a layer of visual analysis, allowing you to quickly spot trends and outliers.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Color scales </a:t>
            </a: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and </a:t>
            </a: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icon sets </a:t>
            </a: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make it easy to interpret large amounts of data quickly.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Use formatting sparingly. Too much can overwhelm the reader and make the data harder to interpret.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Ensure that custom rules don’t conflict with each other, creating confusion.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/>
          <p:nvPr/>
        </p:nvSpPr>
        <p:spPr>
          <a:xfrm flipH="1" rot="601894">
            <a:off x="-323856" y="4680307"/>
            <a:ext cx="12839712" cy="6559925"/>
          </a:xfrm>
          <a:custGeom>
            <a:rect b="b" l="l" r="r" t="t"/>
            <a:pathLst>
              <a:path extrusionOk="0" h="9839888" w="19259568">
                <a:moveTo>
                  <a:pt x="19259568" y="0"/>
                </a:moveTo>
                <a:lnTo>
                  <a:pt x="0" y="0"/>
                </a:lnTo>
                <a:lnTo>
                  <a:pt x="0" y="9839888"/>
                </a:lnTo>
                <a:lnTo>
                  <a:pt x="19259568" y="9839888"/>
                </a:lnTo>
                <a:lnTo>
                  <a:pt x="19259568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5" name="Google Shape;205;p23"/>
          <p:cNvSpPr/>
          <p:nvPr/>
        </p:nvSpPr>
        <p:spPr>
          <a:xfrm rot="737082">
            <a:off x="7425150" y="-2831953"/>
            <a:ext cx="7909077" cy="4040820"/>
          </a:xfrm>
          <a:custGeom>
            <a:rect b="b" l="l" r="r" t="t"/>
            <a:pathLst>
              <a:path extrusionOk="0" h="6061230" w="11863616">
                <a:moveTo>
                  <a:pt x="0" y="0"/>
                </a:moveTo>
                <a:lnTo>
                  <a:pt x="11863616" y="0"/>
                </a:lnTo>
                <a:lnTo>
                  <a:pt x="11863616" y="6061229"/>
                </a:lnTo>
                <a:lnTo>
                  <a:pt x="0" y="6061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6" name="Google Shape;206;p23"/>
          <p:cNvSpPr txBox="1"/>
          <p:nvPr/>
        </p:nvSpPr>
        <p:spPr>
          <a:xfrm>
            <a:off x="1858298" y="2547117"/>
            <a:ext cx="9721293" cy="25380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612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5392"/>
              <a:buFont typeface="Ubuntu"/>
              <a:buNone/>
            </a:pPr>
            <a:r>
              <a:rPr b="1" i="0" lang="en-US" sz="5392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Super Store Sales</a:t>
            </a:r>
            <a:endParaRPr/>
          </a:p>
          <a:p>
            <a:pPr indent="0" lvl="0" marL="0" marR="0" rtl="0" algn="l">
              <a:lnSpc>
                <a:spcPct val="1256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392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Data Aggregation</a:t>
            </a:r>
            <a:endParaRPr/>
          </a:p>
          <a:p>
            <a:pPr indent="0" lvl="0" marL="0" marR="0" rtl="0" algn="l">
              <a:lnSpc>
                <a:spcPct val="1256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392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Pivot Tables &amp; Pivot Charts</a:t>
            </a:r>
            <a:endParaRPr/>
          </a:p>
        </p:txBody>
      </p:sp>
      <p:sp>
        <p:nvSpPr>
          <p:cNvPr id="207" name="Google Shape;207;p23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214" name="Google Shape;214;p24"/>
          <p:cNvSpPr txBox="1"/>
          <p:nvPr/>
        </p:nvSpPr>
        <p:spPr>
          <a:xfrm>
            <a:off x="406200" y="293079"/>
            <a:ext cx="1144768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4000"/>
              <a:buFont typeface="Ubuntu"/>
              <a:buNone/>
            </a:pPr>
            <a:r>
              <a:rPr b="1" i="0" lang="en-US" sz="40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Data Aggregation – Pivot Tables</a:t>
            </a:r>
            <a:endParaRPr/>
          </a:p>
        </p:txBody>
      </p:sp>
      <p:sp>
        <p:nvSpPr>
          <p:cNvPr id="215" name="Google Shape;215;p24"/>
          <p:cNvSpPr txBox="1"/>
          <p:nvPr/>
        </p:nvSpPr>
        <p:spPr>
          <a:xfrm>
            <a:off x="406200" y="2453651"/>
            <a:ext cx="11114949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Pivot Tables </a:t>
            </a:r>
            <a:r>
              <a:rPr b="0" i="0" lang="en-US" sz="2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allow us to dynamically </a:t>
            </a: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summarize</a:t>
            </a:r>
            <a:r>
              <a:rPr b="0" i="0" lang="en-US" sz="2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data and easily switch between different views.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You don’t need to restructure the data. Pivot Tables automatically </a:t>
            </a: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aggregate</a:t>
            </a:r>
            <a:r>
              <a:rPr b="0" i="0" lang="en-US" sz="2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summarize</a:t>
            </a:r>
            <a:r>
              <a:rPr b="0" i="0" lang="en-US" sz="24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 it for you.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5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5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222" name="Google Shape;222;p25"/>
          <p:cNvSpPr txBox="1"/>
          <p:nvPr/>
        </p:nvSpPr>
        <p:spPr>
          <a:xfrm>
            <a:off x="406200" y="293079"/>
            <a:ext cx="1144768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4000"/>
              <a:buFont typeface="Ubuntu"/>
              <a:buNone/>
            </a:pPr>
            <a:r>
              <a:rPr b="1" i="0" lang="en-US" sz="40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Data Aggregation – Pivot Charts</a:t>
            </a:r>
            <a:endParaRPr/>
          </a:p>
        </p:txBody>
      </p:sp>
      <p:sp>
        <p:nvSpPr>
          <p:cNvPr id="223" name="Google Shape;223;p25"/>
          <p:cNvSpPr txBox="1"/>
          <p:nvPr/>
        </p:nvSpPr>
        <p:spPr>
          <a:xfrm>
            <a:off x="356995" y="1280922"/>
            <a:ext cx="11114949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Pivot Charts </a:t>
            </a: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help to </a:t>
            </a: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visualize</a:t>
            </a: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the insights that the Pivot Table is summarizing, making it easier to spot trends.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Slicers</a:t>
            </a: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timelines</a:t>
            </a: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give users interactive control over the data displayed in Pivot Charts.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Charts should serve as a </a:t>
            </a: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complement</a:t>
            </a: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to your analysis, </a:t>
            </a: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not</a:t>
            </a: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as the main source of insights.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When working with charts, </a:t>
            </a: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less is more</a:t>
            </a: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. Avoid unnecessary complexity.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Tailor your chart design to your </a:t>
            </a: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audience</a:t>
            </a: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. Executive leaders may prefer </a:t>
            </a: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simplified</a:t>
            </a: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high-level visuals</a:t>
            </a: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, while analysts may need more </a:t>
            </a: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detailed charts</a:t>
            </a: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/>
          <p:nvPr/>
        </p:nvSpPr>
        <p:spPr>
          <a:xfrm flipH="1" rot="601894">
            <a:off x="-323856" y="4680307"/>
            <a:ext cx="12839712" cy="6559925"/>
          </a:xfrm>
          <a:custGeom>
            <a:rect b="b" l="l" r="r" t="t"/>
            <a:pathLst>
              <a:path extrusionOk="0" h="9839888" w="19259568">
                <a:moveTo>
                  <a:pt x="19259568" y="0"/>
                </a:moveTo>
                <a:lnTo>
                  <a:pt x="0" y="0"/>
                </a:lnTo>
                <a:lnTo>
                  <a:pt x="0" y="9839888"/>
                </a:lnTo>
                <a:lnTo>
                  <a:pt x="19259568" y="9839888"/>
                </a:lnTo>
                <a:lnTo>
                  <a:pt x="19259568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9" name="Google Shape;229;p26"/>
          <p:cNvSpPr/>
          <p:nvPr/>
        </p:nvSpPr>
        <p:spPr>
          <a:xfrm rot="737082">
            <a:off x="7425150" y="-2831953"/>
            <a:ext cx="7909077" cy="4040820"/>
          </a:xfrm>
          <a:custGeom>
            <a:rect b="b" l="l" r="r" t="t"/>
            <a:pathLst>
              <a:path extrusionOk="0" h="6061230" w="11863616">
                <a:moveTo>
                  <a:pt x="0" y="0"/>
                </a:moveTo>
                <a:lnTo>
                  <a:pt x="11863616" y="0"/>
                </a:lnTo>
                <a:lnTo>
                  <a:pt x="11863616" y="6061229"/>
                </a:lnTo>
                <a:lnTo>
                  <a:pt x="0" y="6061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0" name="Google Shape;230;p26"/>
          <p:cNvSpPr txBox="1"/>
          <p:nvPr/>
        </p:nvSpPr>
        <p:spPr>
          <a:xfrm>
            <a:off x="1858298" y="2547117"/>
            <a:ext cx="9721293" cy="1665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612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5392"/>
              <a:buFont typeface="Ubuntu"/>
              <a:buNone/>
            </a:pPr>
            <a:r>
              <a:rPr b="1" i="0" lang="en-US" sz="5392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Super Store Sales</a:t>
            </a:r>
            <a:endParaRPr/>
          </a:p>
          <a:p>
            <a:pPr indent="0" lvl="0" marL="0" marR="0" rtl="0" algn="l">
              <a:lnSpc>
                <a:spcPct val="1256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392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Analyzing Trends</a:t>
            </a:r>
            <a:endParaRPr/>
          </a:p>
        </p:txBody>
      </p:sp>
      <p:sp>
        <p:nvSpPr>
          <p:cNvPr id="231" name="Google Shape;231;p26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238" name="Google Shape;238;p27"/>
          <p:cNvSpPr txBox="1"/>
          <p:nvPr/>
        </p:nvSpPr>
        <p:spPr>
          <a:xfrm>
            <a:off x="406200" y="293079"/>
            <a:ext cx="11447685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4000"/>
              <a:buFont typeface="Ubuntu"/>
              <a:buNone/>
            </a:pPr>
            <a:r>
              <a:rPr b="1" i="0" lang="en-US" sz="40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Types of Trendlines</a:t>
            </a:r>
            <a:endParaRPr/>
          </a:p>
        </p:txBody>
      </p:sp>
      <p:sp>
        <p:nvSpPr>
          <p:cNvPr id="239" name="Google Shape;239;p27"/>
          <p:cNvSpPr txBox="1"/>
          <p:nvPr/>
        </p:nvSpPr>
        <p:spPr>
          <a:xfrm>
            <a:off x="356995" y="1399838"/>
            <a:ext cx="11114949" cy="43088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Linear Trendline: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Best for data that shows a consistent, steady increase or decrease.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Example</a:t>
            </a:r>
            <a:r>
              <a:rPr b="0" i="0" lang="en-US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: If our sales have been steadily increasing over time, a linear trendline is a good fit.</a:t>
            </a:r>
            <a:endParaRPr/>
          </a:p>
          <a:p>
            <a:pPr indent="-215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Moving Average: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Used to smooth out fluctuations and show trends more clearly.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Example</a:t>
            </a:r>
            <a:r>
              <a:rPr b="0" i="0" lang="en-US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: If our sales data is fluctuating month-to-month, a moving average will help smooth out those fluctuations and highlight the underlying trend.</a:t>
            </a:r>
            <a:endParaRPr/>
          </a:p>
          <a:p>
            <a:pPr indent="-215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Exponential Trendline: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Best for data that grows or declines at an increasing rate.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Example</a:t>
            </a:r>
            <a:r>
              <a:rPr b="0" i="0" lang="en-US" sz="20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: An exponential trendline is ideal if sales are increasing at an accelerating rate, like in the case of a product launch or sudden market growth.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8"/>
          <p:cNvSpPr/>
          <p:nvPr/>
        </p:nvSpPr>
        <p:spPr>
          <a:xfrm>
            <a:off x="6130631" y="-28007"/>
            <a:ext cx="6344838" cy="8229828"/>
          </a:xfrm>
          <a:custGeom>
            <a:rect b="b" l="l" r="r" t="t"/>
            <a:pathLst>
              <a:path extrusionOk="0" h="12380288" w="9544661">
                <a:moveTo>
                  <a:pt x="0" y="0"/>
                </a:moveTo>
                <a:lnTo>
                  <a:pt x="9544661" y="0"/>
                </a:lnTo>
                <a:lnTo>
                  <a:pt x="9544661" y="12380288"/>
                </a:lnTo>
                <a:lnTo>
                  <a:pt x="0" y="123802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3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8"/>
          <p:cNvSpPr txBox="1"/>
          <p:nvPr/>
        </p:nvSpPr>
        <p:spPr>
          <a:xfrm>
            <a:off x="3059237" y="2547117"/>
            <a:ext cx="8528630" cy="26058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1104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4800"/>
              <a:buFont typeface="Ubuntu"/>
              <a:buNone/>
            </a:pPr>
            <a:r>
              <a:rPr b="1" i="0" lang="en-US" sz="48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Challenge</a:t>
            </a:r>
            <a:endParaRPr/>
          </a:p>
          <a:p>
            <a:pPr indent="0" lvl="0" marL="0" marR="0" rtl="0" algn="l">
              <a:lnSpc>
                <a:spcPct val="141104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800"/>
              <a:buFont typeface="Ubuntu"/>
              <a:buNone/>
            </a:pPr>
            <a:r>
              <a:rPr b="1" lang="en-US" sz="48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Excel Playground</a:t>
            </a:r>
            <a:endParaRPr b="1" i="0" sz="4800" u="none" cap="none" strike="noStrike">
              <a:solidFill>
                <a:srgbClr val="FFC00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Ubuntu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Leverage the Power of Excel to Uncover Insights from Data</a:t>
            </a:r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pic>
        <p:nvPicPr>
          <p:cNvPr id="247" name="Google Shape;24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7013" y="2594184"/>
            <a:ext cx="1262836" cy="1669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255" name="Google Shape;255;p29"/>
          <p:cNvSpPr txBox="1"/>
          <p:nvPr/>
        </p:nvSpPr>
        <p:spPr>
          <a:xfrm>
            <a:off x="406201" y="293079"/>
            <a:ext cx="1018115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4000"/>
              <a:buFont typeface="Ubuntu"/>
              <a:buNone/>
            </a:pPr>
            <a:r>
              <a:rPr b="1" i="0" lang="en-US" sz="40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Challenge: Excel Playground</a:t>
            </a:r>
            <a:endParaRPr/>
          </a:p>
        </p:txBody>
      </p:sp>
      <p:sp>
        <p:nvSpPr>
          <p:cNvPr id="256" name="Google Shape;256;p29"/>
          <p:cNvSpPr txBox="1"/>
          <p:nvPr/>
        </p:nvSpPr>
        <p:spPr>
          <a:xfrm>
            <a:off x="432040" y="1149961"/>
            <a:ext cx="11315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Netflix Content Dataset</a:t>
            </a:r>
            <a:endParaRPr b="0" i="0" sz="24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406201" y="5829646"/>
            <a:ext cx="10812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Get this challenge’s files from </a:t>
            </a:r>
            <a:r>
              <a:rPr b="0" i="0" lang="en-US" sz="18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Module 02 Live Lesson Challenge </a:t>
            </a:r>
            <a:r>
              <a:rPr b="0" i="0" lang="en-U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</a:t>
            </a:r>
            <a:r>
              <a:rPr b="0" i="0" lang="en-US" sz="18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0" i="0" lang="en-US" sz="1800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Google Classroom</a:t>
            </a:r>
            <a:endParaRPr sz="1800">
              <a:solidFill>
                <a:srgbClr val="0CC4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8" name="Google Shape;258;p29"/>
          <p:cNvGraphicFramePr/>
          <p:nvPr/>
        </p:nvGraphicFramePr>
        <p:xfrm>
          <a:off x="1454293" y="20294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{4EACD2F4-2EAA-4BF7-BDE8-70045A79B3E6}</a:tableStyleId>
              </a:tblPr>
              <a:tblGrid>
                <a:gridCol w="1521275"/>
                <a:gridCol w="6445250"/>
                <a:gridCol w="1316900"/>
              </a:tblGrid>
              <a:tr h="275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Field Name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50" marB="0" marR="3850" marL="3850" anchor="ctr">
                    <a:solidFill>
                      <a:srgbClr val="0CC4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50" marB="0" marR="3850" marL="3850" anchor="ctr">
                    <a:solidFill>
                      <a:srgbClr val="0CC4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solidFill>
                            <a:schemeClr val="lt1"/>
                          </a:solidFill>
                        </a:rPr>
                        <a:t>Data Type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50" marB="0" marR="3850" marL="3850" anchor="ctr">
                    <a:solidFill>
                      <a:srgbClr val="0CC4A0"/>
                    </a:solidFill>
                  </a:tcPr>
                </a:tc>
              </a:tr>
              <a:tr h="45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show_id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50" marB="0" marR="3850" marL="3850" anchor="ctr">
                    <a:solidFill>
                      <a:srgbClr val="0CC4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 unique identifier for each content entry.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50" marB="0" marR="3850" marL="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Text (String)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50" marB="0" marR="3850" marL="3850" anchor="ctr"/>
                </a:tc>
              </a:tr>
              <a:tr h="44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type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50" marB="0" marR="3850" marL="3850" anchor="ctr">
                    <a:solidFill>
                      <a:srgbClr val="0CC4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The type of content (e.g., Movie, TV Show).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50" marB="0" marR="3850" marL="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Text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50" marB="0" marR="3850" marL="3850" anchor="ctr"/>
                </a:tc>
              </a:tr>
              <a:tr h="44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title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50" marB="0" marR="3850" marL="3850" anchor="ctr">
                    <a:solidFill>
                      <a:srgbClr val="0CC4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The title of the content.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50" marB="0" marR="3850" marL="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Text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50" marB="0" marR="3850" marL="3850" anchor="ctr"/>
                </a:tc>
              </a:tr>
              <a:tr h="45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date_added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50" marB="0" marR="3850" marL="3850" anchor="ctr">
                    <a:solidFill>
                      <a:srgbClr val="0CC4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The date the content was added to Netflix.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50" marB="0" marR="3850" marL="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Date (MM/DD/YYYY)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50" marB="0" marR="3850" marL="3850" anchor="ctr"/>
                </a:tc>
              </a:tr>
              <a:tr h="456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release_year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50" marB="0" marR="3850" marL="3850" anchor="ctr">
                    <a:solidFill>
                      <a:srgbClr val="0CC4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The year the content was originally released.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50" marB="0" marR="3850" marL="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Integer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50" marB="0" marR="3850" marL="3850" anchor="ctr"/>
                </a:tc>
              </a:tr>
              <a:tr h="418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rating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50" marB="0" marR="3850" marL="3850" anchor="ctr">
                    <a:solidFill>
                      <a:srgbClr val="0CC4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The content's rating, indicating suitability for different audiences.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50" marB="0" marR="3850" marL="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Text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50" marB="0" marR="3850" marL="3850" anchor="ctr"/>
                </a:tc>
              </a:tr>
              <a:tr h="536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/>
                        <a:t>duration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50" marB="0" marR="3850" marL="3850" anchor="ctr">
                    <a:solidFill>
                      <a:srgbClr val="0CC4A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The duration of the content. For movies, this will be in minutes; for TV shows, it will indicate the number of seasons.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50" marB="0" marR="3850" marL="38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Text</a:t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50" marB="0" marR="3850" marL="38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0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0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266" name="Google Shape;266;p30"/>
          <p:cNvSpPr txBox="1"/>
          <p:nvPr/>
        </p:nvSpPr>
        <p:spPr>
          <a:xfrm>
            <a:off x="406201" y="293079"/>
            <a:ext cx="10181157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4000"/>
              <a:buFont typeface="Ubuntu"/>
              <a:buNone/>
            </a:pPr>
            <a:r>
              <a:rPr b="1" i="0" lang="en-US" sz="40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Challenge: Excel Playground</a:t>
            </a:r>
            <a:endParaRPr/>
          </a:p>
        </p:txBody>
      </p:sp>
      <p:sp>
        <p:nvSpPr>
          <p:cNvPr id="267" name="Google Shape;267;p30"/>
          <p:cNvSpPr txBox="1"/>
          <p:nvPr/>
        </p:nvSpPr>
        <p:spPr>
          <a:xfrm>
            <a:off x="406201" y="1279991"/>
            <a:ext cx="11315359" cy="34470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In this challenge </a:t>
            </a:r>
            <a:r>
              <a:rPr lang="en-US" sz="24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you will:</a:t>
            </a:r>
            <a:endParaRPr b="0" i="0" sz="24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0" i="0" lang="en-US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Conduct a</a:t>
            </a:r>
            <a:r>
              <a:rPr b="0" i="0" lang="en-US" sz="2000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 quick data clean-up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>
              <a:solidFill>
                <a:srgbClr val="0CC4A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0" i="0" lang="en-US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Apply</a:t>
            </a:r>
            <a:r>
              <a:rPr b="0" i="0" lang="en-US" sz="2000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 basic calculations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>
              <a:solidFill>
                <a:srgbClr val="0CC4A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0" i="0" lang="en-US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Generate summaries using </a:t>
            </a:r>
            <a:r>
              <a:rPr b="0" i="0" lang="en-US" sz="2000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Pivot Tables </a:t>
            </a:r>
            <a:r>
              <a:rPr b="0" i="0" lang="en-US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and</a:t>
            </a:r>
            <a:r>
              <a:rPr b="0" i="0" lang="en-US" sz="2000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 Pivot Charts</a:t>
            </a:r>
            <a:endParaRPr/>
          </a:p>
          <a:p>
            <a:pPr indent="-330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0" i="0" sz="2000">
              <a:solidFill>
                <a:srgbClr val="0CC4A0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alibri"/>
              <a:buAutoNum type="arabicPeriod"/>
            </a:pPr>
            <a:r>
              <a:rPr b="0" i="0" lang="en-US" sz="20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Respond to </a:t>
            </a:r>
            <a:r>
              <a:rPr b="0" i="0" lang="en-US" sz="2000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analytical questions</a:t>
            </a:r>
            <a:endParaRPr/>
          </a:p>
        </p:txBody>
      </p:sp>
      <p:sp>
        <p:nvSpPr>
          <p:cNvPr id="268" name="Google Shape;268;p30"/>
          <p:cNvSpPr txBox="1"/>
          <p:nvPr/>
        </p:nvSpPr>
        <p:spPr>
          <a:xfrm>
            <a:off x="406201" y="5829646"/>
            <a:ext cx="108126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Get this challenge’s files from </a:t>
            </a:r>
            <a:r>
              <a:rPr b="0" i="0" lang="en-US" sz="18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Module 02 Live Lesson Challenge </a:t>
            </a:r>
            <a:r>
              <a:rPr b="0" i="0" lang="en-US" sz="1800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in</a:t>
            </a:r>
            <a:r>
              <a:rPr b="0" i="0" lang="en-US" sz="1800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0" i="0" lang="en-US" sz="1800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Google Classroom</a:t>
            </a:r>
            <a:endParaRPr sz="1800">
              <a:solidFill>
                <a:srgbClr val="0CC4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1"/>
          <p:cNvSpPr/>
          <p:nvPr/>
        </p:nvSpPr>
        <p:spPr>
          <a:xfrm>
            <a:off x="6543925" y="1290369"/>
            <a:ext cx="6132671" cy="6121521"/>
          </a:xfrm>
          <a:custGeom>
            <a:rect b="b" l="l" r="r" t="t"/>
            <a:pathLst>
              <a:path extrusionOk="0" h="9182281" w="9199007">
                <a:moveTo>
                  <a:pt x="0" y="0"/>
                </a:moveTo>
                <a:lnTo>
                  <a:pt x="9199006" y="0"/>
                </a:lnTo>
                <a:lnTo>
                  <a:pt x="9199006" y="9182281"/>
                </a:lnTo>
                <a:lnTo>
                  <a:pt x="0" y="91822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5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5" name="Google Shape;275;p31"/>
          <p:cNvSpPr/>
          <p:nvPr/>
        </p:nvSpPr>
        <p:spPr>
          <a:xfrm>
            <a:off x="10579562" y="6043310"/>
            <a:ext cx="1197948" cy="472645"/>
          </a:xfrm>
          <a:custGeom>
            <a:rect b="b" l="l" r="r" t="t"/>
            <a:pathLst>
              <a:path extrusionOk="0" h="708967" w="1796922">
                <a:moveTo>
                  <a:pt x="0" y="0"/>
                </a:moveTo>
                <a:lnTo>
                  <a:pt x="1796922" y="0"/>
                </a:lnTo>
                <a:lnTo>
                  <a:pt x="1796922" y="708968"/>
                </a:lnTo>
                <a:lnTo>
                  <a:pt x="0" y="7089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76" name="Google Shape;276;p31"/>
          <p:cNvCxnSpPr/>
          <p:nvPr/>
        </p:nvCxnSpPr>
        <p:spPr>
          <a:xfrm>
            <a:off x="-495955" y="4344779"/>
            <a:ext cx="1548419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77" name="Google Shape;277;p31"/>
          <p:cNvGrpSpPr/>
          <p:nvPr/>
        </p:nvGrpSpPr>
        <p:grpSpPr>
          <a:xfrm>
            <a:off x="1143057" y="3989343"/>
            <a:ext cx="3645517" cy="949282"/>
            <a:chOff x="0" y="-57150"/>
            <a:chExt cx="1440204" cy="375025"/>
          </a:xfrm>
        </p:grpSpPr>
        <p:sp>
          <p:nvSpPr>
            <p:cNvPr id="278" name="Google Shape;278;p31"/>
            <p:cNvSpPr/>
            <p:nvPr/>
          </p:nvSpPr>
          <p:spPr>
            <a:xfrm>
              <a:off x="0" y="0"/>
              <a:ext cx="1440204" cy="317875"/>
            </a:xfrm>
            <a:custGeom>
              <a:rect b="b" l="l" r="r" t="t"/>
              <a:pathLst>
                <a:path extrusionOk="0" h="317875" w="1440204">
                  <a:moveTo>
                    <a:pt x="0" y="0"/>
                  </a:moveTo>
                  <a:lnTo>
                    <a:pt x="1440204" y="0"/>
                  </a:lnTo>
                  <a:lnTo>
                    <a:pt x="1440204" y="317875"/>
                  </a:lnTo>
                  <a:lnTo>
                    <a:pt x="0" y="317875"/>
                  </a:lnTo>
                  <a:close/>
                </a:path>
              </a:pathLst>
            </a:custGeom>
            <a:solidFill>
              <a:srgbClr val="000000"/>
            </a:solidFill>
            <a:ln cap="sq" cmpd="sng" w="38100">
              <a:solidFill>
                <a:srgbClr val="1CC6A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79" name="Google Shape;279;p31"/>
            <p:cNvSpPr txBox="1"/>
            <p:nvPr/>
          </p:nvSpPr>
          <p:spPr>
            <a:xfrm>
              <a:off x="0" y="-57150"/>
              <a:ext cx="1440204" cy="375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932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31"/>
          <p:cNvGrpSpPr/>
          <p:nvPr/>
        </p:nvGrpSpPr>
        <p:grpSpPr>
          <a:xfrm>
            <a:off x="1052465" y="4029900"/>
            <a:ext cx="3645517" cy="804621"/>
            <a:chOff x="0" y="0"/>
            <a:chExt cx="1440204" cy="317875"/>
          </a:xfrm>
        </p:grpSpPr>
        <p:sp>
          <p:nvSpPr>
            <p:cNvPr id="281" name="Google Shape;281;p31"/>
            <p:cNvSpPr/>
            <p:nvPr/>
          </p:nvSpPr>
          <p:spPr>
            <a:xfrm>
              <a:off x="0" y="0"/>
              <a:ext cx="1440204" cy="317875"/>
            </a:xfrm>
            <a:custGeom>
              <a:rect b="b" l="l" r="r" t="t"/>
              <a:pathLst>
                <a:path extrusionOk="0" h="317875" w="1440204">
                  <a:moveTo>
                    <a:pt x="0" y="0"/>
                  </a:moveTo>
                  <a:lnTo>
                    <a:pt x="1440204" y="0"/>
                  </a:lnTo>
                  <a:lnTo>
                    <a:pt x="1440204" y="317875"/>
                  </a:lnTo>
                  <a:lnTo>
                    <a:pt x="0" y="317875"/>
                  </a:lnTo>
                  <a:close/>
                </a:path>
              </a:pathLst>
            </a:custGeom>
            <a:solidFill>
              <a:srgbClr val="000000"/>
            </a:solidFill>
            <a:ln cap="sq" cmpd="sng" w="38100">
              <a:solidFill>
                <a:srgbClr val="1CC6A0"/>
              </a:solidFill>
              <a:prstDash val="solid"/>
              <a:miter lim="8000"/>
              <a:headEnd len="sm" w="sm" type="none"/>
              <a:tailEnd len="sm" w="sm" type="none"/>
            </a:ln>
          </p:spPr>
        </p:sp>
        <p:sp>
          <p:nvSpPr>
            <p:cNvPr id="282" name="Google Shape;282;p31"/>
            <p:cNvSpPr txBox="1"/>
            <p:nvPr/>
          </p:nvSpPr>
          <p:spPr>
            <a:xfrm>
              <a:off x="0" y="4440"/>
              <a:ext cx="1440204" cy="3134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748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>
                  <a:solidFill>
                    <a:srgbClr val="FFC000"/>
                  </a:solidFill>
                  <a:latin typeface="Ubuntu"/>
                  <a:ea typeface="Ubuntu"/>
                  <a:cs typeface="Ubuntu"/>
                  <a:sym typeface="Ubuntu"/>
                </a:rPr>
                <a:t>Excel Playground</a:t>
              </a:r>
              <a:endParaRPr/>
            </a:p>
          </p:txBody>
        </p:sp>
      </p:grpSp>
      <p:sp>
        <p:nvSpPr>
          <p:cNvPr id="283" name="Google Shape;283;p31"/>
          <p:cNvSpPr txBox="1"/>
          <p:nvPr/>
        </p:nvSpPr>
        <p:spPr>
          <a:xfrm>
            <a:off x="1052464" y="2271066"/>
            <a:ext cx="9721293" cy="1665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612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5392"/>
              <a:buFont typeface="Ubuntu"/>
              <a:buNone/>
            </a:pPr>
            <a:r>
              <a:rPr b="1" i="0" lang="en-US" sz="5392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Debrief</a:t>
            </a:r>
            <a:endParaRPr/>
          </a:p>
          <a:p>
            <a:pPr indent="0" lvl="0" marL="0" marR="0" rtl="0" algn="l">
              <a:lnSpc>
                <a:spcPct val="1256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92"/>
              <a:buFont typeface="Ubuntu"/>
              <a:buNone/>
            </a:pPr>
            <a:r>
              <a:rPr b="0" i="0" lang="en-US" sz="5392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Let’s Review</a:t>
            </a:r>
            <a:endParaRPr/>
          </a:p>
        </p:txBody>
      </p:sp>
      <p:sp>
        <p:nvSpPr>
          <p:cNvPr id="284" name="Google Shape;284;p31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/>
          <p:nvPr/>
        </p:nvSpPr>
        <p:spPr>
          <a:xfrm flipH="1" rot="9257682">
            <a:off x="10789537" y="-2895453"/>
            <a:ext cx="5116068" cy="5486400"/>
          </a:xfrm>
          <a:custGeom>
            <a:rect b="b" l="l" r="r" t="t"/>
            <a:pathLst>
              <a:path extrusionOk="0" h="8229600" w="7674102">
                <a:moveTo>
                  <a:pt x="0" y="8229600"/>
                </a:moveTo>
                <a:lnTo>
                  <a:pt x="7674102" y="8229600"/>
                </a:lnTo>
                <a:lnTo>
                  <a:pt x="7674102" y="0"/>
                </a:lnTo>
                <a:lnTo>
                  <a:pt x="0" y="0"/>
                </a:lnTo>
                <a:lnTo>
                  <a:pt x="0" y="822960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7" name="Google Shape;117;p14"/>
          <p:cNvGrpSpPr/>
          <p:nvPr/>
        </p:nvGrpSpPr>
        <p:grpSpPr>
          <a:xfrm>
            <a:off x="483990" y="1150150"/>
            <a:ext cx="11022210" cy="5223859"/>
            <a:chOff x="0" y="-38100"/>
            <a:chExt cx="4354453" cy="1773651"/>
          </a:xfrm>
        </p:grpSpPr>
        <p:sp>
          <p:nvSpPr>
            <p:cNvPr id="118" name="Google Shape;118;p14"/>
            <p:cNvSpPr/>
            <p:nvPr/>
          </p:nvSpPr>
          <p:spPr>
            <a:xfrm>
              <a:off x="0" y="0"/>
              <a:ext cx="4354453" cy="1735551"/>
            </a:xfrm>
            <a:custGeom>
              <a:rect b="b" l="l" r="r" t="t"/>
              <a:pathLst>
                <a:path extrusionOk="0" h="1735551" w="4354453">
                  <a:moveTo>
                    <a:pt x="9365" y="0"/>
                  </a:moveTo>
                  <a:lnTo>
                    <a:pt x="4345088" y="0"/>
                  </a:lnTo>
                  <a:cubicBezTo>
                    <a:pt x="4347572" y="0"/>
                    <a:pt x="4349954" y="987"/>
                    <a:pt x="4351710" y="2743"/>
                  </a:cubicBezTo>
                  <a:cubicBezTo>
                    <a:pt x="4353466" y="4499"/>
                    <a:pt x="4354453" y="6881"/>
                    <a:pt x="4354453" y="9365"/>
                  </a:cubicBezTo>
                  <a:lnTo>
                    <a:pt x="4354453" y="1726186"/>
                  </a:lnTo>
                  <a:cubicBezTo>
                    <a:pt x="4354453" y="1728670"/>
                    <a:pt x="4353466" y="1731052"/>
                    <a:pt x="4351710" y="1732808"/>
                  </a:cubicBezTo>
                  <a:cubicBezTo>
                    <a:pt x="4349954" y="1734564"/>
                    <a:pt x="4347572" y="1735551"/>
                    <a:pt x="4345088" y="1735551"/>
                  </a:cubicBezTo>
                  <a:lnTo>
                    <a:pt x="9365" y="1735551"/>
                  </a:lnTo>
                  <a:cubicBezTo>
                    <a:pt x="6881" y="1735551"/>
                    <a:pt x="4499" y="1734564"/>
                    <a:pt x="2743" y="1732808"/>
                  </a:cubicBezTo>
                  <a:cubicBezTo>
                    <a:pt x="987" y="1731052"/>
                    <a:pt x="0" y="1728670"/>
                    <a:pt x="0" y="1726186"/>
                  </a:cubicBezTo>
                  <a:lnTo>
                    <a:pt x="0" y="9365"/>
                  </a:lnTo>
                  <a:cubicBezTo>
                    <a:pt x="0" y="6881"/>
                    <a:pt x="987" y="4499"/>
                    <a:pt x="2743" y="2743"/>
                  </a:cubicBezTo>
                  <a:cubicBezTo>
                    <a:pt x="4499" y="987"/>
                    <a:pt x="6881" y="0"/>
                    <a:pt x="9365" y="0"/>
                  </a:cubicBezTo>
                  <a:close/>
                </a:path>
              </a:pathLst>
            </a:custGeom>
            <a:solidFill>
              <a:srgbClr val="000000"/>
            </a:solidFill>
            <a:ln cap="sq" cmpd="sng" w="38100">
              <a:solidFill>
                <a:srgbClr val="E5E1DA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0" y="-38100"/>
              <a:ext cx="4354453" cy="17736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3850" lIns="33850" spcFirstLastPara="1" rIns="33850" wrap="square" tIns="33850">
              <a:noAutofit/>
            </a:bodyPr>
            <a:lstStyle/>
            <a:p>
              <a:pPr indent="0" lvl="0" marL="0" marR="0" rtl="0" algn="ctr">
                <a:lnSpc>
                  <a:spcPct val="1477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0" name="Google Shape;120;p14"/>
          <p:cNvSpPr/>
          <p:nvPr/>
        </p:nvSpPr>
        <p:spPr>
          <a:xfrm>
            <a:off x="-1431916" y="5308614"/>
            <a:ext cx="3831813" cy="2256054"/>
          </a:xfrm>
          <a:custGeom>
            <a:rect b="b" l="l" r="r" t="t"/>
            <a:pathLst>
              <a:path extrusionOk="0" h="3384081" w="5747719">
                <a:moveTo>
                  <a:pt x="0" y="0"/>
                </a:moveTo>
                <a:lnTo>
                  <a:pt x="5747719" y="0"/>
                </a:lnTo>
                <a:lnTo>
                  <a:pt x="5747719" y="3384080"/>
                </a:lnTo>
                <a:lnTo>
                  <a:pt x="0" y="33840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43184" l="-18299" r="0" t="0"/>
            </a:stretch>
          </a:blipFill>
          <a:ln>
            <a:noFill/>
          </a:ln>
        </p:spPr>
      </p:sp>
      <p:sp>
        <p:nvSpPr>
          <p:cNvPr id="121" name="Google Shape;121;p14"/>
          <p:cNvSpPr txBox="1"/>
          <p:nvPr/>
        </p:nvSpPr>
        <p:spPr>
          <a:xfrm>
            <a:off x="483990" y="475346"/>
            <a:ext cx="4849277" cy="6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666" u="none" cap="none" strike="noStrike">
                <a:solidFill>
                  <a:srgbClr val="FBF9F1"/>
                </a:solidFill>
                <a:latin typeface="Ubuntu"/>
                <a:ea typeface="Ubuntu"/>
                <a:cs typeface="Ubuntu"/>
                <a:sym typeface="Ubuntu"/>
              </a:rPr>
              <a:t>Class Objectives</a:t>
            </a:r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1482700" y="2623264"/>
            <a:ext cx="9692282" cy="26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66" u="none" cap="none" strike="noStrike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Understand the basics of Excel – Including data entry, navigating the interface, and using basic formulas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1017018" y="2623264"/>
            <a:ext cx="296373" cy="2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6" u="none" cap="none" strike="noStrike">
                <a:solidFill>
                  <a:srgbClr val="FFD944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/>
          </a:p>
        </p:txBody>
      </p:sp>
      <p:sp>
        <p:nvSpPr>
          <p:cNvPr id="124" name="Google Shape;124;p14"/>
          <p:cNvSpPr txBox="1"/>
          <p:nvPr/>
        </p:nvSpPr>
        <p:spPr>
          <a:xfrm>
            <a:off x="1482700" y="3382447"/>
            <a:ext cx="9692281" cy="26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66" u="none" cap="none" strike="noStrike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Clean and transform data – Address missing data, remove duplicates, and format data for analysis</a:t>
            </a:r>
            <a:endParaRPr/>
          </a:p>
        </p:txBody>
      </p:sp>
      <p:sp>
        <p:nvSpPr>
          <p:cNvPr id="125" name="Google Shape;125;p14"/>
          <p:cNvSpPr txBox="1"/>
          <p:nvPr/>
        </p:nvSpPr>
        <p:spPr>
          <a:xfrm>
            <a:off x="1017018" y="3382447"/>
            <a:ext cx="296373" cy="2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6" u="none" cap="none" strike="noStrike">
                <a:solidFill>
                  <a:srgbClr val="FFD944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/>
          </a:p>
        </p:txBody>
      </p:sp>
      <p:sp>
        <p:nvSpPr>
          <p:cNvPr id="126" name="Google Shape;126;p14"/>
          <p:cNvSpPr txBox="1"/>
          <p:nvPr/>
        </p:nvSpPr>
        <p:spPr>
          <a:xfrm>
            <a:off x="1482701" y="4140214"/>
            <a:ext cx="9692280" cy="26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66" u="none" cap="none" strike="noStrike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Create charts and visuals – Use Excel’s charting features to represent data visually</a:t>
            </a:r>
            <a:endParaRPr/>
          </a:p>
        </p:txBody>
      </p:sp>
      <p:sp>
        <p:nvSpPr>
          <p:cNvPr id="127" name="Google Shape;127;p14"/>
          <p:cNvSpPr txBox="1"/>
          <p:nvPr/>
        </p:nvSpPr>
        <p:spPr>
          <a:xfrm>
            <a:off x="1017018" y="4140214"/>
            <a:ext cx="296373" cy="2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6" u="none" cap="none" strike="noStrike">
                <a:solidFill>
                  <a:srgbClr val="FFD944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/>
          </a:p>
        </p:txBody>
      </p:sp>
      <p:sp>
        <p:nvSpPr>
          <p:cNvPr id="128" name="Google Shape;128;p14"/>
          <p:cNvSpPr txBox="1"/>
          <p:nvPr/>
        </p:nvSpPr>
        <p:spPr>
          <a:xfrm>
            <a:off x="1482700" y="4897980"/>
            <a:ext cx="9692280" cy="26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66" u="none" cap="none" strike="noStrike">
                <a:solidFill>
                  <a:srgbClr val="E5E1DA"/>
                </a:solidFill>
                <a:latin typeface="Lato"/>
                <a:ea typeface="Lato"/>
                <a:cs typeface="Lato"/>
                <a:sym typeface="Lato"/>
              </a:rPr>
              <a:t>Aggregate data using Pivot Tables and Pivot Charts – Summarize data and present insights</a:t>
            </a:r>
            <a:endParaRPr/>
          </a:p>
        </p:txBody>
      </p:sp>
      <p:sp>
        <p:nvSpPr>
          <p:cNvPr id="129" name="Google Shape;129;p14"/>
          <p:cNvSpPr txBox="1"/>
          <p:nvPr/>
        </p:nvSpPr>
        <p:spPr>
          <a:xfrm>
            <a:off x="1017018" y="4897980"/>
            <a:ext cx="296373" cy="2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400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66" u="none" cap="none" strike="noStrike">
                <a:solidFill>
                  <a:srgbClr val="FFD944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/>
          <p:nvPr/>
        </p:nvSpPr>
        <p:spPr>
          <a:xfrm>
            <a:off x="6543925" y="1290369"/>
            <a:ext cx="6132671" cy="6121521"/>
          </a:xfrm>
          <a:custGeom>
            <a:rect b="b" l="l" r="r" t="t"/>
            <a:pathLst>
              <a:path extrusionOk="0" h="9182281" w="9199007">
                <a:moveTo>
                  <a:pt x="0" y="0"/>
                </a:moveTo>
                <a:lnTo>
                  <a:pt x="9199006" y="0"/>
                </a:lnTo>
                <a:lnTo>
                  <a:pt x="9199006" y="9182281"/>
                </a:lnTo>
                <a:lnTo>
                  <a:pt x="0" y="918228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5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0" name="Google Shape;290;p32"/>
          <p:cNvSpPr/>
          <p:nvPr/>
        </p:nvSpPr>
        <p:spPr>
          <a:xfrm>
            <a:off x="10579562" y="6043310"/>
            <a:ext cx="1197948" cy="472645"/>
          </a:xfrm>
          <a:custGeom>
            <a:rect b="b" l="l" r="r" t="t"/>
            <a:pathLst>
              <a:path extrusionOk="0" h="708967" w="1796922">
                <a:moveTo>
                  <a:pt x="0" y="0"/>
                </a:moveTo>
                <a:lnTo>
                  <a:pt x="1796922" y="0"/>
                </a:lnTo>
                <a:lnTo>
                  <a:pt x="1796922" y="708968"/>
                </a:lnTo>
                <a:lnTo>
                  <a:pt x="0" y="7089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1" name="Google Shape;291;p32"/>
          <p:cNvSpPr txBox="1"/>
          <p:nvPr/>
        </p:nvSpPr>
        <p:spPr>
          <a:xfrm>
            <a:off x="921249" y="3128060"/>
            <a:ext cx="5545157" cy="872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069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7200"/>
              <a:buFont typeface="Ubuntu"/>
              <a:buNone/>
            </a:pPr>
            <a:r>
              <a:rPr b="1" i="0" lang="en-US" sz="72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Questions?</a:t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/>
          <p:nvPr/>
        </p:nvSpPr>
        <p:spPr>
          <a:xfrm flipH="1" rot="601894">
            <a:off x="-323856" y="4680307"/>
            <a:ext cx="12839712" cy="6559925"/>
          </a:xfrm>
          <a:custGeom>
            <a:rect b="b" l="l" r="r" t="t"/>
            <a:pathLst>
              <a:path extrusionOk="0" h="9839888" w="19259568">
                <a:moveTo>
                  <a:pt x="19259568" y="0"/>
                </a:moveTo>
                <a:lnTo>
                  <a:pt x="0" y="0"/>
                </a:lnTo>
                <a:lnTo>
                  <a:pt x="0" y="9839888"/>
                </a:lnTo>
                <a:lnTo>
                  <a:pt x="19259568" y="9839888"/>
                </a:lnTo>
                <a:lnTo>
                  <a:pt x="19259568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15"/>
          <p:cNvSpPr/>
          <p:nvPr/>
        </p:nvSpPr>
        <p:spPr>
          <a:xfrm rot="737082">
            <a:off x="7425150" y="-2831953"/>
            <a:ext cx="7909077" cy="4040820"/>
          </a:xfrm>
          <a:custGeom>
            <a:rect b="b" l="l" r="r" t="t"/>
            <a:pathLst>
              <a:path extrusionOk="0" h="6061230" w="11863616">
                <a:moveTo>
                  <a:pt x="0" y="0"/>
                </a:moveTo>
                <a:lnTo>
                  <a:pt x="11863616" y="0"/>
                </a:lnTo>
                <a:lnTo>
                  <a:pt x="11863616" y="6061229"/>
                </a:lnTo>
                <a:lnTo>
                  <a:pt x="0" y="6061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15"/>
          <p:cNvSpPr txBox="1"/>
          <p:nvPr/>
        </p:nvSpPr>
        <p:spPr>
          <a:xfrm>
            <a:off x="1858298" y="2547117"/>
            <a:ext cx="9721293" cy="16505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6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392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Excel</a:t>
            </a:r>
            <a:endParaRPr/>
          </a:p>
          <a:p>
            <a:pPr indent="0" lvl="0" marL="0" marR="0" rtl="0" algn="l">
              <a:lnSpc>
                <a:spcPct val="1411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800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A Game Changer for Data Analysis</a:t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6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145" name="Google Shape;145;p16"/>
          <p:cNvSpPr txBox="1"/>
          <p:nvPr/>
        </p:nvSpPr>
        <p:spPr>
          <a:xfrm>
            <a:off x="372158" y="1010894"/>
            <a:ext cx="113235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Spreadsheets are one of the most widely used tools for data analysis in the world</a:t>
            </a:r>
            <a:endParaRPr/>
          </a:p>
        </p:txBody>
      </p:sp>
      <p:sp>
        <p:nvSpPr>
          <p:cNvPr id="146" name="Google Shape;146;p16"/>
          <p:cNvSpPr txBox="1"/>
          <p:nvPr/>
        </p:nvSpPr>
        <p:spPr>
          <a:xfrm>
            <a:off x="406201" y="293079"/>
            <a:ext cx="1125547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Spreadsheets and Excel</a:t>
            </a:r>
            <a:endParaRPr/>
          </a:p>
        </p:txBody>
      </p:sp>
      <p:pic>
        <p:nvPicPr>
          <p:cNvPr id="147" name="Google Shape;14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6348" y="1959887"/>
            <a:ext cx="5039451" cy="3677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201" y="3045466"/>
            <a:ext cx="4429125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/>
          <p:nvPr/>
        </p:nvSpPr>
        <p:spPr>
          <a:xfrm>
            <a:off x="5104230" y="3338669"/>
            <a:ext cx="1373213" cy="623268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156" name="Google Shape;156;p17"/>
          <p:cNvSpPr txBox="1"/>
          <p:nvPr/>
        </p:nvSpPr>
        <p:spPr>
          <a:xfrm>
            <a:off x="406201" y="2394928"/>
            <a:ext cx="6079524" cy="26937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Excel</a:t>
            </a: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, in particular, is the industry-standard tool used by </a:t>
            </a:r>
            <a:r>
              <a:rPr b="1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analysts</a:t>
            </a: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, </a:t>
            </a:r>
            <a:r>
              <a:rPr b="1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business professionals</a:t>
            </a: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, and </a:t>
            </a:r>
            <a:r>
              <a:rPr b="1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data scientists</a:t>
            </a: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for everything from simple calculations to complex data analysis</a:t>
            </a:r>
            <a:endParaRPr/>
          </a:p>
        </p:txBody>
      </p:sp>
      <p:sp>
        <p:nvSpPr>
          <p:cNvPr id="157" name="Google Shape;157;p17"/>
          <p:cNvSpPr txBox="1"/>
          <p:nvPr/>
        </p:nvSpPr>
        <p:spPr>
          <a:xfrm>
            <a:off x="372158" y="1010894"/>
            <a:ext cx="113235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Spreadsheets are one of the most widely used tools for data analysis in the world</a:t>
            </a:r>
            <a:endParaRPr/>
          </a:p>
        </p:txBody>
      </p:sp>
      <p:sp>
        <p:nvSpPr>
          <p:cNvPr id="158" name="Google Shape;158;p17"/>
          <p:cNvSpPr txBox="1"/>
          <p:nvPr/>
        </p:nvSpPr>
        <p:spPr>
          <a:xfrm>
            <a:off x="406201" y="293079"/>
            <a:ext cx="11255474" cy="6155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Spreadsheets and Excel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46348" y="1959887"/>
            <a:ext cx="5039451" cy="3677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/>
          <p:nvPr/>
        </p:nvSpPr>
        <p:spPr>
          <a:xfrm>
            <a:off x="113263" y="163595"/>
            <a:ext cx="11952914" cy="6488875"/>
          </a:xfrm>
          <a:prstGeom prst="roundRect">
            <a:avLst>
              <a:gd fmla="val 2702" name="adj"/>
            </a:avLst>
          </a:prstGeom>
          <a:noFill/>
          <a:ln cap="flat" cmpd="sng" w="127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sp>
        <p:nvSpPr>
          <p:cNvPr id="166" name="Google Shape;166;p18"/>
          <p:cNvSpPr txBox="1"/>
          <p:nvPr/>
        </p:nvSpPr>
        <p:spPr>
          <a:xfrm>
            <a:off x="406200" y="293079"/>
            <a:ext cx="1144768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Why Spreadsheets Are So Essential in the Industry?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406200" y="1625361"/>
            <a:ext cx="11114949" cy="40626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Data Organization: </a:t>
            </a: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Spreadsheets help you store and organize large sets of data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Ease of Use:</a:t>
            </a: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Simple drag-and-drop tools, formulas, and functions make it easy to manipulate data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Flexibility:</a:t>
            </a: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You can customize spreadsheets to suit any kind of data or analysis, from sales reports to financial forecasts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C000"/>
                </a:solidFill>
                <a:latin typeface="Ubuntu"/>
                <a:ea typeface="Ubuntu"/>
                <a:cs typeface="Ubuntu"/>
                <a:sym typeface="Ubuntu"/>
              </a:rPr>
              <a:t>Visualization:</a:t>
            </a:r>
            <a:r>
              <a:rPr b="0" i="0" lang="en-US" sz="2400" u="none" cap="none" strike="noStrike">
                <a:solidFill>
                  <a:schemeClr val="lt1"/>
                </a:solidFill>
                <a:latin typeface="Ubuntu"/>
                <a:ea typeface="Ubuntu"/>
                <a:cs typeface="Ubuntu"/>
                <a:sym typeface="Ubuntu"/>
              </a:rPr>
              <a:t> Turn complex data into easy-to-understand charts, graphs, and tables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/>
          <p:nvPr/>
        </p:nvSpPr>
        <p:spPr>
          <a:xfrm>
            <a:off x="6130631" y="-28007"/>
            <a:ext cx="6344838" cy="8229828"/>
          </a:xfrm>
          <a:custGeom>
            <a:rect b="b" l="l" r="r" t="t"/>
            <a:pathLst>
              <a:path extrusionOk="0" h="12380288" w="9544661">
                <a:moveTo>
                  <a:pt x="0" y="0"/>
                </a:moveTo>
                <a:lnTo>
                  <a:pt x="9544661" y="0"/>
                </a:lnTo>
                <a:lnTo>
                  <a:pt x="9544661" y="12380288"/>
                </a:lnTo>
                <a:lnTo>
                  <a:pt x="0" y="123802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23000"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/>
          <p:nvPr/>
        </p:nvSpPr>
        <p:spPr>
          <a:xfrm>
            <a:off x="3059237" y="2547117"/>
            <a:ext cx="8520354" cy="1665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612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5392"/>
              <a:buFont typeface="Ubuntu"/>
              <a:buNone/>
            </a:pPr>
            <a:r>
              <a:rPr b="1" i="0" lang="en-US" sz="5392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Guided Demo</a:t>
            </a:r>
            <a:endParaRPr/>
          </a:p>
          <a:p>
            <a:pPr indent="0" lvl="0" marL="0" marR="0" rtl="0" algn="l">
              <a:lnSpc>
                <a:spcPct val="12561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92"/>
              <a:buFont typeface="Ubuntu"/>
              <a:buNone/>
            </a:pPr>
            <a:r>
              <a:rPr b="0" i="0" lang="en-US" sz="5392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Super Store Sales Data</a:t>
            </a:r>
            <a:endParaRPr/>
          </a:p>
        </p:txBody>
      </p:sp>
      <p:sp>
        <p:nvSpPr>
          <p:cNvPr id="174" name="Google Shape;174;p19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  <p:pic>
        <p:nvPicPr>
          <p:cNvPr id="175" name="Google Shape;17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7013" y="2594184"/>
            <a:ext cx="1262836" cy="16696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/>
          <p:nvPr/>
        </p:nvSpPr>
        <p:spPr>
          <a:xfrm flipH="1" rot="601894">
            <a:off x="-323856" y="4680307"/>
            <a:ext cx="12839712" cy="6559925"/>
          </a:xfrm>
          <a:custGeom>
            <a:rect b="b" l="l" r="r" t="t"/>
            <a:pathLst>
              <a:path extrusionOk="0" h="9839888" w="19259568">
                <a:moveTo>
                  <a:pt x="19259568" y="0"/>
                </a:moveTo>
                <a:lnTo>
                  <a:pt x="0" y="0"/>
                </a:lnTo>
                <a:lnTo>
                  <a:pt x="0" y="9839888"/>
                </a:lnTo>
                <a:lnTo>
                  <a:pt x="19259568" y="9839888"/>
                </a:lnTo>
                <a:lnTo>
                  <a:pt x="19259568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1" name="Google Shape;181;p20"/>
          <p:cNvSpPr/>
          <p:nvPr/>
        </p:nvSpPr>
        <p:spPr>
          <a:xfrm rot="737082">
            <a:off x="7425150" y="-2831953"/>
            <a:ext cx="7909077" cy="4040820"/>
          </a:xfrm>
          <a:custGeom>
            <a:rect b="b" l="l" r="r" t="t"/>
            <a:pathLst>
              <a:path extrusionOk="0" h="6061230" w="11863616">
                <a:moveTo>
                  <a:pt x="0" y="0"/>
                </a:moveTo>
                <a:lnTo>
                  <a:pt x="11863616" y="0"/>
                </a:lnTo>
                <a:lnTo>
                  <a:pt x="11863616" y="6061229"/>
                </a:lnTo>
                <a:lnTo>
                  <a:pt x="0" y="6061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2" name="Google Shape;182;p20"/>
          <p:cNvSpPr txBox="1"/>
          <p:nvPr/>
        </p:nvSpPr>
        <p:spPr>
          <a:xfrm>
            <a:off x="1858298" y="2547117"/>
            <a:ext cx="9721293" cy="1665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612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5392"/>
              <a:buFont typeface="Ubuntu"/>
              <a:buNone/>
            </a:pPr>
            <a:r>
              <a:rPr b="1" i="0" lang="en-US" sz="5392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Super Store Sales</a:t>
            </a:r>
            <a:endParaRPr/>
          </a:p>
          <a:p>
            <a:pPr indent="0" lvl="0" marL="0" marR="0" rtl="0" algn="l">
              <a:lnSpc>
                <a:spcPct val="1256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392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Excel Basics</a:t>
            </a:r>
            <a:endParaRPr/>
          </a:p>
        </p:txBody>
      </p:sp>
      <p:sp>
        <p:nvSpPr>
          <p:cNvPr id="183" name="Google Shape;183;p20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/>
          <p:nvPr/>
        </p:nvSpPr>
        <p:spPr>
          <a:xfrm flipH="1" rot="601894">
            <a:off x="-323856" y="4680307"/>
            <a:ext cx="12839712" cy="6559925"/>
          </a:xfrm>
          <a:custGeom>
            <a:rect b="b" l="l" r="r" t="t"/>
            <a:pathLst>
              <a:path extrusionOk="0" h="9839888" w="19259568">
                <a:moveTo>
                  <a:pt x="19259568" y="0"/>
                </a:moveTo>
                <a:lnTo>
                  <a:pt x="0" y="0"/>
                </a:lnTo>
                <a:lnTo>
                  <a:pt x="0" y="9839888"/>
                </a:lnTo>
                <a:lnTo>
                  <a:pt x="19259568" y="9839888"/>
                </a:lnTo>
                <a:lnTo>
                  <a:pt x="19259568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9" name="Google Shape;189;p21"/>
          <p:cNvSpPr/>
          <p:nvPr/>
        </p:nvSpPr>
        <p:spPr>
          <a:xfrm rot="737082">
            <a:off x="7425150" y="-2831953"/>
            <a:ext cx="7909077" cy="4040820"/>
          </a:xfrm>
          <a:custGeom>
            <a:rect b="b" l="l" r="r" t="t"/>
            <a:pathLst>
              <a:path extrusionOk="0" h="6061230" w="11863616">
                <a:moveTo>
                  <a:pt x="0" y="0"/>
                </a:moveTo>
                <a:lnTo>
                  <a:pt x="11863616" y="0"/>
                </a:lnTo>
                <a:lnTo>
                  <a:pt x="11863616" y="6061229"/>
                </a:lnTo>
                <a:lnTo>
                  <a:pt x="0" y="6061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21"/>
          <p:cNvSpPr txBox="1"/>
          <p:nvPr/>
        </p:nvSpPr>
        <p:spPr>
          <a:xfrm>
            <a:off x="1858298" y="2547117"/>
            <a:ext cx="9721293" cy="1665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612"/>
              </a:lnSpc>
              <a:spcBef>
                <a:spcPts val="0"/>
              </a:spcBef>
              <a:spcAft>
                <a:spcPts val="0"/>
              </a:spcAft>
              <a:buClr>
                <a:srgbClr val="0CC4A0"/>
              </a:buClr>
              <a:buSzPts val="5392"/>
              <a:buFont typeface="Ubuntu"/>
              <a:buNone/>
            </a:pPr>
            <a:r>
              <a:rPr b="1" i="0" lang="en-US" sz="5392" u="none" cap="none" strike="noStrike">
                <a:solidFill>
                  <a:srgbClr val="0CC4A0"/>
                </a:solidFill>
                <a:latin typeface="Ubuntu"/>
                <a:ea typeface="Ubuntu"/>
                <a:cs typeface="Ubuntu"/>
                <a:sym typeface="Ubuntu"/>
              </a:rPr>
              <a:t>Super Store Sales</a:t>
            </a:r>
            <a:endParaRPr/>
          </a:p>
          <a:p>
            <a:pPr indent="0" lvl="0" marL="0" marR="0" rtl="0" algn="l">
              <a:lnSpc>
                <a:spcPct val="1256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392" u="none" cap="none" strike="noStrike">
                <a:solidFill>
                  <a:srgbClr val="FFFFFF"/>
                </a:solidFill>
                <a:latin typeface="Ubuntu"/>
                <a:ea typeface="Ubuntu"/>
                <a:cs typeface="Ubuntu"/>
                <a:sym typeface="Ubuntu"/>
              </a:rPr>
              <a:t>Data Transformation</a:t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0" y="6740292"/>
            <a:ext cx="12191997" cy="118165"/>
          </a:xfrm>
          <a:custGeom>
            <a:rect b="b" l="l" r="r" t="t"/>
            <a:pathLst>
              <a:path extrusionOk="0" h="46683" w="4816592">
                <a:moveTo>
                  <a:pt x="0" y="0"/>
                </a:moveTo>
                <a:lnTo>
                  <a:pt x="4816592" y="0"/>
                </a:lnTo>
                <a:lnTo>
                  <a:pt x="4816592" y="46683"/>
                </a:lnTo>
                <a:lnTo>
                  <a:pt x="0" y="46683"/>
                </a:lnTo>
                <a:close/>
              </a:path>
            </a:pathLst>
          </a:custGeom>
          <a:gradFill>
            <a:gsLst>
              <a:gs pos="0">
                <a:srgbClr val="FFE1A2"/>
              </a:gs>
              <a:gs pos="100000">
                <a:srgbClr val="0CC4A0"/>
              </a:gs>
            </a:gsLst>
            <a:lin ang="0" scaled="0"/>
          </a:grad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