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Ubuntu"/>
      <p:bold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Ubuntu-bold.fntdata"/><Relationship Id="rId21" Type="http://schemas.openxmlformats.org/officeDocument/2006/relationships/slide" Target="slides/slide17.xml"/><Relationship Id="rId24" Type="http://schemas.openxmlformats.org/officeDocument/2006/relationships/font" Target="fonts/Lato-regular.fntdata"/><Relationship Id="rId23" Type="http://schemas.openxmlformats.org/officeDocument/2006/relationships/font" Target="fonts/Ubuntu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539346" y="-167746"/>
            <a:ext cx="3017309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3154892" y="1447800"/>
            <a:ext cx="390101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60892" y="127000"/>
            <a:ext cx="3901017" cy="4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81542" y="2937934"/>
            <a:ext cx="51816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  <a:defRPr b="1" sz="2667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81542" y="1937809"/>
            <a:ext cx="518160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 sz="1333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None/>
              <a:defRPr sz="1067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04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7154" lvl="0" marL="4572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3245" lvl="2" marL="1371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098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7154" lvl="0" marL="4572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3245" lvl="2" marL="1371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04800" y="1023409"/>
            <a:ext cx="2693459" cy="4265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228600" lvl="1" marL="914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3pPr>
            <a:lvl4pPr indent="-228600" lvl="3" marL="1828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4pPr>
            <a:lvl5pPr indent="-228600" lvl="4" marL="22860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5pPr>
            <a:lvl6pPr indent="-228600" lvl="5" marL="27432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6pPr>
            <a:lvl7pPr indent="-228600" lvl="6" marL="32004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7pPr>
            <a:lvl8pPr indent="-228600" lvl="7" marL="3657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8pPr>
            <a:lvl9pPr indent="-228600" lvl="8" marL="4114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04800" y="1449917"/>
            <a:ext cx="2693459" cy="2634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3245" lvl="1" marL="914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6354" lvl="3" marL="1828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–"/>
              <a:defRPr sz="1067"/>
            </a:lvl4pPr>
            <a:lvl5pPr indent="-296354" lvl="4" marL="22860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»"/>
              <a:defRPr sz="1067"/>
            </a:lvl5pPr>
            <a:lvl6pPr indent="-296354" lvl="5" marL="27432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6pPr>
            <a:lvl7pPr indent="-296354" lvl="6" marL="32004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7pPr>
            <a:lvl8pPr indent="-296354" lvl="7" marL="3657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8pPr>
            <a:lvl9pPr indent="-296354" lvl="8" marL="4114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096684" y="1023409"/>
            <a:ext cx="2694517" cy="4265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228600" lvl="1" marL="914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3pPr>
            <a:lvl4pPr indent="-228600" lvl="3" marL="1828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4pPr>
            <a:lvl5pPr indent="-228600" lvl="4" marL="22860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5pPr>
            <a:lvl6pPr indent="-228600" lvl="5" marL="27432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6pPr>
            <a:lvl7pPr indent="-228600" lvl="6" marL="32004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7pPr>
            <a:lvl8pPr indent="-228600" lvl="7" marL="3657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8pPr>
            <a:lvl9pPr indent="-228600" lvl="8" marL="4114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096684" y="1449917"/>
            <a:ext cx="2694517" cy="2634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3245" lvl="1" marL="914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6354" lvl="3" marL="1828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–"/>
              <a:defRPr sz="1067"/>
            </a:lvl4pPr>
            <a:lvl5pPr indent="-296354" lvl="4" marL="22860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»"/>
              <a:defRPr sz="1067"/>
            </a:lvl5pPr>
            <a:lvl6pPr indent="-296354" lvl="5" marL="27432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6pPr>
            <a:lvl7pPr indent="-296354" lvl="6" marL="32004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7pPr>
            <a:lvl8pPr indent="-296354" lvl="7" marL="3657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8pPr>
            <a:lvl9pPr indent="-296354" lvl="8" marL="4114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04800" y="182033"/>
            <a:ext cx="2005542" cy="7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Calibri"/>
              <a:buNone/>
              <a:defRPr b="1" sz="13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383367" y="182034"/>
            <a:ext cx="3407833" cy="390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4045" lvl="0" marL="457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1pPr>
            <a:lvl2pPr indent="-347154" lvl="1" marL="9144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3245" lvl="3" marL="18288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4pPr>
            <a:lvl5pPr indent="-313245" lvl="4" marL="22860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»"/>
              <a:defRPr sz="1333"/>
            </a:lvl5pPr>
            <a:lvl6pPr indent="-313245" lvl="5" marL="27432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6pPr>
            <a:lvl7pPr indent="-313245" lvl="6" marL="3200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7pPr>
            <a:lvl8pPr indent="-313245" lvl="7" marL="3657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8pPr>
            <a:lvl9pPr indent="-313245" lvl="8" marL="41148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04800" y="956734"/>
            <a:ext cx="2005542" cy="31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/>
            </a:lvl1pPr>
            <a:lvl2pPr indent="-228600" lvl="1" marL="9144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67"/>
              <a:buNone/>
              <a:defRPr sz="667"/>
            </a:lvl3pPr>
            <a:lvl4pPr indent="-228600" lvl="3" marL="18288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194859" y="3200400"/>
            <a:ext cx="36576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Calibri"/>
              <a:buNone/>
              <a:defRPr b="1" sz="13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194859" y="408517"/>
            <a:ext cx="36576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194859" y="3578225"/>
            <a:ext cx="3657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/>
            </a:lvl1pPr>
            <a:lvl2pPr indent="-228600" lvl="1" marL="9144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67"/>
              <a:buNone/>
              <a:defRPr sz="667"/>
            </a:lvl3pPr>
            <a:lvl4pPr indent="-228600" lvl="3" marL="18288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Font typeface="Calibri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4045" lvl="0" marL="457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7154" lvl="1" marL="914400" marR="0" rtl="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3245" lvl="3" marL="18288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–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3245" lvl="4" marL="22860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»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3245" lvl="5" marL="27432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3245" lvl="6" marL="32004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3245" lvl="7" marL="36576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3245" lvl="8" marL="41148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60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 rot="-5400000">
            <a:off x="4365322" y="-968680"/>
            <a:ext cx="3340808" cy="12312551"/>
            <a:chOff x="0" y="-47625"/>
            <a:chExt cx="1953469" cy="4864218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1953469" cy="4816592"/>
            </a:xfrm>
            <a:custGeom>
              <a:rect b="b" l="l" r="r" t="t"/>
              <a:pathLst>
                <a:path extrusionOk="0" h="4816592" w="1953469">
                  <a:moveTo>
                    <a:pt x="0" y="0"/>
                  </a:moveTo>
                  <a:lnTo>
                    <a:pt x="1953469" y="0"/>
                  </a:lnTo>
                  <a:lnTo>
                    <a:pt x="1953469" y="4816592"/>
                  </a:lnTo>
                  <a:lnTo>
                    <a:pt x="0" y="4816592"/>
                  </a:lnTo>
                  <a:close/>
                </a:path>
              </a:pathLst>
            </a:custGeom>
            <a:gradFill>
              <a:gsLst>
                <a:gs pos="0">
                  <a:srgbClr val="03D8AF"/>
                </a:gs>
                <a:gs pos="100000">
                  <a:srgbClr val="03D8A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-47625"/>
              <a:ext cx="1953469" cy="4864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3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3"/>
          <p:cNvSpPr/>
          <p:nvPr/>
        </p:nvSpPr>
        <p:spPr>
          <a:xfrm>
            <a:off x="6048964" y="-90063"/>
            <a:ext cx="4981961" cy="6462055"/>
          </a:xfrm>
          <a:custGeom>
            <a:rect b="b" l="l" r="r" t="t"/>
            <a:pathLst>
              <a:path extrusionOk="0" h="9693082" w="7472942">
                <a:moveTo>
                  <a:pt x="0" y="0"/>
                </a:moveTo>
                <a:lnTo>
                  <a:pt x="7472942" y="0"/>
                </a:lnTo>
                <a:lnTo>
                  <a:pt x="7472942" y="9693081"/>
                </a:lnTo>
                <a:lnTo>
                  <a:pt x="0" y="9693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2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2" name="Google Shape;92;p13"/>
          <p:cNvGrpSpPr/>
          <p:nvPr/>
        </p:nvGrpSpPr>
        <p:grpSpPr>
          <a:xfrm rot="10800000">
            <a:off x="0" y="5119470"/>
            <a:ext cx="12192000" cy="807742"/>
            <a:chOff x="0" y="-47625"/>
            <a:chExt cx="4816593" cy="319108"/>
          </a:xfrm>
        </p:grpSpPr>
        <p:sp>
          <p:nvSpPr>
            <p:cNvPr id="93" name="Google Shape;93;p13"/>
            <p:cNvSpPr/>
            <p:nvPr/>
          </p:nvSpPr>
          <p:spPr>
            <a:xfrm>
              <a:off x="0" y="0"/>
              <a:ext cx="4816592" cy="271483"/>
            </a:xfrm>
            <a:custGeom>
              <a:rect b="b" l="l" r="r" t="t"/>
              <a:pathLst>
                <a:path extrusionOk="0" h="2714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1483"/>
                  </a:lnTo>
                  <a:lnTo>
                    <a:pt x="0" y="271483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3"/>
            <p:cNvSpPr txBox="1"/>
            <p:nvPr/>
          </p:nvSpPr>
          <p:spPr>
            <a:xfrm>
              <a:off x="0" y="-47625"/>
              <a:ext cx="4816593" cy="319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3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" name="Google Shape;95;p13"/>
          <p:cNvCxnSpPr/>
          <p:nvPr/>
        </p:nvCxnSpPr>
        <p:spPr>
          <a:xfrm rot="10800000">
            <a:off x="10892637" y="1102527"/>
            <a:ext cx="0" cy="3682419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3"/>
          <p:cNvCxnSpPr/>
          <p:nvPr/>
        </p:nvCxnSpPr>
        <p:spPr>
          <a:xfrm rot="10800000">
            <a:off x="688975" y="1581991"/>
            <a:ext cx="0" cy="319978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3"/>
          <p:cNvSpPr/>
          <p:nvPr/>
        </p:nvSpPr>
        <p:spPr>
          <a:xfrm>
            <a:off x="376813" y="631135"/>
            <a:ext cx="2202763" cy="881771"/>
          </a:xfrm>
          <a:custGeom>
            <a:rect b="b" l="l" r="r" t="t"/>
            <a:pathLst>
              <a:path extrusionOk="0" h="1322657" w="3304144">
                <a:moveTo>
                  <a:pt x="0" y="0"/>
                </a:moveTo>
                <a:lnTo>
                  <a:pt x="3304144" y="0"/>
                </a:lnTo>
                <a:lnTo>
                  <a:pt x="3304144" y="1322657"/>
                </a:lnTo>
                <a:lnTo>
                  <a:pt x="0" y="13226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439" t="0"/>
            </a:stretch>
          </a:blipFill>
          <a:ln>
            <a:noFill/>
          </a:ln>
        </p:spPr>
      </p:sp>
      <p:cxnSp>
        <p:nvCxnSpPr>
          <p:cNvPr id="98" name="Google Shape;98;p13"/>
          <p:cNvCxnSpPr/>
          <p:nvPr/>
        </p:nvCxnSpPr>
        <p:spPr>
          <a:xfrm>
            <a:off x="685801" y="4784947"/>
            <a:ext cx="10206836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3"/>
          <p:cNvCxnSpPr/>
          <p:nvPr/>
        </p:nvCxnSpPr>
        <p:spPr>
          <a:xfrm flipH="1" rot="10800000">
            <a:off x="5083728" y="1096177"/>
            <a:ext cx="2562630" cy="635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9481911" y="1102528"/>
            <a:ext cx="1410726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1" name="Google Shape;101;p13"/>
          <p:cNvGrpSpPr/>
          <p:nvPr/>
        </p:nvGrpSpPr>
        <p:grpSpPr>
          <a:xfrm>
            <a:off x="0" y="6619743"/>
            <a:ext cx="12192000" cy="238714"/>
            <a:chOff x="0" y="-47625"/>
            <a:chExt cx="4816593" cy="94308"/>
          </a:xfrm>
        </p:grpSpPr>
        <p:sp>
          <p:nvSpPr>
            <p:cNvPr id="102" name="Google Shape;102;p13"/>
            <p:cNvSpPr/>
            <p:nvPr/>
          </p:nvSpPr>
          <p:spPr>
            <a:xfrm>
              <a:off x="0" y="0"/>
              <a:ext cx="4816592" cy="46683"/>
            </a:xfrm>
            <a:custGeom>
              <a:rect b="b" l="l" r="r" t="t"/>
              <a:pathLst>
                <a:path extrusionOk="0" h="466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683"/>
                  </a:lnTo>
                  <a:lnTo>
                    <a:pt x="0" y="46683"/>
                  </a:lnTo>
                  <a:close/>
                </a:path>
              </a:pathLst>
            </a:custGeom>
            <a:gradFill>
              <a:gsLst>
                <a:gs pos="0">
                  <a:srgbClr val="FFE1A2"/>
                </a:gs>
                <a:gs pos="100000">
                  <a:srgbClr val="0CC4A0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03" name="Google Shape;103;p13"/>
            <p:cNvSpPr txBox="1"/>
            <p:nvPr/>
          </p:nvSpPr>
          <p:spPr>
            <a:xfrm>
              <a:off x="0" y="-47625"/>
              <a:ext cx="4816593" cy="94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3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3"/>
          <p:cNvGrpSpPr/>
          <p:nvPr/>
        </p:nvGrpSpPr>
        <p:grpSpPr>
          <a:xfrm rot="10800000">
            <a:off x="0" y="5068814"/>
            <a:ext cx="12192000" cy="1789643"/>
            <a:chOff x="0" y="-47625"/>
            <a:chExt cx="4816593" cy="754645"/>
          </a:xfrm>
        </p:grpSpPr>
        <p:sp>
          <p:nvSpPr>
            <p:cNvPr id="105" name="Google Shape;105;p13"/>
            <p:cNvSpPr/>
            <p:nvPr/>
          </p:nvSpPr>
          <p:spPr>
            <a:xfrm>
              <a:off x="0" y="0"/>
              <a:ext cx="4816592" cy="707020"/>
            </a:xfrm>
            <a:custGeom>
              <a:rect b="b" l="l" r="r" t="t"/>
              <a:pathLst>
                <a:path extrusionOk="0" h="70702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7020"/>
                  </a:lnTo>
                  <a:lnTo>
                    <a:pt x="0" y="7070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06" name="Google Shape;106;p13"/>
            <p:cNvSpPr txBox="1"/>
            <p:nvPr/>
          </p:nvSpPr>
          <p:spPr>
            <a:xfrm>
              <a:off x="0" y="-47625"/>
              <a:ext cx="4816593" cy="754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3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13"/>
          <p:cNvSpPr txBox="1"/>
          <p:nvPr/>
        </p:nvSpPr>
        <p:spPr>
          <a:xfrm>
            <a:off x="1120434" y="1895379"/>
            <a:ext cx="8204954" cy="1461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92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R Programming Language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1120434" y="3605069"/>
            <a:ext cx="8564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Module 04</a:t>
            </a:r>
            <a:endParaRPr b="1" i="0" sz="2400" u="none" cap="none" strike="noStrike">
              <a:solidFill>
                <a:srgbClr val="FFC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5186" y="723566"/>
            <a:ext cx="2338644" cy="71317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 txBox="1"/>
          <p:nvPr/>
        </p:nvSpPr>
        <p:spPr>
          <a:xfrm>
            <a:off x="977025" y="5284000"/>
            <a:ext cx="94128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 has a package called </a:t>
            </a:r>
            <a:r>
              <a:rPr b="1" i="0" lang="en-US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emojifont</a:t>
            </a:r>
            <a:r>
              <a:rPr b="0" i="0" lang="en-US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that allows users to use emojis in their R code and output? It even comes with its own font, designed by the creator of</a:t>
            </a:r>
            <a:r>
              <a:rPr lang="en-US" sz="1200"/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the package, which includes over 100 different emojis that can be used to add </a:t>
            </a:r>
            <a:r>
              <a:rPr lang="en-US" sz="1200"/>
              <a:t> </a:t>
            </a:r>
            <a:r>
              <a:rPr b="0" i="0" lang="en-US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some personality to your </a:t>
            </a:r>
            <a:endParaRPr b="0" i="0" sz="18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lnSpc>
                <a:spcPct val="117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 code and results.</a:t>
            </a:r>
            <a:endParaRPr b="0" i="0" sz="18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11948" y="4446260"/>
            <a:ext cx="2388948" cy="238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209" name="Google Shape;209;p22"/>
          <p:cNvSpPr txBox="1"/>
          <p:nvPr/>
        </p:nvSpPr>
        <p:spPr>
          <a:xfrm>
            <a:off x="338115" y="1078587"/>
            <a:ext cx="113235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Data visualization </a:t>
            </a:r>
            <a:r>
              <a:rPr b="0" i="0" lang="en-U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is key to understanding and presenting your findings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ggplot2</a:t>
            </a:r>
            <a:r>
              <a:rPr b="0" i="0" lang="en-U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makes it easy to create beautiful plots</a:t>
            </a:r>
            <a:endParaRPr b="0" i="0" sz="2400">
              <a:solidFill>
                <a:srgbClr val="FFC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406201" y="293079"/>
            <a:ext cx="112554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Data Visualization with ggplot2</a:t>
            </a:r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1652481" y="2980430"/>
            <a:ext cx="8565836" cy="147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library(ggplot2)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ggplot(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data, aes(x = </a:t>
            </a:r>
            <a:r>
              <a:rPr lang="en-US" sz="18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variable1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y = </a:t>
            </a:r>
            <a:r>
              <a:rPr lang="en-US" sz="18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variable2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geom_point()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6130631" y="-28007"/>
            <a:ext cx="6344838" cy="8229828"/>
          </a:xfrm>
          <a:custGeom>
            <a:rect b="b" l="l" r="r" t="t"/>
            <a:pathLst>
              <a:path extrusionOk="0" h="12380288" w="9544661">
                <a:moveTo>
                  <a:pt x="0" y="0"/>
                </a:moveTo>
                <a:lnTo>
                  <a:pt x="9544661" y="0"/>
                </a:lnTo>
                <a:lnTo>
                  <a:pt x="9544661" y="12380288"/>
                </a:lnTo>
                <a:lnTo>
                  <a:pt x="0" y="123802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3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3059237" y="2547117"/>
            <a:ext cx="8520354" cy="2538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5392"/>
              <a:buFont typeface="Ubuntu"/>
              <a:buNone/>
            </a:pPr>
            <a:r>
              <a:rPr b="1" i="0" lang="en-US" sz="5392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Guided Demo</a:t>
            </a:r>
            <a:endParaRPr/>
          </a:p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92"/>
              <a:buFont typeface="Ubuntu"/>
              <a:buNone/>
            </a:pPr>
            <a:r>
              <a:rPr b="0" i="0" lang="en-US" sz="5392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WHO Life Expectancy Dataset (2000 - 2015)</a:t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pic>
        <p:nvPicPr>
          <p:cNvPr id="219" name="Google Shape;21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7013" y="2594184"/>
            <a:ext cx="1262836" cy="166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226" name="Google Shape;226;p24"/>
          <p:cNvSpPr txBox="1"/>
          <p:nvPr/>
        </p:nvSpPr>
        <p:spPr>
          <a:xfrm>
            <a:off x="338115" y="1838372"/>
            <a:ext cx="1132356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Ubuntu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The dataset is a comprehensive collection of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health-related data 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from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2000 to 2015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for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193 countries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including life expectancy, immunization rates (e.g., Hepatitis B, Polio, Diphtheria), mortality factors, economic indicators (GDP), and social factors</a:t>
            </a:r>
            <a:endParaRPr/>
          </a:p>
        </p:txBody>
      </p:sp>
      <p:sp>
        <p:nvSpPr>
          <p:cNvPr id="227" name="Google Shape;227;p24"/>
          <p:cNvSpPr txBox="1"/>
          <p:nvPr/>
        </p:nvSpPr>
        <p:spPr>
          <a:xfrm>
            <a:off x="406201" y="293079"/>
            <a:ext cx="112554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4000"/>
              <a:buFont typeface="Ubuntu"/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WHO Life Expectancy</a:t>
            </a:r>
            <a:endParaRPr/>
          </a:p>
        </p:txBody>
      </p:sp>
      <p:pic>
        <p:nvPicPr>
          <p:cNvPr descr="undefined"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385" y="3516861"/>
            <a:ext cx="5373230" cy="2826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/>
          <p:nvPr/>
        </p:nvSpPr>
        <p:spPr>
          <a:xfrm>
            <a:off x="6130631" y="-28007"/>
            <a:ext cx="6344838" cy="8229828"/>
          </a:xfrm>
          <a:custGeom>
            <a:rect b="b" l="l" r="r" t="t"/>
            <a:pathLst>
              <a:path extrusionOk="0" h="12380288" w="9544661">
                <a:moveTo>
                  <a:pt x="0" y="0"/>
                </a:moveTo>
                <a:lnTo>
                  <a:pt x="9544661" y="0"/>
                </a:lnTo>
                <a:lnTo>
                  <a:pt x="9544661" y="12380288"/>
                </a:lnTo>
                <a:lnTo>
                  <a:pt x="0" y="123802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3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5"/>
          <p:cNvSpPr txBox="1"/>
          <p:nvPr/>
        </p:nvSpPr>
        <p:spPr>
          <a:xfrm>
            <a:off x="3059237" y="2547117"/>
            <a:ext cx="8528630" cy="24707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1104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4800"/>
              <a:buFont typeface="Ubuntu"/>
              <a:buNone/>
            </a:pPr>
            <a:r>
              <a:rPr b="1" i="0" lang="en-US" sz="48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Challenge</a:t>
            </a:r>
            <a:endParaRPr/>
          </a:p>
          <a:p>
            <a:pPr indent="0" lvl="0" marL="0" marR="0" rtl="0" algn="l">
              <a:lnSpc>
                <a:spcPct val="169325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Ubuntu"/>
              <a:buNone/>
            </a:pPr>
            <a:r>
              <a:rPr b="1" lang="en-US" sz="40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R-evolutionize Your Data Analysis</a:t>
            </a:r>
            <a:endParaRPr/>
          </a:p>
          <a:p>
            <a:pPr indent="0" lvl="0" marL="0" marR="0" rtl="0" algn="l">
              <a:lnSpc>
                <a:spcPct val="18813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Ubuntu"/>
              <a:buNone/>
            </a:pPr>
            <a:r>
              <a:rPr b="0" i="0" lang="en-US" sz="36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World Happiness Report 2023</a:t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pic>
        <p:nvPicPr>
          <p:cNvPr id="236" name="Google Shape;23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7013" y="2594184"/>
            <a:ext cx="1262836" cy="166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6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244" name="Google Shape;244;p26"/>
          <p:cNvSpPr txBox="1"/>
          <p:nvPr/>
        </p:nvSpPr>
        <p:spPr>
          <a:xfrm>
            <a:off x="406201" y="293079"/>
            <a:ext cx="1018115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4000"/>
              <a:buFont typeface="Ubuntu"/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R-evolutionize Your Data Analysis</a:t>
            </a:r>
            <a:endParaRPr/>
          </a:p>
        </p:txBody>
      </p:sp>
      <p:sp>
        <p:nvSpPr>
          <p:cNvPr id="245" name="Google Shape;245;p26"/>
          <p:cNvSpPr txBox="1"/>
          <p:nvPr/>
        </p:nvSpPr>
        <p:spPr>
          <a:xfrm>
            <a:off x="432040" y="1457494"/>
            <a:ext cx="11315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World Happiness Report 2023</a:t>
            </a:r>
            <a:endParaRPr b="0" i="0" sz="24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406201" y="5829646"/>
            <a:ext cx="10812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Get this challenge’s files from </a:t>
            </a:r>
            <a:r>
              <a:rPr b="0" i="0" lang="en-US" sz="18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Module 04 Live Lesson Challenge </a:t>
            </a:r>
            <a:r>
              <a:rPr b="0" i="0" lang="en-U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</a:t>
            </a:r>
            <a:r>
              <a:rPr b="0" i="0" lang="en-US" sz="18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0" i="0" lang="en-US" sz="1800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Google Classroom</a:t>
            </a:r>
            <a:endParaRPr sz="1800">
              <a:solidFill>
                <a:srgbClr val="0CC4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406201" y="2456812"/>
            <a:ext cx="1131535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The World Happiness Report uses data from the Gallup World Poll to estimate happiness scores and rankings across 6 key factors: economic production, social support, life expectancy, freedom, absence of corruption, and generosity. These factors contribute to making life evaluations higher or lower in each country compared to Dystopia, a hypothetical baseline country with the world's lowest national averages for each factor.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255" name="Google Shape;255;p27"/>
          <p:cNvSpPr txBox="1"/>
          <p:nvPr/>
        </p:nvSpPr>
        <p:spPr>
          <a:xfrm>
            <a:off x="406201" y="293079"/>
            <a:ext cx="1018115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4000"/>
              <a:buFont typeface="Ubuntu"/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R-evolutionize Your Data Analysis</a:t>
            </a:r>
            <a:endParaRPr/>
          </a:p>
        </p:txBody>
      </p:sp>
      <p:sp>
        <p:nvSpPr>
          <p:cNvPr id="256" name="Google Shape;256;p27"/>
          <p:cNvSpPr txBox="1"/>
          <p:nvPr/>
        </p:nvSpPr>
        <p:spPr>
          <a:xfrm>
            <a:off x="406201" y="1702335"/>
            <a:ext cx="11315359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In this challenge </a:t>
            </a:r>
            <a:r>
              <a:rPr lang="en-U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you will:</a:t>
            </a:r>
            <a:endParaRPr b="0" i="0" sz="24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Load the dataset and check its structure, summary statistics, and the first few rows.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Clean the data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Calculate average happiness scores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b="0" i="0" lang="en-U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Create a visualization that compares the happiness scores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Perform Statistical Analysis</a:t>
            </a:r>
            <a:endParaRPr b="0" i="0" sz="24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406201" y="5829646"/>
            <a:ext cx="10812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Get this challenge’s files from </a:t>
            </a:r>
            <a:r>
              <a:rPr b="0" i="0" lang="en-US" sz="18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Module 04 Live Lesson Challenge </a:t>
            </a:r>
            <a:r>
              <a:rPr b="0" i="0" lang="en-U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</a:t>
            </a:r>
            <a:r>
              <a:rPr b="0" i="0" lang="en-US" sz="18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0" i="0" lang="en-US" sz="1800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Google Classroom</a:t>
            </a:r>
            <a:endParaRPr sz="1800">
              <a:solidFill>
                <a:srgbClr val="0CC4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/>
          <p:nvPr/>
        </p:nvSpPr>
        <p:spPr>
          <a:xfrm>
            <a:off x="6543925" y="1290369"/>
            <a:ext cx="6132671" cy="6121521"/>
          </a:xfrm>
          <a:custGeom>
            <a:rect b="b" l="l" r="r" t="t"/>
            <a:pathLst>
              <a:path extrusionOk="0" h="9182281" w="9199007">
                <a:moveTo>
                  <a:pt x="0" y="0"/>
                </a:moveTo>
                <a:lnTo>
                  <a:pt x="9199006" y="0"/>
                </a:lnTo>
                <a:lnTo>
                  <a:pt x="9199006" y="9182281"/>
                </a:lnTo>
                <a:lnTo>
                  <a:pt x="0" y="91822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4" name="Google Shape;264;p28"/>
          <p:cNvSpPr/>
          <p:nvPr/>
        </p:nvSpPr>
        <p:spPr>
          <a:xfrm>
            <a:off x="10579562" y="6043310"/>
            <a:ext cx="1197948" cy="472645"/>
          </a:xfrm>
          <a:custGeom>
            <a:rect b="b" l="l" r="r" t="t"/>
            <a:pathLst>
              <a:path extrusionOk="0" h="708967" w="1796922">
                <a:moveTo>
                  <a:pt x="0" y="0"/>
                </a:moveTo>
                <a:lnTo>
                  <a:pt x="1796922" y="0"/>
                </a:lnTo>
                <a:lnTo>
                  <a:pt x="1796922" y="708968"/>
                </a:lnTo>
                <a:lnTo>
                  <a:pt x="0" y="7089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65" name="Google Shape;265;p28"/>
          <p:cNvCxnSpPr/>
          <p:nvPr/>
        </p:nvCxnSpPr>
        <p:spPr>
          <a:xfrm>
            <a:off x="-495955" y="4344779"/>
            <a:ext cx="1548419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66" name="Google Shape;266;p28"/>
          <p:cNvGrpSpPr/>
          <p:nvPr/>
        </p:nvGrpSpPr>
        <p:grpSpPr>
          <a:xfrm>
            <a:off x="1143057" y="3989343"/>
            <a:ext cx="3645517" cy="949282"/>
            <a:chOff x="0" y="-57150"/>
            <a:chExt cx="1440204" cy="375025"/>
          </a:xfrm>
        </p:grpSpPr>
        <p:sp>
          <p:nvSpPr>
            <p:cNvPr id="267" name="Google Shape;267;p28"/>
            <p:cNvSpPr/>
            <p:nvPr/>
          </p:nvSpPr>
          <p:spPr>
            <a:xfrm>
              <a:off x="0" y="0"/>
              <a:ext cx="1440204" cy="317875"/>
            </a:xfrm>
            <a:custGeom>
              <a:rect b="b" l="l" r="r" t="t"/>
              <a:pathLst>
                <a:path extrusionOk="0" h="317875" w="1440204">
                  <a:moveTo>
                    <a:pt x="0" y="0"/>
                  </a:moveTo>
                  <a:lnTo>
                    <a:pt x="1440204" y="0"/>
                  </a:lnTo>
                  <a:lnTo>
                    <a:pt x="1440204" y="317875"/>
                  </a:lnTo>
                  <a:lnTo>
                    <a:pt x="0" y="317875"/>
                  </a:lnTo>
                  <a:close/>
                </a:path>
              </a:pathLst>
            </a:custGeom>
            <a:solidFill>
              <a:srgbClr val="000000"/>
            </a:solidFill>
            <a:ln cap="sq" cmpd="sng" w="38100">
              <a:solidFill>
                <a:srgbClr val="1CC6A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68" name="Google Shape;268;p28"/>
            <p:cNvSpPr txBox="1"/>
            <p:nvPr/>
          </p:nvSpPr>
          <p:spPr>
            <a:xfrm>
              <a:off x="0" y="-57150"/>
              <a:ext cx="1440204" cy="375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93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28"/>
          <p:cNvGrpSpPr/>
          <p:nvPr/>
        </p:nvGrpSpPr>
        <p:grpSpPr>
          <a:xfrm>
            <a:off x="1052465" y="4029900"/>
            <a:ext cx="3645517" cy="804621"/>
            <a:chOff x="0" y="0"/>
            <a:chExt cx="1440204" cy="317875"/>
          </a:xfrm>
        </p:grpSpPr>
        <p:sp>
          <p:nvSpPr>
            <p:cNvPr id="270" name="Google Shape;270;p28"/>
            <p:cNvSpPr/>
            <p:nvPr/>
          </p:nvSpPr>
          <p:spPr>
            <a:xfrm>
              <a:off x="0" y="0"/>
              <a:ext cx="1440204" cy="317875"/>
            </a:xfrm>
            <a:custGeom>
              <a:rect b="b" l="l" r="r" t="t"/>
              <a:pathLst>
                <a:path extrusionOk="0" h="317875" w="1440204">
                  <a:moveTo>
                    <a:pt x="0" y="0"/>
                  </a:moveTo>
                  <a:lnTo>
                    <a:pt x="1440204" y="0"/>
                  </a:lnTo>
                  <a:lnTo>
                    <a:pt x="1440204" y="317875"/>
                  </a:lnTo>
                  <a:lnTo>
                    <a:pt x="0" y="317875"/>
                  </a:lnTo>
                  <a:close/>
                </a:path>
              </a:pathLst>
            </a:custGeom>
            <a:solidFill>
              <a:srgbClr val="000000"/>
            </a:solidFill>
            <a:ln cap="sq" cmpd="sng" w="38100">
              <a:solidFill>
                <a:srgbClr val="1CC6A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71" name="Google Shape;271;p28"/>
            <p:cNvSpPr txBox="1"/>
            <p:nvPr/>
          </p:nvSpPr>
          <p:spPr>
            <a:xfrm>
              <a:off x="0" y="4440"/>
              <a:ext cx="1440204" cy="313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122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C000"/>
                  </a:solidFill>
                  <a:latin typeface="Ubuntu"/>
                  <a:ea typeface="Ubuntu"/>
                  <a:cs typeface="Ubuntu"/>
                  <a:sym typeface="Ubuntu"/>
                </a:rPr>
                <a:t>R-evolutionize Your Data Analysis</a:t>
              </a:r>
              <a:endParaRPr/>
            </a:p>
          </p:txBody>
        </p:sp>
      </p:grpSp>
      <p:sp>
        <p:nvSpPr>
          <p:cNvPr id="272" name="Google Shape;272;p28"/>
          <p:cNvSpPr txBox="1"/>
          <p:nvPr/>
        </p:nvSpPr>
        <p:spPr>
          <a:xfrm>
            <a:off x="1052464" y="2271066"/>
            <a:ext cx="9721293" cy="1665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5392"/>
              <a:buFont typeface="Ubuntu"/>
              <a:buNone/>
            </a:pPr>
            <a:r>
              <a:rPr b="1" i="0" lang="en-US" sz="5392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Debrief</a:t>
            </a:r>
            <a:endParaRPr/>
          </a:p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92"/>
              <a:buFont typeface="Ubuntu"/>
              <a:buNone/>
            </a:pPr>
            <a:r>
              <a:rPr b="0" i="0" lang="en-US" sz="5392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Let’s Review</a:t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/>
          <p:nvPr/>
        </p:nvSpPr>
        <p:spPr>
          <a:xfrm>
            <a:off x="6543925" y="1290369"/>
            <a:ext cx="6132671" cy="6121521"/>
          </a:xfrm>
          <a:custGeom>
            <a:rect b="b" l="l" r="r" t="t"/>
            <a:pathLst>
              <a:path extrusionOk="0" h="9182281" w="9199007">
                <a:moveTo>
                  <a:pt x="0" y="0"/>
                </a:moveTo>
                <a:lnTo>
                  <a:pt x="9199006" y="0"/>
                </a:lnTo>
                <a:lnTo>
                  <a:pt x="9199006" y="9182281"/>
                </a:lnTo>
                <a:lnTo>
                  <a:pt x="0" y="91822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9" name="Google Shape;279;p29"/>
          <p:cNvSpPr/>
          <p:nvPr/>
        </p:nvSpPr>
        <p:spPr>
          <a:xfrm>
            <a:off x="10579562" y="6043310"/>
            <a:ext cx="1197948" cy="472645"/>
          </a:xfrm>
          <a:custGeom>
            <a:rect b="b" l="l" r="r" t="t"/>
            <a:pathLst>
              <a:path extrusionOk="0" h="708967" w="1796922">
                <a:moveTo>
                  <a:pt x="0" y="0"/>
                </a:moveTo>
                <a:lnTo>
                  <a:pt x="1796922" y="0"/>
                </a:lnTo>
                <a:lnTo>
                  <a:pt x="1796922" y="708968"/>
                </a:lnTo>
                <a:lnTo>
                  <a:pt x="0" y="7089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0" name="Google Shape;280;p29"/>
          <p:cNvSpPr txBox="1"/>
          <p:nvPr/>
        </p:nvSpPr>
        <p:spPr>
          <a:xfrm>
            <a:off x="921249" y="3128060"/>
            <a:ext cx="5545157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69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7200"/>
              <a:buFont typeface="Ubuntu"/>
              <a:buNone/>
            </a:pPr>
            <a:r>
              <a:rPr b="1" i="0" lang="en-US" sz="72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Questions?</a:t>
            </a:r>
            <a:endParaRPr/>
          </a:p>
        </p:txBody>
      </p:sp>
      <p:sp>
        <p:nvSpPr>
          <p:cNvPr id="281" name="Google Shape;281;p29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 flipH="1" rot="9257682">
            <a:off x="10789537" y="-2895453"/>
            <a:ext cx="5116068" cy="5486400"/>
          </a:xfrm>
          <a:custGeom>
            <a:rect b="b" l="l" r="r" t="t"/>
            <a:pathLst>
              <a:path extrusionOk="0" h="8229600" w="7674102">
                <a:moveTo>
                  <a:pt x="0" y="8229600"/>
                </a:moveTo>
                <a:lnTo>
                  <a:pt x="7674102" y="8229600"/>
                </a:lnTo>
                <a:lnTo>
                  <a:pt x="767410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7" name="Google Shape;117;p14"/>
          <p:cNvGrpSpPr/>
          <p:nvPr/>
        </p:nvGrpSpPr>
        <p:grpSpPr>
          <a:xfrm>
            <a:off x="483990" y="1150150"/>
            <a:ext cx="11022210" cy="5223859"/>
            <a:chOff x="0" y="-38100"/>
            <a:chExt cx="4354453" cy="1773651"/>
          </a:xfrm>
        </p:grpSpPr>
        <p:sp>
          <p:nvSpPr>
            <p:cNvPr id="118" name="Google Shape;118;p14"/>
            <p:cNvSpPr/>
            <p:nvPr/>
          </p:nvSpPr>
          <p:spPr>
            <a:xfrm>
              <a:off x="0" y="0"/>
              <a:ext cx="4354453" cy="1735551"/>
            </a:xfrm>
            <a:custGeom>
              <a:rect b="b" l="l" r="r" t="t"/>
              <a:pathLst>
                <a:path extrusionOk="0" h="1735551" w="4354453">
                  <a:moveTo>
                    <a:pt x="9365" y="0"/>
                  </a:moveTo>
                  <a:lnTo>
                    <a:pt x="4345088" y="0"/>
                  </a:lnTo>
                  <a:cubicBezTo>
                    <a:pt x="4347572" y="0"/>
                    <a:pt x="4349954" y="987"/>
                    <a:pt x="4351710" y="2743"/>
                  </a:cubicBezTo>
                  <a:cubicBezTo>
                    <a:pt x="4353466" y="4499"/>
                    <a:pt x="4354453" y="6881"/>
                    <a:pt x="4354453" y="9365"/>
                  </a:cubicBezTo>
                  <a:lnTo>
                    <a:pt x="4354453" y="1726186"/>
                  </a:lnTo>
                  <a:cubicBezTo>
                    <a:pt x="4354453" y="1728670"/>
                    <a:pt x="4353466" y="1731052"/>
                    <a:pt x="4351710" y="1732808"/>
                  </a:cubicBezTo>
                  <a:cubicBezTo>
                    <a:pt x="4349954" y="1734564"/>
                    <a:pt x="4347572" y="1735551"/>
                    <a:pt x="4345088" y="1735551"/>
                  </a:cubicBezTo>
                  <a:lnTo>
                    <a:pt x="9365" y="1735551"/>
                  </a:lnTo>
                  <a:cubicBezTo>
                    <a:pt x="6881" y="1735551"/>
                    <a:pt x="4499" y="1734564"/>
                    <a:pt x="2743" y="1732808"/>
                  </a:cubicBezTo>
                  <a:cubicBezTo>
                    <a:pt x="987" y="1731052"/>
                    <a:pt x="0" y="1728670"/>
                    <a:pt x="0" y="1726186"/>
                  </a:cubicBezTo>
                  <a:lnTo>
                    <a:pt x="0" y="9365"/>
                  </a:lnTo>
                  <a:cubicBezTo>
                    <a:pt x="0" y="6881"/>
                    <a:pt x="987" y="4499"/>
                    <a:pt x="2743" y="2743"/>
                  </a:cubicBezTo>
                  <a:cubicBezTo>
                    <a:pt x="4499" y="987"/>
                    <a:pt x="6881" y="0"/>
                    <a:pt x="9365" y="0"/>
                  </a:cubicBezTo>
                  <a:close/>
                </a:path>
              </a:pathLst>
            </a:custGeom>
            <a:solidFill>
              <a:srgbClr val="000000"/>
            </a:solidFill>
            <a:ln cap="sq" cmpd="sng" w="38100">
              <a:solidFill>
                <a:srgbClr val="E5E1D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0" y="-38100"/>
              <a:ext cx="4354453" cy="1773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47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4"/>
          <p:cNvSpPr/>
          <p:nvPr/>
        </p:nvSpPr>
        <p:spPr>
          <a:xfrm>
            <a:off x="-1431916" y="5308614"/>
            <a:ext cx="3831813" cy="2256054"/>
          </a:xfrm>
          <a:custGeom>
            <a:rect b="b" l="l" r="r" t="t"/>
            <a:pathLst>
              <a:path extrusionOk="0" h="3384081" w="5747719">
                <a:moveTo>
                  <a:pt x="0" y="0"/>
                </a:moveTo>
                <a:lnTo>
                  <a:pt x="5747719" y="0"/>
                </a:lnTo>
                <a:lnTo>
                  <a:pt x="5747719" y="3384080"/>
                </a:lnTo>
                <a:lnTo>
                  <a:pt x="0" y="33840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3184" l="-18299" r="0" t="0"/>
            </a:stretch>
          </a:blipFill>
          <a:ln>
            <a:noFill/>
          </a:ln>
        </p:spPr>
      </p:sp>
      <p:sp>
        <p:nvSpPr>
          <p:cNvPr id="121" name="Google Shape;121;p14"/>
          <p:cNvSpPr txBox="1"/>
          <p:nvPr/>
        </p:nvSpPr>
        <p:spPr>
          <a:xfrm>
            <a:off x="483990" y="475346"/>
            <a:ext cx="4849277" cy="6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66" u="none" cap="none" strike="noStrike">
                <a:solidFill>
                  <a:srgbClr val="FBF9F1"/>
                </a:solidFill>
                <a:latin typeface="Ubuntu"/>
                <a:ea typeface="Ubuntu"/>
                <a:cs typeface="Ubuntu"/>
                <a:sym typeface="Ubuntu"/>
              </a:rPr>
              <a:t>Class Objectives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1482700" y="2623264"/>
            <a:ext cx="9692282" cy="26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Reinforce understanding of key R programming concepts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1017018" y="2623264"/>
            <a:ext cx="296373" cy="2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6" u="none" cap="none" strike="noStrike">
                <a:solidFill>
                  <a:srgbClr val="FFD944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1482700" y="3382447"/>
            <a:ext cx="9692281" cy="26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Effective data manipulation using `</a:t>
            </a:r>
            <a:r>
              <a:rPr b="1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dplyr</a:t>
            </a:r>
            <a:r>
              <a:rPr b="0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`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1017018" y="3382447"/>
            <a:ext cx="296373" cy="2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6" u="none" cap="none" strike="noStrike">
                <a:solidFill>
                  <a:srgbClr val="FFD944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1482701" y="4140214"/>
            <a:ext cx="9692280" cy="26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Guide students through creating meaningful data visualizations with `</a:t>
            </a:r>
            <a:r>
              <a:rPr b="1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ggplot2</a:t>
            </a:r>
            <a:r>
              <a:rPr b="0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`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1017018" y="4140214"/>
            <a:ext cx="296373" cy="2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6" u="none" cap="none" strike="noStrike">
                <a:solidFill>
                  <a:srgbClr val="FFD944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1482700" y="4897980"/>
            <a:ext cx="9692280" cy="26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Foster practical problem-solving skills</a:t>
            </a: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1017018" y="4897980"/>
            <a:ext cx="296373" cy="2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6" u="none" cap="none" strike="noStrike">
                <a:solidFill>
                  <a:srgbClr val="FFD944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 flipH="1" rot="601894">
            <a:off x="-323856" y="4680307"/>
            <a:ext cx="12839712" cy="6559925"/>
          </a:xfrm>
          <a:custGeom>
            <a:rect b="b" l="l" r="r" t="t"/>
            <a:pathLst>
              <a:path extrusionOk="0" h="9839888" w="19259568">
                <a:moveTo>
                  <a:pt x="19259568" y="0"/>
                </a:moveTo>
                <a:lnTo>
                  <a:pt x="0" y="0"/>
                </a:lnTo>
                <a:lnTo>
                  <a:pt x="0" y="9839888"/>
                </a:lnTo>
                <a:lnTo>
                  <a:pt x="19259568" y="9839888"/>
                </a:lnTo>
                <a:lnTo>
                  <a:pt x="1925956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15"/>
          <p:cNvSpPr/>
          <p:nvPr/>
        </p:nvSpPr>
        <p:spPr>
          <a:xfrm rot="737082">
            <a:off x="7425150" y="-2831953"/>
            <a:ext cx="7909077" cy="4040820"/>
          </a:xfrm>
          <a:custGeom>
            <a:rect b="b" l="l" r="r" t="t"/>
            <a:pathLst>
              <a:path extrusionOk="0" h="6061230" w="11863616">
                <a:moveTo>
                  <a:pt x="0" y="0"/>
                </a:moveTo>
                <a:lnTo>
                  <a:pt x="11863616" y="0"/>
                </a:lnTo>
                <a:lnTo>
                  <a:pt x="11863616" y="6061229"/>
                </a:lnTo>
                <a:lnTo>
                  <a:pt x="0" y="6061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15"/>
          <p:cNvSpPr txBox="1"/>
          <p:nvPr/>
        </p:nvSpPr>
        <p:spPr>
          <a:xfrm>
            <a:off x="1858298" y="2547117"/>
            <a:ext cx="9721293" cy="2522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392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The </a:t>
            </a:r>
            <a:r>
              <a:rPr b="1" i="0" lang="en-US" sz="5392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R</a:t>
            </a:r>
            <a:r>
              <a:rPr b="0" i="0" lang="en-US" sz="5392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-factor</a:t>
            </a:r>
            <a:endParaRPr/>
          </a:p>
          <a:p>
            <a:pPr indent="0" lvl="0" marL="0" marR="0" rtl="0" algn="l">
              <a:lnSpc>
                <a:spcPct val="141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Unlocking Insights with Statistical Computing</a:t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145" name="Google Shape;145;p16"/>
          <p:cNvSpPr txBox="1"/>
          <p:nvPr/>
        </p:nvSpPr>
        <p:spPr>
          <a:xfrm>
            <a:off x="338115" y="1472227"/>
            <a:ext cx="11323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FFC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FFC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Fast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 flexible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development environment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Large community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of users and </a:t>
            </a: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contributors</a:t>
            </a:r>
            <a:endParaRPr>
              <a:latin typeface="Ubuntu"/>
              <a:ea typeface="Ubuntu"/>
              <a:cs typeface="Ubuntu"/>
              <a:sym typeface="Ubuntu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Ubuntu"/>
              <a:buChar char="•"/>
            </a:pP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Extensive</a:t>
            </a: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 library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support for various </a:t>
            </a: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domains </a:t>
            </a:r>
            <a:r>
              <a:rPr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r>
              <a:rPr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 tasks</a:t>
            </a:r>
            <a:endParaRPr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406201" y="293079"/>
            <a:ext cx="112554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Why R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2669" y="1965546"/>
            <a:ext cx="2736344" cy="2120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154" name="Google Shape;154;p17"/>
          <p:cNvSpPr txBox="1"/>
          <p:nvPr/>
        </p:nvSpPr>
        <p:spPr>
          <a:xfrm>
            <a:off x="338115" y="1078587"/>
            <a:ext cx="113235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 R, you can perform basic arithmetic operations such as addition, subtraction, multiplication, and division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406201" y="293079"/>
            <a:ext cx="112554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Operators &amp; Basic Calculations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1627879" y="3198349"/>
            <a:ext cx="8565836" cy="147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&lt;-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 flipH="1" rot="-2466269">
            <a:off x="1957331" y="2718997"/>
            <a:ext cx="932547" cy="357967"/>
          </a:xfrm>
          <a:custGeom>
            <a:rect b="b" l="l" r="r" t="t"/>
            <a:pathLst>
              <a:path extrusionOk="0" h="1326294" w="3709914">
                <a:moveTo>
                  <a:pt x="0" y="0"/>
                </a:moveTo>
                <a:lnTo>
                  <a:pt x="3709914" y="0"/>
                </a:lnTo>
                <a:lnTo>
                  <a:pt x="3709914" y="1326294"/>
                </a:lnTo>
                <a:lnTo>
                  <a:pt x="0" y="13262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2830711" y="2499500"/>
            <a:ext cx="2444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Assignment Operator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rot="-8333731">
            <a:off x="2794508" y="4797062"/>
            <a:ext cx="932547" cy="357967"/>
          </a:xfrm>
          <a:custGeom>
            <a:rect b="b" l="l" r="r" t="t"/>
            <a:pathLst>
              <a:path extrusionOk="0" h="1326294" w="3709914">
                <a:moveTo>
                  <a:pt x="0" y="0"/>
                </a:moveTo>
                <a:lnTo>
                  <a:pt x="3709914" y="0"/>
                </a:lnTo>
                <a:lnTo>
                  <a:pt x="3709914" y="1326294"/>
                </a:lnTo>
                <a:lnTo>
                  <a:pt x="0" y="13262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671234" y="4976045"/>
            <a:ext cx="24449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Arithmetic Operators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167" name="Google Shape;167;p18"/>
          <p:cNvSpPr txBox="1"/>
          <p:nvPr/>
        </p:nvSpPr>
        <p:spPr>
          <a:xfrm>
            <a:off x="338115" y="1078587"/>
            <a:ext cx="113235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Vectors, Data Frames, Lists, Matrices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406201" y="293079"/>
            <a:ext cx="112554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Data Structures in R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1640180" y="2640093"/>
            <a:ext cx="8565836" cy="23083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# Vector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 &lt;-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c(</a:t>
            </a:r>
            <a:r>
              <a:rPr lang="en-US" sz="18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# Data Frame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&lt;-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data.frame(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), b =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'B'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'C'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#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list_example &lt;-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-US" sz="18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 = </a:t>
            </a:r>
            <a:r>
              <a:rPr lang="en-US" sz="18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176" name="Google Shape;176;p19"/>
          <p:cNvSpPr txBox="1"/>
          <p:nvPr/>
        </p:nvSpPr>
        <p:spPr>
          <a:xfrm>
            <a:off x="338115" y="1078587"/>
            <a:ext cx="113235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Dates and times are often tricky to handle, but in R, you have powerful tools to manipulate and format them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406201" y="293079"/>
            <a:ext cx="112554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Dates &amp; Times in R</a:t>
            </a:r>
            <a:endParaRPr/>
          </a:p>
        </p:txBody>
      </p:sp>
      <p:sp>
        <p:nvSpPr>
          <p:cNvPr id="178" name="Google Shape;178;p19"/>
          <p:cNvSpPr txBox="1"/>
          <p:nvPr/>
        </p:nvSpPr>
        <p:spPr>
          <a:xfrm>
            <a:off x="1652481" y="2980430"/>
            <a:ext cx="8565836" cy="2031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 &lt;-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as.Date(</a:t>
            </a:r>
            <a:r>
              <a:rPr lang="en-US" sz="18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"2025-01-14"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185" name="Google Shape;185;p20"/>
          <p:cNvSpPr txBox="1"/>
          <p:nvPr/>
        </p:nvSpPr>
        <p:spPr>
          <a:xfrm>
            <a:off x="338115" y="1078587"/>
            <a:ext cx="113235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You can easily import data into R using functions like </a:t>
            </a:r>
            <a:r>
              <a:rPr b="0" i="0" lang="en-US" sz="24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read.csv() </a:t>
            </a:r>
            <a:r>
              <a:rPr b="0" i="0" lang="en-U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or </a:t>
            </a:r>
            <a:r>
              <a:rPr b="0" i="0" lang="en-US" sz="24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readRDS()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406201" y="293079"/>
            <a:ext cx="112554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Reading Data in R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1652481" y="2980430"/>
            <a:ext cx="8565836" cy="2031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&lt;-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read.csv(</a:t>
            </a:r>
            <a:r>
              <a:rPr lang="en-US" sz="18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"data.csv"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194" name="Google Shape;194;p21"/>
          <p:cNvSpPr txBox="1"/>
          <p:nvPr/>
        </p:nvSpPr>
        <p:spPr>
          <a:xfrm>
            <a:off x="338115" y="1078587"/>
            <a:ext cx="1132356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The </a:t>
            </a:r>
            <a:r>
              <a:rPr i="0" lang="en-US" sz="24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dplyr</a:t>
            </a:r>
            <a:r>
              <a:rPr b="0" i="0" lang="en-U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package in R provides a set of functions for efficiently </a:t>
            </a:r>
            <a:r>
              <a:rPr b="0" i="0" lang="en-US" sz="24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manipulating</a:t>
            </a:r>
            <a:r>
              <a:rPr b="0" i="0" lang="en-U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b="0" i="0" lang="en-US" sz="24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transforming</a:t>
            </a:r>
            <a:r>
              <a:rPr b="0" i="0" lang="en-U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data</a:t>
            </a:r>
            <a:endParaRPr b="0" i="0" sz="2400">
              <a:solidFill>
                <a:srgbClr val="FFC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5" name="Google Shape;195;p21"/>
          <p:cNvSpPr txBox="1"/>
          <p:nvPr/>
        </p:nvSpPr>
        <p:spPr>
          <a:xfrm>
            <a:off x="406201" y="293079"/>
            <a:ext cx="112554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Data Manipulation with dplyr</a:t>
            </a:r>
            <a:endParaRPr b="1" i="0" sz="4000">
              <a:solidFill>
                <a:srgbClr val="0CC4A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6" name="Google Shape;196;p21"/>
          <p:cNvSpPr txBox="1"/>
          <p:nvPr/>
        </p:nvSpPr>
        <p:spPr>
          <a:xfrm>
            <a:off x="1652481" y="2980430"/>
            <a:ext cx="8565836" cy="20313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library(dplyr)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data_filtered &lt;- data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filter(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variable &gt; 10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data_mutated &lt;- data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%&gt;%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mutate(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new_column = old_column * 2</a:t>
            </a:r>
            <a:r>
              <a:rPr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1"/>
          <p:cNvSpPr/>
          <p:nvPr/>
        </p:nvSpPr>
        <p:spPr>
          <a:xfrm flipH="1" rot="-2466269">
            <a:off x="4677234" y="2849848"/>
            <a:ext cx="1225663" cy="408345"/>
          </a:xfrm>
          <a:custGeom>
            <a:rect b="b" l="l" r="r" t="t"/>
            <a:pathLst>
              <a:path extrusionOk="0" h="1326294" w="3709914">
                <a:moveTo>
                  <a:pt x="0" y="0"/>
                </a:moveTo>
                <a:lnTo>
                  <a:pt x="3709914" y="0"/>
                </a:lnTo>
                <a:lnTo>
                  <a:pt x="3709914" y="1326294"/>
                </a:lnTo>
                <a:lnTo>
                  <a:pt x="0" y="13262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5852741" y="2555268"/>
            <a:ext cx="16738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Pipe Operator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 rot="2466269">
            <a:off x="2202498" y="2603463"/>
            <a:ext cx="828305" cy="251037"/>
          </a:xfrm>
          <a:custGeom>
            <a:rect b="b" l="l" r="r" t="t"/>
            <a:pathLst>
              <a:path extrusionOk="0" h="1326294" w="3709914">
                <a:moveTo>
                  <a:pt x="0" y="0"/>
                </a:moveTo>
                <a:lnTo>
                  <a:pt x="3709914" y="0"/>
                </a:lnTo>
                <a:lnTo>
                  <a:pt x="3709914" y="1326294"/>
                </a:lnTo>
                <a:lnTo>
                  <a:pt x="0" y="13262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466780" y="2312611"/>
            <a:ext cx="1827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Load the library</a:t>
            </a:r>
            <a:endParaRPr/>
          </a:p>
        </p:txBody>
      </p:sp>
      <p:sp>
        <p:nvSpPr>
          <p:cNvPr id="201" name="Google Shape;201;p21"/>
          <p:cNvSpPr/>
          <p:nvPr/>
        </p:nvSpPr>
        <p:spPr>
          <a:xfrm rot="-8333731">
            <a:off x="5273239" y="4659948"/>
            <a:ext cx="1225663" cy="408345"/>
          </a:xfrm>
          <a:custGeom>
            <a:rect b="b" l="l" r="r" t="t"/>
            <a:pathLst>
              <a:path extrusionOk="0" h="1326294" w="3709914">
                <a:moveTo>
                  <a:pt x="0" y="0"/>
                </a:moveTo>
                <a:lnTo>
                  <a:pt x="3709914" y="0"/>
                </a:lnTo>
                <a:lnTo>
                  <a:pt x="3709914" y="1326294"/>
                </a:lnTo>
                <a:lnTo>
                  <a:pt x="0" y="13262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6435689" y="4949418"/>
            <a:ext cx="1792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dplyr functions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