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76"/>
  </p:normalViewPr>
  <p:slideViewPr>
    <p:cSldViewPr snapToGrid="0">
      <p:cViewPr varScale="1">
        <p:scale>
          <a:sx n="114" d="100"/>
          <a:sy n="114" d="100"/>
        </p:scale>
        <p:origin x="8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1ACEC-D8AD-4244-86AE-51CA3774388E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96F88-022D-7E47-A465-E649DD987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6F88-022D-7E47-A465-E649DD987F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2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96F88-022D-7E47-A465-E649DD987F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5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3118338" y="3528542"/>
            <a:ext cx="79365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82568-3322-67F5-F080-120A3958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3001311" cy="1868760"/>
          </a:xfrm>
        </p:spPr>
        <p:txBody>
          <a:bodyPr>
            <a:noAutofit/>
          </a:bodyPr>
          <a:lstStyle/>
          <a:p>
            <a:r>
              <a:rPr lang="en-US" sz="3600" dirty="0"/>
              <a:t>Cleaning data </a:t>
            </a:r>
            <a:br>
              <a:rPr lang="en-US" sz="3600" dirty="0"/>
            </a:br>
            <a:r>
              <a:rPr lang="en-US" sz="3600" dirty="0"/>
              <a:t>With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C27D0-1DEB-5C36-2ADE-0C39ED82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302" y="3531204"/>
            <a:ext cx="2823919" cy="1610643"/>
          </a:xfrm>
        </p:spPr>
        <p:txBody>
          <a:bodyPr>
            <a:normAutofit/>
          </a:bodyPr>
          <a:lstStyle/>
          <a:p>
            <a:r>
              <a:rPr lang="en-US" sz="1600" dirty="0"/>
              <a:t>Instructor:  </a:t>
            </a:r>
            <a:r>
              <a:rPr lang="en-US" sz="1600" dirty="0">
                <a:solidFill>
                  <a:srgbClr val="0070C0"/>
                </a:solidFill>
              </a:rPr>
              <a:t>Ken Wood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D7BA32-7129-51BE-A90F-761F9FD3B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74" y="2114847"/>
            <a:ext cx="6282919" cy="186916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C249-EB34-79F5-6EBC-D28CC256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Today: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7597CD-7E56-B7F4-FBD8-5355FAD9A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80"/>
            <a:ext cx="74911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Clean up messy data using simple Excel tools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 full names or addresses into separate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Fix text formatting issues like extra spaces and odd characters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duplicate rows to tidy our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quick summaries using subtotals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3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6F86-1F4F-D4A0-2E34-EC39FCC5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FB8B4E-B62F-B3C9-3162-C4422BD76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3351638"/>
            <a:ext cx="995370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Open Excel and load the sample data file.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1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0CEB-7274-D516-A8C3-861FC0FC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to Columns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CF1C36-5B27-D46C-D22B-D51A2A30C6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317637"/>
            <a:ext cx="96032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</a:rPr>
              <a:t>Split data in one column into multiple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</a:rPr>
              <a:t>Example: </a:t>
            </a:r>
            <a:r>
              <a:rPr lang="en-US" altLang="en-US" dirty="0">
                <a:solidFill>
                  <a:srgbClr val="000000"/>
                </a:solidFill>
              </a:rPr>
              <a:t>Split full names like </a:t>
            </a:r>
            <a:r>
              <a:rPr lang="en-US" altLang="en-US" dirty="0">
                <a:solidFill>
                  <a:srgbClr val="0070C0"/>
                </a:solidFill>
              </a:rPr>
              <a:t>“Smith, John” </a:t>
            </a:r>
            <a:r>
              <a:rPr lang="en-US" altLang="en-US" dirty="0">
                <a:solidFill>
                  <a:srgbClr val="000000"/>
                </a:solidFill>
              </a:rPr>
              <a:t>into </a:t>
            </a:r>
            <a:r>
              <a:rPr lang="en-US" altLang="en-US" dirty="0">
                <a:solidFill>
                  <a:srgbClr val="0070C0"/>
                </a:solidFill>
              </a:rPr>
              <a:t>“Smith” </a:t>
            </a:r>
            <a:r>
              <a:rPr lang="en-US" altLang="en-US" dirty="0">
                <a:solidFill>
                  <a:srgbClr val="000000"/>
                </a:solidFill>
              </a:rPr>
              <a:t>and </a:t>
            </a:r>
            <a:r>
              <a:rPr lang="en-US" altLang="en-US" dirty="0">
                <a:solidFill>
                  <a:srgbClr val="0070C0"/>
                </a:solidFill>
              </a:rPr>
              <a:t>“John”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Select the column with full names.</a:t>
            </a:r>
          </a:p>
          <a:p>
            <a:pPr marL="457200" indent="-457200">
              <a:lnSpc>
                <a:spcPct val="100000"/>
              </a:lnSpc>
              <a:buClrTx/>
              <a:buSzTx/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Create a blank column to the right of your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 to 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Delimited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then 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(or Space), then 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1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591E-3FF4-3D40-57AE-193738EA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cleaning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609F9E-DDED-0123-3E5A-187012E1DB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17491"/>
            <a:ext cx="971260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we use built-in Excel formulas to fix messy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lang="en-US" altLang="en-US" b="1" dirty="0">
                <a:solidFill>
                  <a:srgbClr val="000000"/>
                </a:solidFill>
              </a:rPr>
              <a:t>TRIM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(A2)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Removes extra spaces.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=</a:t>
            </a:r>
            <a:r>
              <a:rPr lang="en-US" altLang="en-US" b="1" dirty="0">
                <a:solidFill>
                  <a:srgbClr val="000000"/>
                </a:solidFill>
              </a:rPr>
              <a:t>PROPER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(A2)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Capitalizes names properly.</a:t>
            </a:r>
          </a:p>
          <a:p>
            <a:pPr>
              <a:lnSpc>
                <a:spcPct val="100000"/>
              </a:lnSpc>
              <a:buClrTx/>
              <a:buSzTx/>
            </a:pPr>
            <a:r>
              <a:rPr lang="en-US" altLang="en-US" dirty="0">
                <a:solidFill>
                  <a:srgbClr val="000000"/>
                </a:solidFill>
              </a:rPr>
              <a:t>=</a:t>
            </a:r>
            <a:r>
              <a:rPr lang="en-US" altLang="en-US" b="1" dirty="0">
                <a:solidFill>
                  <a:srgbClr val="000000"/>
                </a:solidFill>
              </a:rPr>
              <a:t>SUBSTITUTE</a:t>
            </a:r>
            <a:r>
              <a:rPr lang="en-US" altLang="en-US" dirty="0">
                <a:solidFill>
                  <a:srgbClr val="000000"/>
                </a:solidFill>
              </a:rPr>
              <a:t>(A2, “</a:t>
            </a:r>
            <a:r>
              <a:rPr lang="en-US" altLang="en-US" dirty="0" err="1">
                <a:solidFill>
                  <a:srgbClr val="000000"/>
                </a:solidFill>
              </a:rPr>
              <a:t>old_text</a:t>
            </a:r>
            <a:r>
              <a:rPr lang="en-US" altLang="en-US" dirty="0">
                <a:solidFill>
                  <a:srgbClr val="000000"/>
                </a:solidFill>
              </a:rPr>
              <a:t>”, “</a:t>
            </a:r>
            <a:r>
              <a:rPr lang="en-US" altLang="en-US" dirty="0" err="1">
                <a:solidFill>
                  <a:srgbClr val="000000"/>
                </a:solidFill>
              </a:rPr>
              <a:t>new_text</a:t>
            </a:r>
            <a:r>
              <a:rPr lang="en-US" altLang="en-US" dirty="0">
                <a:solidFill>
                  <a:srgbClr val="000000"/>
                </a:solidFill>
              </a:rPr>
              <a:t>”) → Replaces “</a:t>
            </a:r>
            <a:r>
              <a:rPr lang="en-US" altLang="en-US" dirty="0" err="1">
                <a:solidFill>
                  <a:srgbClr val="000000"/>
                </a:solidFill>
              </a:rPr>
              <a:t>old_text</a:t>
            </a:r>
            <a:r>
              <a:rPr lang="en-US" altLang="en-US" dirty="0">
                <a:solidFill>
                  <a:srgbClr val="000000"/>
                </a:solidFill>
              </a:rPr>
              <a:t>” with “</a:t>
            </a:r>
            <a:r>
              <a:rPr lang="en-US" altLang="en-US" dirty="0" err="1">
                <a:solidFill>
                  <a:srgbClr val="000000"/>
                </a:solidFill>
              </a:rPr>
              <a:t>new_text</a:t>
            </a:r>
            <a:r>
              <a:rPr lang="en-US" altLang="en-US" dirty="0">
                <a:solidFill>
                  <a:srgbClr val="000000"/>
                </a:solidFill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Click a blank column next to your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Type the formula (e.g., =</a:t>
            </a:r>
            <a:r>
              <a:rPr lang="en-US" altLang="en-US" b="1" dirty="0">
                <a:solidFill>
                  <a:srgbClr val="000000"/>
                </a:solidFill>
              </a:rPr>
              <a:t>TRIM</a:t>
            </a:r>
            <a:r>
              <a:rPr lang="en-US" altLang="en-US" dirty="0">
                <a:solidFill>
                  <a:srgbClr val="000000"/>
                </a:solidFill>
              </a:rPr>
              <a:t>(A2)).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Press Enter.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Drag the corner of the cell down to apply to other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874C6-A729-6F5D-6913-BB98B494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Duplicate rows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42BB4-6EB7-940B-9B39-2995606CB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71379"/>
            <a:ext cx="437972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>
                <a:solidFill>
                  <a:srgbClr val="000000"/>
                </a:solidFill>
              </a:rPr>
              <a:t>Select your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Duplicates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 which columns to check.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8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6C90-9EFC-896F-9A85-916B873B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column subtotals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CF4BE4-15FC-0B91-E8C5-0CC7BA90D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8" y="2017490"/>
            <a:ext cx="870567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 this function to group data and add quick totals.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Sort your data by a category (e.g., Region).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 to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tab.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Choose:</a:t>
            </a:r>
          </a:p>
          <a:p>
            <a:pPr lvl="1">
              <a:lnSpc>
                <a:spcPct val="1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“At each change in”: Region</a:t>
            </a:r>
          </a:p>
          <a:p>
            <a:pPr lvl="1">
              <a:lnSpc>
                <a:spcPct val="1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“Use function”: Sum</a:t>
            </a:r>
          </a:p>
          <a:p>
            <a:pPr lvl="1">
              <a:lnSpc>
                <a:spcPct val="100000"/>
              </a:lnSpc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“Add subtotal to”: Sales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Click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86E6-D1E9-418D-8ADC-FCCFCB0F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&amp;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92034-BA56-1295-1B67-F03BF1D9D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02104"/>
            <a:ext cx="682055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today’s session, you learned how to:</a:t>
            </a: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Split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Clean text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Remove duplicates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 subtotals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Try using these tools on your own data!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0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E09F-51B7-CC64-5982-FCDB100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0DCE5-0AF2-1165-AE4B-5A347EE6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26097419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177</TotalTime>
  <Words>366</Words>
  <Application>Microsoft Macintosh PowerPoint</Application>
  <PresentationFormat>Widescreen</PresentationFormat>
  <Paragraphs>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Aptos</vt:lpstr>
      <vt:lpstr>Arial</vt:lpstr>
      <vt:lpstr>Calibri</vt:lpstr>
      <vt:lpstr>Gill Sans MT</vt:lpstr>
      <vt:lpstr>Gallery</vt:lpstr>
      <vt:lpstr>Cleaning data  With Excel</vt:lpstr>
      <vt:lpstr>What we will cover Today:</vt:lpstr>
      <vt:lpstr>Getting Started</vt:lpstr>
      <vt:lpstr>Text to Columns</vt:lpstr>
      <vt:lpstr>Text cleaning functions</vt:lpstr>
      <vt:lpstr>Remove Duplicate rows</vt:lpstr>
      <vt:lpstr>Creating column subtotals</vt:lpstr>
      <vt:lpstr>Wrap-Up &amp; Review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Wood</dc:creator>
  <cp:lastModifiedBy>Ken Wood</cp:lastModifiedBy>
  <cp:revision>18</cp:revision>
  <dcterms:created xsi:type="dcterms:W3CDTF">2025-10-16T20:36:02Z</dcterms:created>
  <dcterms:modified xsi:type="dcterms:W3CDTF">2025-10-17T01:48:55Z</dcterms:modified>
</cp:coreProperties>
</file>