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2" r:id="rId7"/>
    <p:sldId id="261" r:id="rId8"/>
  </p:sldIdLst>
  <p:sldSz cx="9144000" cy="5143500" type="screen16x9"/>
  <p:notesSz cx="6858000" cy="9144000"/>
  <p:embeddedFontLst>
    <p:embeddedFont>
      <p:font typeface="Inconsolata Medium" panose="020F0502020204030204" pitchFamily="34" charset="0"/>
      <p:regular r:id="rId10"/>
      <p:bold r:id="rId11"/>
    </p:embeddedFont>
    <p:embeddedFont>
      <p:font typeface="Plus Jakarta Sans" pitchFamily="2" charset="77"/>
      <p:regular r:id="rId12"/>
      <p:bold r:id="rId13"/>
      <p:italic r:id="rId14"/>
      <p:boldItalic r:id="rId15"/>
    </p:embeddedFont>
    <p:embeddedFont>
      <p:font typeface="Plus Jakarta Sans ExtraBold" pitchFamily="2" charset="77"/>
      <p:bold r:id="rId16"/>
      <p:italic r:id="rId17"/>
      <p:boldItalic r:id="rId18"/>
    </p:embeddedFont>
    <p:embeddedFont>
      <p:font typeface="Plus Jakarta Sans Medium" pitchFamily="2" charset="77"/>
      <p:regular r:id="rId19"/>
      <p:bold r:id="rId20"/>
      <p:italic r:id="rId21"/>
      <p:boldItalic r:id="rId22"/>
    </p:embeddedFont>
    <p:embeddedFont>
      <p:font typeface="Poppins" pitchFamily="2" charset="77"/>
      <p:regular r:id="rId23"/>
      <p:bold r:id="rId24"/>
      <p:italic r:id="rId25"/>
      <p:boldItalic r:id="rId26"/>
    </p:embeddedFont>
    <p:embeddedFont>
      <p:font typeface="Poppins ExtraBold" panose="020B0604020202020204" pitchFamily="34" charset="0"/>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90015"/>
  </p:normalViewPr>
  <p:slideViewPr>
    <p:cSldViewPr snapToGrid="0">
      <p:cViewPr varScale="1">
        <p:scale>
          <a:sx n="117" d="100"/>
          <a:sy n="117" d="100"/>
        </p:scale>
        <p:origin x="176" y="4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font" Target="fonts/font17.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font" Target="fonts/font19.fntdata"/><Relationship Id="rId10" Type="http://schemas.openxmlformats.org/officeDocument/2006/relationships/font" Target="fonts/font1.fntdata"/><Relationship Id="rId19" Type="http://schemas.openxmlformats.org/officeDocument/2006/relationships/font" Target="fonts/font10.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font" Target="fonts/font1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8b322f775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8b322f77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259c048b90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259c048b90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Note to candidate:</a:t>
            </a:r>
            <a:r>
              <a:rPr lang="en" dirty="0"/>
              <a:t> Remember, remember!</a:t>
            </a:r>
            <a:r>
              <a:rPr lang="en" b="1" dirty="0"/>
              <a:t> </a:t>
            </a:r>
            <a:r>
              <a:rPr lang="en" dirty="0" err="1"/>
              <a:t>LiveLab</a:t>
            </a:r>
            <a:r>
              <a:rPr lang="en" dirty="0"/>
              <a:t> is where students get to play the part of working in their very own data analytics consulting group. They get to act as and think as data analysts who are there to develop data-driven solutions to business problems for our clients, just as they would if they were actually employed as analysts! Sound fun? It is.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This </a:t>
            </a:r>
            <a:r>
              <a:rPr lang="en" dirty="0" err="1"/>
              <a:t>LiveLab</a:t>
            </a:r>
            <a:r>
              <a:rPr lang="en" dirty="0"/>
              <a:t> explores the intersection of mental well-being and data analysis.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“Let me to introduce you to a digital platform that has been transforming the way millions of people approach their mental health: Headspace.”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259c048b90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259c048b9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dirty="0">
                <a:solidFill>
                  <a:schemeClr val="dk1"/>
                </a:solidFill>
              </a:rPr>
              <a:t>Headspace is a popular meditation and mindfulness app, provides guided meditation sessions, sleep exercises, and other mindfulness techniques</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Its mission is to make mindfulness available to everyone, everywhere, and play a role in improving the world's mental wellbeing.</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Guided meditations </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Sleepcasts </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Focused music playlists </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Content designed to address specific areas such as stress, sleep, anxiety, focus, and relationships</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Headspace is super popular because of its </a:t>
            </a:r>
            <a:r>
              <a:rPr lang="en" dirty="0"/>
              <a:t>user-friendly interface, it’s high-quality content, effective approach to meditation … </a:t>
            </a:r>
            <a:endParaRPr dirty="0"/>
          </a:p>
          <a:p>
            <a:pPr marL="457200" lvl="0" indent="-298450" algn="l" rtl="0">
              <a:spcBef>
                <a:spcPts val="0"/>
              </a:spcBef>
              <a:spcAft>
                <a:spcPts val="0"/>
              </a:spcAft>
              <a:buSzPts val="1100"/>
              <a:buChar char="-"/>
            </a:pPr>
            <a:r>
              <a:rPr lang="en" dirty="0"/>
              <a:t>Offers a combination of free and premium content. Premium content requires a paid subscription</a:t>
            </a:r>
            <a:endParaRPr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8b322f775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g28b322f775d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“Before we dive what the Headspace team needs from us, let’s take a moment to talk only for a second about what marketing teams call organic and paid acquisition.” </a:t>
            </a: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4cca0ebfd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24cca0ebfd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Organic acquisition: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generates traffic to your business overtime for free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Goal: (typically) to build brand awareness.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Internet search/SEO</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Blogging</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Social media</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Emails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Referrals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Influencer marketing</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Longer term play </a:t>
            </a:r>
            <a:endParaRPr>
              <a:solidFill>
                <a:schemeClr val="dk1"/>
              </a:solidFill>
            </a:endParaRPr>
          </a:p>
          <a:p>
            <a:pPr marL="0" lvl="0" indent="0" algn="l" rtl="0">
              <a:spcBef>
                <a:spcPts val="0"/>
              </a:spcBef>
              <a:spcAft>
                <a:spcPts val="0"/>
              </a:spcAft>
              <a:buNone/>
            </a:pPr>
            <a:r>
              <a:rPr lang="en">
                <a:solidFill>
                  <a:schemeClr val="dk1"/>
                </a:solidFill>
              </a:rPr>
              <a:t>Paid acquisition:</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generates traffic to your business quickly through paid ads.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Goal: (typically) to convert audience into sales or leads.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social media ads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Google ads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TV commercials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Print ads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Billboards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Note to candidate: </a:t>
            </a:r>
            <a:r>
              <a:rPr lang="en">
                <a:solidFill>
                  <a:schemeClr val="dk1"/>
                </a:solidFill>
              </a:rPr>
              <a:t>This is a </a:t>
            </a:r>
            <a:r>
              <a:rPr lang="en" i="1">
                <a:solidFill>
                  <a:schemeClr val="dk1"/>
                </a:solidFill>
              </a:rPr>
              <a:t>great </a:t>
            </a:r>
            <a:r>
              <a:rPr lang="en">
                <a:solidFill>
                  <a:schemeClr val="dk1"/>
                </a:solidFill>
              </a:rPr>
              <a:t>spot to engage your students!</a:t>
            </a:r>
            <a:endParaRPr>
              <a:solidFill>
                <a:schemeClr val="dk1"/>
              </a:solidFill>
              <a:highlight>
                <a:srgbClr val="F7E141"/>
              </a:highlight>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AF8EF2E3-6A11-D89F-8C47-DAA9259EBDE3}"/>
            </a:ext>
          </a:extLst>
        </p:cNvPr>
        <p:cNvGrpSpPr/>
        <p:nvPr/>
      </p:nvGrpSpPr>
      <p:grpSpPr>
        <a:xfrm>
          <a:off x="0" y="0"/>
          <a:ext cx="0" cy="0"/>
          <a:chOff x="0" y="0"/>
          <a:chExt cx="0" cy="0"/>
        </a:xfrm>
      </p:grpSpPr>
      <p:sp>
        <p:nvSpPr>
          <p:cNvPr id="84" name="Google Shape;84;g24cca0ebfde_0_0:notes">
            <a:extLst>
              <a:ext uri="{FF2B5EF4-FFF2-40B4-BE49-F238E27FC236}">
                <a16:creationId xmlns:a16="http://schemas.microsoft.com/office/drawing/2014/main" id="{7C4D1BBC-9BB8-63E8-0E58-B0ACB226EB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24cca0ebfde_0_0:notes">
            <a:extLst>
              <a:ext uri="{FF2B5EF4-FFF2-40B4-BE49-F238E27FC236}">
                <a16:creationId xmlns:a16="http://schemas.microsoft.com/office/drawing/2014/main" id="{53AFB228-585F-F62E-47BD-B2DB7C526A2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Organic acquisition: </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generates traffic to your business overtime for free </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Goal: (typically) to build brand awareness. </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Internet search/SEO</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Blogging</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Social media</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Emails</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Referrals </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Influencer marketing</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Longer term play </a:t>
            </a:r>
            <a:endParaRPr dirty="0">
              <a:solidFill>
                <a:schemeClr val="dk1"/>
              </a:solidFill>
            </a:endParaRPr>
          </a:p>
          <a:p>
            <a:pPr marL="0" lvl="0" indent="0" algn="l" rtl="0">
              <a:spcBef>
                <a:spcPts val="0"/>
              </a:spcBef>
              <a:spcAft>
                <a:spcPts val="0"/>
              </a:spcAft>
              <a:buNone/>
            </a:pPr>
            <a:r>
              <a:rPr lang="en" dirty="0">
                <a:solidFill>
                  <a:schemeClr val="dk1"/>
                </a:solidFill>
              </a:rPr>
              <a:t>Paid acquisition:</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generates traffic to your business quickly through paid ads. </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Goal: (typically) to convert audience into sales or leads. </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social media ads</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Google ads</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TV commercials</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Print ads</a:t>
            </a:r>
            <a:endParaRPr dirty="0">
              <a:solidFill>
                <a:schemeClr val="dk1"/>
              </a:solidFill>
            </a:endParaRPr>
          </a:p>
          <a:p>
            <a:pPr marL="457200" lvl="0" indent="-298450" algn="l" rtl="0">
              <a:spcBef>
                <a:spcPts val="0"/>
              </a:spcBef>
              <a:spcAft>
                <a:spcPts val="0"/>
              </a:spcAft>
              <a:buClr>
                <a:schemeClr val="dk1"/>
              </a:buClr>
              <a:buSzPts val="1100"/>
              <a:buChar char="-"/>
            </a:pPr>
            <a:r>
              <a:rPr lang="en" dirty="0">
                <a:solidFill>
                  <a:schemeClr val="dk1"/>
                </a:solidFill>
              </a:rPr>
              <a:t>Billboards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b="1" dirty="0">
                <a:solidFill>
                  <a:schemeClr val="dk1"/>
                </a:solidFill>
              </a:rPr>
              <a:t>Note to candidate: </a:t>
            </a:r>
            <a:r>
              <a:rPr lang="en" dirty="0">
                <a:solidFill>
                  <a:schemeClr val="dk1"/>
                </a:solidFill>
              </a:rPr>
              <a:t>This is a </a:t>
            </a:r>
            <a:r>
              <a:rPr lang="en" i="1" dirty="0">
                <a:solidFill>
                  <a:schemeClr val="dk1"/>
                </a:solidFill>
              </a:rPr>
              <a:t>great </a:t>
            </a:r>
            <a:r>
              <a:rPr lang="en" dirty="0">
                <a:solidFill>
                  <a:schemeClr val="dk1"/>
                </a:solidFill>
              </a:rPr>
              <a:t>spot to engage your students!</a:t>
            </a:r>
            <a:endParaRPr dirty="0">
              <a:solidFill>
                <a:schemeClr val="dk1"/>
              </a:solidFill>
              <a:highlight>
                <a:srgbClr val="F7E141"/>
              </a:highlight>
            </a:endParaRPr>
          </a:p>
          <a:p>
            <a:pPr marL="0" lvl="0" indent="0" algn="l" rtl="0">
              <a:spcBef>
                <a:spcPts val="0"/>
              </a:spcBef>
              <a:spcAft>
                <a:spcPts val="0"/>
              </a:spcAft>
              <a:buNone/>
            </a:pPr>
            <a:endParaRPr dirty="0">
              <a:solidFill>
                <a:schemeClr val="dk1"/>
              </a:solidFill>
            </a:endParaRPr>
          </a:p>
        </p:txBody>
      </p:sp>
    </p:spTree>
    <p:extLst>
      <p:ext uri="{BB962C8B-B14F-4D97-AF65-F5344CB8AC3E}">
        <p14:creationId xmlns:p14="http://schemas.microsoft.com/office/powerpoint/2010/main" val="3042914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4cca0ebfde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4cca0ebfde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Present goal of LiveLab to students: t</a:t>
            </a:r>
            <a:r>
              <a:rPr lang="en"/>
              <a:t>he Headspace marketing team is super interested in gaining insights on the conversion rates of organic acquisitions compared to paid acquisitions in terms of becoming paid subscribers. </a:t>
            </a:r>
            <a:endParaRPr/>
          </a:p>
          <a:p>
            <a:pPr marL="0" lvl="0" indent="0" algn="l" rtl="0">
              <a:spcBef>
                <a:spcPts val="0"/>
              </a:spcBef>
              <a:spcAft>
                <a:spcPts val="0"/>
              </a:spcAft>
              <a:buNone/>
            </a:pPr>
            <a:endParaRPr/>
          </a:p>
          <a:p>
            <a:pPr marL="0" lvl="0" indent="0" algn="l" rtl="0">
              <a:spcBef>
                <a:spcPts val="0"/>
              </a:spcBef>
              <a:spcAft>
                <a:spcPts val="0"/>
              </a:spcAft>
              <a:buNone/>
            </a:pPr>
            <a:r>
              <a:rPr lang="en"/>
              <a:t>They believe a better understanding of this will provide valuable insights for future marketing strategies. </a:t>
            </a:r>
            <a:endParaRPr/>
          </a:p>
          <a:p>
            <a:pPr marL="0" lvl="0" indent="0" algn="l" rtl="0">
              <a:spcBef>
                <a:spcPts val="0"/>
              </a:spcBef>
              <a:spcAft>
                <a:spcPts val="0"/>
              </a:spcAft>
              <a:buNone/>
            </a:pPr>
            <a:endParaRPr/>
          </a:p>
          <a:p>
            <a:pPr marL="0" lvl="0" indent="0" algn="l" rtl="0">
              <a:spcBef>
                <a:spcPts val="0"/>
              </a:spcBef>
              <a:spcAft>
                <a:spcPts val="0"/>
              </a:spcAft>
              <a:buNone/>
            </a:pPr>
            <a:r>
              <a:rPr lang="en" b="1"/>
              <a:t>Note to candidate: </a:t>
            </a:r>
            <a:r>
              <a:rPr lang="en"/>
              <a:t>Transition here to the .ipynb file, walk through the remainder of the LiveLab! We’ve given you a file with solutions in it, but in your sample teach, those solutions should not be there. You’ll arrive at the solutions </a:t>
            </a:r>
            <a:r>
              <a:rPr lang="en" i="1"/>
              <a:t>with your students.</a:t>
            </a:r>
            <a:r>
              <a:rPr lang="en"/>
              <a:t> Keep this scenario top of mind. Students </a:t>
            </a:r>
            <a:r>
              <a:rPr lang="en" b="1"/>
              <a:t>always</a:t>
            </a:r>
            <a:r>
              <a:rPr lang="en"/>
              <a:t> like to know </a:t>
            </a:r>
            <a:r>
              <a:rPr lang="en" i="1"/>
              <a:t>why</a:t>
            </a:r>
            <a:r>
              <a:rPr lang="en"/>
              <a:t> they are doing something. And </a:t>
            </a:r>
            <a:r>
              <a:rPr lang="en">
                <a:solidFill>
                  <a:schemeClr val="dk1"/>
                </a:solidFill>
              </a:rPr>
              <a:t> remember: LiveLab is </a:t>
            </a:r>
            <a:r>
              <a:rPr lang="en" b="1">
                <a:solidFill>
                  <a:schemeClr val="dk1"/>
                </a:solidFill>
              </a:rPr>
              <a:t>not</a:t>
            </a:r>
            <a:r>
              <a:rPr lang="en">
                <a:solidFill>
                  <a:schemeClr val="dk1"/>
                </a:solidFill>
              </a:rPr>
              <a:t> where students are learning content for the first time, it’s where they’re applying what they’re learning in parallel.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drive.google.com/uc?export=download&amp;id=1wejqRblVd22XgC5g4ZbnOUH9UNzjc8Ru" TargetMode="External"/><Relationship Id="rId4" Type="http://schemas.openxmlformats.org/officeDocument/2006/relationships/hyperlink" Target="https://drive.google.com/uc?export=download&amp;id=1CoqaymK3M3tE_E7ralxwlJi0Z67Fcxl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3" cy="5143501"/>
          </a:xfrm>
          <a:prstGeom prst="rect">
            <a:avLst/>
          </a:prstGeom>
          <a:noFill/>
          <a:ln>
            <a:noFill/>
          </a:ln>
        </p:spPr>
      </p:pic>
      <p:sp>
        <p:nvSpPr>
          <p:cNvPr id="55" name="Google Shape;55;p13"/>
          <p:cNvSpPr txBox="1"/>
          <p:nvPr/>
        </p:nvSpPr>
        <p:spPr>
          <a:xfrm>
            <a:off x="266250" y="345300"/>
            <a:ext cx="8611500" cy="4468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a:solidFill>
                  <a:schemeClr val="dk1"/>
                </a:solidFill>
                <a:latin typeface="Plus Jakarta Sans Medium"/>
                <a:ea typeface="Plus Jakarta Sans Medium"/>
                <a:cs typeface="Plus Jakarta Sans Medium"/>
                <a:sym typeface="Plus Jakarta Sans Medium"/>
              </a:rPr>
              <a:t>We’re excited to see your sample LiveLab! The slides here are from part of a real LiveLab we deliver to our students! Like you’ve talked about, LiveLab is where we marry the classroom with the “real world”. It’s where students get their hands dirty with real-life, real-world data. Each time students log on, they get to tackle a different problem – or problem(s) – that a real organization might be trying to solve. And the best part? You guessed it: they solve these problems with data.</a:t>
            </a: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Clr>
                <a:schemeClr val="dk1"/>
              </a:buClr>
              <a:buSzPts val="1100"/>
              <a:buFont typeface="Arial"/>
              <a:buNone/>
            </a:pP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None/>
            </a:pPr>
            <a:r>
              <a:rPr lang="en" sz="1050">
                <a:solidFill>
                  <a:schemeClr val="dk1"/>
                </a:solidFill>
                <a:latin typeface="Plus Jakarta Sans Medium"/>
                <a:ea typeface="Plus Jakarta Sans Medium"/>
                <a:cs typeface="Plus Jakarta Sans Medium"/>
                <a:sym typeface="Plus Jakarta Sans Medium"/>
              </a:rPr>
              <a:t>LiveLab is all about practicing thinking like data analysts, asking the right questions, and using tools (python/sql) to find the story that’s hiding in the data. And, maybe even most importantly, also practicing how to communicate that data story.</a:t>
            </a: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Clr>
                <a:schemeClr val="dk1"/>
              </a:buClr>
              <a:buSzPts val="1100"/>
              <a:buFont typeface="Arial"/>
              <a:buNone/>
            </a:pP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Clr>
                <a:schemeClr val="dk1"/>
              </a:buClr>
              <a:buSzPts val="1100"/>
              <a:buFont typeface="Arial"/>
              <a:buNone/>
            </a:pPr>
            <a:r>
              <a:rPr lang="en" sz="1050">
                <a:solidFill>
                  <a:schemeClr val="dk1"/>
                </a:solidFill>
                <a:latin typeface="Plus Jakarta Sans Medium"/>
                <a:ea typeface="Plus Jakarta Sans Medium"/>
                <a:cs typeface="Plus Jakarta Sans Medium"/>
                <a:sym typeface="Plus Jakarta Sans Medium"/>
              </a:rPr>
              <a:t>The following slides are to aid in setting up the company and the problem. The problem (on Slide #6) is about comparing and evaluating the conversion rates of organic acquisitions and paid acquisitions at Headspace. The </a:t>
            </a:r>
            <a:r>
              <a:rPr lang="en" sz="1150">
                <a:solidFill>
                  <a:schemeClr val="dk1"/>
                </a:solidFill>
                <a:latin typeface="Inconsolata Medium"/>
                <a:ea typeface="Inconsolata Medium"/>
                <a:cs typeface="Inconsolata Medium"/>
                <a:sym typeface="Inconsolata Medium"/>
              </a:rPr>
              <a:t>.csv</a:t>
            </a:r>
            <a:r>
              <a:rPr lang="en" sz="1050">
                <a:solidFill>
                  <a:schemeClr val="dk1"/>
                </a:solidFill>
                <a:latin typeface="Plus Jakarta Sans Medium"/>
                <a:ea typeface="Plus Jakarta Sans Medium"/>
                <a:cs typeface="Plus Jakarta Sans Medium"/>
                <a:sym typeface="Plus Jakarta Sans Medium"/>
              </a:rPr>
              <a:t> and the </a:t>
            </a:r>
            <a:r>
              <a:rPr lang="en" sz="1150">
                <a:solidFill>
                  <a:schemeClr val="dk1"/>
                </a:solidFill>
                <a:latin typeface="Inconsolata Medium"/>
                <a:ea typeface="Inconsolata Medium"/>
                <a:cs typeface="Inconsolata Medium"/>
                <a:sym typeface="Inconsolata Medium"/>
              </a:rPr>
              <a:t>.ipynb</a:t>
            </a:r>
            <a:r>
              <a:rPr lang="en" sz="1050">
                <a:solidFill>
                  <a:schemeClr val="dk1"/>
                </a:solidFill>
                <a:latin typeface="Plus Jakarta Sans Medium"/>
                <a:ea typeface="Plus Jakarta Sans Medium"/>
                <a:cs typeface="Plus Jakarta Sans Medium"/>
                <a:sym typeface="Plus Jakarta Sans Medium"/>
              </a:rPr>
              <a:t> (also linked below!) are used to solve the problem and find that story hidden in the data.</a:t>
            </a: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None/>
            </a:pPr>
            <a:r>
              <a:rPr lang="en" sz="1050">
                <a:solidFill>
                  <a:schemeClr val="dk1"/>
                </a:solidFill>
                <a:latin typeface="Plus Jakarta Sans Medium"/>
                <a:ea typeface="Plus Jakarta Sans Medium"/>
                <a:cs typeface="Plus Jakarta Sans Medium"/>
                <a:sym typeface="Plus Jakarta Sans Medium"/>
              </a:rPr>
              <a:t> </a:t>
            </a: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None/>
            </a:pPr>
            <a:r>
              <a:rPr lang="en" sz="1050">
                <a:solidFill>
                  <a:schemeClr val="dk1"/>
                </a:solidFill>
                <a:latin typeface="Plus Jakarta Sans Medium"/>
                <a:ea typeface="Plus Jakarta Sans Medium"/>
                <a:cs typeface="Plus Jakarta Sans Medium"/>
                <a:sym typeface="Plus Jakarta Sans Medium"/>
              </a:rPr>
              <a:t>You’ll use them – with your own flare – to deliver it for your Sample Teach Interview. We’re looking for a rockstar teacher who will incorporate their passion for data analytics and their “real-world” experiences into the learning topic we teach.</a:t>
            </a: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None/>
            </a:pP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None/>
            </a:pPr>
            <a:r>
              <a:rPr lang="en" sz="1050">
                <a:solidFill>
                  <a:schemeClr val="dk1"/>
                </a:solidFill>
                <a:latin typeface="Plus Jakarta Sans Medium"/>
                <a:ea typeface="Plus Jakarta Sans Medium"/>
                <a:cs typeface="Plus Jakarta Sans Medium"/>
                <a:sym typeface="Plus Jakarta Sans Medium"/>
              </a:rPr>
              <a:t>You’ll find some speaker notes in each slide, but we ask you to put your own spin on delivering this lesson to students. Make sure you’re keeping your “students” engaged. Invite us to come off mute, encourage participation in the chat, lean on techniques you know and use.  If you’re so inclined, feel free to make a copy of these slides and edit them to be your own. We can’t wait to see what you come up with!</a:t>
            </a: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None/>
            </a:pP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None/>
            </a:pPr>
            <a:r>
              <a:rPr lang="en" sz="1050">
                <a:solidFill>
                  <a:schemeClr val="dk1"/>
                </a:solidFill>
                <a:latin typeface="Plus Jakarta Sans Medium"/>
                <a:ea typeface="Plus Jakarta Sans Medium"/>
                <a:cs typeface="Plus Jakarta Sans Medium"/>
                <a:sym typeface="Plus Jakarta Sans Medium"/>
              </a:rPr>
              <a:t>p.s. You might find it more effective to use a Jupyter Notebook and make use of markdown. We’re perfectly okay with that, too!</a:t>
            </a: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None/>
            </a:pPr>
            <a:endParaRPr sz="1050">
              <a:solidFill>
                <a:schemeClr val="dk1"/>
              </a:solidFill>
              <a:latin typeface="Plus Jakarta Sans Medium"/>
              <a:ea typeface="Plus Jakarta Sans Medium"/>
              <a:cs typeface="Plus Jakarta Sans Medium"/>
              <a:sym typeface="Plus Jakarta Sans Medium"/>
            </a:endParaRPr>
          </a:p>
          <a:p>
            <a:pPr marL="0" lvl="0" indent="0" algn="l" rtl="0">
              <a:lnSpc>
                <a:spcPct val="115000"/>
              </a:lnSpc>
              <a:spcBef>
                <a:spcPts val="0"/>
              </a:spcBef>
              <a:spcAft>
                <a:spcPts val="0"/>
              </a:spcAft>
              <a:buNone/>
            </a:pPr>
            <a:r>
              <a:rPr lang="en" sz="1050">
                <a:solidFill>
                  <a:schemeClr val="dk1"/>
                </a:solidFill>
                <a:latin typeface="Plus Jakarta Sans Medium"/>
                <a:ea typeface="Plus Jakarta Sans Medium"/>
                <a:cs typeface="Plus Jakarta Sans Medium"/>
                <a:sym typeface="Plus Jakarta Sans Medium"/>
              </a:rPr>
              <a:t>p.p.s. </a:t>
            </a:r>
            <a:r>
              <a:rPr lang="en" sz="1050" b="1" u="sng">
                <a:solidFill>
                  <a:srgbClr val="B67AE5"/>
                </a:solidFill>
                <a:latin typeface="Plus Jakarta Sans"/>
                <a:ea typeface="Plus Jakarta Sans"/>
                <a:cs typeface="Plus Jakarta Sans"/>
                <a:sym typeface="Plus Jakarta Sans"/>
                <a:hlinkClick r:id="rId4">
                  <a:extLst>
                    <a:ext uri="{A12FA001-AC4F-418D-AE19-62706E023703}">
                      <ahyp:hlinkClr xmlns:ahyp="http://schemas.microsoft.com/office/drawing/2018/hyperlinkcolor" val="tx"/>
                    </a:ext>
                  </a:extLst>
                </a:hlinkClick>
              </a:rPr>
              <a:t>Here</a:t>
            </a:r>
            <a:r>
              <a:rPr lang="en" sz="1050">
                <a:solidFill>
                  <a:schemeClr val="dk1"/>
                </a:solidFill>
                <a:latin typeface="Plus Jakarta Sans Medium"/>
                <a:ea typeface="Plus Jakarta Sans Medium"/>
                <a:cs typeface="Plus Jakarta Sans Medium"/>
                <a:sym typeface="Plus Jakarta Sans Medium"/>
              </a:rPr>
              <a:t> is a direct-to-download link of a corresponding </a:t>
            </a:r>
            <a:r>
              <a:rPr lang="en" sz="1150">
                <a:solidFill>
                  <a:schemeClr val="dk1"/>
                </a:solidFill>
                <a:latin typeface="Inconsolata Medium"/>
                <a:ea typeface="Inconsolata Medium"/>
                <a:cs typeface="Inconsolata Medium"/>
                <a:sym typeface="Inconsolata Medium"/>
              </a:rPr>
              <a:t>.ipynb</a:t>
            </a:r>
            <a:r>
              <a:rPr lang="en" sz="1050">
                <a:solidFill>
                  <a:schemeClr val="dk1"/>
                </a:solidFill>
                <a:latin typeface="Plus Jakarta Sans Medium"/>
                <a:ea typeface="Plus Jakarta Sans Medium"/>
                <a:cs typeface="Plus Jakarta Sans Medium"/>
                <a:sym typeface="Plus Jakarta Sans Medium"/>
              </a:rPr>
              <a:t> file and </a:t>
            </a:r>
            <a:r>
              <a:rPr lang="en" sz="1050" b="1" u="sng">
                <a:solidFill>
                  <a:srgbClr val="B67AE5"/>
                </a:solidFill>
                <a:latin typeface="Plus Jakarta Sans"/>
                <a:ea typeface="Plus Jakarta Sans"/>
                <a:cs typeface="Plus Jakarta Sans"/>
                <a:sym typeface="Plus Jakarta Sans"/>
                <a:hlinkClick r:id="rId5">
                  <a:extLst>
                    <a:ext uri="{A12FA001-AC4F-418D-AE19-62706E023703}">
                      <ahyp:hlinkClr xmlns:ahyp="http://schemas.microsoft.com/office/drawing/2018/hyperlinkcolor" val="tx"/>
                    </a:ext>
                  </a:extLst>
                </a:hlinkClick>
              </a:rPr>
              <a:t>here</a:t>
            </a:r>
            <a:r>
              <a:rPr lang="en" sz="1050">
                <a:solidFill>
                  <a:schemeClr val="dk1"/>
                </a:solidFill>
                <a:latin typeface="Plus Jakarta Sans Medium"/>
                <a:ea typeface="Plus Jakarta Sans Medium"/>
                <a:cs typeface="Plus Jakarta Sans Medium"/>
                <a:sym typeface="Plus Jakarta Sans Medium"/>
              </a:rPr>
              <a:t> of the dataset.</a:t>
            </a:r>
            <a:endParaRPr sz="1050">
              <a:solidFill>
                <a:schemeClr val="dk1"/>
              </a:solidFill>
              <a:latin typeface="Plus Jakarta Sans Medium"/>
              <a:ea typeface="Plus Jakarta Sans Medium"/>
              <a:cs typeface="Plus Jakarta Sans Medium"/>
              <a:sym typeface="Plus Jakarta Sans Medium"/>
            </a:endParaRPr>
          </a:p>
        </p:txBody>
      </p:sp>
      <p:pic>
        <p:nvPicPr>
          <p:cNvPr id="56" name="Google Shape;56;p13"/>
          <p:cNvPicPr preferRelativeResize="0"/>
          <p:nvPr/>
        </p:nvPicPr>
        <p:blipFill>
          <a:blip r:embed="rId6">
            <a:alphaModFix/>
          </a:blip>
          <a:stretch>
            <a:fillRect/>
          </a:stretch>
        </p:blipFill>
        <p:spPr>
          <a:xfrm>
            <a:off x="8094245" y="4120272"/>
            <a:ext cx="864725" cy="857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0"/>
        <p:cNvGrpSpPr/>
        <p:nvPr/>
      </p:nvGrpSpPr>
      <p:grpSpPr>
        <a:xfrm>
          <a:off x="0" y="0"/>
          <a:ext cx="0" cy="0"/>
          <a:chOff x="0" y="0"/>
          <a:chExt cx="0" cy="0"/>
        </a:xfrm>
      </p:grpSpPr>
      <p:sp>
        <p:nvSpPr>
          <p:cNvPr id="61" name="Google Shape;61;p14"/>
          <p:cNvSpPr/>
          <p:nvPr/>
        </p:nvSpPr>
        <p:spPr>
          <a:xfrm>
            <a:off x="480950" y="1417825"/>
            <a:ext cx="2874000" cy="423000"/>
          </a:xfrm>
          <a:prstGeom prst="roundRect">
            <a:avLst>
              <a:gd name="adj" fmla="val 50000"/>
            </a:avLst>
          </a:prstGeom>
          <a:noFill/>
          <a:ln w="28575" cap="flat" cmpd="sng">
            <a:solidFill>
              <a:srgbClr val="72CFED"/>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chemeClr val="lt1"/>
                </a:solidFill>
                <a:latin typeface="Plus Jakarta Sans"/>
                <a:ea typeface="Plus Jakarta Sans"/>
                <a:cs typeface="Plus Jakarta Sans"/>
                <a:sym typeface="Plus Jakarta Sans"/>
              </a:rPr>
              <a:t>CLIENT INTRODUCTION</a:t>
            </a:r>
            <a:endParaRPr sz="1600" b="1" i="0" u="none" strike="noStrike" cap="none">
              <a:solidFill>
                <a:schemeClr val="lt1"/>
              </a:solidFill>
              <a:latin typeface="Plus Jakarta Sans"/>
              <a:ea typeface="Plus Jakarta Sans"/>
              <a:cs typeface="Plus Jakarta Sans"/>
              <a:sym typeface="Plus Jakarta Sans"/>
            </a:endParaRPr>
          </a:p>
        </p:txBody>
      </p:sp>
      <p:pic>
        <p:nvPicPr>
          <p:cNvPr id="62" name="Google Shape;62;p14"/>
          <p:cNvPicPr preferRelativeResize="0"/>
          <p:nvPr/>
        </p:nvPicPr>
        <p:blipFill rotWithShape="1">
          <a:blip r:embed="rId3">
            <a:alphaModFix/>
          </a:blip>
          <a:srcRect l="50271"/>
          <a:stretch/>
        </p:blipFill>
        <p:spPr>
          <a:xfrm>
            <a:off x="4576001" y="0"/>
            <a:ext cx="4872801" cy="5143499"/>
          </a:xfrm>
          <a:prstGeom prst="rect">
            <a:avLst/>
          </a:prstGeom>
          <a:noFill/>
          <a:ln>
            <a:noFill/>
          </a:ln>
        </p:spPr>
      </p:pic>
      <p:pic>
        <p:nvPicPr>
          <p:cNvPr id="63" name="Google Shape;63;p14"/>
          <p:cNvPicPr preferRelativeResize="0"/>
          <p:nvPr/>
        </p:nvPicPr>
        <p:blipFill rotWithShape="1">
          <a:blip r:embed="rId4">
            <a:alphaModFix/>
          </a:blip>
          <a:srcRect/>
          <a:stretch/>
        </p:blipFill>
        <p:spPr>
          <a:xfrm rot="-7200012">
            <a:off x="-239314" y="3000445"/>
            <a:ext cx="3461853" cy="4147532"/>
          </a:xfrm>
          <a:prstGeom prst="rect">
            <a:avLst/>
          </a:prstGeom>
          <a:noFill/>
          <a:ln>
            <a:noFill/>
          </a:ln>
        </p:spPr>
      </p:pic>
      <p:pic>
        <p:nvPicPr>
          <p:cNvPr id="64" name="Google Shape;64;p14"/>
          <p:cNvPicPr preferRelativeResize="0"/>
          <p:nvPr/>
        </p:nvPicPr>
        <p:blipFill>
          <a:blip r:embed="rId5">
            <a:alphaModFix/>
          </a:blip>
          <a:stretch>
            <a:fillRect/>
          </a:stretch>
        </p:blipFill>
        <p:spPr>
          <a:xfrm rot="-325448" flipH="1">
            <a:off x="4167558" y="-443023"/>
            <a:ext cx="1322393" cy="6029547"/>
          </a:xfrm>
          <a:prstGeom prst="rect">
            <a:avLst/>
          </a:prstGeom>
          <a:noFill/>
          <a:ln>
            <a:noFill/>
          </a:ln>
        </p:spPr>
      </p:pic>
      <p:sp>
        <p:nvSpPr>
          <p:cNvPr id="65" name="Google Shape;65;p14"/>
          <p:cNvSpPr txBox="1"/>
          <p:nvPr/>
        </p:nvSpPr>
        <p:spPr>
          <a:xfrm>
            <a:off x="486375" y="1983700"/>
            <a:ext cx="57906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rgbClr val="000000"/>
              </a:buClr>
              <a:buSzPts val="7200"/>
              <a:buFont typeface="Arial"/>
              <a:buNone/>
            </a:pPr>
            <a:r>
              <a:rPr lang="en" sz="7200" b="1" i="1">
                <a:solidFill>
                  <a:srgbClr val="FFFFFF"/>
                </a:solidFill>
                <a:latin typeface="Poppins"/>
                <a:ea typeface="Poppins"/>
                <a:cs typeface="Poppins"/>
                <a:sym typeface="Poppins"/>
              </a:rPr>
              <a:t>Headspace</a:t>
            </a:r>
            <a:endParaRPr sz="7200" b="1" i="1">
              <a:solidFill>
                <a:srgbClr val="FFFFFF"/>
              </a:solidFill>
              <a:latin typeface="Poppins"/>
              <a:ea typeface="Poppins"/>
              <a:cs typeface="Poppins"/>
              <a:sym typeface="Poppins"/>
            </a:endParaRPr>
          </a:p>
        </p:txBody>
      </p:sp>
      <p:pic>
        <p:nvPicPr>
          <p:cNvPr id="66" name="Google Shape;66;p14"/>
          <p:cNvPicPr preferRelativeResize="0"/>
          <p:nvPr/>
        </p:nvPicPr>
        <p:blipFill rotWithShape="1">
          <a:blip r:embed="rId6">
            <a:alphaModFix/>
          </a:blip>
          <a:srcRect/>
          <a:stretch/>
        </p:blipFill>
        <p:spPr>
          <a:xfrm>
            <a:off x="3965" y="0"/>
            <a:ext cx="9136072"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0"/>
        <p:cNvGrpSpPr/>
        <p:nvPr/>
      </p:nvGrpSpPr>
      <p:grpSpPr>
        <a:xfrm>
          <a:off x="0" y="0"/>
          <a:ext cx="0" cy="0"/>
          <a:chOff x="0" y="0"/>
          <a:chExt cx="0" cy="0"/>
        </a:xfrm>
      </p:grpSpPr>
      <p:pic>
        <p:nvPicPr>
          <p:cNvPr id="71" name="Google Shape;71;p15"/>
          <p:cNvPicPr preferRelativeResize="0"/>
          <p:nvPr/>
        </p:nvPicPr>
        <p:blipFill rotWithShape="1">
          <a:blip r:embed="rId3">
            <a:alphaModFix/>
          </a:blip>
          <a:srcRect/>
          <a:stretch/>
        </p:blipFill>
        <p:spPr>
          <a:xfrm>
            <a:off x="3965" y="0"/>
            <a:ext cx="9136072" cy="5143501"/>
          </a:xfrm>
          <a:prstGeom prst="rect">
            <a:avLst/>
          </a:prstGeom>
          <a:noFill/>
          <a:ln>
            <a:noFill/>
          </a:ln>
        </p:spPr>
      </p:pic>
      <p:pic>
        <p:nvPicPr>
          <p:cNvPr id="72" name="Google Shape;72;p15"/>
          <p:cNvPicPr preferRelativeResize="0"/>
          <p:nvPr/>
        </p:nvPicPr>
        <p:blipFill>
          <a:blip r:embed="rId4">
            <a:alphaModFix/>
          </a:blip>
          <a:stretch>
            <a:fillRect/>
          </a:stretch>
        </p:blipFill>
        <p:spPr>
          <a:xfrm>
            <a:off x="4591656" y="350263"/>
            <a:ext cx="3963526" cy="4442967"/>
          </a:xfrm>
          <a:prstGeom prst="rect">
            <a:avLst/>
          </a:prstGeom>
          <a:noFill/>
          <a:ln>
            <a:noFill/>
          </a:ln>
        </p:spPr>
      </p:pic>
      <p:pic>
        <p:nvPicPr>
          <p:cNvPr id="73" name="Google Shape;73;p15"/>
          <p:cNvPicPr preferRelativeResize="0"/>
          <p:nvPr/>
        </p:nvPicPr>
        <p:blipFill>
          <a:blip r:embed="rId5">
            <a:alphaModFix/>
          </a:blip>
          <a:stretch>
            <a:fillRect/>
          </a:stretch>
        </p:blipFill>
        <p:spPr>
          <a:xfrm>
            <a:off x="588814" y="152400"/>
            <a:ext cx="3959352" cy="4695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7"/>
        <p:cNvGrpSpPr/>
        <p:nvPr/>
      </p:nvGrpSpPr>
      <p:grpSpPr>
        <a:xfrm>
          <a:off x="0" y="0"/>
          <a:ext cx="0" cy="0"/>
          <a:chOff x="0" y="0"/>
          <a:chExt cx="0" cy="0"/>
        </a:xfrm>
      </p:grpSpPr>
      <p:pic>
        <p:nvPicPr>
          <p:cNvPr id="78" name="Google Shape;78;p16"/>
          <p:cNvPicPr preferRelativeResize="0"/>
          <p:nvPr/>
        </p:nvPicPr>
        <p:blipFill rotWithShape="1">
          <a:blip r:embed="rId3">
            <a:alphaModFix/>
          </a:blip>
          <a:srcRect/>
          <a:stretch/>
        </p:blipFill>
        <p:spPr>
          <a:xfrm>
            <a:off x="0" y="0"/>
            <a:ext cx="9144003" cy="5143501"/>
          </a:xfrm>
          <a:prstGeom prst="rect">
            <a:avLst/>
          </a:prstGeom>
          <a:noFill/>
          <a:ln>
            <a:noFill/>
          </a:ln>
        </p:spPr>
      </p:pic>
      <p:pic>
        <p:nvPicPr>
          <p:cNvPr id="79" name="Google Shape;79;p16"/>
          <p:cNvPicPr preferRelativeResize="0"/>
          <p:nvPr/>
        </p:nvPicPr>
        <p:blipFill rotWithShape="1">
          <a:blip r:embed="rId4">
            <a:alphaModFix/>
          </a:blip>
          <a:srcRect/>
          <a:stretch/>
        </p:blipFill>
        <p:spPr>
          <a:xfrm rot="-6779094">
            <a:off x="5731314" y="-1894100"/>
            <a:ext cx="3587649" cy="4298225"/>
          </a:xfrm>
          <a:prstGeom prst="rect">
            <a:avLst/>
          </a:prstGeom>
          <a:noFill/>
          <a:ln>
            <a:noFill/>
          </a:ln>
        </p:spPr>
      </p:pic>
      <p:sp>
        <p:nvSpPr>
          <p:cNvPr id="80" name="Google Shape;80;p16"/>
          <p:cNvSpPr txBox="1"/>
          <p:nvPr/>
        </p:nvSpPr>
        <p:spPr>
          <a:xfrm>
            <a:off x="3142548" y="1862850"/>
            <a:ext cx="4560900" cy="1417800"/>
          </a:xfrm>
          <a:prstGeom prst="rect">
            <a:avLst/>
          </a:prstGeom>
          <a:noFill/>
          <a:ln>
            <a:noFill/>
          </a:ln>
        </p:spPr>
        <p:txBody>
          <a:bodyPr spcFirstLastPara="1" wrap="square" lIns="22875" tIns="22875" rIns="22875" bIns="22875" anchor="t" anchorCtr="0">
            <a:spAutoFit/>
          </a:bodyPr>
          <a:lstStyle/>
          <a:p>
            <a:pPr marL="0" marR="0" lvl="0" indent="0" algn="ctr" rtl="0">
              <a:lnSpc>
                <a:spcPct val="115000"/>
              </a:lnSpc>
              <a:spcBef>
                <a:spcPts val="0"/>
              </a:spcBef>
              <a:spcAft>
                <a:spcPts val="0"/>
              </a:spcAft>
              <a:buClr>
                <a:srgbClr val="000000"/>
              </a:buClr>
              <a:buSzPts val="3400"/>
              <a:buFont typeface="Arial"/>
              <a:buNone/>
            </a:pPr>
            <a:r>
              <a:rPr lang="en" sz="3400" b="0" i="0" u="none" strike="noStrike" cap="none">
                <a:solidFill>
                  <a:srgbClr val="FFFFFF"/>
                </a:solidFill>
                <a:latin typeface="Poppins"/>
                <a:ea typeface="Poppins"/>
                <a:cs typeface="Poppins"/>
                <a:sym typeface="Poppins"/>
              </a:rPr>
              <a:t>Let’s </a:t>
            </a:r>
            <a:r>
              <a:rPr lang="en" sz="3400">
                <a:solidFill>
                  <a:srgbClr val="FFFFFF"/>
                </a:solidFill>
                <a:latin typeface="Poppins"/>
                <a:ea typeface="Poppins"/>
                <a:cs typeface="Poppins"/>
                <a:sym typeface="Poppins"/>
              </a:rPr>
              <a:t>talk about</a:t>
            </a:r>
            <a:endParaRPr sz="3400">
              <a:solidFill>
                <a:srgbClr val="FFFFFF"/>
              </a:solidFill>
              <a:latin typeface="Poppins"/>
              <a:ea typeface="Poppins"/>
              <a:cs typeface="Poppins"/>
              <a:sym typeface="Poppins"/>
            </a:endParaRPr>
          </a:p>
          <a:p>
            <a:pPr marL="0" marR="0" lvl="0" indent="0" algn="ctr" rtl="0">
              <a:lnSpc>
                <a:spcPct val="115000"/>
              </a:lnSpc>
              <a:spcBef>
                <a:spcPts val="0"/>
              </a:spcBef>
              <a:spcAft>
                <a:spcPts val="0"/>
              </a:spcAft>
              <a:buClr>
                <a:srgbClr val="000000"/>
              </a:buClr>
              <a:buSzPts val="3400"/>
              <a:buFont typeface="Arial"/>
              <a:buNone/>
            </a:pPr>
            <a:r>
              <a:rPr lang="en" sz="5000" b="1" i="1">
                <a:solidFill>
                  <a:srgbClr val="FFFFFF"/>
                </a:solidFill>
                <a:latin typeface="Poppins"/>
                <a:ea typeface="Poppins"/>
                <a:cs typeface="Poppins"/>
                <a:sym typeface="Poppins"/>
              </a:rPr>
              <a:t>acquisition</a:t>
            </a:r>
            <a:endParaRPr sz="5000" b="1" i="1">
              <a:solidFill>
                <a:srgbClr val="FFFFFF"/>
              </a:solidFill>
              <a:latin typeface="Poppins"/>
              <a:ea typeface="Poppins"/>
              <a:cs typeface="Poppins"/>
              <a:sym typeface="Poppins"/>
            </a:endParaRPr>
          </a:p>
        </p:txBody>
      </p:sp>
      <p:pic>
        <p:nvPicPr>
          <p:cNvPr id="81" name="Google Shape;81;p16"/>
          <p:cNvPicPr preferRelativeResize="0"/>
          <p:nvPr/>
        </p:nvPicPr>
        <p:blipFill rotWithShape="1">
          <a:blip r:embed="rId5">
            <a:alphaModFix/>
          </a:blip>
          <a:srcRect/>
          <a:stretch/>
        </p:blipFill>
        <p:spPr>
          <a:xfrm rot="494118">
            <a:off x="7114218" y="2171610"/>
            <a:ext cx="561809" cy="524766"/>
          </a:xfrm>
          <a:prstGeom prst="rect">
            <a:avLst/>
          </a:prstGeom>
          <a:noFill/>
          <a:ln>
            <a:noFill/>
          </a:ln>
        </p:spPr>
      </p:pic>
      <p:pic>
        <p:nvPicPr>
          <p:cNvPr id="82" name="Google Shape;82;p16"/>
          <p:cNvPicPr preferRelativeResize="0"/>
          <p:nvPr/>
        </p:nvPicPr>
        <p:blipFill>
          <a:blip r:embed="rId6">
            <a:alphaModFix/>
          </a:blip>
          <a:stretch>
            <a:fillRect/>
          </a:stretch>
        </p:blipFill>
        <p:spPr>
          <a:xfrm>
            <a:off x="884300" y="1196550"/>
            <a:ext cx="1934075" cy="2523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6"/>
        <p:cNvGrpSpPr/>
        <p:nvPr/>
      </p:nvGrpSpPr>
      <p:grpSpPr>
        <a:xfrm>
          <a:off x="0" y="0"/>
          <a:ext cx="0" cy="0"/>
          <a:chOff x="0" y="0"/>
          <a:chExt cx="0" cy="0"/>
        </a:xfrm>
      </p:grpSpPr>
      <p:pic>
        <p:nvPicPr>
          <p:cNvPr id="87" name="Google Shape;87;p17"/>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88" name="Google Shape;88;p17"/>
          <p:cNvSpPr txBox="1"/>
          <p:nvPr/>
        </p:nvSpPr>
        <p:spPr>
          <a:xfrm>
            <a:off x="512710" y="775500"/>
            <a:ext cx="81186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3600">
                <a:solidFill>
                  <a:srgbClr val="F7E141"/>
                </a:solidFill>
                <a:latin typeface="Poppins ExtraBold"/>
                <a:ea typeface="Poppins ExtraBold"/>
                <a:cs typeface="Poppins ExtraBold"/>
                <a:sym typeface="Poppins ExtraBold"/>
              </a:rPr>
              <a:t>Organic Vs Paid Acquisition</a:t>
            </a:r>
            <a:endParaRPr sz="3600" b="0" i="0" u="none" strike="noStrike" cap="none">
              <a:solidFill>
                <a:srgbClr val="F7E141"/>
              </a:solidFill>
              <a:latin typeface="Poppins ExtraBold"/>
              <a:ea typeface="Poppins ExtraBold"/>
              <a:cs typeface="Poppins ExtraBold"/>
              <a:sym typeface="Poppins ExtraBold"/>
            </a:endParaRPr>
          </a:p>
        </p:txBody>
      </p:sp>
      <p:sp>
        <p:nvSpPr>
          <p:cNvPr id="89" name="Google Shape;89;p17"/>
          <p:cNvSpPr/>
          <p:nvPr/>
        </p:nvSpPr>
        <p:spPr>
          <a:xfrm>
            <a:off x="621088" y="2477800"/>
            <a:ext cx="3766200" cy="1253100"/>
          </a:xfrm>
          <a:prstGeom prst="roundRect">
            <a:avLst>
              <a:gd name="adj" fmla="val 16667"/>
            </a:avLst>
          </a:prstGeom>
          <a:noFill/>
          <a:ln w="28575" cap="flat" cmpd="sng">
            <a:solidFill>
              <a:srgbClr val="EA476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7"/>
          <p:cNvSpPr/>
          <p:nvPr/>
        </p:nvSpPr>
        <p:spPr>
          <a:xfrm>
            <a:off x="4700413" y="2477800"/>
            <a:ext cx="3766200" cy="1253100"/>
          </a:xfrm>
          <a:prstGeom prst="roundRect">
            <a:avLst>
              <a:gd name="adj" fmla="val 16667"/>
            </a:avLst>
          </a:prstGeom>
          <a:noFill/>
          <a:ln w="28575" cap="flat" cmpd="sng">
            <a:solidFill>
              <a:srgbClr val="C3E8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7"/>
          <p:cNvSpPr txBox="1"/>
          <p:nvPr/>
        </p:nvSpPr>
        <p:spPr>
          <a:xfrm>
            <a:off x="840100" y="2634838"/>
            <a:ext cx="3328200" cy="939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700" b="1" dirty="0">
                <a:solidFill>
                  <a:srgbClr val="C3E8F3"/>
                </a:solidFill>
                <a:latin typeface="Plus Jakarta Sans"/>
                <a:ea typeface="Plus Jakarta Sans"/>
                <a:cs typeface="Plus Jakarta Sans"/>
                <a:sym typeface="Plus Jakarta Sans"/>
              </a:rPr>
              <a:t>Organic Acquisition</a:t>
            </a:r>
            <a:r>
              <a:rPr lang="en" sz="1600" dirty="0">
                <a:solidFill>
                  <a:schemeClr val="lt1"/>
                </a:solidFill>
                <a:latin typeface="Plus Jakarta Sans Medium"/>
                <a:ea typeface="Plus Jakarta Sans Medium"/>
                <a:cs typeface="Plus Jakarta Sans Medium"/>
                <a:sym typeface="Plus Jakarta Sans Medium"/>
              </a:rPr>
              <a:t>: </a:t>
            </a:r>
            <a:endParaRPr sz="1600" dirty="0">
              <a:solidFill>
                <a:schemeClr val="lt1"/>
              </a:solidFill>
              <a:latin typeface="Plus Jakarta Sans Medium"/>
              <a:ea typeface="Plus Jakarta Sans Medium"/>
              <a:cs typeface="Plus Jakarta Sans Medium"/>
              <a:sym typeface="Plus Jakarta Sans Medium"/>
            </a:endParaRPr>
          </a:p>
          <a:p>
            <a:pPr marL="0" marR="0" lvl="0" indent="0" algn="ctr" rtl="0">
              <a:lnSpc>
                <a:spcPct val="100000"/>
              </a:lnSpc>
              <a:spcBef>
                <a:spcPts val="0"/>
              </a:spcBef>
              <a:spcAft>
                <a:spcPts val="0"/>
              </a:spcAft>
              <a:buClr>
                <a:schemeClr val="dk1"/>
              </a:buClr>
              <a:buSzPts val="1100"/>
              <a:buFont typeface="Arial"/>
              <a:buNone/>
            </a:pPr>
            <a:r>
              <a:rPr lang="en" sz="1600" dirty="0">
                <a:solidFill>
                  <a:schemeClr val="lt1"/>
                </a:solidFill>
                <a:latin typeface="Plus Jakarta Sans Medium"/>
                <a:ea typeface="Plus Jakarta Sans Medium"/>
                <a:cs typeface="Plus Jakarta Sans Medium"/>
                <a:sym typeface="Plus Jakarta Sans Medium"/>
              </a:rPr>
              <a:t>Acquire new customers without paying any direct fees</a:t>
            </a:r>
            <a:endParaRPr sz="1600" dirty="0">
              <a:solidFill>
                <a:schemeClr val="lt1"/>
              </a:solidFill>
              <a:latin typeface="Plus Jakarta Sans Medium"/>
              <a:ea typeface="Plus Jakarta Sans Medium"/>
              <a:cs typeface="Plus Jakarta Sans Medium"/>
              <a:sym typeface="Plus Jakarta Sans Medium"/>
            </a:endParaRPr>
          </a:p>
        </p:txBody>
      </p:sp>
      <p:sp>
        <p:nvSpPr>
          <p:cNvPr id="92" name="Google Shape;92;p17"/>
          <p:cNvSpPr txBox="1"/>
          <p:nvPr/>
        </p:nvSpPr>
        <p:spPr>
          <a:xfrm>
            <a:off x="4808275" y="2642650"/>
            <a:ext cx="3550500" cy="923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1" i="0" u="none" strike="noStrike" cap="none">
                <a:solidFill>
                  <a:srgbClr val="C3E8F3"/>
                </a:solidFill>
                <a:latin typeface="Plus Jakarta Sans"/>
                <a:ea typeface="Plus Jakarta Sans"/>
                <a:cs typeface="Plus Jakarta Sans"/>
                <a:sym typeface="Plus Jakarta Sans"/>
              </a:rPr>
              <a:t>Paid </a:t>
            </a:r>
            <a:r>
              <a:rPr lang="en" sz="1600" b="1">
                <a:solidFill>
                  <a:srgbClr val="C3E8F3"/>
                </a:solidFill>
                <a:latin typeface="Plus Jakarta Sans"/>
                <a:ea typeface="Plus Jakarta Sans"/>
                <a:cs typeface="Plus Jakarta Sans"/>
                <a:sym typeface="Plus Jakarta Sans"/>
              </a:rPr>
              <a:t>Acquisition</a:t>
            </a:r>
            <a:r>
              <a:rPr lang="en" sz="1600">
                <a:solidFill>
                  <a:srgbClr val="C3E8F3"/>
                </a:solidFill>
                <a:latin typeface="Plus Jakarta Sans"/>
                <a:ea typeface="Plus Jakarta Sans"/>
                <a:cs typeface="Plus Jakarta Sans"/>
                <a:sym typeface="Plus Jakarta Sans"/>
              </a:rPr>
              <a:t>:</a:t>
            </a:r>
            <a:endParaRPr sz="1600">
              <a:solidFill>
                <a:schemeClr val="lt1"/>
              </a:solidFill>
              <a:latin typeface="Plus Jakarta Sans"/>
              <a:ea typeface="Plus Jakarta Sans"/>
              <a:cs typeface="Plus Jakarta Sans"/>
              <a:sym typeface="Plus Jakarta Sans"/>
            </a:endParaRPr>
          </a:p>
          <a:p>
            <a:pPr marL="0" marR="0" lvl="0" indent="0" algn="ctr" rtl="0">
              <a:lnSpc>
                <a:spcPct val="100000"/>
              </a:lnSpc>
              <a:spcBef>
                <a:spcPts val="0"/>
              </a:spcBef>
              <a:spcAft>
                <a:spcPts val="0"/>
              </a:spcAft>
              <a:buClr>
                <a:schemeClr val="dk1"/>
              </a:buClr>
              <a:buSzPts val="1100"/>
              <a:buFont typeface="Arial"/>
              <a:buNone/>
            </a:pPr>
            <a:r>
              <a:rPr lang="en" sz="1600">
                <a:solidFill>
                  <a:schemeClr val="lt1"/>
                </a:solidFill>
                <a:latin typeface="Plus Jakarta Sans"/>
                <a:ea typeface="Plus Jakarta Sans"/>
                <a:cs typeface="Plus Jakarta Sans"/>
                <a:sym typeface="Plus Jakarta Sans"/>
              </a:rPr>
              <a:t>Acquire new customers by paying to acquire them</a:t>
            </a:r>
            <a:endParaRPr sz="1600">
              <a:solidFill>
                <a:schemeClr val="lt1"/>
              </a:solidFill>
              <a:latin typeface="Plus Jakarta Sans"/>
              <a:ea typeface="Plus Jakarta Sans"/>
              <a:cs typeface="Plus Jakarta Sans"/>
              <a:sym typeface="Plus Jakart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6">
          <a:extLst>
            <a:ext uri="{FF2B5EF4-FFF2-40B4-BE49-F238E27FC236}">
              <a16:creationId xmlns:a16="http://schemas.microsoft.com/office/drawing/2014/main" id="{D0B78A87-5355-110B-479A-C5FA78BE4AD5}"/>
            </a:ext>
          </a:extLst>
        </p:cNvPr>
        <p:cNvGrpSpPr/>
        <p:nvPr/>
      </p:nvGrpSpPr>
      <p:grpSpPr>
        <a:xfrm>
          <a:off x="0" y="0"/>
          <a:ext cx="0" cy="0"/>
          <a:chOff x="0" y="0"/>
          <a:chExt cx="0" cy="0"/>
        </a:xfrm>
      </p:grpSpPr>
      <p:pic>
        <p:nvPicPr>
          <p:cNvPr id="87" name="Google Shape;87;p17">
            <a:extLst>
              <a:ext uri="{FF2B5EF4-FFF2-40B4-BE49-F238E27FC236}">
                <a16:creationId xmlns:a16="http://schemas.microsoft.com/office/drawing/2014/main" id="{0B60192C-B951-8719-D79C-857540E0CB49}"/>
              </a:ext>
            </a:extLst>
          </p:cNvPr>
          <p:cNvPicPr preferRelativeResize="0"/>
          <p:nvPr/>
        </p:nvPicPr>
        <p:blipFill rotWithShape="1">
          <a:blip r:embed="rId3">
            <a:alphaModFix/>
          </a:blip>
          <a:srcRect/>
          <a:stretch/>
        </p:blipFill>
        <p:spPr>
          <a:xfrm>
            <a:off x="0" y="0"/>
            <a:ext cx="9144003" cy="5143501"/>
          </a:xfrm>
          <a:prstGeom prst="rect">
            <a:avLst/>
          </a:prstGeom>
          <a:noFill/>
          <a:ln>
            <a:noFill/>
          </a:ln>
        </p:spPr>
      </p:pic>
      <p:sp>
        <p:nvSpPr>
          <p:cNvPr id="88" name="Google Shape;88;p17">
            <a:extLst>
              <a:ext uri="{FF2B5EF4-FFF2-40B4-BE49-F238E27FC236}">
                <a16:creationId xmlns:a16="http://schemas.microsoft.com/office/drawing/2014/main" id="{AFE742D7-7079-8536-F8CB-0A6D9064FAB6}"/>
              </a:ext>
            </a:extLst>
          </p:cNvPr>
          <p:cNvSpPr txBox="1"/>
          <p:nvPr/>
        </p:nvSpPr>
        <p:spPr>
          <a:xfrm>
            <a:off x="512710" y="775500"/>
            <a:ext cx="81186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3600" dirty="0">
                <a:solidFill>
                  <a:srgbClr val="F7E141"/>
                </a:solidFill>
                <a:latin typeface="Poppins ExtraBold"/>
                <a:ea typeface="Poppins ExtraBold"/>
                <a:cs typeface="Poppins ExtraBold"/>
                <a:sym typeface="Poppins ExtraBold"/>
              </a:rPr>
              <a:t>Conversion Rates</a:t>
            </a:r>
            <a:endParaRPr sz="3600" b="0" i="0" u="none" strike="noStrike" cap="none" dirty="0">
              <a:solidFill>
                <a:srgbClr val="F7E141"/>
              </a:solidFill>
              <a:latin typeface="Poppins ExtraBold"/>
              <a:ea typeface="Poppins ExtraBold"/>
              <a:cs typeface="Poppins ExtraBold"/>
              <a:sym typeface="Poppins ExtraBold"/>
            </a:endParaRPr>
          </a:p>
        </p:txBody>
      </p:sp>
      <p:sp>
        <p:nvSpPr>
          <p:cNvPr id="89" name="Google Shape;89;p17">
            <a:extLst>
              <a:ext uri="{FF2B5EF4-FFF2-40B4-BE49-F238E27FC236}">
                <a16:creationId xmlns:a16="http://schemas.microsoft.com/office/drawing/2014/main" id="{95B8504C-6E3D-0954-CC6C-C6C788F902D3}"/>
              </a:ext>
            </a:extLst>
          </p:cNvPr>
          <p:cNvSpPr/>
          <p:nvPr/>
        </p:nvSpPr>
        <p:spPr>
          <a:xfrm>
            <a:off x="621088" y="2477800"/>
            <a:ext cx="3766200" cy="1789400"/>
          </a:xfrm>
          <a:prstGeom prst="roundRect">
            <a:avLst>
              <a:gd name="adj" fmla="val 16667"/>
            </a:avLst>
          </a:prstGeom>
          <a:noFill/>
          <a:ln w="28575" cap="flat" cmpd="sng">
            <a:solidFill>
              <a:srgbClr val="EA476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7">
            <a:extLst>
              <a:ext uri="{FF2B5EF4-FFF2-40B4-BE49-F238E27FC236}">
                <a16:creationId xmlns:a16="http://schemas.microsoft.com/office/drawing/2014/main" id="{40BA1D2F-0990-7727-F809-49266F448FE0}"/>
              </a:ext>
            </a:extLst>
          </p:cNvPr>
          <p:cNvSpPr/>
          <p:nvPr/>
        </p:nvSpPr>
        <p:spPr>
          <a:xfrm>
            <a:off x="4700425" y="2485786"/>
            <a:ext cx="3766200" cy="1781414"/>
          </a:xfrm>
          <a:prstGeom prst="roundRect">
            <a:avLst>
              <a:gd name="adj" fmla="val 16667"/>
            </a:avLst>
          </a:prstGeom>
          <a:noFill/>
          <a:ln w="28575" cap="flat" cmpd="sng">
            <a:solidFill>
              <a:srgbClr val="C3E8F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7">
            <a:extLst>
              <a:ext uri="{FF2B5EF4-FFF2-40B4-BE49-F238E27FC236}">
                <a16:creationId xmlns:a16="http://schemas.microsoft.com/office/drawing/2014/main" id="{514F302C-5ECD-E3AB-FA3E-C95AFF24EF9E}"/>
              </a:ext>
            </a:extLst>
          </p:cNvPr>
          <p:cNvSpPr txBox="1"/>
          <p:nvPr/>
        </p:nvSpPr>
        <p:spPr>
          <a:xfrm>
            <a:off x="840100" y="2634838"/>
            <a:ext cx="3328200" cy="1431131"/>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700" b="1" dirty="0">
                <a:solidFill>
                  <a:srgbClr val="FFFF00"/>
                </a:solidFill>
                <a:latin typeface="Plus Jakarta Sans"/>
                <a:ea typeface="Plus Jakarta Sans"/>
                <a:cs typeface="Plus Jakarta Sans"/>
                <a:sym typeface="Plus Jakarta Sans"/>
              </a:rPr>
              <a:t>Organic</a:t>
            </a:r>
            <a:r>
              <a:rPr lang="en" sz="1700" b="1" dirty="0">
                <a:solidFill>
                  <a:srgbClr val="C3E8F3"/>
                </a:solidFill>
                <a:latin typeface="Plus Jakarta Sans"/>
                <a:ea typeface="Plus Jakarta Sans"/>
                <a:cs typeface="Plus Jakarta Sans"/>
                <a:sym typeface="Plus Jakarta Sans"/>
              </a:rPr>
              <a:t> Acquisition</a:t>
            </a:r>
            <a:endParaRPr lang="en" sz="1600" dirty="0">
              <a:solidFill>
                <a:schemeClr val="lt1"/>
              </a:solidFill>
              <a:latin typeface="Plus Jakarta Sans Medium"/>
              <a:ea typeface="Plus Jakarta Sans Medium"/>
              <a:cs typeface="Plus Jakarta Sans Medium"/>
              <a:sym typeface="Plus Jakarta Sans Medium"/>
            </a:endParaRPr>
          </a:p>
          <a:p>
            <a:pPr marL="0" marR="0" lvl="0" indent="0" algn="ctr" rtl="0">
              <a:lnSpc>
                <a:spcPct val="100000"/>
              </a:lnSpc>
              <a:spcBef>
                <a:spcPts val="0"/>
              </a:spcBef>
              <a:spcAft>
                <a:spcPts val="0"/>
              </a:spcAft>
              <a:buClr>
                <a:schemeClr val="dk1"/>
              </a:buClr>
              <a:buSzPts val="1100"/>
              <a:buFont typeface="Arial"/>
              <a:buNone/>
            </a:pPr>
            <a:endParaRPr sz="1600" dirty="0">
              <a:solidFill>
                <a:schemeClr val="lt1"/>
              </a:solidFill>
              <a:latin typeface="Plus Jakarta Sans Medium"/>
              <a:ea typeface="Plus Jakarta Sans Medium"/>
              <a:cs typeface="Plus Jakarta Sans Medium"/>
              <a:sym typeface="Plus Jakarta Sans Medium"/>
            </a:endParaRPr>
          </a:p>
          <a:p>
            <a:pPr marL="0" marR="0" lvl="0" indent="0" algn="ctr" rtl="0">
              <a:lnSpc>
                <a:spcPct val="100000"/>
              </a:lnSpc>
              <a:spcBef>
                <a:spcPts val="0"/>
              </a:spcBef>
              <a:spcAft>
                <a:spcPts val="0"/>
              </a:spcAft>
              <a:buClr>
                <a:schemeClr val="dk1"/>
              </a:buClr>
              <a:buSzPts val="1100"/>
              <a:buFont typeface="Arial"/>
              <a:buNone/>
            </a:pPr>
            <a:r>
              <a:rPr lang="en" sz="1600" dirty="0">
                <a:solidFill>
                  <a:schemeClr val="lt1"/>
                </a:solidFill>
                <a:latin typeface="Plus Jakarta Sans Medium"/>
                <a:ea typeface="Plus Jakarta Sans Medium"/>
                <a:cs typeface="Plus Jakarta Sans Medium"/>
                <a:sym typeface="Plus Jakarta Sans Medium"/>
              </a:rPr>
              <a:t>COUNT(paid)</a:t>
            </a:r>
          </a:p>
          <a:p>
            <a:pPr marL="0" marR="0" lvl="0" indent="0" algn="ctr" rtl="0">
              <a:lnSpc>
                <a:spcPct val="100000"/>
              </a:lnSpc>
              <a:spcBef>
                <a:spcPts val="0"/>
              </a:spcBef>
              <a:spcAft>
                <a:spcPts val="0"/>
              </a:spcAft>
              <a:buClr>
                <a:schemeClr val="dk1"/>
              </a:buClr>
              <a:buSzPts val="1100"/>
              <a:buFont typeface="Arial"/>
              <a:buNone/>
            </a:pPr>
            <a:endParaRPr lang="en" sz="1600" dirty="0">
              <a:solidFill>
                <a:schemeClr val="lt1"/>
              </a:solidFill>
              <a:latin typeface="Plus Jakarta Sans Medium"/>
              <a:ea typeface="Plus Jakarta Sans Medium"/>
              <a:cs typeface="Plus Jakarta Sans Medium"/>
              <a:sym typeface="Plus Jakarta Sans Medium"/>
            </a:endParaRPr>
          </a:p>
          <a:p>
            <a:pPr marL="0" marR="0" lvl="0" indent="0" algn="ctr" rtl="0">
              <a:lnSpc>
                <a:spcPct val="100000"/>
              </a:lnSpc>
              <a:spcBef>
                <a:spcPts val="0"/>
              </a:spcBef>
              <a:spcAft>
                <a:spcPts val="0"/>
              </a:spcAft>
              <a:buClr>
                <a:schemeClr val="dk1"/>
              </a:buClr>
              <a:buSzPts val="1100"/>
              <a:buFont typeface="Arial"/>
              <a:buNone/>
            </a:pPr>
            <a:r>
              <a:rPr lang="en" sz="1600" dirty="0">
                <a:solidFill>
                  <a:schemeClr val="lt1"/>
                </a:solidFill>
                <a:latin typeface="Plus Jakarta Sans Medium"/>
                <a:ea typeface="Plus Jakarta Sans Medium"/>
                <a:cs typeface="Plus Jakarta Sans Medium"/>
                <a:sym typeface="Plus Jakarta Sans Medium"/>
              </a:rPr>
              <a:t>COUNT(paid)+COUNT(free)</a:t>
            </a:r>
            <a:endParaRPr sz="1600" dirty="0">
              <a:solidFill>
                <a:schemeClr val="lt1"/>
              </a:solidFill>
              <a:latin typeface="Plus Jakarta Sans Medium"/>
              <a:ea typeface="Plus Jakarta Sans Medium"/>
              <a:cs typeface="Plus Jakarta Sans Medium"/>
              <a:sym typeface="Plus Jakarta Sans Medium"/>
            </a:endParaRPr>
          </a:p>
        </p:txBody>
      </p:sp>
      <p:sp>
        <p:nvSpPr>
          <p:cNvPr id="92" name="Google Shape;92;p17">
            <a:extLst>
              <a:ext uri="{FF2B5EF4-FFF2-40B4-BE49-F238E27FC236}">
                <a16:creationId xmlns:a16="http://schemas.microsoft.com/office/drawing/2014/main" id="{70D6BD4C-E537-8E72-0B41-20F5387D63CC}"/>
              </a:ext>
            </a:extLst>
          </p:cNvPr>
          <p:cNvSpPr txBox="1"/>
          <p:nvPr/>
        </p:nvSpPr>
        <p:spPr>
          <a:xfrm>
            <a:off x="4808275" y="2642650"/>
            <a:ext cx="3550500" cy="1415742"/>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1" i="0" u="none" strike="noStrike" cap="none" dirty="0">
                <a:solidFill>
                  <a:srgbClr val="FFFF00"/>
                </a:solidFill>
                <a:latin typeface="Plus Jakarta Sans"/>
                <a:ea typeface="Plus Jakarta Sans"/>
                <a:cs typeface="Plus Jakarta Sans"/>
                <a:sym typeface="Plus Jakarta Sans"/>
              </a:rPr>
              <a:t>Paid</a:t>
            </a:r>
            <a:r>
              <a:rPr lang="en" sz="1600" b="1" i="0" u="none" strike="noStrike" cap="none" dirty="0">
                <a:solidFill>
                  <a:srgbClr val="C3E8F3"/>
                </a:solidFill>
                <a:latin typeface="Plus Jakarta Sans"/>
                <a:ea typeface="Plus Jakarta Sans"/>
                <a:cs typeface="Plus Jakarta Sans"/>
                <a:sym typeface="Plus Jakarta Sans"/>
              </a:rPr>
              <a:t> Acquisition</a:t>
            </a:r>
            <a:endParaRPr lang="en" sz="1600" dirty="0">
              <a:solidFill>
                <a:srgbClr val="C3E8F3"/>
              </a:solidFill>
              <a:latin typeface="Plus Jakarta Sans"/>
              <a:ea typeface="Plus Jakarta Sans"/>
              <a:cs typeface="Plus Jakarta Sans"/>
              <a:sym typeface="Plus Jakarta Sans"/>
            </a:endParaRPr>
          </a:p>
          <a:p>
            <a:pPr marL="0" marR="0" lvl="0" indent="0" algn="ctr" rtl="0">
              <a:lnSpc>
                <a:spcPct val="100000"/>
              </a:lnSpc>
              <a:spcBef>
                <a:spcPts val="0"/>
              </a:spcBef>
              <a:spcAft>
                <a:spcPts val="0"/>
              </a:spcAft>
              <a:buClr>
                <a:schemeClr val="dk1"/>
              </a:buClr>
              <a:buSzPts val="1100"/>
              <a:buFont typeface="Arial"/>
              <a:buNone/>
            </a:pPr>
            <a:endParaRPr sz="1600" dirty="0">
              <a:solidFill>
                <a:schemeClr val="lt1"/>
              </a:solidFill>
              <a:latin typeface="Plus Jakarta Sans"/>
              <a:ea typeface="Plus Jakarta Sans"/>
              <a:cs typeface="Plus Jakarta Sans"/>
              <a:sym typeface="Plus Jakarta Sans"/>
            </a:endParaRPr>
          </a:p>
          <a:p>
            <a:pPr lvl="0" algn="ctr">
              <a:buClr>
                <a:schemeClr val="dk1"/>
              </a:buClr>
              <a:buSzPts val="1100"/>
            </a:pPr>
            <a:r>
              <a:rPr lang="en-US" sz="1600" dirty="0">
                <a:solidFill>
                  <a:schemeClr val="lt1"/>
                </a:solidFill>
                <a:latin typeface="Plus Jakarta Sans Medium"/>
                <a:ea typeface="Plus Jakarta Sans Medium"/>
                <a:cs typeface="Plus Jakarta Sans Medium"/>
                <a:sym typeface="Plus Jakarta Sans Medium"/>
              </a:rPr>
              <a:t>COUNT(paid)</a:t>
            </a:r>
          </a:p>
          <a:p>
            <a:pPr lvl="0" algn="ctr">
              <a:buClr>
                <a:schemeClr val="dk1"/>
              </a:buClr>
              <a:buSzPts val="1100"/>
            </a:pPr>
            <a:endParaRPr lang="en-US" sz="1600" dirty="0">
              <a:solidFill>
                <a:schemeClr val="lt1"/>
              </a:solidFill>
              <a:latin typeface="Plus Jakarta Sans Medium"/>
              <a:ea typeface="Plus Jakarta Sans Medium"/>
              <a:cs typeface="Plus Jakarta Sans Medium"/>
              <a:sym typeface="Plus Jakarta Sans Medium"/>
            </a:endParaRPr>
          </a:p>
          <a:p>
            <a:pPr lvl="0" algn="ctr">
              <a:buClr>
                <a:schemeClr val="dk1"/>
              </a:buClr>
              <a:buSzPts val="1100"/>
            </a:pPr>
            <a:r>
              <a:rPr lang="en-US" sz="1600" dirty="0">
                <a:solidFill>
                  <a:schemeClr val="lt1"/>
                </a:solidFill>
                <a:latin typeface="Plus Jakarta Sans Medium"/>
                <a:ea typeface="Plus Jakarta Sans Medium"/>
                <a:cs typeface="Plus Jakarta Sans Medium"/>
                <a:sym typeface="Plus Jakarta Sans Medium"/>
              </a:rPr>
              <a:t>COUNT(paid)+COUNT(free)</a:t>
            </a:r>
          </a:p>
        </p:txBody>
      </p:sp>
      <p:cxnSp>
        <p:nvCxnSpPr>
          <p:cNvPr id="3" name="Straight Connector 2">
            <a:extLst>
              <a:ext uri="{FF2B5EF4-FFF2-40B4-BE49-F238E27FC236}">
                <a16:creationId xmlns:a16="http://schemas.microsoft.com/office/drawing/2014/main" id="{AF079ACB-60D9-F635-34ED-264AA53AB192}"/>
              </a:ext>
            </a:extLst>
          </p:cNvPr>
          <p:cNvCxnSpPr>
            <a:cxnSpLocks/>
          </p:cNvCxnSpPr>
          <p:nvPr/>
        </p:nvCxnSpPr>
        <p:spPr>
          <a:xfrm flipV="1">
            <a:off x="975952" y="3560286"/>
            <a:ext cx="3047071" cy="5764"/>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76561C6-878F-B502-030C-EC602FE7C6B8}"/>
              </a:ext>
            </a:extLst>
          </p:cNvPr>
          <p:cNvCxnSpPr>
            <a:cxnSpLocks/>
          </p:cNvCxnSpPr>
          <p:nvPr/>
        </p:nvCxnSpPr>
        <p:spPr>
          <a:xfrm flipV="1">
            <a:off x="5014570" y="3560286"/>
            <a:ext cx="3047071" cy="576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3682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6"/>
        <p:cNvGrpSpPr/>
        <p:nvPr/>
      </p:nvGrpSpPr>
      <p:grpSpPr>
        <a:xfrm>
          <a:off x="0" y="0"/>
          <a:ext cx="0" cy="0"/>
          <a:chOff x="0" y="0"/>
          <a:chExt cx="0" cy="0"/>
        </a:xfrm>
      </p:grpSpPr>
      <p:pic>
        <p:nvPicPr>
          <p:cNvPr id="97" name="Google Shape;97;p18"/>
          <p:cNvPicPr preferRelativeResize="0"/>
          <p:nvPr/>
        </p:nvPicPr>
        <p:blipFill rotWithShape="1">
          <a:blip r:embed="rId3">
            <a:alphaModFix/>
          </a:blip>
          <a:srcRect/>
          <a:stretch/>
        </p:blipFill>
        <p:spPr>
          <a:xfrm rot="-7200012">
            <a:off x="-239314" y="3073924"/>
            <a:ext cx="3461853" cy="4147532"/>
          </a:xfrm>
          <a:prstGeom prst="rect">
            <a:avLst/>
          </a:prstGeom>
          <a:noFill/>
          <a:ln>
            <a:noFill/>
          </a:ln>
        </p:spPr>
      </p:pic>
      <p:pic>
        <p:nvPicPr>
          <p:cNvPr id="98" name="Google Shape;98;p18"/>
          <p:cNvPicPr preferRelativeResize="0"/>
          <p:nvPr/>
        </p:nvPicPr>
        <p:blipFill rotWithShape="1">
          <a:blip r:embed="rId4">
            <a:alphaModFix/>
          </a:blip>
          <a:srcRect/>
          <a:stretch/>
        </p:blipFill>
        <p:spPr>
          <a:xfrm>
            <a:off x="3965" y="0"/>
            <a:ext cx="9136072" cy="5143501"/>
          </a:xfrm>
          <a:prstGeom prst="rect">
            <a:avLst/>
          </a:prstGeom>
          <a:noFill/>
          <a:ln>
            <a:noFill/>
          </a:ln>
        </p:spPr>
      </p:pic>
      <p:sp>
        <p:nvSpPr>
          <p:cNvPr id="99" name="Google Shape;99;p18"/>
          <p:cNvSpPr txBox="1"/>
          <p:nvPr/>
        </p:nvSpPr>
        <p:spPr>
          <a:xfrm>
            <a:off x="576900" y="258012"/>
            <a:ext cx="1951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endParaRPr sz="1000" b="0" i="1" u="none" strike="noStrike" cap="none">
              <a:solidFill>
                <a:schemeClr val="dk1"/>
              </a:solidFill>
              <a:latin typeface="Plus Jakarta Sans Medium"/>
              <a:ea typeface="Plus Jakarta Sans Medium"/>
              <a:cs typeface="Plus Jakarta Sans Medium"/>
              <a:sym typeface="Plus Jakarta Sans Medium"/>
            </a:endParaRPr>
          </a:p>
        </p:txBody>
      </p:sp>
      <p:cxnSp>
        <p:nvCxnSpPr>
          <p:cNvPr id="100" name="Google Shape;100;p18"/>
          <p:cNvCxnSpPr/>
          <p:nvPr/>
        </p:nvCxnSpPr>
        <p:spPr>
          <a:xfrm rot="10800000">
            <a:off x="145800" y="418013"/>
            <a:ext cx="431100" cy="0"/>
          </a:xfrm>
          <a:prstGeom prst="straightConnector1">
            <a:avLst/>
          </a:prstGeom>
          <a:noFill/>
          <a:ln w="28575" cap="flat" cmpd="sng">
            <a:solidFill>
              <a:srgbClr val="EA476D"/>
            </a:solidFill>
            <a:prstDash val="solid"/>
            <a:round/>
            <a:headEnd type="none" w="sm" len="sm"/>
            <a:tailEnd type="none" w="sm" len="sm"/>
          </a:ln>
        </p:spPr>
      </p:cxnSp>
      <p:sp>
        <p:nvSpPr>
          <p:cNvPr id="101" name="Google Shape;101;p18"/>
          <p:cNvSpPr/>
          <p:nvPr/>
        </p:nvSpPr>
        <p:spPr>
          <a:xfrm>
            <a:off x="905550" y="1778200"/>
            <a:ext cx="7332900" cy="2219100"/>
          </a:xfrm>
          <a:prstGeom prst="roundRect">
            <a:avLst>
              <a:gd name="adj" fmla="val 10085"/>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800"/>
              <a:buFont typeface="Arial"/>
              <a:buNone/>
            </a:pPr>
            <a:r>
              <a:rPr lang="en" sz="2400">
                <a:solidFill>
                  <a:schemeClr val="lt1"/>
                </a:solidFill>
                <a:latin typeface="Plus Jakarta Sans"/>
                <a:ea typeface="Plus Jakarta Sans"/>
                <a:cs typeface="Plus Jakarta Sans"/>
                <a:sym typeface="Plus Jakarta Sans"/>
              </a:rPr>
              <a:t>The marketing team wants to compare and evaluate the conversion rates of </a:t>
            </a:r>
            <a:r>
              <a:rPr lang="en" sz="2400">
                <a:solidFill>
                  <a:schemeClr val="lt1"/>
                </a:solidFill>
                <a:latin typeface="Plus Jakarta Sans ExtraBold"/>
                <a:ea typeface="Plus Jakarta Sans ExtraBold"/>
                <a:cs typeface="Plus Jakarta Sans ExtraBold"/>
                <a:sym typeface="Plus Jakarta Sans ExtraBold"/>
              </a:rPr>
              <a:t>organic acquisitions </a:t>
            </a:r>
            <a:r>
              <a:rPr lang="en" sz="2400">
                <a:solidFill>
                  <a:schemeClr val="lt1"/>
                </a:solidFill>
                <a:latin typeface="Plus Jakarta Sans"/>
                <a:ea typeface="Plus Jakarta Sans"/>
                <a:cs typeface="Plus Jakarta Sans"/>
                <a:sym typeface="Plus Jakarta Sans"/>
              </a:rPr>
              <a:t>and </a:t>
            </a:r>
            <a:r>
              <a:rPr lang="en" sz="2400">
                <a:solidFill>
                  <a:schemeClr val="lt1"/>
                </a:solidFill>
                <a:latin typeface="Plus Jakarta Sans ExtraBold"/>
                <a:ea typeface="Plus Jakarta Sans ExtraBold"/>
                <a:cs typeface="Plus Jakarta Sans ExtraBold"/>
                <a:sym typeface="Plus Jakarta Sans ExtraBold"/>
              </a:rPr>
              <a:t>paid acquisitions</a:t>
            </a:r>
            <a:r>
              <a:rPr lang="en" sz="2400">
                <a:solidFill>
                  <a:schemeClr val="lt1"/>
                </a:solidFill>
                <a:latin typeface="Plus Jakarta Sans"/>
                <a:ea typeface="Plus Jakarta Sans"/>
                <a:cs typeface="Plus Jakarta Sans"/>
                <a:sym typeface="Plus Jakarta Sans"/>
              </a:rPr>
              <a:t> to determine which group is more likely to become paid Headspace subscribers.</a:t>
            </a:r>
            <a:endParaRPr sz="2400" i="0" u="none" strike="noStrike" cap="none">
              <a:solidFill>
                <a:schemeClr val="lt1"/>
              </a:solidFill>
              <a:latin typeface="Plus Jakarta Sans"/>
              <a:ea typeface="Plus Jakarta Sans"/>
              <a:cs typeface="Plus Jakarta Sans"/>
              <a:sym typeface="Plus Jakarta Sans"/>
            </a:endParaRPr>
          </a:p>
        </p:txBody>
      </p:sp>
      <p:sp>
        <p:nvSpPr>
          <p:cNvPr id="102" name="Google Shape;102;p18"/>
          <p:cNvSpPr/>
          <p:nvPr/>
        </p:nvSpPr>
        <p:spPr>
          <a:xfrm>
            <a:off x="3457800" y="1025900"/>
            <a:ext cx="2228400" cy="555300"/>
          </a:xfrm>
          <a:prstGeom prst="roundRect">
            <a:avLst>
              <a:gd name="adj" fmla="val 50000"/>
            </a:avLst>
          </a:prstGeom>
          <a:solidFill>
            <a:srgbClr val="EA476D"/>
          </a:solidFill>
          <a:ln>
            <a:noFill/>
          </a:ln>
        </p:spPr>
        <p:txBody>
          <a:bodyPr spcFirstLastPara="1" wrap="square" lIns="45725" tIns="45725" rIns="45725" bIns="457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2400" b="1">
                <a:solidFill>
                  <a:srgbClr val="FFFFFF"/>
                </a:solidFill>
                <a:latin typeface="Poppins"/>
                <a:ea typeface="Poppins"/>
                <a:cs typeface="Poppins"/>
                <a:sym typeface="Poppins"/>
              </a:rPr>
              <a:t>Scenario</a:t>
            </a:r>
            <a:endParaRPr sz="2400" b="1" i="0" u="none" strike="noStrike" cap="none">
              <a:solidFill>
                <a:srgbClr val="FFFFFF"/>
              </a:solidFill>
              <a:latin typeface="Poppins"/>
              <a:ea typeface="Poppins"/>
              <a:cs typeface="Poppins"/>
              <a:sym typeface="Poppins"/>
            </a:endParaRPr>
          </a:p>
        </p:txBody>
      </p:sp>
      <p:sp>
        <p:nvSpPr>
          <p:cNvPr id="103" name="Google Shape;103;p18"/>
          <p:cNvSpPr/>
          <p:nvPr/>
        </p:nvSpPr>
        <p:spPr>
          <a:xfrm>
            <a:off x="6343375" y="-2771428"/>
            <a:ext cx="3933600" cy="3933600"/>
          </a:xfrm>
          <a:prstGeom prst="ellipse">
            <a:avLst/>
          </a:prstGeom>
          <a:noFill/>
          <a:ln w="38100" cap="flat" cmpd="sng">
            <a:solidFill>
              <a:srgbClr val="72CFE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1057</Words>
  <Application>Microsoft Macintosh PowerPoint</Application>
  <PresentationFormat>On-screen Show (16:9)</PresentationFormat>
  <Paragraphs>95</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Plus Jakarta Sans ExtraBold</vt:lpstr>
      <vt:lpstr>Plus Jakarta Sans Medium</vt:lpstr>
      <vt:lpstr>Inconsolata Medium</vt:lpstr>
      <vt:lpstr>Poppins</vt:lpstr>
      <vt:lpstr>Poppins ExtraBold</vt:lpstr>
      <vt:lpstr>Plus Jakarta Sans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Ken Wood</cp:lastModifiedBy>
  <cp:revision>1</cp:revision>
  <dcterms:modified xsi:type="dcterms:W3CDTF">2025-04-11T00:48:54Z</dcterms:modified>
</cp:coreProperties>
</file>