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5"/>
  </p:notesMasterIdLst>
  <p:sldIdLst>
    <p:sldId id="256" r:id="rId2"/>
    <p:sldId id="258" r:id="rId3"/>
    <p:sldId id="257" r:id="rId4"/>
    <p:sldId id="260" r:id="rId5"/>
    <p:sldId id="262" r:id="rId6"/>
    <p:sldId id="263"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7" r:id="rId29"/>
    <p:sldId id="288" r:id="rId30"/>
    <p:sldId id="289" r:id="rId31"/>
    <p:sldId id="295" r:id="rId32"/>
    <p:sldId id="296" r:id="rId33"/>
    <p:sldId id="297" r:id="rId34"/>
  </p:sldIdLst>
  <p:sldSz cx="9144000" cy="5143500" type="screen16x9"/>
  <p:notesSz cx="6858000" cy="9144000"/>
  <p:embeddedFontLst>
    <p:embeddedFont>
      <p:font typeface="Economica" panose="02000506040000020004" pitchFamily="2" charset="77"/>
      <p:regular r:id="rId36"/>
      <p:bold r:id="rId37"/>
      <p:italic r:id="rId38"/>
      <p:boldItalic r:id="rId39"/>
    </p:embeddedFont>
    <p:embeddedFont>
      <p:font typeface="Open Sans"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0419"/>
  </p:normalViewPr>
  <p:slideViewPr>
    <p:cSldViewPr snapToGrid="0">
      <p:cViewPr varScale="1">
        <p:scale>
          <a:sx n="101" d="100"/>
          <a:sy n="101" d="100"/>
        </p:scale>
        <p:origin x="992"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e61e8d9f4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e61e8d9f4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a:solidFill>
                  <a:schemeClr val="dk1"/>
                </a:solidFill>
              </a:rPr>
              <a:t>Note: This presentation is based substantially on work done by Melynda Eden, eCornell Machine Learning Facilitator, for version 1 of this course. </a:t>
            </a:r>
            <a:endParaRPr lang="en-US" sz="16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a485356bb_1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a485356bb_1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endParaRPr sz="16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a485356bb_1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a485356bb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endParaRPr sz="16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ea485356bb_1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ea485356bb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endParaRPr sz="16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ea485356bb_1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ea485356bb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endParaRPr sz="16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c08180886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c08180886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endParaRPr sz="16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ea485356bb_1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ea485356bb_1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ea485356bb_1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ea485356bb_1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ea485356bb_1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ea485356bb_1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ea485356bb_1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ea485356bb_1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ea485356bb_1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ea485356bb_1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e61e8d9f4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e61e8d9f4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a485356bb_1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a485356bb_1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fdad6ec6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fdad6ec6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ea485356bb_1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ea485356bb_1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endParaRPr sz="16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ea485356bb_1_6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ea485356bb_1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endParaRPr sz="16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ea485356bb_1_5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ea485356bb_1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endParaRPr sz="16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ea485356bb_1_7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ea485356bb_1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endParaRPr sz="16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ea485356bb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ea485356bb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endParaRPr sz="16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c08180886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c08180886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 sz="1600">
                <a:solidFill>
                  <a:schemeClr val="dk1"/>
                </a:solidFill>
              </a:rPr>
              <a:t>Module 2 goes into the curse of dimensionality; basically, the more dimensions in your dataset, the less likely it is that any two feature vectors will match exactly.  Using standard Bayes, you can only construct probabilities for vectors whose exact combination of features are represented in the training set.  So, if x is high dimensional, we can’t use MLE to estimate P of y given x, meaning, in high dimensions, we can’t use MLE to label a test data point, because there won’t be an exact match in the training data.  </a:t>
            </a:r>
            <a:endParaRPr sz="1600">
              <a:solidFill>
                <a:schemeClr val="dk1"/>
              </a:solidFill>
            </a:endParaRPr>
          </a:p>
          <a:p>
            <a:pPr marL="0" lvl="0" indent="0" algn="l" rtl="0">
              <a:lnSpc>
                <a:spcPct val="115000"/>
              </a:lnSpc>
              <a:spcBef>
                <a:spcPts val="400"/>
              </a:spcBef>
              <a:spcAft>
                <a:spcPts val="0"/>
              </a:spcAft>
              <a:buClr>
                <a:schemeClr val="dk1"/>
              </a:buClr>
              <a:buSzPts val="1100"/>
              <a:buFont typeface="Arial"/>
              <a:buNone/>
            </a:pPr>
            <a:endParaRPr sz="1600">
              <a:solidFill>
                <a:schemeClr val="dk1"/>
              </a:solidFill>
            </a:endParaRPr>
          </a:p>
          <a:p>
            <a:pPr marL="0" lvl="0" indent="0" algn="l" rtl="0">
              <a:lnSpc>
                <a:spcPct val="115000"/>
              </a:lnSpc>
              <a:spcBef>
                <a:spcPts val="400"/>
              </a:spcBef>
              <a:spcAft>
                <a:spcPts val="0"/>
              </a:spcAft>
              <a:buClr>
                <a:schemeClr val="dk1"/>
              </a:buClr>
              <a:buSzPts val="1100"/>
              <a:buFont typeface="Arial"/>
              <a:buNone/>
            </a:pPr>
            <a:r>
              <a:rPr lang="en" sz="1600">
                <a:solidFill>
                  <a:schemeClr val="dk1"/>
                </a:solidFill>
              </a:rPr>
              <a:t>To solve this problem, the course introduces the **Naive** Bayes Assumption. If you haven’t already done so, be sure to view the Naive Bayes Assumption video and the Naive Bayes Classifier video in module 2.  These videos explain how the Naive Bayes classifier decomposes a single high dimensional probability estimation problem into many 1-dimensional estimation problems by assuming the features are conditionally independent given the class label.  The videos explain that if we can assume conditional independence, P of x given y decomposes into a product over all the dimensions of the probability of every single feature. So, you calculate the probabilities of the labels given the observed data, one dimension at a time using Bayes' Rule.  Then, you choose y such that this probability is maximized, considering each dimension of the feature vector independently.  </a:t>
            </a:r>
            <a:endParaRPr sz="12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ce174dfa1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ce174dfa1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1600">
                <a:solidFill>
                  <a:schemeClr val="dk1"/>
                </a:solidFill>
              </a:rPr>
              <a:t>At the end of module 2 is an ungraded activity ‘Naive Bayes in Action’, where you are asked to calculate probabilities.  This exercise is pretty straightforward, and after you give it a try, you can view the solutions if needed.  </a:t>
            </a:r>
            <a:endParaRPr sz="1600">
              <a:solidFill>
                <a:schemeClr val="dk1"/>
              </a:solidFill>
            </a:endParaRPr>
          </a:p>
          <a:p>
            <a:pPr marL="0" lvl="0" indent="0" algn="l" rtl="0">
              <a:lnSpc>
                <a:spcPct val="115000"/>
              </a:lnSpc>
              <a:spcBef>
                <a:spcPts val="400"/>
              </a:spcBef>
              <a:spcAft>
                <a:spcPts val="0"/>
              </a:spcAft>
              <a:buNone/>
            </a:pPr>
            <a:endParaRPr sz="1600">
              <a:solidFill>
                <a:schemeClr val="dk1"/>
              </a:solidFill>
            </a:endParaRPr>
          </a:p>
          <a:p>
            <a:pPr marL="0" lvl="0" indent="0" algn="l" rtl="0">
              <a:lnSpc>
                <a:spcPct val="115000"/>
              </a:lnSpc>
              <a:spcBef>
                <a:spcPts val="0"/>
              </a:spcBef>
              <a:spcAft>
                <a:spcPts val="0"/>
              </a:spcAft>
              <a:buNone/>
            </a:pPr>
            <a:r>
              <a:rPr lang="en" sz="1600"/>
              <a:t>For this exercise,  you’re trying to predict if someone is a good guy or a bad guy based on whether they wear a cape, a mask, and / or underwear outside of their pants.  First, you calculate the prior class probabilities, and then the probabilities of features for the “good” class, and probabilities of features for the “bad” class.  Then, there are three questions to answer.  So, this is ungraded, and you can make multiple attempts at this without any penalties. </a:t>
            </a:r>
            <a:endParaRPr sz="16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cc136d751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cc136d75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t>So, let’s take a quick look at the questions.  </a:t>
            </a:r>
            <a:endParaRPr sz="1600"/>
          </a:p>
          <a:p>
            <a:pPr marL="0" lvl="0" indent="0" algn="l" rtl="0">
              <a:lnSpc>
                <a:spcPct val="115000"/>
              </a:lnSpc>
              <a:spcBef>
                <a:spcPts val="0"/>
              </a:spcBef>
              <a:spcAft>
                <a:spcPts val="0"/>
              </a:spcAft>
              <a:buNone/>
            </a:pPr>
            <a:endParaRPr sz="1600"/>
          </a:p>
          <a:p>
            <a:pPr marL="0" lvl="0" indent="0" algn="l" rtl="0">
              <a:lnSpc>
                <a:spcPct val="115000"/>
              </a:lnSpc>
              <a:spcBef>
                <a:spcPts val="0"/>
              </a:spcBef>
              <a:spcAft>
                <a:spcPts val="0"/>
              </a:spcAft>
              <a:buNone/>
            </a:pPr>
            <a:r>
              <a:rPr lang="en" sz="1600" b="1">
                <a:solidFill>
                  <a:schemeClr val="dk1"/>
                </a:solidFill>
              </a:rPr>
              <a:t>Question 1:</a:t>
            </a:r>
            <a:r>
              <a:rPr lang="en" sz="1600">
                <a:solidFill>
                  <a:schemeClr val="dk1"/>
                </a:solidFill>
              </a:rPr>
              <a:t>  Estimate the probability that Suzie’s date wears a mask and cape, given that he is good, using the Naive Bayes assumption.  They give you the formula probability of mask and cape, given the “good” class.  So, you would simply multiply the probabilities that you figured out - multiply the probability of wearing a mask given that he is good by the probability of wearing a cape given that he is good. </a:t>
            </a:r>
            <a:endParaRPr sz="1600">
              <a:solidFill>
                <a:schemeClr val="dk1"/>
              </a:solidFill>
            </a:endParaRPr>
          </a:p>
          <a:p>
            <a:pPr marL="0" lvl="0" indent="0" algn="l" rtl="0">
              <a:lnSpc>
                <a:spcPct val="115000"/>
              </a:lnSpc>
              <a:spcBef>
                <a:spcPts val="0"/>
              </a:spcBef>
              <a:spcAft>
                <a:spcPts val="0"/>
              </a:spcAft>
              <a:buNone/>
            </a:pPr>
            <a:r>
              <a:rPr lang="en" sz="1600">
                <a:solidFill>
                  <a:schemeClr val="dk1"/>
                </a:solidFill>
              </a:rPr>
              <a:t> </a:t>
            </a:r>
            <a:endParaRPr sz="1600">
              <a:solidFill>
                <a:schemeClr val="dk1"/>
              </a:solidFill>
            </a:endParaRPr>
          </a:p>
          <a:p>
            <a:pPr marL="0" lvl="0" indent="0" algn="l" rtl="0">
              <a:lnSpc>
                <a:spcPct val="115000"/>
              </a:lnSpc>
              <a:spcBef>
                <a:spcPts val="0"/>
              </a:spcBef>
              <a:spcAft>
                <a:spcPts val="0"/>
              </a:spcAft>
              <a:buNone/>
            </a:pPr>
            <a:r>
              <a:rPr lang="en" sz="1600" b="1">
                <a:solidFill>
                  <a:schemeClr val="dk1"/>
                </a:solidFill>
              </a:rPr>
              <a:t>Question 2:</a:t>
            </a:r>
            <a:r>
              <a:rPr lang="en" sz="1600">
                <a:solidFill>
                  <a:schemeClr val="dk1"/>
                </a:solidFill>
              </a:rPr>
              <a:t>  Before Suzie meets her date, what’s the probability he is wearing a mask and cape (she does not know if he is good or bad)?  So, using the formula that they give you, you would multiply the probability of wearing a mask given that he is good by the probability of wearing a cape given that he is good and multiply this by the probability of the “good” class, and then do the same for these probabilities for the “bad” class, and add them together. </a:t>
            </a:r>
            <a:endParaRPr sz="16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ea485356b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ea485356b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US" sz="1400" dirty="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c2f451107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c2f451107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t>The third question is not as straight forward.  Using Naive Bayes assumption and Bayes’ Rule, predict the probability that he is good if he wears a mask and a cape.  So, to solve this one, you m</a:t>
            </a:r>
            <a:r>
              <a:rPr lang="en" sz="1600">
                <a:solidFill>
                  <a:schemeClr val="dk1"/>
                </a:solidFill>
              </a:rPr>
              <a:t>ultiply the probability of wearing a mask given that he is good by the probability of wearing a cape given that he is good by the probability of the “good” class, and then divide that by the product of the probability that he is wearing a mask regardless of class and the probability that he is wearing a cape regardless of class.</a:t>
            </a:r>
            <a:endParaRPr sz="1600"/>
          </a:p>
          <a:p>
            <a:pPr marL="0" lvl="0" indent="0" algn="l" rtl="0">
              <a:lnSpc>
                <a:spcPct val="115000"/>
              </a:lnSpc>
              <a:spcBef>
                <a:spcPts val="0"/>
              </a:spcBef>
              <a:spcAft>
                <a:spcPts val="0"/>
              </a:spcAft>
              <a:buClr>
                <a:schemeClr val="dk1"/>
              </a:buClr>
              <a:buSzPts val="1100"/>
              <a:buFont typeface="Arial"/>
              <a:buNone/>
            </a:pPr>
            <a:endParaRPr sz="1600"/>
          </a:p>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Dr. Weinberger goes through this exercise with slightly different questions in the in person class about 7 or 8 minutes into the video - the link is here on the slide.  So, check that out if you’d like a more in depth explanation of that exercise.</a:t>
            </a:r>
            <a:endParaRPr sz="16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bb6df33c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bb6df33c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t>The final concept is using indexing and slicing, which is applicable to the final project.  In the previous course, Problem Solving with Machine Learning, there were several Numpy exercises, and some of these exercises focused on indexing and slicing.  In the code that you wrote for the knn final project and in the code that you will write for the baby name classifier project, you can avoid writing loops if you utilize indexing and slicing.  In general, it is better to avoid loops if you can when iterating over large datasets.  There are times where loops are necessary, but it’s important to take advantage of NumPy’s ability to do matrix operations whenever possible rather than iterating and looping over data.  So, let’s review the concepts of subsetting and indexing, because there will be similar situations in this course project where you could write a loop, but it would be much better if you didn’t.  </a:t>
            </a:r>
            <a:endParaRPr sz="1400" i="1"/>
          </a:p>
          <a:p>
            <a:pPr marL="0" lvl="0" indent="0" algn="l" rtl="0">
              <a:spcBef>
                <a:spcPts val="0"/>
              </a:spcBef>
              <a:spcAft>
                <a:spcPts val="0"/>
              </a:spcAft>
              <a:buClr>
                <a:schemeClr val="dk1"/>
              </a:buClr>
              <a:buSzPts val="1100"/>
              <a:buFont typeface="Arial"/>
              <a:buNone/>
            </a:pP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c081808866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c08180886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None/>
            </a:pPr>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b58b886af4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b58b886af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Thank you for attending!  We will do this again next week.</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a2ebeb6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a2ebeb6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5523bcc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5523bcc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8180886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0818088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08180886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0818088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t>There are all sorts of resources out there online if you need a more comprehensive statistics refresher.  Personally, I like the Khan Academy videos on statistics.  If it’s been awhile since you’ve thought about or used statistics, Khan Academy has a statistics course, as well as an AP statistics course with several videos, and you can watch all of them, or pick and choose the ones that you think will be helpful.  I also like the 3Blue1Brown series of videos on various math topics.  Here are a few links that I found helpful on Bayes.  There are other helpful resources out there if you need a refresher on statistics in general or on Bayes.  </a:t>
            </a:r>
            <a:endParaRPr sz="1600"/>
          </a:p>
          <a:p>
            <a:pPr marL="0" lvl="0" indent="0" algn="l" rtl="0">
              <a:spcBef>
                <a:spcPts val="0"/>
              </a:spcBef>
              <a:spcAft>
                <a:spcPts val="0"/>
              </a:spcAft>
              <a:buNone/>
            </a:pPr>
            <a:endParaRPr sz="1400"/>
          </a:p>
          <a:p>
            <a:pPr marL="0" lvl="0" indent="0" algn="l" rtl="0">
              <a:spcBef>
                <a:spcPts val="0"/>
              </a:spcBef>
              <a:spcAft>
                <a:spcPts val="0"/>
              </a:spcAft>
              <a:buNone/>
            </a:pP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a485356bb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ea485356bb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 sz="1400">
                <a:solidFill>
                  <a:schemeClr val="dk1"/>
                </a:solidFill>
              </a:rPr>
              <a:t>Note: The link goes into detail about how Bernoulli and Binomial distributions are related, but different.</a:t>
            </a:r>
            <a:endParaRPr sz="14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a485356bb_1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a485356bb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endParaRPr sz="16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rgbClr val="FF0000"/>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rgbClr val="FF0000"/>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rgbClr val="FF0000"/>
              </a:buClr>
              <a:buSzPts val="16000"/>
              <a:buNone/>
              <a:defRPr sz="16000">
                <a:solidFill>
                  <a:srgbClr val="FF0000"/>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rgbClr val="FF0000"/>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rgbClr val="FF0000"/>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FF0000"/>
              </a:buClr>
              <a:buSzPts val="4200"/>
              <a:buNone/>
              <a:defRPr>
                <a:solidFill>
                  <a:srgbClr val="FF0000"/>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rgbClr val="000000"/>
              </a:buClr>
              <a:buSzPts val="1800"/>
              <a:buChar char="●"/>
              <a:defRPr>
                <a:solidFill>
                  <a:srgbClr val="000000"/>
                </a:solidFill>
              </a:defRPr>
            </a:lvl1pPr>
            <a:lvl2pPr marL="914400" lvl="1" indent="-317500">
              <a:spcBef>
                <a:spcPts val="0"/>
              </a:spcBef>
              <a:spcAft>
                <a:spcPts val="0"/>
              </a:spcAft>
              <a:buClr>
                <a:srgbClr val="000000"/>
              </a:buClr>
              <a:buSzPts val="1400"/>
              <a:buChar char="○"/>
              <a:defRPr>
                <a:solidFill>
                  <a:srgbClr val="000000"/>
                </a:solidFill>
              </a:defRPr>
            </a:lvl2pPr>
            <a:lvl3pPr marL="1371600" lvl="2" indent="-317500">
              <a:spcBef>
                <a:spcPts val="0"/>
              </a:spcBef>
              <a:spcAft>
                <a:spcPts val="0"/>
              </a:spcAft>
              <a:buClr>
                <a:srgbClr val="000000"/>
              </a:buClr>
              <a:buSzPts val="1400"/>
              <a:buChar char="■"/>
              <a:defRPr>
                <a:solidFill>
                  <a:srgbClr val="000000"/>
                </a:solidFill>
              </a:defRPr>
            </a:lvl3pPr>
            <a:lvl4pPr marL="1828800" lvl="3" indent="-317500">
              <a:spcBef>
                <a:spcPts val="0"/>
              </a:spcBef>
              <a:spcAft>
                <a:spcPts val="0"/>
              </a:spcAft>
              <a:buClr>
                <a:srgbClr val="000000"/>
              </a:buClr>
              <a:buSzPts val="1400"/>
              <a:buChar char="●"/>
              <a:defRPr>
                <a:solidFill>
                  <a:srgbClr val="000000"/>
                </a:solidFill>
              </a:defRPr>
            </a:lvl4pPr>
            <a:lvl5pPr marL="2286000" lvl="4" indent="-317500">
              <a:spcBef>
                <a:spcPts val="0"/>
              </a:spcBef>
              <a:spcAft>
                <a:spcPts val="0"/>
              </a:spcAft>
              <a:buClr>
                <a:srgbClr val="000000"/>
              </a:buClr>
              <a:buSzPts val="1400"/>
              <a:buChar char="○"/>
              <a:defRPr>
                <a:solidFill>
                  <a:srgbClr val="000000"/>
                </a:solidFill>
              </a:defRPr>
            </a:lvl5pPr>
            <a:lvl6pPr marL="2743200" lvl="5" indent="-317500">
              <a:spcBef>
                <a:spcPts val="0"/>
              </a:spcBef>
              <a:spcAft>
                <a:spcPts val="0"/>
              </a:spcAft>
              <a:buClr>
                <a:srgbClr val="000000"/>
              </a:buClr>
              <a:buSzPts val="1400"/>
              <a:buChar char="■"/>
              <a:defRPr>
                <a:solidFill>
                  <a:srgbClr val="000000"/>
                </a:solidFill>
              </a:defRPr>
            </a:lvl6pPr>
            <a:lvl7pPr marL="3200400" lvl="6" indent="-317500">
              <a:spcBef>
                <a:spcPts val="0"/>
              </a:spcBef>
              <a:spcAft>
                <a:spcPts val="0"/>
              </a:spcAft>
              <a:buClr>
                <a:srgbClr val="000000"/>
              </a:buClr>
              <a:buSzPts val="1400"/>
              <a:buChar char="●"/>
              <a:defRPr>
                <a:solidFill>
                  <a:srgbClr val="000000"/>
                </a:solidFill>
              </a:defRPr>
            </a:lvl7pPr>
            <a:lvl8pPr marL="3657600" lvl="7" indent="-317500">
              <a:spcBef>
                <a:spcPts val="0"/>
              </a:spcBef>
              <a:spcAft>
                <a:spcPts val="0"/>
              </a:spcAft>
              <a:buClr>
                <a:srgbClr val="000000"/>
              </a:buClr>
              <a:buSzPts val="1400"/>
              <a:buChar char="○"/>
              <a:defRPr>
                <a:solidFill>
                  <a:srgbClr val="000000"/>
                </a:solidFill>
              </a:defRPr>
            </a:lvl8pPr>
            <a:lvl9pPr marL="4114800" lvl="8" indent="-317500">
              <a:spcBef>
                <a:spcPts val="0"/>
              </a:spcBef>
              <a:spcAft>
                <a:spcPts val="0"/>
              </a:spcAft>
              <a:buClr>
                <a:srgbClr val="000000"/>
              </a:buClr>
              <a:buSzPts val="1400"/>
              <a:buChar char="■"/>
              <a:defRPr>
                <a:solidFill>
                  <a:srgbClr val="000000"/>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hyperlink" Target="https://www.youtube.com/watch?v=Dp9sgIvaKP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iseodd.github.io/techblog/2017/01/01/mle-vs-map/"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www.youtube.com/watch?v=VDK0nkjFh5U"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RIawrYLVdIw" TargetMode="External"/><Relationship Id="rId7" Type="http://schemas.openxmlformats.org/officeDocument/2006/relationships/hyperlink" Target="https://www.youtube.com/watch?v=GnkDzIOxfzI"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youtube.com/watch?v=rqB0XWoMreU" TargetMode="External"/><Relationship Id="rId5" Type="http://schemas.openxmlformats.org/officeDocument/2006/relationships/hyperlink" Target="https://www.youtube.com/watch?v=VDK0nkjFh5U" TargetMode="External"/><Relationship Id="rId4" Type="http://schemas.openxmlformats.org/officeDocument/2006/relationships/hyperlink" Target="https://www.youtube.com/watch?v=pDHEX2usCS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U_85TaXbeIo"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www.youtube.com/watch?v=O2L2Uv9pdDA" TargetMode="External"/><Relationship Id="rId4" Type="http://schemas.openxmlformats.org/officeDocument/2006/relationships/hyperlink" Target="https://www.youtube.com/watch?v=HZGCoVF3Yv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unf.edu/~cwinton/html/cop4300/s09/class.notes/DiscreteDist.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en"/>
              <a:t>CIS532v2: </a:t>
            </a:r>
            <a:br>
              <a:rPr lang="en"/>
            </a:br>
            <a:r>
              <a:rPr lang="en"/>
              <a:t>Estimating Probability Distributions</a:t>
            </a:r>
            <a:endParaRPr/>
          </a:p>
        </p:txBody>
      </p:sp>
      <p:sp>
        <p:nvSpPr>
          <p:cNvPr id="63" name="Google Shape;63;p13"/>
          <p:cNvSpPr txBox="1">
            <a:spLocks noGrp="1"/>
          </p:cNvSpPr>
          <p:nvPr>
            <p:ph type="subTitle" idx="4294967295"/>
          </p:nvPr>
        </p:nvSpPr>
        <p:spPr>
          <a:xfrm>
            <a:off x="1753975" y="3781775"/>
            <a:ext cx="1731900" cy="480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440"/>
              <a:buNone/>
            </a:pPr>
            <a:r>
              <a:rPr lang="en" sz="1620"/>
              <a:t>Live Session 1</a:t>
            </a:r>
            <a:endParaRPr sz="1620"/>
          </a:p>
        </p:txBody>
      </p:sp>
      <p:sp>
        <p:nvSpPr>
          <p:cNvPr id="64" name="Google Shape;64;p13"/>
          <p:cNvSpPr txBox="1">
            <a:spLocks noGrp="1"/>
          </p:cNvSpPr>
          <p:nvPr>
            <p:ph type="subTitle" idx="4294967295"/>
          </p:nvPr>
        </p:nvSpPr>
        <p:spPr>
          <a:xfrm>
            <a:off x="5887975" y="3781775"/>
            <a:ext cx="1731900" cy="480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440"/>
              <a:buNone/>
            </a:pPr>
            <a:r>
              <a:rPr lang="en" sz="1620" dirty="0"/>
              <a:t>Ernest Green</a:t>
            </a:r>
            <a:endParaRPr sz="162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Estimating Distributions from Data</a:t>
            </a:r>
            <a:endParaRPr/>
          </a:p>
        </p:txBody>
      </p:sp>
      <p:sp>
        <p:nvSpPr>
          <p:cNvPr id="204" name="Google Shape;204;p25"/>
          <p:cNvSpPr txBox="1">
            <a:spLocks noGrp="1"/>
          </p:cNvSpPr>
          <p:nvPr>
            <p:ph type="body" idx="1"/>
          </p:nvPr>
        </p:nvSpPr>
        <p:spPr>
          <a:xfrm>
            <a:off x="311700" y="1225225"/>
            <a:ext cx="8520600" cy="3354000"/>
          </a:xfrm>
          <a:prstGeom prst="rect">
            <a:avLst/>
          </a:prstGeom>
          <a:noFill/>
        </p:spPr>
        <p:txBody>
          <a:bodyPr spcFirstLastPara="1" wrap="square" lIns="91425" tIns="91425" rIns="91425" bIns="91425" anchor="t" anchorCtr="0">
            <a:normAutofit/>
          </a:bodyPr>
          <a:lstStyle/>
          <a:p>
            <a:pPr marL="457200" lvl="0" indent="-381000" algn="l" rtl="0">
              <a:lnSpc>
                <a:spcPct val="95000"/>
              </a:lnSpc>
              <a:spcBef>
                <a:spcPts val="1200"/>
              </a:spcBef>
              <a:spcAft>
                <a:spcPts val="0"/>
              </a:spcAft>
              <a:buClr>
                <a:srgbClr val="25282A"/>
              </a:buClr>
              <a:buSzPts val="2400"/>
              <a:buChar char="-"/>
            </a:pPr>
            <a:r>
              <a:rPr lang="en" sz="2400" b="1"/>
              <a:t>Bayes Optimal Classifier</a:t>
            </a:r>
            <a:r>
              <a:rPr lang="en" sz="2400"/>
              <a:t> - Bayes Theorem applied, but only works if you know the actual distribution of all data</a:t>
            </a:r>
            <a:endParaRPr sz="2400"/>
          </a:p>
        </p:txBody>
      </p:sp>
      <p:sp>
        <p:nvSpPr>
          <p:cNvPr id="205" name="Google Shape;205;p25"/>
          <p:cNvSpPr/>
          <p:nvPr/>
        </p:nvSpPr>
        <p:spPr>
          <a:xfrm>
            <a:off x="1578275" y="28183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1558975" y="34196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5972825" y="3484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5515625" y="25778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1883075" y="3527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1987713" y="3188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4432913"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3077225" y="25487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a:off x="4791725" y="254038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2949875" y="41899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3915425" y="28765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a:off x="3851750"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a:off x="5972825" y="2951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2492675" y="3035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1603325" y="4020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a:off x="2797475" y="33406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a:off x="5363225"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a:off x="3102275" y="3645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a:off x="5134625" y="2799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a:off x="3407075"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a:off x="3775550" y="3806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a:off x="4683688" y="4127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a:off x="4296425" y="2494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a:off x="4150288"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a:off x="70145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2556350" y="29514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7014575" y="27823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6524175" y="3258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6878113"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44488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20354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4906025" y="4173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a:off x="5287013"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2645075" y="4170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2035475" y="2577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1298525" y="303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3775550" y="34134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4144025"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3559475" y="41026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4448825" y="3181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a:off x="3394550" y="29707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a:off x="241647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4906025" y="3638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5058425" y="37909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3013550" y="3369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3013550" y="377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6125225" y="38155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5153675" y="24519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112107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4448825" y="2646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66274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6125225" y="2418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p:nvPr/>
        </p:nvSpPr>
        <p:spPr>
          <a:xfrm>
            <a:off x="3686825" y="250508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5"/>
          <p:cNvSpPr/>
          <p:nvPr/>
        </p:nvSpPr>
        <p:spPr>
          <a:xfrm>
            <a:off x="5058425"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p:nvPr/>
        </p:nvSpPr>
        <p:spPr>
          <a:xfrm>
            <a:off x="5766725" y="442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a:off x="536322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3927950" y="423212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p:nvPr/>
        </p:nvSpPr>
        <p:spPr>
          <a:xfrm>
            <a:off x="6430025" y="2801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a:off x="5629925" y="273023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a:off x="617022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a:off x="6125225" y="4323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5766725" y="34196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a:off x="6125225" y="3638550"/>
            <a:ext cx="2836200" cy="1194000"/>
          </a:xfrm>
          <a:prstGeom prst="rect">
            <a:avLst/>
          </a:prstGeom>
          <a:solidFill>
            <a:srgbClr val="779DCC">
              <a:alpha val="8771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Actual data distribution is approximately 2:1</a:t>
            </a:r>
            <a:endParaRPr sz="2100" b="1"/>
          </a:p>
        </p:txBody>
      </p:sp>
      <p:sp>
        <p:nvSpPr>
          <p:cNvPr id="268" name="Google Shape;268;p25"/>
          <p:cNvSpPr/>
          <p:nvPr/>
        </p:nvSpPr>
        <p:spPr>
          <a:xfrm>
            <a:off x="467742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Estimating Distributions from Data</a:t>
            </a:r>
            <a:endParaRPr/>
          </a:p>
        </p:txBody>
      </p:sp>
      <p:sp>
        <p:nvSpPr>
          <p:cNvPr id="274" name="Google Shape;274;p26"/>
          <p:cNvSpPr txBox="1">
            <a:spLocks noGrp="1"/>
          </p:cNvSpPr>
          <p:nvPr>
            <p:ph type="body" idx="1"/>
          </p:nvPr>
        </p:nvSpPr>
        <p:spPr>
          <a:xfrm>
            <a:off x="311700" y="1225225"/>
            <a:ext cx="8520600" cy="3354000"/>
          </a:xfrm>
          <a:prstGeom prst="rect">
            <a:avLst/>
          </a:prstGeom>
          <a:noFill/>
        </p:spPr>
        <p:txBody>
          <a:bodyPr spcFirstLastPara="1" wrap="square" lIns="91425" tIns="91425" rIns="91425" bIns="91425" anchor="t" anchorCtr="0">
            <a:normAutofit/>
          </a:bodyPr>
          <a:lstStyle/>
          <a:p>
            <a:pPr marL="457200" lvl="0" indent="-381000" algn="l" rtl="0">
              <a:lnSpc>
                <a:spcPct val="95000"/>
              </a:lnSpc>
              <a:spcBef>
                <a:spcPts val="1200"/>
              </a:spcBef>
              <a:spcAft>
                <a:spcPts val="0"/>
              </a:spcAft>
              <a:buClr>
                <a:srgbClr val="25282A"/>
              </a:buClr>
              <a:buSzPts val="2400"/>
              <a:buChar char="-"/>
            </a:pPr>
            <a:r>
              <a:rPr lang="en" sz="2400" b="1"/>
              <a:t>Bayes Optimal Classifier</a:t>
            </a:r>
            <a:r>
              <a:rPr lang="en" sz="2400"/>
              <a:t> - Bayes Theorem applied, but only works if you know the actual distribution of all data</a:t>
            </a:r>
            <a:endParaRPr sz="2400"/>
          </a:p>
        </p:txBody>
      </p:sp>
      <p:sp>
        <p:nvSpPr>
          <p:cNvPr id="275" name="Google Shape;275;p26"/>
          <p:cNvSpPr/>
          <p:nvPr/>
        </p:nvSpPr>
        <p:spPr>
          <a:xfrm>
            <a:off x="1578275" y="28183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1558975" y="34196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972825" y="3484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515625" y="25778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1883075" y="3527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1987713" y="3188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4432913"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077225" y="25487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4791725" y="254038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2949875" y="41899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3915425" y="28765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3851750"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5972825" y="2951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492675" y="3035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1603325" y="4020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97475" y="33406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5363225"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3102275" y="3645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5134625" y="2799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3407075"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3775550" y="3806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4683688" y="4127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4296425" y="2494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4150288"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70145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556350" y="29514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7014575" y="27823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6524175" y="3258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6878113"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44488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0354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4906025" y="4173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5287013"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645075" y="4170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035475" y="2577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1298525" y="303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775550" y="34134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4144025"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559475" y="41026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4448825" y="3181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3394550" y="29707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41647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4906025" y="3638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5058425" y="37909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3013550" y="3369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3013550" y="377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6125225" y="38155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5153675" y="24519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12107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4448825" y="2646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66274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6125225" y="2418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3686825" y="250508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5058425"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5766725" y="442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536322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3927950" y="423212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6430025" y="2801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5629925" y="273023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617022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6125225" y="4323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5766725" y="34196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685325" y="2728550"/>
            <a:ext cx="1979700" cy="1752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741900" y="2301950"/>
            <a:ext cx="2836200" cy="1194000"/>
          </a:xfrm>
          <a:prstGeom prst="rect">
            <a:avLst/>
          </a:prstGeom>
          <a:solidFill>
            <a:srgbClr val="779DCC">
              <a:alpha val="8771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If we happen to sample from here, appears to be 4:5</a:t>
            </a:r>
            <a:endParaRPr sz="2100" b="1"/>
          </a:p>
        </p:txBody>
      </p:sp>
      <p:sp>
        <p:nvSpPr>
          <p:cNvPr id="339" name="Google Shape;339;p26"/>
          <p:cNvSpPr/>
          <p:nvPr/>
        </p:nvSpPr>
        <p:spPr>
          <a:xfrm>
            <a:off x="467742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Estimating Distributions from Data</a:t>
            </a:r>
            <a:endParaRPr/>
          </a:p>
        </p:txBody>
      </p:sp>
      <p:sp>
        <p:nvSpPr>
          <p:cNvPr id="345" name="Google Shape;345;p27"/>
          <p:cNvSpPr txBox="1">
            <a:spLocks noGrp="1"/>
          </p:cNvSpPr>
          <p:nvPr>
            <p:ph type="body" idx="1"/>
          </p:nvPr>
        </p:nvSpPr>
        <p:spPr>
          <a:xfrm>
            <a:off x="311700" y="1225225"/>
            <a:ext cx="8520600" cy="3354000"/>
          </a:xfrm>
          <a:prstGeom prst="rect">
            <a:avLst/>
          </a:prstGeom>
          <a:noFill/>
        </p:spPr>
        <p:txBody>
          <a:bodyPr spcFirstLastPara="1" wrap="square" lIns="91425" tIns="91425" rIns="91425" bIns="91425" anchor="t" anchorCtr="0">
            <a:normAutofit/>
          </a:bodyPr>
          <a:lstStyle/>
          <a:p>
            <a:pPr marL="457200" lvl="0" indent="-381000" algn="l" rtl="0">
              <a:lnSpc>
                <a:spcPct val="95000"/>
              </a:lnSpc>
              <a:spcBef>
                <a:spcPts val="1200"/>
              </a:spcBef>
              <a:spcAft>
                <a:spcPts val="0"/>
              </a:spcAft>
              <a:buClr>
                <a:srgbClr val="25282A"/>
              </a:buClr>
              <a:buSzPts val="2400"/>
              <a:buChar char="-"/>
            </a:pPr>
            <a:r>
              <a:rPr lang="en" sz="2400" b="1"/>
              <a:t>Bayes Optimal Classifier</a:t>
            </a:r>
            <a:r>
              <a:rPr lang="en" sz="2400"/>
              <a:t> - Bayes Theorem applied, but only works if you know the actual distribution of all data</a:t>
            </a:r>
            <a:endParaRPr sz="2400"/>
          </a:p>
        </p:txBody>
      </p:sp>
      <p:sp>
        <p:nvSpPr>
          <p:cNvPr id="346" name="Google Shape;346;p27"/>
          <p:cNvSpPr/>
          <p:nvPr/>
        </p:nvSpPr>
        <p:spPr>
          <a:xfrm>
            <a:off x="1578275" y="28183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a:off x="1558975" y="34196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7"/>
          <p:cNvSpPr/>
          <p:nvPr/>
        </p:nvSpPr>
        <p:spPr>
          <a:xfrm>
            <a:off x="5972825" y="3484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7"/>
          <p:cNvSpPr/>
          <p:nvPr/>
        </p:nvSpPr>
        <p:spPr>
          <a:xfrm>
            <a:off x="5515625" y="25778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7"/>
          <p:cNvSpPr/>
          <p:nvPr/>
        </p:nvSpPr>
        <p:spPr>
          <a:xfrm>
            <a:off x="1883075" y="3527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7"/>
          <p:cNvSpPr/>
          <p:nvPr/>
        </p:nvSpPr>
        <p:spPr>
          <a:xfrm>
            <a:off x="1987713" y="3188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7"/>
          <p:cNvSpPr/>
          <p:nvPr/>
        </p:nvSpPr>
        <p:spPr>
          <a:xfrm>
            <a:off x="4432913"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7"/>
          <p:cNvSpPr/>
          <p:nvPr/>
        </p:nvSpPr>
        <p:spPr>
          <a:xfrm>
            <a:off x="3077225" y="25487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7"/>
          <p:cNvSpPr/>
          <p:nvPr/>
        </p:nvSpPr>
        <p:spPr>
          <a:xfrm>
            <a:off x="4791725" y="254038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2949875" y="41899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3915425" y="28765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3851750"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5972825" y="2951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a:off x="2492675" y="3035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a:off x="1603325" y="4020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2797475" y="33406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5363225"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a:off x="3102275" y="3645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a:off x="5134625" y="2799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3407075"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3775550" y="3806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4683688" y="4127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4296425" y="2494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4150288"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70145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2556350" y="29514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7014575" y="27823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6524175" y="3258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6878113"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44488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20354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4906025" y="4173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5287013"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645075" y="4170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2035475" y="2577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a:off x="1298525" y="303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a:off x="3775550" y="34134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a:off x="4144025"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3559475" y="41026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4448825" y="3181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3394550" y="29707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241647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4906025" y="3638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a:off x="5058425" y="37909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3013550" y="3369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3013550" y="377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6125225" y="38155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5153675" y="24519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112107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a:off x="4448825" y="2646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66274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6125225" y="2418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3686825" y="250508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a:off x="5058425"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5766725" y="442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536322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3927950" y="423212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6430025" y="2801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5629925" y="273023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617022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6125225" y="4323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5766725" y="34196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5668025" y="2425050"/>
            <a:ext cx="1979700" cy="1752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2741900" y="2301950"/>
            <a:ext cx="2836200" cy="1194000"/>
          </a:xfrm>
          <a:prstGeom prst="rect">
            <a:avLst/>
          </a:prstGeom>
          <a:solidFill>
            <a:srgbClr val="779DCC">
              <a:alpha val="8771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If we happen to sample from here, appears to be 5:1</a:t>
            </a:r>
            <a:endParaRPr sz="2100" b="1"/>
          </a:p>
        </p:txBody>
      </p:sp>
      <p:sp>
        <p:nvSpPr>
          <p:cNvPr id="410" name="Google Shape;410;p27"/>
          <p:cNvSpPr/>
          <p:nvPr/>
        </p:nvSpPr>
        <p:spPr>
          <a:xfrm>
            <a:off x="467742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Estimating Distributions from Data</a:t>
            </a:r>
            <a:endParaRPr/>
          </a:p>
        </p:txBody>
      </p:sp>
      <p:sp>
        <p:nvSpPr>
          <p:cNvPr id="416" name="Google Shape;416;p28"/>
          <p:cNvSpPr txBox="1">
            <a:spLocks noGrp="1"/>
          </p:cNvSpPr>
          <p:nvPr>
            <p:ph type="body" idx="1"/>
          </p:nvPr>
        </p:nvSpPr>
        <p:spPr>
          <a:xfrm>
            <a:off x="311700" y="1225225"/>
            <a:ext cx="8520600" cy="3354000"/>
          </a:xfrm>
          <a:prstGeom prst="rect">
            <a:avLst/>
          </a:prstGeom>
          <a:noFill/>
        </p:spPr>
        <p:txBody>
          <a:bodyPr spcFirstLastPara="1" wrap="square" lIns="91425" tIns="91425" rIns="91425" bIns="91425" anchor="t" anchorCtr="0">
            <a:normAutofit/>
          </a:bodyPr>
          <a:lstStyle/>
          <a:p>
            <a:pPr marL="457200" lvl="0" indent="-381000" algn="l" rtl="0">
              <a:lnSpc>
                <a:spcPct val="95000"/>
              </a:lnSpc>
              <a:spcBef>
                <a:spcPts val="1200"/>
              </a:spcBef>
              <a:spcAft>
                <a:spcPts val="0"/>
              </a:spcAft>
              <a:buClr>
                <a:srgbClr val="25282A"/>
              </a:buClr>
              <a:buSzPts val="2400"/>
              <a:buChar char="-"/>
            </a:pPr>
            <a:r>
              <a:rPr lang="en" sz="2400" b="1"/>
              <a:t>Bayes Optimal Classifier</a:t>
            </a:r>
            <a:r>
              <a:rPr lang="en" sz="2400"/>
              <a:t> - Bayes Theorem applied, but only works if you know the actual distribution of all data</a:t>
            </a:r>
            <a:endParaRPr sz="2400"/>
          </a:p>
        </p:txBody>
      </p:sp>
      <p:sp>
        <p:nvSpPr>
          <p:cNvPr id="417" name="Google Shape;417;p28"/>
          <p:cNvSpPr/>
          <p:nvPr/>
        </p:nvSpPr>
        <p:spPr>
          <a:xfrm>
            <a:off x="1578275" y="28183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1558975" y="34196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5972825" y="3484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515625" y="25778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1883075" y="3527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1987713" y="3188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4432913"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3077225" y="25487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4791725" y="254038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2949875" y="41899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3915425" y="28765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3851750"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972825" y="2951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2492675" y="3035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1603325" y="4020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2797475" y="33406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5363225"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3102275" y="3645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5134625" y="2799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3407075"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3775550" y="3806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4683688" y="4127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4296425" y="2494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4150288"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0145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2556350" y="29514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7014575" y="27823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6524175" y="3258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6878113"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44488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20354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467742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4906025" y="41732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5287013"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2645075" y="4170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2035475" y="2577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1298525" y="303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3775550" y="34134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4144025"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3559475" y="41026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4448825" y="3181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3394550" y="29707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41647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4906025" y="3638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5058425" y="37909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3013550" y="3369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3013550" y="377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6125225" y="38155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5153675" y="24519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112107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4448825" y="2646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66274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6125225" y="2418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3686825" y="250508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5058425"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5766725" y="442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536322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3927950" y="423212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6430025" y="2801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5629925" y="273023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617022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6125225" y="4323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5766725" y="34196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3290975" y="2425050"/>
            <a:ext cx="1979700" cy="1752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5877575" y="2253100"/>
            <a:ext cx="2836200" cy="1194000"/>
          </a:xfrm>
          <a:prstGeom prst="rect">
            <a:avLst/>
          </a:prstGeom>
          <a:solidFill>
            <a:srgbClr val="779DCC">
              <a:alpha val="8771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If we happen to sample from here, appears to be 3:1</a:t>
            </a:r>
            <a:endParaRPr sz="21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Estimating Distributions from Data</a:t>
            </a:r>
            <a:endParaRPr/>
          </a:p>
        </p:txBody>
      </p:sp>
      <p:sp>
        <p:nvSpPr>
          <p:cNvPr id="487" name="Google Shape;487;p29"/>
          <p:cNvSpPr txBox="1">
            <a:spLocks noGrp="1"/>
          </p:cNvSpPr>
          <p:nvPr>
            <p:ph type="body" idx="1"/>
          </p:nvPr>
        </p:nvSpPr>
        <p:spPr>
          <a:xfrm>
            <a:off x="311700" y="1225225"/>
            <a:ext cx="8520600" cy="3354000"/>
          </a:xfrm>
          <a:prstGeom prst="rect">
            <a:avLst/>
          </a:prstGeom>
          <a:noFill/>
        </p:spPr>
        <p:txBody>
          <a:bodyPr spcFirstLastPara="1" wrap="square" lIns="91425" tIns="91425" rIns="91425" bIns="91425" anchor="t" anchorCtr="0">
            <a:normAutofit/>
          </a:bodyPr>
          <a:lstStyle/>
          <a:p>
            <a:pPr marL="457200" lvl="0" indent="-381000" algn="l" rtl="0">
              <a:lnSpc>
                <a:spcPct val="95000"/>
              </a:lnSpc>
              <a:spcBef>
                <a:spcPts val="1200"/>
              </a:spcBef>
              <a:spcAft>
                <a:spcPts val="0"/>
              </a:spcAft>
              <a:buClr>
                <a:srgbClr val="25282A"/>
              </a:buClr>
              <a:buSzPts val="2400"/>
              <a:buChar char="-"/>
            </a:pPr>
            <a:r>
              <a:rPr lang="en" sz="2400" b="1"/>
              <a:t>Bayes Optimal Classifier</a:t>
            </a:r>
            <a:r>
              <a:rPr lang="en" sz="2400"/>
              <a:t> - Bayes Theorem applied, but only works if you know the actual distribution of all data</a:t>
            </a:r>
            <a:br>
              <a:rPr lang="en" sz="2400"/>
            </a:br>
            <a:endParaRPr sz="2400"/>
          </a:p>
          <a:p>
            <a:pPr marL="914400" lvl="1" indent="-381000" algn="l" rtl="0">
              <a:lnSpc>
                <a:spcPct val="95000"/>
              </a:lnSpc>
              <a:spcBef>
                <a:spcPts val="0"/>
              </a:spcBef>
              <a:spcAft>
                <a:spcPts val="0"/>
              </a:spcAft>
              <a:buSzPts val="2400"/>
              <a:buChar char="-"/>
            </a:pPr>
            <a:r>
              <a:rPr lang="en" sz="2400"/>
              <a:t>...and you never actually know the underlying distribution of your data</a:t>
            </a:r>
            <a:br>
              <a:rPr lang="en" sz="2400"/>
            </a:b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Maximum Likelihood Estimation</a:t>
            </a:r>
            <a:endParaRPr/>
          </a:p>
        </p:txBody>
      </p:sp>
      <p:sp>
        <p:nvSpPr>
          <p:cNvPr id="493" name="Google Shape;493;p3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Step 1: Estimate the distribution of your data based on known parameters </a:t>
            </a:r>
            <a:endParaRPr sz="2000"/>
          </a:p>
          <a:p>
            <a:pPr marL="0" lvl="0" indent="0" algn="l" rtl="0">
              <a:spcBef>
                <a:spcPts val="1200"/>
              </a:spcBef>
              <a:spcAft>
                <a:spcPts val="0"/>
              </a:spcAft>
              <a:buNone/>
            </a:pPr>
            <a:r>
              <a:rPr lang="en" sz="2000"/>
              <a:t>	</a:t>
            </a:r>
            <a:r>
              <a:rPr lang="en" sz="2000" b="1"/>
              <a:t>Coin flip</a:t>
            </a:r>
            <a:r>
              <a:rPr lang="en" sz="2000"/>
              <a:t>: it’s either heads or tails, so binomial distribution</a:t>
            </a:r>
            <a:endParaRPr sz="2000"/>
          </a:p>
          <a:p>
            <a:pPr marL="0" lvl="0" indent="0" algn="l" rtl="0">
              <a:spcBef>
                <a:spcPts val="1200"/>
              </a:spcBef>
              <a:spcAft>
                <a:spcPts val="0"/>
              </a:spcAft>
              <a:buNone/>
            </a:pPr>
            <a:endParaRPr sz="2000"/>
          </a:p>
          <a:p>
            <a:pPr marL="0" lvl="0" indent="0" algn="l" rtl="0">
              <a:spcBef>
                <a:spcPts val="1200"/>
              </a:spcBef>
              <a:spcAft>
                <a:spcPts val="1200"/>
              </a:spcAft>
              <a:buNone/>
            </a:pPr>
            <a:r>
              <a:rPr lang="en" sz="2000"/>
              <a:t>Take the data you observe, tweak those parameters until what you observed becomes as likely as possible (becomes maximized)</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Estimating Theta</a:t>
            </a:r>
            <a:endParaRPr/>
          </a:p>
        </p:txBody>
      </p:sp>
      <p:sp>
        <p:nvSpPr>
          <p:cNvPr id="499" name="Google Shape;499;p3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In a binomial distribution, theta is the likelihood of a target outcome</a:t>
            </a:r>
            <a:endParaRPr sz="2000"/>
          </a:p>
          <a:p>
            <a:pPr marL="0" lvl="0" indent="0" algn="l" rtl="0">
              <a:spcBef>
                <a:spcPts val="1200"/>
              </a:spcBef>
              <a:spcAft>
                <a:spcPts val="0"/>
              </a:spcAft>
              <a:buNone/>
            </a:pPr>
            <a:r>
              <a:rPr lang="en" sz="2000"/>
              <a:t>The probability of theta for given data approximately equals theta to the power of an observed outcome times 1-theta to the power of the other outcome</a:t>
            </a:r>
            <a:endParaRPr sz="2000"/>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500" name="Google Shape;500;p31"/>
          <p:cNvPicPr preferRelativeResize="0"/>
          <p:nvPr/>
        </p:nvPicPr>
        <p:blipFill>
          <a:blip r:embed="rId3">
            <a:alphaModFix/>
          </a:blip>
          <a:stretch>
            <a:fillRect/>
          </a:stretch>
        </p:blipFill>
        <p:spPr>
          <a:xfrm>
            <a:off x="2214550" y="3062150"/>
            <a:ext cx="4286250" cy="819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Simplifying Theta</a:t>
            </a:r>
            <a:endParaRPr/>
          </a:p>
        </p:txBody>
      </p:sp>
      <p:sp>
        <p:nvSpPr>
          <p:cNvPr id="506" name="Google Shape;506;p3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100"/>
              <a:t>But first… a note about log values</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Case for Log Values - Simplification</a:t>
            </a:r>
            <a:endParaRPr/>
          </a:p>
        </p:txBody>
      </p:sp>
      <p:sp>
        <p:nvSpPr>
          <p:cNvPr id="512" name="Google Shape;512;p33"/>
          <p:cNvSpPr txBox="1">
            <a:spLocks noGrp="1"/>
          </p:cNvSpPr>
          <p:nvPr>
            <p:ph type="body" idx="1"/>
          </p:nvPr>
        </p:nvSpPr>
        <p:spPr>
          <a:xfrm>
            <a:off x="311700" y="1225225"/>
            <a:ext cx="8520600" cy="3523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900"/>
              <a:t>Log (natural log) is the inverse of Exponential</a:t>
            </a:r>
            <a:endParaRPr sz="1900"/>
          </a:p>
          <a:p>
            <a:pPr marL="0" lvl="0" indent="0" algn="l" rtl="0">
              <a:spcBef>
                <a:spcPts val="1200"/>
              </a:spcBef>
              <a:spcAft>
                <a:spcPts val="0"/>
              </a:spcAft>
              <a:buNone/>
            </a:pPr>
            <a:endParaRPr sz="1900"/>
          </a:p>
          <a:p>
            <a:pPr marL="0" lvl="0" indent="0" algn="l" rtl="0">
              <a:spcBef>
                <a:spcPts val="1200"/>
              </a:spcBef>
              <a:spcAft>
                <a:spcPts val="0"/>
              </a:spcAft>
              <a:buNone/>
            </a:pPr>
            <a:r>
              <a:rPr lang="en" sz="1900"/>
              <a:t>Has some interesting properties that can be used to simplify calculations:</a:t>
            </a:r>
            <a:endParaRPr sz="1900"/>
          </a:p>
          <a:p>
            <a:pPr marL="0" lvl="0" indent="0" algn="l" rtl="0">
              <a:spcBef>
                <a:spcPts val="1200"/>
              </a:spcBef>
              <a:spcAft>
                <a:spcPts val="0"/>
              </a:spcAft>
              <a:buNone/>
            </a:pPr>
            <a:r>
              <a:rPr lang="en" sz="1900"/>
              <a:t>	log(a * b) = log(a) + log(b)</a:t>
            </a:r>
            <a:endParaRPr sz="1900"/>
          </a:p>
          <a:p>
            <a:pPr marL="0" lvl="0" indent="0" algn="l" rtl="0">
              <a:spcBef>
                <a:spcPts val="1200"/>
              </a:spcBef>
              <a:spcAft>
                <a:spcPts val="0"/>
              </a:spcAft>
              <a:buNone/>
            </a:pPr>
            <a:r>
              <a:rPr lang="en" sz="1900"/>
              <a:t>	log(a / b) = log(a) - log(b)</a:t>
            </a:r>
            <a:endParaRPr sz="1900"/>
          </a:p>
          <a:p>
            <a:pPr marL="0" lvl="0" indent="0" algn="l" rtl="0">
              <a:spcBef>
                <a:spcPts val="1200"/>
              </a:spcBef>
              <a:spcAft>
                <a:spcPts val="0"/>
              </a:spcAft>
              <a:buNone/>
            </a:pPr>
            <a:endParaRPr/>
          </a:p>
          <a:p>
            <a:pPr marL="0" lvl="0" indent="0" algn="l" rtl="0">
              <a:spcBef>
                <a:spcPts val="1200"/>
              </a:spcBef>
              <a:spcAft>
                <a:spcPts val="1200"/>
              </a:spcAft>
              <a:buNone/>
            </a:pPr>
            <a:r>
              <a:rPr lang="en"/>
              <a:t>                                       </a:t>
            </a:r>
            <a:r>
              <a:rPr lang="en" sz="2900" b="1"/>
              <a:t>==</a:t>
            </a:r>
            <a:r>
              <a:rPr lang="en"/>
              <a:t> </a:t>
            </a:r>
            <a:endParaRPr/>
          </a:p>
        </p:txBody>
      </p:sp>
      <p:pic>
        <p:nvPicPr>
          <p:cNvPr id="513" name="Google Shape;513;p33"/>
          <p:cNvPicPr preferRelativeResize="0"/>
          <p:nvPr/>
        </p:nvPicPr>
        <p:blipFill>
          <a:blip r:embed="rId3">
            <a:alphaModFix/>
          </a:blip>
          <a:stretch>
            <a:fillRect/>
          </a:stretch>
        </p:blipFill>
        <p:spPr>
          <a:xfrm>
            <a:off x="565350" y="3985550"/>
            <a:ext cx="1971175" cy="726225"/>
          </a:xfrm>
          <a:prstGeom prst="rect">
            <a:avLst/>
          </a:prstGeom>
          <a:noFill/>
          <a:ln>
            <a:noFill/>
          </a:ln>
        </p:spPr>
      </p:pic>
      <p:pic>
        <p:nvPicPr>
          <p:cNvPr id="514" name="Google Shape;514;p33"/>
          <p:cNvPicPr preferRelativeResize="0"/>
          <p:nvPr/>
        </p:nvPicPr>
        <p:blipFill>
          <a:blip r:embed="rId4">
            <a:alphaModFix/>
          </a:blip>
          <a:stretch>
            <a:fillRect/>
          </a:stretch>
        </p:blipFill>
        <p:spPr>
          <a:xfrm>
            <a:off x="3292250" y="3948600"/>
            <a:ext cx="4419600" cy="80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Simplifying Theta - First Derivative</a:t>
            </a:r>
            <a:endParaRPr/>
          </a:p>
        </p:txBody>
      </p:sp>
      <p:sp>
        <p:nvSpPr>
          <p:cNvPr id="520" name="Google Shape;520;p3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maximize a function, take the first derivative and set it equal to zero</a:t>
            </a:r>
            <a:endParaRPr/>
          </a:p>
          <a:p>
            <a:pPr marL="0" lvl="0" indent="0" algn="l" rtl="0">
              <a:spcBef>
                <a:spcPts val="1200"/>
              </a:spcBef>
              <a:spcAft>
                <a:spcPts val="1200"/>
              </a:spcAft>
              <a:buNone/>
            </a:pPr>
            <a:endParaRPr/>
          </a:p>
        </p:txBody>
      </p:sp>
      <p:pic>
        <p:nvPicPr>
          <p:cNvPr id="521" name="Google Shape;521;p34"/>
          <p:cNvPicPr preferRelativeResize="0"/>
          <p:nvPr/>
        </p:nvPicPr>
        <p:blipFill>
          <a:blip r:embed="rId3">
            <a:alphaModFix/>
          </a:blip>
          <a:stretch>
            <a:fillRect/>
          </a:stretch>
        </p:blipFill>
        <p:spPr>
          <a:xfrm>
            <a:off x="152400" y="2026375"/>
            <a:ext cx="4419600" cy="800100"/>
          </a:xfrm>
          <a:prstGeom prst="rect">
            <a:avLst/>
          </a:prstGeom>
          <a:noFill/>
          <a:ln>
            <a:noFill/>
          </a:ln>
        </p:spPr>
      </p:pic>
      <p:sp>
        <p:nvSpPr>
          <p:cNvPr id="522" name="Google Shape;522;p34"/>
          <p:cNvSpPr txBox="1"/>
          <p:nvPr/>
        </p:nvSpPr>
        <p:spPr>
          <a:xfrm>
            <a:off x="4448575" y="2064775"/>
            <a:ext cx="6204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latin typeface="Open Sans"/>
                <a:ea typeface="Open Sans"/>
                <a:cs typeface="Open Sans"/>
                <a:sym typeface="Open Sans"/>
              </a:rPr>
              <a:t>-&gt;</a:t>
            </a:r>
            <a:endParaRPr sz="3500" b="1">
              <a:latin typeface="Open Sans"/>
              <a:ea typeface="Open Sans"/>
              <a:cs typeface="Open Sans"/>
              <a:sym typeface="Open Sans"/>
            </a:endParaRPr>
          </a:p>
        </p:txBody>
      </p:sp>
      <p:sp>
        <p:nvSpPr>
          <p:cNvPr id="523" name="Google Shape;523;p34"/>
          <p:cNvSpPr txBox="1"/>
          <p:nvPr/>
        </p:nvSpPr>
        <p:spPr>
          <a:xfrm>
            <a:off x="775050" y="3705625"/>
            <a:ext cx="744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If you’re rusty on derivatives of logs (note - log and natural log are used interchangeably in portions of the course material, and numpy.log() refers to natural log):</a:t>
            </a:r>
            <a:br>
              <a:rPr lang="en">
                <a:latin typeface="Open Sans"/>
                <a:ea typeface="Open Sans"/>
                <a:cs typeface="Open Sans"/>
                <a:sym typeface="Open Sans"/>
              </a:rPr>
            </a:br>
            <a:r>
              <a:rPr lang="en" u="sng">
                <a:solidFill>
                  <a:schemeClr val="hlink"/>
                </a:solidFill>
                <a:latin typeface="Open Sans"/>
                <a:ea typeface="Open Sans"/>
                <a:cs typeface="Open Sans"/>
                <a:sym typeface="Open Sans"/>
                <a:hlinkClick r:id="rId4"/>
              </a:rPr>
              <a:t>https://www.youtube.com/watch?v=Dp9sgIvaKPk</a:t>
            </a:r>
            <a:r>
              <a:rPr lang="en">
                <a:latin typeface="Open Sans"/>
                <a:ea typeface="Open Sans"/>
                <a:cs typeface="Open Sans"/>
                <a:sym typeface="Open Sans"/>
              </a:rPr>
              <a:t> </a:t>
            </a:r>
            <a:endParaRPr>
              <a:latin typeface="Open Sans"/>
              <a:ea typeface="Open Sans"/>
              <a:cs typeface="Open Sans"/>
              <a:sym typeface="Open Sans"/>
            </a:endParaRPr>
          </a:p>
        </p:txBody>
      </p:sp>
      <p:pic>
        <p:nvPicPr>
          <p:cNvPr id="524" name="Google Shape;524;p34"/>
          <p:cNvPicPr preferRelativeResize="0"/>
          <p:nvPr/>
        </p:nvPicPr>
        <p:blipFill>
          <a:blip r:embed="rId5">
            <a:alphaModFix/>
          </a:blip>
          <a:stretch>
            <a:fillRect/>
          </a:stretch>
        </p:blipFill>
        <p:spPr>
          <a:xfrm>
            <a:off x="5068967" y="1692075"/>
            <a:ext cx="3832608" cy="146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Today’s Live Session</a:t>
            </a:r>
            <a:endParaRPr/>
          </a:p>
        </p:txBody>
      </p:sp>
      <p:sp>
        <p:nvSpPr>
          <p:cNvPr id="79" name="Google Shape;79;p15"/>
          <p:cNvSpPr txBox="1">
            <a:spLocks noGrp="1"/>
          </p:cNvSpPr>
          <p:nvPr>
            <p:ph type="body" idx="1"/>
          </p:nvPr>
        </p:nvSpPr>
        <p:spPr>
          <a:xfrm>
            <a:off x="311700" y="1225225"/>
            <a:ext cx="8520600" cy="362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CIS532v2 - Course Info</a:t>
            </a:r>
            <a:endParaRPr/>
          </a:p>
          <a:p>
            <a:pPr marL="0" lvl="0" indent="0" algn="l" rtl="0">
              <a:spcBef>
                <a:spcPts val="1200"/>
              </a:spcBef>
              <a:spcAft>
                <a:spcPts val="0"/>
              </a:spcAft>
              <a:buNone/>
            </a:pPr>
            <a:r>
              <a:rPr lang="en"/>
              <a:t>Bayes Optimal Classifier, MLE, Naive Bayes</a:t>
            </a:r>
            <a:endParaRPr/>
          </a:p>
          <a:p>
            <a:pPr marL="0" lvl="0" indent="0" algn="l" rtl="0">
              <a:spcBef>
                <a:spcPts val="1200"/>
              </a:spcBef>
              <a:spcAft>
                <a:spcPts val="0"/>
              </a:spcAft>
              <a:buNone/>
            </a:pPr>
            <a:r>
              <a:rPr lang="en"/>
              <a:t>Pre-project coding exercises</a:t>
            </a:r>
            <a:endParaRPr/>
          </a:p>
          <a:p>
            <a:pPr marL="0" lvl="0" indent="0" algn="l" rtl="0">
              <a:spcBef>
                <a:spcPts val="1200"/>
              </a:spcBef>
              <a:spcAft>
                <a:spcPts val="1200"/>
              </a:spcAft>
              <a:buNone/>
            </a:pPr>
            <a:r>
              <a:rPr lang="en"/>
              <a:t>Reminder</a:t>
            </a:r>
            <a:r>
              <a:rPr lang="en" b="1"/>
              <a:t> </a:t>
            </a:r>
            <a:r>
              <a:rPr lang="en"/>
              <a:t>about avoiding loops whenever possible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Simplifying Theta - Solve for Theta</a:t>
            </a:r>
            <a:endParaRPr/>
          </a:p>
        </p:txBody>
      </p:sp>
      <p:sp>
        <p:nvSpPr>
          <p:cNvPr id="530" name="Google Shape;530;p3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31" name="Google Shape;531;p35"/>
          <p:cNvPicPr preferRelativeResize="0"/>
          <p:nvPr/>
        </p:nvPicPr>
        <p:blipFill>
          <a:blip r:embed="rId3">
            <a:alphaModFix/>
          </a:blip>
          <a:stretch>
            <a:fillRect/>
          </a:stretch>
        </p:blipFill>
        <p:spPr>
          <a:xfrm>
            <a:off x="5532775" y="1399225"/>
            <a:ext cx="2171700" cy="1428750"/>
          </a:xfrm>
          <a:prstGeom prst="rect">
            <a:avLst/>
          </a:prstGeom>
          <a:noFill/>
          <a:ln>
            <a:noFill/>
          </a:ln>
        </p:spPr>
      </p:pic>
      <p:sp>
        <p:nvSpPr>
          <p:cNvPr id="532" name="Google Shape;532;p35"/>
          <p:cNvSpPr txBox="1"/>
          <p:nvPr/>
        </p:nvSpPr>
        <p:spPr>
          <a:xfrm>
            <a:off x="4488525" y="1751950"/>
            <a:ext cx="7857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latin typeface="Open Sans"/>
                <a:ea typeface="Open Sans"/>
                <a:cs typeface="Open Sans"/>
                <a:sym typeface="Open Sans"/>
              </a:rPr>
              <a:t>-&gt;</a:t>
            </a:r>
            <a:endParaRPr sz="3500" b="1">
              <a:latin typeface="Open Sans"/>
              <a:ea typeface="Open Sans"/>
              <a:cs typeface="Open Sans"/>
              <a:sym typeface="Open Sans"/>
            </a:endParaRPr>
          </a:p>
        </p:txBody>
      </p:sp>
      <p:pic>
        <p:nvPicPr>
          <p:cNvPr id="533" name="Google Shape;533;p35"/>
          <p:cNvPicPr preferRelativeResize="0"/>
          <p:nvPr/>
        </p:nvPicPr>
        <p:blipFill>
          <a:blip r:embed="rId4">
            <a:alphaModFix/>
          </a:blip>
          <a:stretch>
            <a:fillRect/>
          </a:stretch>
        </p:blipFill>
        <p:spPr>
          <a:xfrm>
            <a:off x="397367" y="1379250"/>
            <a:ext cx="3832608" cy="146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Simplifying Theta - Solve for Theta</a:t>
            </a:r>
            <a:endParaRPr/>
          </a:p>
        </p:txBody>
      </p:sp>
      <p:sp>
        <p:nvSpPr>
          <p:cNvPr id="539" name="Google Shape;539;p3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40" name="Google Shape;540;p36"/>
          <p:cNvPicPr preferRelativeResize="0"/>
          <p:nvPr/>
        </p:nvPicPr>
        <p:blipFill>
          <a:blip r:embed="rId3">
            <a:alphaModFix/>
          </a:blip>
          <a:stretch>
            <a:fillRect/>
          </a:stretch>
        </p:blipFill>
        <p:spPr>
          <a:xfrm>
            <a:off x="5532775" y="1399225"/>
            <a:ext cx="2171700" cy="1428750"/>
          </a:xfrm>
          <a:prstGeom prst="rect">
            <a:avLst/>
          </a:prstGeom>
          <a:noFill/>
          <a:ln>
            <a:noFill/>
          </a:ln>
        </p:spPr>
      </p:pic>
      <p:sp>
        <p:nvSpPr>
          <p:cNvPr id="541" name="Google Shape;541;p36"/>
          <p:cNvSpPr txBox="1"/>
          <p:nvPr/>
        </p:nvSpPr>
        <p:spPr>
          <a:xfrm>
            <a:off x="4488525" y="1751950"/>
            <a:ext cx="7857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latin typeface="Open Sans"/>
                <a:ea typeface="Open Sans"/>
                <a:cs typeface="Open Sans"/>
                <a:sym typeface="Open Sans"/>
              </a:rPr>
              <a:t>-&gt;</a:t>
            </a:r>
            <a:endParaRPr sz="3500" b="1">
              <a:latin typeface="Open Sans"/>
              <a:ea typeface="Open Sans"/>
              <a:cs typeface="Open Sans"/>
              <a:sym typeface="Open Sans"/>
            </a:endParaRPr>
          </a:p>
        </p:txBody>
      </p:sp>
      <p:pic>
        <p:nvPicPr>
          <p:cNvPr id="542" name="Google Shape;542;p36"/>
          <p:cNvPicPr preferRelativeResize="0"/>
          <p:nvPr/>
        </p:nvPicPr>
        <p:blipFill>
          <a:blip r:embed="rId4">
            <a:alphaModFix/>
          </a:blip>
          <a:stretch>
            <a:fillRect/>
          </a:stretch>
        </p:blipFill>
        <p:spPr>
          <a:xfrm>
            <a:off x="397367" y="1379250"/>
            <a:ext cx="3832608" cy="1468700"/>
          </a:xfrm>
          <a:prstGeom prst="rect">
            <a:avLst/>
          </a:prstGeom>
          <a:noFill/>
          <a:ln>
            <a:noFill/>
          </a:ln>
        </p:spPr>
      </p:pic>
      <p:sp>
        <p:nvSpPr>
          <p:cNvPr id="543" name="Google Shape;543;p3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...which makes intuitive sense, but now we have the mathematical underpinning.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Smoothing - Why?</a:t>
            </a:r>
            <a:endParaRPr/>
          </a:p>
        </p:txBody>
      </p:sp>
      <p:sp>
        <p:nvSpPr>
          <p:cNvPr id="549" name="Google Shape;549;p37"/>
          <p:cNvSpPr txBox="1">
            <a:spLocks noGrp="1"/>
          </p:cNvSpPr>
          <p:nvPr>
            <p:ph type="body" idx="1"/>
          </p:nvPr>
        </p:nvSpPr>
        <p:spPr>
          <a:xfrm>
            <a:off x="311700" y="1225225"/>
            <a:ext cx="8520600" cy="3354000"/>
          </a:xfrm>
          <a:prstGeom prst="rect">
            <a:avLst/>
          </a:prstGeom>
          <a:noFill/>
        </p:spPr>
        <p:txBody>
          <a:bodyPr spcFirstLastPara="1" wrap="square" lIns="91425" tIns="91425" rIns="91425" bIns="91425" anchor="t" anchorCtr="0">
            <a:normAutofit/>
          </a:bodyPr>
          <a:lstStyle/>
          <a:p>
            <a:pPr marL="457200" lvl="0" indent="-381000" algn="l" rtl="0">
              <a:lnSpc>
                <a:spcPct val="95000"/>
              </a:lnSpc>
              <a:spcBef>
                <a:spcPts val="1200"/>
              </a:spcBef>
              <a:spcAft>
                <a:spcPts val="0"/>
              </a:spcAft>
              <a:buClr>
                <a:srgbClr val="25282A"/>
              </a:buClr>
              <a:buSzPts val="2400"/>
              <a:buChar char="-"/>
            </a:pPr>
            <a:r>
              <a:rPr lang="en" sz="2400"/>
              <a:t>Avoids “divide by 0” or “multiply by 0” errors</a:t>
            </a:r>
            <a:endParaRPr sz="2400"/>
          </a:p>
          <a:p>
            <a:pPr marL="457200" lvl="0" indent="-381000" algn="l" rtl="0">
              <a:lnSpc>
                <a:spcPct val="95000"/>
              </a:lnSpc>
              <a:spcBef>
                <a:spcPts val="0"/>
              </a:spcBef>
              <a:spcAft>
                <a:spcPts val="0"/>
              </a:spcAft>
              <a:buSzPts val="2400"/>
              <a:buChar char="-"/>
            </a:pPr>
            <a:r>
              <a:rPr lang="en" sz="2400"/>
              <a:t>Corrects for non-representative samples</a:t>
            </a:r>
            <a:endParaRPr sz="2400"/>
          </a:p>
        </p:txBody>
      </p:sp>
      <p:sp>
        <p:nvSpPr>
          <p:cNvPr id="550" name="Google Shape;550;p37"/>
          <p:cNvSpPr/>
          <p:nvPr/>
        </p:nvSpPr>
        <p:spPr>
          <a:xfrm>
            <a:off x="1578275" y="28183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1558975" y="34196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5972825" y="3484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5515625" y="25778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1883075" y="3527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1987713" y="3188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4432913"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3077225" y="25487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4791725" y="254038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2949875" y="41899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3915425" y="28765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3851750"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5972825" y="2951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2492675" y="3035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1603325" y="4020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2797475" y="33406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5363225"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3102275" y="3645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5134625" y="2799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3407075"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3775550" y="3806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4683688" y="4127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4296425" y="2494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4150288"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70145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2556350" y="29514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7014575" y="27823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6524175" y="3258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6878113"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44488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20354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4906025" y="4173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5287013"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2645075" y="4170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2035475" y="2577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1298525" y="303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3775550" y="34134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4144025"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3559475" y="41026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4448825" y="3181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3394550" y="29707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241647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4906025" y="3638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5058425" y="37909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3013550" y="3369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3013550" y="377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6125225" y="38155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153675" y="24519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112107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4448825" y="2646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66274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25225" y="2418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3686825" y="250508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058425"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766725" y="442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536322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3927950" y="423212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6430025" y="2801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629925" y="273023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617022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6125225" y="4323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766725" y="34196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467742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8"/>
          <p:cNvSpPr/>
          <p:nvPr/>
        </p:nvSpPr>
        <p:spPr>
          <a:xfrm>
            <a:off x="467742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Smoothing - Accounting for Unlikely Samples</a:t>
            </a:r>
            <a:endParaRPr/>
          </a:p>
        </p:txBody>
      </p:sp>
      <p:sp>
        <p:nvSpPr>
          <p:cNvPr id="619" name="Google Shape;619;p38"/>
          <p:cNvSpPr txBox="1">
            <a:spLocks noGrp="1"/>
          </p:cNvSpPr>
          <p:nvPr>
            <p:ph type="body" idx="1"/>
          </p:nvPr>
        </p:nvSpPr>
        <p:spPr>
          <a:xfrm>
            <a:off x="311700" y="1225225"/>
            <a:ext cx="8520600" cy="3354000"/>
          </a:xfrm>
          <a:prstGeom prst="rect">
            <a:avLst/>
          </a:prstGeom>
          <a:noFill/>
        </p:spPr>
        <p:txBody>
          <a:bodyPr spcFirstLastPara="1" wrap="square" lIns="91425" tIns="91425" rIns="91425" bIns="91425" anchor="t" anchorCtr="0">
            <a:normAutofit/>
          </a:bodyPr>
          <a:lstStyle/>
          <a:p>
            <a:pPr marL="457200" lvl="0" indent="-381000" algn="l" rtl="0">
              <a:lnSpc>
                <a:spcPct val="95000"/>
              </a:lnSpc>
              <a:spcBef>
                <a:spcPts val="1200"/>
              </a:spcBef>
              <a:spcAft>
                <a:spcPts val="0"/>
              </a:spcAft>
              <a:buClr>
                <a:srgbClr val="25282A"/>
              </a:buClr>
              <a:buSzPts val="2400"/>
              <a:buChar char="-"/>
            </a:pPr>
            <a:r>
              <a:rPr lang="en" sz="2400"/>
              <a:t>Avoids “divide by 0” or “multiply by 0” errors</a:t>
            </a:r>
            <a:endParaRPr sz="2400"/>
          </a:p>
          <a:p>
            <a:pPr marL="457200" lvl="0" indent="-381000" algn="l" rtl="0">
              <a:lnSpc>
                <a:spcPct val="95000"/>
              </a:lnSpc>
              <a:spcBef>
                <a:spcPts val="0"/>
              </a:spcBef>
              <a:spcAft>
                <a:spcPts val="0"/>
              </a:spcAft>
              <a:buSzPts val="2400"/>
              <a:buChar char="-"/>
            </a:pPr>
            <a:r>
              <a:rPr lang="en" sz="2400"/>
              <a:t>Corrects for non-representative samples</a:t>
            </a:r>
            <a:endParaRPr sz="2400"/>
          </a:p>
        </p:txBody>
      </p:sp>
      <p:sp>
        <p:nvSpPr>
          <p:cNvPr id="620" name="Google Shape;620;p38"/>
          <p:cNvSpPr/>
          <p:nvPr/>
        </p:nvSpPr>
        <p:spPr>
          <a:xfrm>
            <a:off x="1578275" y="28183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1558975" y="34196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5972825" y="3484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5515625" y="25778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1883075" y="3527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1987713" y="3188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4432913"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3077225" y="25487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4791725" y="254038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2949875" y="41899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3915425" y="28765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3851750"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5972825" y="2951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2492675" y="3035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1603325" y="4020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2797475" y="33406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5363225"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3102275" y="3645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5134625" y="2799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3407075"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3775550" y="3806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4683688" y="4127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4296425" y="2494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4150288"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70145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2556350" y="29514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7014575" y="27823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6524175" y="3258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6878113"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44488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20354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4906025" y="4173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5287013"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2645075" y="4170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2035475" y="2577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98525" y="303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3775550" y="34134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4144025"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3559475" y="41026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4448825" y="3181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3394550" y="29707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241647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4906025" y="3638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5058425" y="37909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3013550" y="3369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3013550" y="377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6125225" y="38155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5153675" y="24519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112107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4448825" y="2646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66274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6125225" y="2418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3686825" y="250508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5058425"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5766725" y="442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536322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3927950" y="423212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6430025" y="2801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5629925" y="273023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617022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6125225" y="4323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5766725" y="34196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6178925" y="2425050"/>
            <a:ext cx="1979700" cy="1752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2886500" y="2065075"/>
            <a:ext cx="2836200" cy="2277300"/>
          </a:xfrm>
          <a:prstGeom prst="rect">
            <a:avLst/>
          </a:prstGeom>
          <a:solidFill>
            <a:srgbClr val="779DCC">
              <a:alpha val="8771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What happens if this is the data we happen to get? Given what we know, does a 7:0 ratio make sense?</a:t>
            </a:r>
            <a:endParaRPr sz="21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9"/>
          <p:cNvSpPr/>
          <p:nvPr/>
        </p:nvSpPr>
        <p:spPr>
          <a:xfrm>
            <a:off x="467742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Smoothing - Laplace (+1)</a:t>
            </a:r>
            <a:endParaRPr/>
          </a:p>
        </p:txBody>
      </p:sp>
      <p:sp>
        <p:nvSpPr>
          <p:cNvPr id="690" name="Google Shape;690;p39"/>
          <p:cNvSpPr txBox="1">
            <a:spLocks noGrp="1"/>
          </p:cNvSpPr>
          <p:nvPr>
            <p:ph type="body" idx="1"/>
          </p:nvPr>
        </p:nvSpPr>
        <p:spPr>
          <a:xfrm>
            <a:off x="311700" y="1225225"/>
            <a:ext cx="8520600" cy="3354000"/>
          </a:xfrm>
          <a:prstGeom prst="rect">
            <a:avLst/>
          </a:prstGeom>
          <a:noFill/>
        </p:spPr>
        <p:txBody>
          <a:bodyPr spcFirstLastPara="1" wrap="square" lIns="91425" tIns="91425" rIns="91425" bIns="91425" anchor="t" anchorCtr="0">
            <a:normAutofit/>
          </a:bodyPr>
          <a:lstStyle/>
          <a:p>
            <a:pPr marL="457200" lvl="0" indent="-381000" algn="l" rtl="0">
              <a:lnSpc>
                <a:spcPct val="95000"/>
              </a:lnSpc>
              <a:spcBef>
                <a:spcPts val="1200"/>
              </a:spcBef>
              <a:spcAft>
                <a:spcPts val="0"/>
              </a:spcAft>
              <a:buClr>
                <a:srgbClr val="25282A"/>
              </a:buClr>
              <a:buSzPts val="2400"/>
              <a:buChar char="-"/>
            </a:pPr>
            <a:r>
              <a:rPr lang="en" sz="2400"/>
              <a:t>Avoids “divide by 0” or “multiply by 0” errors</a:t>
            </a:r>
            <a:endParaRPr sz="2400"/>
          </a:p>
          <a:p>
            <a:pPr marL="457200" lvl="0" indent="-381000" algn="l" rtl="0">
              <a:lnSpc>
                <a:spcPct val="95000"/>
              </a:lnSpc>
              <a:spcBef>
                <a:spcPts val="0"/>
              </a:spcBef>
              <a:spcAft>
                <a:spcPts val="0"/>
              </a:spcAft>
              <a:buSzPts val="2400"/>
              <a:buChar char="-"/>
            </a:pPr>
            <a:r>
              <a:rPr lang="en" sz="2400"/>
              <a:t>Corrects for non-representative samples</a:t>
            </a:r>
            <a:endParaRPr sz="2400"/>
          </a:p>
        </p:txBody>
      </p:sp>
      <p:sp>
        <p:nvSpPr>
          <p:cNvPr id="691" name="Google Shape;691;p39"/>
          <p:cNvSpPr/>
          <p:nvPr/>
        </p:nvSpPr>
        <p:spPr>
          <a:xfrm>
            <a:off x="1578275" y="28183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1558975" y="34196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5972825" y="3484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5515625" y="25778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1883075" y="3527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1987713" y="3188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4432913"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3077225" y="25487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4791725" y="254038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2949875" y="41899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3915425" y="28765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9"/>
          <p:cNvSpPr/>
          <p:nvPr/>
        </p:nvSpPr>
        <p:spPr>
          <a:xfrm>
            <a:off x="3851750"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p:nvPr/>
        </p:nvSpPr>
        <p:spPr>
          <a:xfrm>
            <a:off x="5972825" y="2951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2492675" y="3035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1603325" y="4020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2797475" y="33406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5363225"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3102275" y="3645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5134625" y="2799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a:off x="3407075"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3775550" y="3806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4683688" y="4127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4296425" y="2494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4150288"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p:nvPr/>
        </p:nvSpPr>
        <p:spPr>
          <a:xfrm>
            <a:off x="70145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2556350" y="29514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7014575" y="27823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6524175" y="3258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6878113"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44488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20354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4906025" y="4173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5287013"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2645075" y="4170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2035475" y="2577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1298525" y="303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3775550" y="34134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4144025"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3559475" y="41026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4448825" y="3181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3394550" y="29707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241647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4906025" y="3638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5058425" y="37909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3013550" y="3369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3013550" y="377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6125225" y="38155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5153675" y="24519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112107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4448825" y="2646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66274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6125225" y="2418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3686825" y="250508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5058425"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5766725" y="442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536322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3927950" y="423212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6430025" y="2801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5629925" y="273023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617022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6125225" y="4323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5766725" y="34196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6178925" y="2425050"/>
            <a:ext cx="1979700" cy="1752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2741900" y="2117550"/>
            <a:ext cx="2836200" cy="2367300"/>
          </a:xfrm>
          <a:prstGeom prst="rect">
            <a:avLst/>
          </a:prstGeom>
          <a:solidFill>
            <a:srgbClr val="779DCC">
              <a:alpha val="8771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Whatever data is sampled, simply add one to each category, so we impute an 8:1 ratio instead of 7:0</a:t>
            </a:r>
            <a:endParaRPr sz="21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40"/>
          <p:cNvSpPr/>
          <p:nvPr/>
        </p:nvSpPr>
        <p:spPr>
          <a:xfrm>
            <a:off x="467742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Smoothing - Beware of Assumptions</a:t>
            </a:r>
            <a:endParaRPr/>
          </a:p>
        </p:txBody>
      </p:sp>
      <p:sp>
        <p:nvSpPr>
          <p:cNvPr id="761" name="Google Shape;761;p40"/>
          <p:cNvSpPr txBox="1">
            <a:spLocks noGrp="1"/>
          </p:cNvSpPr>
          <p:nvPr>
            <p:ph type="body" idx="1"/>
          </p:nvPr>
        </p:nvSpPr>
        <p:spPr>
          <a:xfrm>
            <a:off x="311700" y="1225225"/>
            <a:ext cx="8520600" cy="3354000"/>
          </a:xfrm>
          <a:prstGeom prst="rect">
            <a:avLst/>
          </a:prstGeom>
          <a:noFill/>
        </p:spPr>
        <p:txBody>
          <a:bodyPr spcFirstLastPara="1" wrap="square" lIns="91425" tIns="91425" rIns="91425" bIns="91425" anchor="t" anchorCtr="0">
            <a:normAutofit/>
          </a:bodyPr>
          <a:lstStyle/>
          <a:p>
            <a:pPr marL="457200" lvl="0" indent="-381000" algn="l" rtl="0">
              <a:lnSpc>
                <a:spcPct val="95000"/>
              </a:lnSpc>
              <a:spcBef>
                <a:spcPts val="1200"/>
              </a:spcBef>
              <a:spcAft>
                <a:spcPts val="0"/>
              </a:spcAft>
              <a:buClr>
                <a:srgbClr val="25282A"/>
              </a:buClr>
              <a:buSzPts val="2400"/>
              <a:buChar char="-"/>
            </a:pPr>
            <a:r>
              <a:rPr lang="en" sz="2400"/>
              <a:t>If our data ratio really was 40:1 or similar, our +1 smoothing would hinder our progress in getting to the actual distribution instead of helping!</a:t>
            </a:r>
            <a:endParaRPr sz="2400"/>
          </a:p>
        </p:txBody>
      </p:sp>
      <p:sp>
        <p:nvSpPr>
          <p:cNvPr id="762" name="Google Shape;762;p40"/>
          <p:cNvSpPr/>
          <p:nvPr/>
        </p:nvSpPr>
        <p:spPr>
          <a:xfrm>
            <a:off x="2492675" y="3035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a:off x="4296425" y="2494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a:off x="4150288"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a:off x="70145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2556350" y="29514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a:off x="7014575" y="27823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a:off x="6524175" y="3258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a:off x="6878113"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a:off x="44488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a:off x="20354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a:off x="4906025" y="4173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a:off x="5287013"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2645075" y="4170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2035475" y="2577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a:off x="1298525" y="303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a:off x="3775550" y="34134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a:off x="4144025"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3559475" y="41026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a:off x="3394550" y="29707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241647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0"/>
          <p:cNvSpPr/>
          <p:nvPr/>
        </p:nvSpPr>
        <p:spPr>
          <a:xfrm>
            <a:off x="4906025" y="3638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5058425" y="37909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a:off x="3013550" y="3369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a:off x="6125225" y="38155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a:off x="5153675" y="24519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112107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a:off x="4448825" y="2646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66274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125225" y="2418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3686825" y="250508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5058425"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5766725" y="442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36322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0"/>
          <p:cNvSpPr/>
          <p:nvPr/>
        </p:nvSpPr>
        <p:spPr>
          <a:xfrm>
            <a:off x="3927950" y="423212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0"/>
          <p:cNvSpPr/>
          <p:nvPr/>
        </p:nvSpPr>
        <p:spPr>
          <a:xfrm>
            <a:off x="6430025" y="2801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5629925" y="273023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0"/>
          <p:cNvSpPr/>
          <p:nvPr/>
        </p:nvSpPr>
        <p:spPr>
          <a:xfrm>
            <a:off x="617022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0"/>
          <p:cNvSpPr/>
          <p:nvPr/>
        </p:nvSpPr>
        <p:spPr>
          <a:xfrm>
            <a:off x="6125225" y="4323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5766725" y="34196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a:off x="6178925" y="2425050"/>
            <a:ext cx="1979700" cy="1752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Additional Reading</a:t>
            </a:r>
            <a:endParaRPr/>
          </a:p>
        </p:txBody>
      </p:sp>
      <p:sp>
        <p:nvSpPr>
          <p:cNvPr id="807" name="Google Shape;807;p41"/>
          <p:cNvSpPr txBox="1">
            <a:spLocks noGrp="1"/>
          </p:cNvSpPr>
          <p:nvPr>
            <p:ph type="body" idx="1"/>
          </p:nvPr>
        </p:nvSpPr>
        <p:spPr>
          <a:xfrm>
            <a:off x="311700" y="1225225"/>
            <a:ext cx="8520600" cy="3354000"/>
          </a:xfrm>
          <a:prstGeom prst="rect">
            <a:avLst/>
          </a:prstGeom>
          <a:noFill/>
        </p:spPr>
        <p:txBody>
          <a:bodyPr spcFirstLastPara="1" wrap="square" lIns="91425" tIns="91425" rIns="91425" bIns="91425" anchor="t" anchorCtr="0">
            <a:normAutofit/>
          </a:bodyPr>
          <a:lstStyle/>
          <a:p>
            <a:pPr marL="457200" lvl="0" indent="-381000" algn="l" rtl="0">
              <a:lnSpc>
                <a:spcPct val="95000"/>
              </a:lnSpc>
              <a:spcBef>
                <a:spcPts val="1200"/>
              </a:spcBef>
              <a:spcAft>
                <a:spcPts val="0"/>
              </a:spcAft>
              <a:buSzPts val="2400"/>
              <a:buChar char="-"/>
            </a:pPr>
            <a:r>
              <a:rPr lang="en" sz="2400"/>
              <a:t>Maximum A Posterior (MAP)</a:t>
            </a:r>
            <a:endParaRPr sz="2400"/>
          </a:p>
          <a:p>
            <a:pPr marL="914400" lvl="1" indent="-355600" algn="l" rtl="0">
              <a:lnSpc>
                <a:spcPct val="95000"/>
              </a:lnSpc>
              <a:spcBef>
                <a:spcPts val="0"/>
              </a:spcBef>
              <a:spcAft>
                <a:spcPts val="0"/>
              </a:spcAft>
              <a:buClr>
                <a:srgbClr val="0000FF"/>
              </a:buClr>
              <a:buSzPts val="2000"/>
              <a:buChar char="-"/>
            </a:pPr>
            <a:r>
              <a:rPr lang="en" sz="2000" u="sng">
                <a:solidFill>
                  <a:schemeClr val="hlink"/>
                </a:solidFill>
                <a:hlinkClick r:id="rId3"/>
              </a:rPr>
              <a:t>https://wiseodd.github.io/techblog/2017/01/01/mle-vs-map/</a:t>
            </a:r>
            <a:br>
              <a:rPr lang="en" sz="2000">
                <a:solidFill>
                  <a:srgbClr val="0000FF"/>
                </a:solidFill>
              </a:rPr>
            </a:br>
            <a:endParaRPr sz="2000">
              <a:solidFill>
                <a:srgbClr val="0000FF"/>
              </a:solidFill>
            </a:endParaRPr>
          </a:p>
          <a:p>
            <a:pPr marL="457200" lvl="0" indent="-381000" algn="l" rtl="0">
              <a:lnSpc>
                <a:spcPct val="95000"/>
              </a:lnSpc>
              <a:spcBef>
                <a:spcPts val="0"/>
              </a:spcBef>
              <a:spcAft>
                <a:spcPts val="0"/>
              </a:spcAft>
              <a:buSzPts val="2400"/>
              <a:buChar char="-"/>
            </a:pPr>
            <a:r>
              <a:rPr lang="en" sz="2400"/>
              <a:t>Basically: MLE makes distribution assumptions, whereas MAP assumes prior knowledge is used to determine theta value</a:t>
            </a:r>
            <a:endParaRPr sz="2400"/>
          </a:p>
          <a:p>
            <a:pPr marL="0" lvl="0" indent="0" algn="l" rtl="0">
              <a:lnSpc>
                <a:spcPct val="95000"/>
              </a:lnSpc>
              <a:spcBef>
                <a:spcPts val="1200"/>
              </a:spcBef>
              <a:spcAft>
                <a:spcPts val="0"/>
              </a:spcAft>
              <a:buNone/>
            </a:pPr>
            <a:endParaRPr sz="2000">
              <a:solidFill>
                <a:srgbClr val="00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Classification with the Naive Bayes Algorithm</a:t>
            </a:r>
            <a:endParaRPr/>
          </a:p>
        </p:txBody>
      </p:sp>
      <p:sp>
        <p:nvSpPr>
          <p:cNvPr id="813" name="Google Shape;813;p42"/>
          <p:cNvSpPr txBox="1">
            <a:spLocks noGrp="1"/>
          </p:cNvSpPr>
          <p:nvPr>
            <p:ph type="body" idx="1"/>
          </p:nvPr>
        </p:nvSpPr>
        <p:spPr>
          <a:xfrm>
            <a:off x="311700" y="1225225"/>
            <a:ext cx="8832300" cy="3749100"/>
          </a:xfrm>
          <a:prstGeom prst="rect">
            <a:avLst/>
          </a:prstGeom>
          <a:noFill/>
        </p:spPr>
        <p:txBody>
          <a:bodyPr spcFirstLastPara="1" wrap="square" lIns="91425" tIns="91425" rIns="91425" bIns="91425" anchor="t" anchorCtr="0">
            <a:normAutofit fontScale="85000" lnSpcReduction="10000"/>
          </a:bodyPr>
          <a:lstStyle/>
          <a:p>
            <a:pPr marL="457200" lvl="0" indent="-368935" algn="l" rtl="0">
              <a:lnSpc>
                <a:spcPct val="95000"/>
              </a:lnSpc>
              <a:spcBef>
                <a:spcPts val="1200"/>
              </a:spcBef>
              <a:spcAft>
                <a:spcPts val="0"/>
              </a:spcAft>
              <a:buClr>
                <a:srgbClr val="25282A"/>
              </a:buClr>
              <a:buSzPct val="100000"/>
              <a:buChar char="-"/>
            </a:pPr>
            <a:r>
              <a:rPr lang="en" sz="2600"/>
              <a:t>MLE Curse of Dimensionality</a:t>
            </a:r>
            <a:br>
              <a:rPr lang="en" sz="2600"/>
            </a:br>
            <a:endParaRPr sz="2600"/>
          </a:p>
          <a:p>
            <a:pPr marL="914400" lvl="1" indent="-368935" algn="l" rtl="0">
              <a:lnSpc>
                <a:spcPct val="95000"/>
              </a:lnSpc>
              <a:spcBef>
                <a:spcPts val="0"/>
              </a:spcBef>
              <a:spcAft>
                <a:spcPts val="0"/>
              </a:spcAft>
              <a:buClr>
                <a:srgbClr val="25282A"/>
              </a:buClr>
              <a:buSzPct val="100000"/>
              <a:buChar char="-"/>
            </a:pPr>
            <a:r>
              <a:rPr lang="en" sz="2600"/>
              <a:t>The higher d, lower chance of there being an exact match </a:t>
            </a:r>
            <a:endParaRPr sz="2600"/>
          </a:p>
          <a:p>
            <a:pPr marL="914400" lvl="1" indent="-368935" algn="l" rtl="0">
              <a:lnSpc>
                <a:spcPct val="95000"/>
              </a:lnSpc>
              <a:spcBef>
                <a:spcPts val="0"/>
              </a:spcBef>
              <a:spcAft>
                <a:spcPts val="0"/>
              </a:spcAft>
              <a:buClr>
                <a:srgbClr val="25282A"/>
              </a:buClr>
              <a:buSzPct val="100000"/>
              <a:buChar char="-"/>
            </a:pPr>
            <a:r>
              <a:rPr lang="en" sz="2600"/>
              <a:t>Thus, lots of cases where no probability exists</a:t>
            </a:r>
            <a:br>
              <a:rPr lang="en" sz="2600"/>
            </a:br>
            <a:endParaRPr sz="2600"/>
          </a:p>
          <a:p>
            <a:pPr marL="457200" lvl="0" indent="-368935" algn="l" rtl="0">
              <a:lnSpc>
                <a:spcPct val="95000"/>
              </a:lnSpc>
              <a:spcBef>
                <a:spcPts val="0"/>
              </a:spcBef>
              <a:spcAft>
                <a:spcPts val="0"/>
              </a:spcAft>
              <a:buSzPct val="100000"/>
              <a:buChar char="-"/>
            </a:pPr>
            <a:r>
              <a:rPr lang="en" sz="2600"/>
              <a:t>Naive Bayes Assumption</a:t>
            </a:r>
            <a:br>
              <a:rPr lang="en" sz="2600"/>
            </a:br>
            <a:endParaRPr sz="2600"/>
          </a:p>
          <a:p>
            <a:pPr marL="914400" lvl="1" indent="-368935" algn="l" rtl="0">
              <a:lnSpc>
                <a:spcPct val="95000"/>
              </a:lnSpc>
              <a:spcBef>
                <a:spcPts val="0"/>
              </a:spcBef>
              <a:spcAft>
                <a:spcPts val="0"/>
              </a:spcAft>
              <a:buSzPct val="100000"/>
              <a:buChar char="-"/>
            </a:pPr>
            <a:r>
              <a:rPr lang="en" sz="2600"/>
              <a:t>“Naively” assume that all data points conditionally independent, even if you know they’re not</a:t>
            </a:r>
            <a:endParaRPr sz="2600"/>
          </a:p>
          <a:p>
            <a:pPr marL="914400" lvl="1" indent="-368935" algn="l" rtl="0">
              <a:lnSpc>
                <a:spcPct val="95000"/>
              </a:lnSpc>
              <a:spcBef>
                <a:spcPts val="0"/>
              </a:spcBef>
              <a:spcAft>
                <a:spcPts val="0"/>
              </a:spcAft>
              <a:buSzPct val="100000"/>
              <a:buChar char="-"/>
            </a:pPr>
            <a:r>
              <a:rPr lang="en" sz="2600"/>
              <a:t>Allows us to use chain rule to determine probabilities - exact match not required for labeling</a:t>
            </a:r>
            <a:br>
              <a:rPr lang="en" sz="2600"/>
            </a:br>
            <a:endParaRPr>
              <a:solidFill>
                <a:srgbClr val="25282A"/>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Naive Bayes in Action</a:t>
            </a:r>
            <a:endParaRPr/>
          </a:p>
        </p:txBody>
      </p:sp>
      <p:sp>
        <p:nvSpPr>
          <p:cNvPr id="826" name="Google Shape;826;p4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lnSpcReduction="10000"/>
          </a:bodyPr>
          <a:lstStyle/>
          <a:p>
            <a:pPr marL="0" lvl="0" indent="0" algn="l" rtl="0">
              <a:spcBef>
                <a:spcPts val="1400"/>
              </a:spcBef>
              <a:spcAft>
                <a:spcPts val="0"/>
              </a:spcAft>
              <a:buClr>
                <a:schemeClr val="dk1"/>
              </a:buClr>
              <a:buSzPts val="1100"/>
              <a:buFont typeface="Arial"/>
              <a:buNone/>
            </a:pPr>
            <a:r>
              <a:rPr lang="en"/>
              <a:t>Binary features:</a:t>
            </a:r>
            <a:endParaRPr/>
          </a:p>
          <a:p>
            <a:pPr marL="0" lvl="0" indent="457200" algn="l" rtl="0">
              <a:spcBef>
                <a:spcPts val="1200"/>
              </a:spcBef>
              <a:spcAft>
                <a:spcPts val="0"/>
              </a:spcAft>
              <a:buClr>
                <a:schemeClr val="dk1"/>
              </a:buClr>
              <a:buSzPts val="1100"/>
              <a:buFont typeface="Arial"/>
              <a:buNone/>
            </a:pPr>
            <a:r>
              <a:rPr lang="en" sz="1600" b="1"/>
              <a:t>C</a:t>
            </a:r>
            <a:r>
              <a:rPr lang="en" sz="1600"/>
              <a:t> = “Guy wears a cape.”</a:t>
            </a:r>
            <a:endParaRPr sz="1600"/>
          </a:p>
          <a:p>
            <a:pPr marL="0" lvl="0" indent="457200" algn="l" rtl="0">
              <a:spcBef>
                <a:spcPts val="1200"/>
              </a:spcBef>
              <a:spcAft>
                <a:spcPts val="0"/>
              </a:spcAft>
              <a:buClr>
                <a:schemeClr val="dk1"/>
              </a:buClr>
              <a:buSzPts val="1100"/>
              <a:buFont typeface="Arial"/>
              <a:buNone/>
            </a:pPr>
            <a:r>
              <a:rPr lang="en" sz="1600" b="1"/>
              <a:t>M</a:t>
            </a:r>
            <a:r>
              <a:rPr lang="en" sz="1600"/>
              <a:t> = “Guy wears a mask.”</a:t>
            </a:r>
            <a:endParaRPr sz="1600"/>
          </a:p>
          <a:p>
            <a:pPr marL="0" lvl="0" indent="457200" algn="l" rtl="0">
              <a:spcBef>
                <a:spcPts val="1200"/>
              </a:spcBef>
              <a:spcAft>
                <a:spcPts val="0"/>
              </a:spcAft>
              <a:buClr>
                <a:schemeClr val="dk1"/>
              </a:buClr>
              <a:buSzPts val="1100"/>
              <a:buFont typeface="Arial"/>
              <a:buNone/>
            </a:pPr>
            <a:r>
              <a:rPr lang="en" sz="1600" b="1"/>
              <a:t>U</a:t>
            </a:r>
            <a:r>
              <a:rPr lang="en" sz="1600"/>
              <a:t> = “Guy wears his underwear outside his pants”</a:t>
            </a:r>
            <a:endParaRPr sz="1600"/>
          </a:p>
          <a:p>
            <a:pPr marL="0" lvl="0" indent="0" algn="l" rtl="0">
              <a:spcBef>
                <a:spcPts val="1400"/>
              </a:spcBef>
              <a:spcAft>
                <a:spcPts val="0"/>
              </a:spcAft>
              <a:buClr>
                <a:schemeClr val="dk1"/>
              </a:buClr>
              <a:buSzPts val="1100"/>
              <a:buFont typeface="Arial"/>
              <a:buNone/>
            </a:pPr>
            <a:r>
              <a:rPr lang="en"/>
              <a:t>Labels:</a:t>
            </a:r>
            <a:endParaRPr/>
          </a:p>
          <a:p>
            <a:pPr marL="0" lvl="0" indent="457200" algn="l" rtl="0">
              <a:spcBef>
                <a:spcPts val="1200"/>
              </a:spcBef>
              <a:spcAft>
                <a:spcPts val="0"/>
              </a:spcAft>
              <a:buClr>
                <a:schemeClr val="dk1"/>
              </a:buClr>
              <a:buSzPts val="1100"/>
              <a:buFont typeface="Arial"/>
              <a:buNone/>
            </a:pPr>
            <a:r>
              <a:rPr lang="en" sz="1600" b="1"/>
              <a:t>G</a:t>
            </a:r>
            <a:r>
              <a:rPr lang="en" sz="1600"/>
              <a:t> = “Guy is good”</a:t>
            </a:r>
            <a:endParaRPr sz="1600"/>
          </a:p>
          <a:p>
            <a:pPr marL="0" lvl="0" indent="457200" algn="l" rtl="0">
              <a:spcBef>
                <a:spcPts val="1200"/>
              </a:spcBef>
              <a:spcAft>
                <a:spcPts val="1200"/>
              </a:spcAft>
              <a:buClr>
                <a:schemeClr val="dk1"/>
              </a:buClr>
              <a:buSzPts val="1100"/>
              <a:buFont typeface="Arial"/>
              <a:buNone/>
            </a:pPr>
            <a:r>
              <a:rPr lang="en" sz="1600" b="1"/>
              <a:t>B</a:t>
            </a:r>
            <a:r>
              <a:rPr lang="en" sz="1600"/>
              <a:t> = "Guy is bad"</a:t>
            </a:r>
            <a:endParaRPr sz="1600"/>
          </a:p>
        </p:txBody>
      </p:sp>
      <p:pic>
        <p:nvPicPr>
          <p:cNvPr id="827" name="Google Shape;827;p44"/>
          <p:cNvPicPr preferRelativeResize="0"/>
          <p:nvPr/>
        </p:nvPicPr>
        <p:blipFill>
          <a:blip r:embed="rId3">
            <a:alphaModFix/>
          </a:blip>
          <a:stretch>
            <a:fillRect/>
          </a:stretch>
        </p:blipFill>
        <p:spPr>
          <a:xfrm>
            <a:off x="5779900" y="729575"/>
            <a:ext cx="2952275" cy="39819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Naive Bayes in Action</a:t>
            </a:r>
            <a:endParaRPr/>
          </a:p>
        </p:txBody>
      </p:sp>
      <p:sp>
        <p:nvSpPr>
          <p:cNvPr id="833" name="Google Shape;833;p4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700" b="1"/>
              <a:t>Question 1:</a:t>
            </a:r>
            <a:r>
              <a:rPr lang="en" sz="1700"/>
              <a:t>  Estimate the probability that Suzie’s date wears a mask and cape, given that he is good, using the Naive Bayes assumption.</a:t>
            </a:r>
            <a:endParaRPr sz="1700"/>
          </a:p>
          <a:p>
            <a:pPr marL="0" lvl="0" indent="457200" algn="l" rtl="0">
              <a:spcBef>
                <a:spcPts val="1200"/>
              </a:spcBef>
              <a:spcAft>
                <a:spcPts val="0"/>
              </a:spcAft>
              <a:buClr>
                <a:schemeClr val="dk1"/>
              </a:buClr>
              <a:buSzPts val="1100"/>
              <a:buFont typeface="Arial"/>
              <a:buNone/>
            </a:pPr>
            <a:r>
              <a:rPr lang="en" sz="1600" b="1"/>
              <a:t>P (M,C|G)</a:t>
            </a:r>
            <a:endParaRPr sz="1600" b="1"/>
          </a:p>
          <a:p>
            <a:pPr marL="457200" lvl="0" indent="457200" algn="l" rtl="0">
              <a:spcBef>
                <a:spcPts val="1200"/>
              </a:spcBef>
              <a:spcAft>
                <a:spcPts val="0"/>
              </a:spcAft>
              <a:buClr>
                <a:schemeClr val="dk1"/>
              </a:buClr>
              <a:buSzPts val="1100"/>
              <a:buFont typeface="Arial"/>
              <a:buNone/>
            </a:pPr>
            <a:r>
              <a:rPr lang="en" sz="1600"/>
              <a:t>Multiply P (M|G) by P (C|G)</a:t>
            </a:r>
            <a:endParaRPr sz="1600"/>
          </a:p>
          <a:p>
            <a:pPr marL="0" lvl="0" indent="0" algn="l" rtl="0">
              <a:spcBef>
                <a:spcPts val="1400"/>
              </a:spcBef>
              <a:spcAft>
                <a:spcPts val="0"/>
              </a:spcAft>
              <a:buClr>
                <a:schemeClr val="dk1"/>
              </a:buClr>
              <a:buSzPts val="1100"/>
              <a:buFont typeface="Arial"/>
              <a:buNone/>
            </a:pPr>
            <a:r>
              <a:rPr lang="en" sz="1700" b="1"/>
              <a:t>Question 2:</a:t>
            </a:r>
            <a:r>
              <a:rPr lang="en" sz="1700"/>
              <a:t>  Before Suzie meets her date, what’s the probability he is wearing a mask and cape (she does not know if he is good or bad)?  (Use NB Assumption)</a:t>
            </a:r>
            <a:endParaRPr sz="1700"/>
          </a:p>
          <a:p>
            <a:pPr marL="0" lvl="0" indent="457200" algn="l" rtl="0">
              <a:spcBef>
                <a:spcPts val="1200"/>
              </a:spcBef>
              <a:spcAft>
                <a:spcPts val="1200"/>
              </a:spcAft>
              <a:buClr>
                <a:schemeClr val="dk1"/>
              </a:buClr>
              <a:buSzPts val="1100"/>
              <a:buFont typeface="Arial"/>
              <a:buNone/>
            </a:pPr>
            <a:r>
              <a:rPr lang="en" sz="1600" b="1"/>
              <a:t>P (M,C) = P(M,C|G)P(G) + P(M,C|B)P(B)</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4"/>
          <p:cNvPicPr preferRelativeResize="0"/>
          <p:nvPr/>
        </p:nvPicPr>
        <p:blipFill>
          <a:blip r:embed="rId3">
            <a:alphaModFix/>
          </a:blip>
          <a:stretch>
            <a:fillRect/>
          </a:stretch>
        </p:blipFill>
        <p:spPr>
          <a:xfrm>
            <a:off x="3861175" y="1017226"/>
            <a:ext cx="4725450" cy="2111675"/>
          </a:xfrm>
          <a:prstGeom prst="rect">
            <a:avLst/>
          </a:prstGeom>
          <a:noFill/>
          <a:ln>
            <a:noFill/>
          </a:ln>
        </p:spPr>
      </p:pic>
      <p:sp>
        <p:nvSpPr>
          <p:cNvPr id="70" name="Google Shape;70;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Ernest Green, Course Facilitator</a:t>
            </a:r>
            <a:endParaRPr dirty="0"/>
          </a:p>
        </p:txBody>
      </p:sp>
      <p:sp>
        <p:nvSpPr>
          <p:cNvPr id="71" name="Google Shape;71;p14"/>
          <p:cNvSpPr txBox="1">
            <a:spLocks noGrp="1"/>
          </p:cNvSpPr>
          <p:nvPr>
            <p:ph type="body" idx="1"/>
          </p:nvPr>
        </p:nvSpPr>
        <p:spPr>
          <a:xfrm>
            <a:off x="181200" y="1301425"/>
            <a:ext cx="3521100" cy="1272900"/>
          </a:xfrm>
          <a:prstGeom prst="rect">
            <a:avLst/>
          </a:prstGeom>
          <a:solidFill>
            <a:srgbClr val="EFEFEF"/>
          </a:solidFill>
        </p:spPr>
        <p:txBody>
          <a:bodyPr spcFirstLastPara="1" wrap="square" lIns="91425" tIns="91425" rIns="91425" bIns="91425" anchor="ctr" anchorCtr="0">
            <a:normAutofit fontScale="55000" lnSpcReduction="10000"/>
          </a:bodyPr>
          <a:lstStyle/>
          <a:p>
            <a:pPr marL="0" marR="0" lvl="0" indent="0" algn="l" rtl="0">
              <a:lnSpc>
                <a:spcPct val="115000"/>
              </a:lnSpc>
              <a:spcBef>
                <a:spcPts val="0"/>
              </a:spcBef>
              <a:spcAft>
                <a:spcPts val="0"/>
              </a:spcAft>
              <a:buNone/>
            </a:pPr>
            <a:r>
              <a:rPr lang="en" sz="3960"/>
              <a:t>How to get assistance:</a:t>
            </a:r>
            <a:endParaRPr sz="3960"/>
          </a:p>
          <a:p>
            <a:pPr marL="457200" lvl="0" indent="-335359" algn="l" rtl="0">
              <a:spcBef>
                <a:spcPts val="1200"/>
              </a:spcBef>
              <a:spcAft>
                <a:spcPts val="0"/>
              </a:spcAft>
              <a:buSzPct val="100000"/>
              <a:buChar char="-"/>
            </a:pPr>
            <a:r>
              <a:rPr lang="en" sz="3539"/>
              <a:t>Private message me through </a:t>
            </a:r>
            <a:br>
              <a:rPr lang="en" sz="3539"/>
            </a:br>
            <a:r>
              <a:rPr lang="en" sz="3539"/>
              <a:t>Canvas</a:t>
            </a:r>
            <a:endParaRPr sz="3539"/>
          </a:p>
        </p:txBody>
      </p:sp>
      <p:pic>
        <p:nvPicPr>
          <p:cNvPr id="72" name="Google Shape;72;p14"/>
          <p:cNvPicPr preferRelativeResize="0"/>
          <p:nvPr/>
        </p:nvPicPr>
        <p:blipFill>
          <a:blip r:embed="rId4">
            <a:alphaModFix/>
          </a:blip>
          <a:stretch>
            <a:fillRect/>
          </a:stretch>
        </p:blipFill>
        <p:spPr>
          <a:xfrm>
            <a:off x="181198" y="2970825"/>
            <a:ext cx="6069374" cy="1955475"/>
          </a:xfrm>
          <a:prstGeom prst="rect">
            <a:avLst/>
          </a:prstGeom>
          <a:noFill/>
          <a:ln w="9525" cap="flat" cmpd="sng">
            <a:solidFill>
              <a:schemeClr val="dk2"/>
            </a:solidFill>
            <a:prstDash val="solid"/>
            <a:round/>
            <a:headEnd type="none" w="sm" len="sm"/>
            <a:tailEnd type="none" w="sm" len="sm"/>
          </a:ln>
        </p:spPr>
      </p:pic>
      <p:sp>
        <p:nvSpPr>
          <p:cNvPr id="73" name="Google Shape;73;p14"/>
          <p:cNvSpPr txBox="1">
            <a:spLocks noGrp="1"/>
          </p:cNvSpPr>
          <p:nvPr>
            <p:ph type="body" idx="1"/>
          </p:nvPr>
        </p:nvSpPr>
        <p:spPr>
          <a:xfrm>
            <a:off x="5606225" y="3421800"/>
            <a:ext cx="3296100" cy="1153500"/>
          </a:xfrm>
          <a:prstGeom prst="rect">
            <a:avLst/>
          </a:prstGeom>
          <a:solidFill>
            <a:srgbClr val="EFEFEF"/>
          </a:solidFill>
        </p:spPr>
        <p:txBody>
          <a:bodyPr spcFirstLastPara="1" wrap="square" lIns="91425" tIns="91425" rIns="91425" bIns="91425" anchor="t" anchorCtr="0">
            <a:normAutofit fontScale="92500" lnSpcReduction="10000"/>
          </a:bodyPr>
          <a:lstStyle/>
          <a:p>
            <a:pPr marL="0" lvl="0" indent="0" algn="l" rtl="0">
              <a:spcBef>
                <a:spcPts val="0"/>
              </a:spcBef>
              <a:spcAft>
                <a:spcPts val="1200"/>
              </a:spcAft>
              <a:buSzPts val="688"/>
              <a:buNone/>
            </a:pPr>
            <a:r>
              <a:rPr lang="en" sz="1775"/>
              <a:t>Preferred: You can also post questions to the Q&amp;A discussion board</a:t>
            </a:r>
            <a:endParaRPr sz="1512"/>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4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Naive Bayes in Action - Question 3</a:t>
            </a:r>
            <a:endParaRPr/>
          </a:p>
        </p:txBody>
      </p:sp>
      <p:pic>
        <p:nvPicPr>
          <p:cNvPr id="839" name="Google Shape;839;p46"/>
          <p:cNvPicPr preferRelativeResize="0"/>
          <p:nvPr/>
        </p:nvPicPr>
        <p:blipFill>
          <a:blip r:embed="rId3">
            <a:alphaModFix/>
          </a:blip>
          <a:stretch>
            <a:fillRect/>
          </a:stretch>
        </p:blipFill>
        <p:spPr>
          <a:xfrm>
            <a:off x="2452275" y="2249163"/>
            <a:ext cx="3905250" cy="1552575"/>
          </a:xfrm>
          <a:prstGeom prst="rect">
            <a:avLst/>
          </a:prstGeom>
          <a:noFill/>
          <a:ln>
            <a:noFill/>
          </a:ln>
        </p:spPr>
      </p:pic>
      <p:sp>
        <p:nvSpPr>
          <p:cNvPr id="840" name="Google Shape;840;p46"/>
          <p:cNvSpPr txBox="1"/>
          <p:nvPr/>
        </p:nvSpPr>
        <p:spPr>
          <a:xfrm>
            <a:off x="914200" y="3996300"/>
            <a:ext cx="7223400" cy="86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u="sng">
                <a:solidFill>
                  <a:srgbClr val="1155CC"/>
                </a:solidFill>
                <a:highlight>
                  <a:srgbClr val="FFFFFF"/>
                </a:highlight>
                <a:latin typeface="Open Sans"/>
                <a:ea typeface="Open Sans"/>
                <a:cs typeface="Open Sans"/>
                <a:sym typeface="Open Sans"/>
                <a:hlinkClick r:id="rId4">
                  <a:extLst>
                    <a:ext uri="{A12FA001-AC4F-418D-AE19-62706E023703}">
                      <ahyp:hlinkClr xmlns:ahyp="http://schemas.microsoft.com/office/drawing/2018/hyperlinkcolor" val="tx"/>
                    </a:ext>
                  </a:extLst>
                </a:hlinkClick>
              </a:rPr>
              <a:t>Machine Learning Lecture 9 "Naive Bayes continued" -Cornell CS4780 SP17</a:t>
            </a:r>
            <a:endParaRPr b="1">
              <a:solidFill>
                <a:srgbClr val="0000FF"/>
              </a:solidFill>
              <a:highlight>
                <a:srgbClr val="FCE5CD"/>
              </a:highlight>
              <a:latin typeface="Open Sans"/>
              <a:ea typeface="Open Sans"/>
              <a:cs typeface="Open Sans"/>
              <a:sym typeface="Open Sans"/>
            </a:endParaRPr>
          </a:p>
          <a:p>
            <a:pPr marL="0" lvl="0" indent="457200" algn="l" rtl="0">
              <a:spcBef>
                <a:spcPts val="1200"/>
              </a:spcBef>
              <a:spcAft>
                <a:spcPts val="0"/>
              </a:spcAft>
              <a:buNone/>
            </a:pPr>
            <a:r>
              <a:rPr lang="en" sz="1800" u="sng">
                <a:solidFill>
                  <a:schemeClr val="hlink"/>
                </a:solidFill>
                <a:latin typeface="Open Sans"/>
                <a:ea typeface="Open Sans"/>
                <a:cs typeface="Open Sans"/>
                <a:sym typeface="Open Sans"/>
                <a:hlinkClick r:id="rId4"/>
              </a:rPr>
              <a:t>https://www.youtube.com/watch?v=VDK0nkjFh5U</a:t>
            </a:r>
            <a:endParaRPr sz="2000">
              <a:latin typeface="Open Sans"/>
              <a:ea typeface="Open Sans"/>
              <a:cs typeface="Open Sans"/>
              <a:sym typeface="Open Sans"/>
            </a:endParaRPr>
          </a:p>
        </p:txBody>
      </p:sp>
      <p:sp>
        <p:nvSpPr>
          <p:cNvPr id="841" name="Google Shape;841;p46"/>
          <p:cNvSpPr txBox="1">
            <a:spLocks noGrp="1"/>
          </p:cNvSpPr>
          <p:nvPr>
            <p:ph type="body" idx="1"/>
          </p:nvPr>
        </p:nvSpPr>
        <p:spPr>
          <a:xfrm>
            <a:off x="311700" y="1225225"/>
            <a:ext cx="8520600" cy="831300"/>
          </a:xfrm>
          <a:prstGeom prst="rect">
            <a:avLst/>
          </a:prstGeom>
        </p:spPr>
        <p:txBody>
          <a:bodyPr spcFirstLastPara="1" wrap="square" lIns="91425" tIns="91425" rIns="91425" bIns="91425" anchor="t" anchorCtr="0">
            <a:normAutofit fontScale="85000" lnSpcReduction="20000"/>
          </a:bodyPr>
          <a:lstStyle/>
          <a:p>
            <a:pPr marL="0" lvl="0" indent="0" algn="l" rtl="0">
              <a:spcBef>
                <a:spcPts val="1400"/>
              </a:spcBef>
              <a:spcAft>
                <a:spcPts val="400"/>
              </a:spcAft>
              <a:buClr>
                <a:schemeClr val="dk1"/>
              </a:buClr>
              <a:buSzPts val="1100"/>
              <a:buFont typeface="Arial"/>
              <a:buNone/>
            </a:pPr>
            <a:r>
              <a:rPr lang="en" sz="1700"/>
              <a:t>Using Naive Bayes assumption and Bayes’ Rule, predict the probability that he is good if he wears a mask and a cape.   Hint:  </a:t>
            </a:r>
            <a:r>
              <a:rPr lang="en" sz="1600" b="1"/>
              <a:t>P (G|M,C)</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5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Reminder: Avoid Loops, Utilize Indexing and Slicing</a:t>
            </a:r>
            <a:endParaRPr/>
          </a:p>
        </p:txBody>
      </p:sp>
      <p:sp>
        <p:nvSpPr>
          <p:cNvPr id="874" name="Google Shape;874;p52"/>
          <p:cNvSpPr txBox="1">
            <a:spLocks noGrp="1"/>
          </p:cNvSpPr>
          <p:nvPr>
            <p:ph type="body" idx="1"/>
          </p:nvPr>
        </p:nvSpPr>
        <p:spPr>
          <a:xfrm>
            <a:off x="896725" y="1290175"/>
            <a:ext cx="1324800" cy="502200"/>
          </a:xfrm>
          <a:prstGeom prst="rect">
            <a:avLst/>
          </a:prstGeom>
          <a:noFill/>
        </p:spPr>
        <p:txBody>
          <a:bodyPr spcFirstLastPara="1" wrap="square" lIns="91425" tIns="91425" rIns="91425" bIns="91425" anchor="t" anchorCtr="0">
            <a:normAutofit fontScale="47500" lnSpcReduction="20000"/>
          </a:bodyPr>
          <a:lstStyle/>
          <a:p>
            <a:pPr marL="0" lvl="0" indent="0" algn="l" rtl="0">
              <a:spcBef>
                <a:spcPts val="0"/>
              </a:spcBef>
              <a:spcAft>
                <a:spcPts val="1200"/>
              </a:spcAft>
              <a:buNone/>
            </a:pPr>
            <a:r>
              <a:rPr lang="en" sz="2200"/>
              <a:t>Matrix X</a:t>
            </a:r>
            <a:endParaRPr sz="2200"/>
          </a:p>
        </p:txBody>
      </p:sp>
      <p:sp>
        <p:nvSpPr>
          <p:cNvPr id="875" name="Google Shape;875;p52"/>
          <p:cNvSpPr txBox="1">
            <a:spLocks noGrp="1"/>
          </p:cNvSpPr>
          <p:nvPr>
            <p:ph type="body" idx="1"/>
          </p:nvPr>
        </p:nvSpPr>
        <p:spPr>
          <a:xfrm>
            <a:off x="3072438" y="1290175"/>
            <a:ext cx="1393800" cy="502200"/>
          </a:xfrm>
          <a:prstGeom prst="rect">
            <a:avLst/>
          </a:prstGeom>
          <a:noFill/>
        </p:spPr>
        <p:txBody>
          <a:bodyPr spcFirstLastPara="1" wrap="square" lIns="91425" tIns="91425" rIns="91425" bIns="91425" anchor="t" anchorCtr="0">
            <a:normAutofit fontScale="47500" lnSpcReduction="20000"/>
          </a:bodyPr>
          <a:lstStyle/>
          <a:p>
            <a:pPr marL="0" lvl="0" indent="0" algn="l" rtl="0">
              <a:spcBef>
                <a:spcPts val="0"/>
              </a:spcBef>
              <a:spcAft>
                <a:spcPts val="1200"/>
              </a:spcAft>
              <a:buNone/>
            </a:pPr>
            <a:r>
              <a:rPr lang="en" sz="2200"/>
              <a:t>Matrix Y</a:t>
            </a:r>
            <a:endParaRPr sz="2200"/>
          </a:p>
        </p:txBody>
      </p:sp>
      <p:pic>
        <p:nvPicPr>
          <p:cNvPr id="876" name="Google Shape;876;p52"/>
          <p:cNvPicPr preferRelativeResize="0"/>
          <p:nvPr/>
        </p:nvPicPr>
        <p:blipFill>
          <a:blip r:embed="rId3">
            <a:alphaModFix/>
          </a:blip>
          <a:stretch>
            <a:fillRect/>
          </a:stretch>
        </p:blipFill>
        <p:spPr>
          <a:xfrm>
            <a:off x="581000" y="1792375"/>
            <a:ext cx="1956250" cy="2149125"/>
          </a:xfrm>
          <a:prstGeom prst="rect">
            <a:avLst/>
          </a:prstGeom>
          <a:noFill/>
          <a:ln>
            <a:noFill/>
          </a:ln>
        </p:spPr>
      </p:pic>
      <p:pic>
        <p:nvPicPr>
          <p:cNvPr id="877" name="Google Shape;877;p52"/>
          <p:cNvPicPr preferRelativeResize="0"/>
          <p:nvPr/>
        </p:nvPicPr>
        <p:blipFill>
          <a:blip r:embed="rId4">
            <a:alphaModFix/>
          </a:blip>
          <a:stretch>
            <a:fillRect/>
          </a:stretch>
        </p:blipFill>
        <p:spPr>
          <a:xfrm>
            <a:off x="3254400" y="1823688"/>
            <a:ext cx="1029875" cy="2086500"/>
          </a:xfrm>
          <a:prstGeom prst="rect">
            <a:avLst/>
          </a:prstGeom>
          <a:noFill/>
          <a:ln>
            <a:noFill/>
          </a:ln>
        </p:spPr>
      </p:pic>
      <p:sp>
        <p:nvSpPr>
          <p:cNvPr id="878" name="Google Shape;878;p52"/>
          <p:cNvSpPr txBox="1"/>
          <p:nvPr/>
        </p:nvSpPr>
        <p:spPr>
          <a:xfrm>
            <a:off x="5212950" y="1539200"/>
            <a:ext cx="30525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Open Sans"/>
                <a:ea typeface="Open Sans"/>
                <a:cs typeface="Open Sans"/>
                <a:sym typeface="Open Sans"/>
              </a:rPr>
              <a:t>ind = X[condition]</a:t>
            </a:r>
            <a:endParaRPr sz="1800">
              <a:latin typeface="Open Sans"/>
              <a:ea typeface="Open Sans"/>
              <a:cs typeface="Open Sans"/>
              <a:sym typeface="Open Sans"/>
            </a:endParaRPr>
          </a:p>
          <a:p>
            <a:pPr marL="0" lvl="0" indent="0" algn="l" rtl="0">
              <a:spcBef>
                <a:spcPts val="0"/>
              </a:spcBef>
              <a:spcAft>
                <a:spcPts val="0"/>
              </a:spcAft>
              <a:buNone/>
            </a:pPr>
            <a:r>
              <a:rPr lang="en" sz="1800">
                <a:latin typeface="Open Sans"/>
                <a:ea typeface="Open Sans"/>
                <a:cs typeface="Open Sans"/>
                <a:sym typeface="Open Sans"/>
              </a:rPr>
              <a:t>subset_Y = Y[ind]</a:t>
            </a:r>
            <a:endParaRPr sz="1800">
              <a:latin typeface="Open Sans"/>
              <a:ea typeface="Open Sans"/>
              <a:cs typeface="Open Sans"/>
              <a:sym typeface="Open Sans"/>
            </a:endParaRPr>
          </a:p>
          <a:p>
            <a:pPr marL="0" lvl="0" indent="0" algn="l" rtl="0">
              <a:spcBef>
                <a:spcPts val="0"/>
              </a:spcBef>
              <a:spcAft>
                <a:spcPts val="0"/>
              </a:spcAft>
              <a:buNone/>
            </a:pPr>
            <a:endParaRPr sz="1800">
              <a:latin typeface="Open Sans"/>
              <a:ea typeface="Open Sans"/>
              <a:cs typeface="Open Sans"/>
              <a:sym typeface="Open Sans"/>
            </a:endParaRPr>
          </a:p>
          <a:p>
            <a:pPr marL="0" lvl="0" indent="0" algn="l" rtl="0">
              <a:spcBef>
                <a:spcPts val="0"/>
              </a:spcBef>
              <a:spcAft>
                <a:spcPts val="0"/>
              </a:spcAft>
              <a:buNone/>
            </a:pPr>
            <a:r>
              <a:rPr lang="en" sz="1800">
                <a:latin typeface="Open Sans"/>
                <a:ea typeface="Open Sans"/>
                <a:cs typeface="Open Sans"/>
                <a:sym typeface="Open Sans"/>
              </a:rPr>
              <a:t>I, D = findknn(xTr, xTe, k)</a:t>
            </a:r>
            <a:br>
              <a:rPr lang="en" sz="1800">
                <a:latin typeface="Open Sans"/>
                <a:ea typeface="Open Sans"/>
                <a:cs typeface="Open Sans"/>
                <a:sym typeface="Open Sans"/>
              </a:rPr>
            </a:br>
            <a:endParaRPr sz="1800">
              <a:latin typeface="Open Sans"/>
              <a:ea typeface="Open Sans"/>
              <a:cs typeface="Open Sans"/>
              <a:sym typeface="Open Sans"/>
            </a:endParaRPr>
          </a:p>
          <a:p>
            <a:pPr marL="0" lvl="0" indent="0" algn="l" rtl="0">
              <a:spcBef>
                <a:spcPts val="0"/>
              </a:spcBef>
              <a:spcAft>
                <a:spcPts val="0"/>
              </a:spcAft>
              <a:buNone/>
            </a:pPr>
            <a:r>
              <a:rPr lang="en" sz="1800">
                <a:latin typeface="Open Sans"/>
                <a:ea typeface="Open Sans"/>
                <a:cs typeface="Open Sans"/>
                <a:sym typeface="Open Sans"/>
              </a:rPr>
              <a:t>yTe = yTr[I]</a:t>
            </a:r>
            <a:endParaRPr sz="1800">
              <a:latin typeface="Open Sans"/>
              <a:ea typeface="Open Sans"/>
              <a:cs typeface="Open Sans"/>
              <a:sym typeface="Open Sans"/>
            </a:endParaRPr>
          </a:p>
          <a:p>
            <a:pPr marL="0" lvl="0" indent="0" algn="l" rtl="0">
              <a:spcBef>
                <a:spcPts val="0"/>
              </a:spcBef>
              <a:spcAft>
                <a:spcPts val="0"/>
              </a:spcAft>
              <a:buNone/>
            </a:pPr>
            <a:endParaRPr sz="1800">
              <a:latin typeface="Open Sans"/>
              <a:ea typeface="Open Sans"/>
              <a:cs typeface="Open Sans"/>
              <a:sym typeface="Open Sans"/>
            </a:endParaRPr>
          </a:p>
          <a:p>
            <a:pPr marL="0" lvl="0" indent="0" algn="l" rtl="0">
              <a:spcBef>
                <a:spcPts val="0"/>
              </a:spcBef>
              <a:spcAft>
                <a:spcPts val="0"/>
              </a:spcAft>
              <a:buNone/>
            </a:pPr>
            <a:endParaRPr sz="1800">
              <a:latin typeface="Open Sans"/>
              <a:ea typeface="Open Sans"/>
              <a:cs typeface="Open Sans"/>
              <a:sym typeface="Open Sans"/>
            </a:endParaRPr>
          </a:p>
          <a:p>
            <a:pPr marL="0" lvl="0" indent="0" algn="l" rtl="0">
              <a:spcBef>
                <a:spcPts val="0"/>
              </a:spcBef>
              <a:spcAft>
                <a:spcPts val="0"/>
              </a:spcAft>
              <a:buNone/>
            </a:pPr>
            <a:r>
              <a:rPr lang="en" sz="1800">
                <a:latin typeface="Open Sans"/>
                <a:ea typeface="Open Sans"/>
                <a:cs typeface="Open Sans"/>
                <a:sym typeface="Open Sans"/>
              </a:rPr>
              <a:t>ind = Y[condition]</a:t>
            </a:r>
            <a:endParaRPr sz="1800">
              <a:latin typeface="Open Sans"/>
              <a:ea typeface="Open Sans"/>
              <a:cs typeface="Open Sans"/>
              <a:sym typeface="Open Sans"/>
            </a:endParaRPr>
          </a:p>
          <a:p>
            <a:pPr marL="0" lvl="0" indent="0" algn="l" rtl="0">
              <a:spcBef>
                <a:spcPts val="0"/>
              </a:spcBef>
              <a:spcAft>
                <a:spcPts val="0"/>
              </a:spcAft>
              <a:buNone/>
            </a:pPr>
            <a:r>
              <a:rPr lang="en" sz="1800">
                <a:latin typeface="Open Sans"/>
                <a:ea typeface="Open Sans"/>
                <a:cs typeface="Open Sans"/>
                <a:sym typeface="Open Sans"/>
              </a:rPr>
              <a:t>subset_X = X[ind]</a:t>
            </a:r>
            <a:endParaRPr sz="1600">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5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5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Thank You For Attending!</a:t>
            </a:r>
            <a:endParaRPr/>
          </a:p>
        </p:txBody>
      </p:sp>
      <p:sp>
        <p:nvSpPr>
          <p:cNvPr id="889" name="Google Shape;889;p5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End of Live Session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Additional Resources</a:t>
            </a:r>
            <a:endParaRPr/>
          </a:p>
        </p:txBody>
      </p:sp>
      <p:sp>
        <p:nvSpPr>
          <p:cNvPr id="91" name="Google Shape;91;p17"/>
          <p:cNvSpPr txBox="1">
            <a:spLocks noGrp="1"/>
          </p:cNvSpPr>
          <p:nvPr>
            <p:ph type="body" idx="1"/>
          </p:nvPr>
        </p:nvSpPr>
        <p:spPr>
          <a:xfrm>
            <a:off x="311700" y="1225225"/>
            <a:ext cx="8520600" cy="3685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435" u="sng">
                <a:solidFill>
                  <a:srgbClr val="1155CC"/>
                </a:solidFill>
                <a:highlight>
                  <a:srgbClr val="FFFFFF"/>
                </a:highlight>
                <a:hlinkClick r:id="rId3">
                  <a:extLst>
                    <a:ext uri="{A12FA001-AC4F-418D-AE19-62706E023703}">
                      <ahyp:hlinkClr xmlns:ahyp="http://schemas.microsoft.com/office/drawing/2018/hyperlinkcolor" val="tx"/>
                    </a:ext>
                  </a:extLst>
                </a:hlinkClick>
              </a:rPr>
              <a:t>Lecture 7 "Estimating Probabilities from Data: Maximum Likelihood Estimation" -Cornell CS4780 SP17</a:t>
            </a:r>
            <a:endParaRPr sz="1435" b="1">
              <a:highlight>
                <a:srgbClr val="FCE5CD"/>
              </a:highlight>
            </a:endParaRPr>
          </a:p>
          <a:p>
            <a:pPr marL="0" lvl="0" indent="457200" algn="l" rtl="0">
              <a:spcBef>
                <a:spcPts val="1200"/>
              </a:spcBef>
              <a:spcAft>
                <a:spcPts val="0"/>
              </a:spcAft>
              <a:buNone/>
            </a:pPr>
            <a:r>
              <a:rPr lang="en" sz="1600"/>
              <a:t>https://www.youtube.com/watch?v=RIawrYLVdIw</a:t>
            </a:r>
            <a:endParaRPr sz="1600"/>
          </a:p>
          <a:p>
            <a:pPr marL="0" lvl="0" indent="0" algn="l" rtl="0">
              <a:spcBef>
                <a:spcPts val="1200"/>
              </a:spcBef>
              <a:spcAft>
                <a:spcPts val="0"/>
              </a:spcAft>
              <a:buNone/>
            </a:pPr>
            <a:r>
              <a:rPr lang="en" sz="1400" u="sng">
                <a:solidFill>
                  <a:srgbClr val="1155CC"/>
                </a:solidFill>
                <a:highlight>
                  <a:srgbClr val="FFFFFF"/>
                </a:highlight>
                <a:hlinkClick r:id="rId4">
                  <a:extLst>
                    <a:ext uri="{A12FA001-AC4F-418D-AE19-62706E023703}">
                      <ahyp:hlinkClr xmlns:ahyp="http://schemas.microsoft.com/office/drawing/2018/hyperlinkcolor" val="tx"/>
                    </a:ext>
                  </a:extLst>
                </a:hlinkClick>
              </a:rPr>
              <a:t>Machine Learning Lecture 8 "Estimating Probabilities from Data: Naive Bayes" -Cornell CS4780 SP17</a:t>
            </a:r>
            <a:endParaRPr sz="1400" b="1">
              <a:highlight>
                <a:srgbClr val="FCE5CD"/>
              </a:highlight>
            </a:endParaRPr>
          </a:p>
          <a:p>
            <a:pPr marL="0" lvl="0" indent="457200" algn="l" rtl="0">
              <a:spcBef>
                <a:spcPts val="1200"/>
              </a:spcBef>
              <a:spcAft>
                <a:spcPts val="0"/>
              </a:spcAft>
              <a:buNone/>
            </a:pPr>
            <a:r>
              <a:rPr lang="en" sz="1600"/>
              <a:t>https://www.youtube.com/watch?v=pDHEX2usCS0</a:t>
            </a:r>
            <a:endParaRPr sz="1600"/>
          </a:p>
          <a:p>
            <a:pPr marL="0" lvl="0" indent="0" algn="l" rtl="0">
              <a:spcBef>
                <a:spcPts val="1200"/>
              </a:spcBef>
              <a:spcAft>
                <a:spcPts val="0"/>
              </a:spcAft>
              <a:buNone/>
            </a:pPr>
            <a:r>
              <a:rPr lang="en" sz="1400" u="sng">
                <a:solidFill>
                  <a:srgbClr val="1155CC"/>
                </a:solidFill>
                <a:highlight>
                  <a:srgbClr val="FFFFFF"/>
                </a:highlight>
                <a:hlinkClick r:id="rId5">
                  <a:extLst>
                    <a:ext uri="{A12FA001-AC4F-418D-AE19-62706E023703}">
                      <ahyp:hlinkClr xmlns:ahyp="http://schemas.microsoft.com/office/drawing/2018/hyperlinkcolor" val="tx"/>
                    </a:ext>
                  </a:extLst>
                </a:hlinkClick>
              </a:rPr>
              <a:t>Machine Learning Lecture 9 "Naive Bayes continued" -Cornell CS4780 SP17</a:t>
            </a:r>
            <a:endParaRPr sz="1400" b="1">
              <a:highlight>
                <a:srgbClr val="FCE5CD"/>
              </a:highlight>
            </a:endParaRPr>
          </a:p>
          <a:p>
            <a:pPr marL="0" lvl="0" indent="457200" algn="l" rtl="0">
              <a:spcBef>
                <a:spcPts val="1200"/>
              </a:spcBef>
              <a:spcAft>
                <a:spcPts val="0"/>
              </a:spcAft>
              <a:buNone/>
            </a:pPr>
            <a:r>
              <a:rPr lang="en" sz="1600"/>
              <a:t>https://www.youtube.com/watch?v=VDK0nkjFh5U</a:t>
            </a:r>
            <a:endParaRPr sz="1600"/>
          </a:p>
          <a:p>
            <a:pPr marL="0" lvl="0" indent="0" algn="l" rtl="0">
              <a:spcBef>
                <a:spcPts val="1200"/>
              </a:spcBef>
              <a:spcAft>
                <a:spcPts val="0"/>
              </a:spcAft>
              <a:buNone/>
            </a:pPr>
            <a:r>
              <a:rPr lang="en" sz="1400" u="sng">
                <a:solidFill>
                  <a:srgbClr val="1155CC"/>
                </a:solidFill>
                <a:highlight>
                  <a:srgbClr val="FFFFFF"/>
                </a:highlight>
                <a:hlinkClick r:id="rId6">
                  <a:extLst>
                    <a:ext uri="{A12FA001-AC4F-418D-AE19-62706E023703}">
                      <ahyp:hlinkClr xmlns:ahyp="http://schemas.microsoft.com/office/drawing/2018/hyperlinkcolor" val="tx"/>
                    </a:ext>
                  </a:extLst>
                </a:hlinkClick>
              </a:rPr>
              <a:t>Machine Learning Lecture 10 "Naive Bayes continued" -Cornell CS4780 SP17</a:t>
            </a:r>
            <a:endParaRPr sz="1400" b="1">
              <a:highlight>
                <a:srgbClr val="FCE5CD"/>
              </a:highlight>
            </a:endParaRPr>
          </a:p>
          <a:p>
            <a:pPr marL="0" lvl="0" indent="457200" algn="l" rtl="0">
              <a:spcBef>
                <a:spcPts val="1200"/>
              </a:spcBef>
              <a:spcAft>
                <a:spcPts val="0"/>
              </a:spcAft>
              <a:buNone/>
            </a:pPr>
            <a:r>
              <a:rPr lang="en" sz="1600"/>
              <a:t>https://www.youtube.com/watch?v=rqB0XWoMreU</a:t>
            </a:r>
            <a:endParaRPr sz="1600"/>
          </a:p>
          <a:p>
            <a:pPr marL="0" lvl="0" indent="0" algn="l" rtl="0">
              <a:spcBef>
                <a:spcPts val="1200"/>
              </a:spcBef>
              <a:spcAft>
                <a:spcPts val="0"/>
              </a:spcAft>
              <a:buNone/>
            </a:pPr>
            <a:r>
              <a:rPr lang="en" sz="1400" u="sng">
                <a:solidFill>
                  <a:srgbClr val="1155CC"/>
                </a:solidFill>
                <a:highlight>
                  <a:srgbClr val="FFFFFF"/>
                </a:highlight>
                <a:hlinkClick r:id="rId7">
                  <a:extLst>
                    <a:ext uri="{A12FA001-AC4F-418D-AE19-62706E023703}">
                      <ahyp:hlinkClr xmlns:ahyp="http://schemas.microsoft.com/office/drawing/2018/hyperlinkcolor" val="tx"/>
                    </a:ext>
                  </a:extLst>
                </a:hlinkClick>
              </a:rPr>
              <a:t>Machine Learning Lecture 11 "Logistic Regression" -Cornell CS4780 SP17</a:t>
            </a:r>
            <a:endParaRPr sz="1400" b="1">
              <a:highlight>
                <a:srgbClr val="FCE5CD"/>
              </a:highlight>
            </a:endParaRPr>
          </a:p>
          <a:p>
            <a:pPr marL="0" lvl="0" indent="457200" algn="l" rtl="0">
              <a:spcBef>
                <a:spcPts val="1200"/>
              </a:spcBef>
              <a:spcAft>
                <a:spcPts val="1200"/>
              </a:spcAft>
              <a:buNone/>
            </a:pPr>
            <a:r>
              <a:rPr lang="en" sz="1600"/>
              <a:t>https://www.youtube.com/watch?v=GnkDzIOxfzI</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Avoid the Appearance of Plagiarism</a:t>
            </a:r>
            <a:endParaRPr/>
          </a:p>
        </p:txBody>
      </p:sp>
      <p:sp>
        <p:nvSpPr>
          <p:cNvPr id="103" name="Google Shape;103;p19"/>
          <p:cNvSpPr txBox="1">
            <a:spLocks noGrp="1"/>
          </p:cNvSpPr>
          <p:nvPr>
            <p:ph type="body" idx="1"/>
          </p:nvPr>
        </p:nvSpPr>
        <p:spPr>
          <a:xfrm>
            <a:off x="311700" y="1225225"/>
            <a:ext cx="8520600" cy="39183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dirty="0"/>
              <a:t>Key points:</a:t>
            </a:r>
            <a:endParaRPr dirty="0"/>
          </a:p>
          <a:p>
            <a:pPr marL="457200" lvl="0" indent="-342900" algn="l" rtl="0">
              <a:spcBef>
                <a:spcPts val="1200"/>
              </a:spcBef>
              <a:spcAft>
                <a:spcPts val="0"/>
              </a:spcAft>
              <a:buSzPts val="1800"/>
              <a:buChar char="●"/>
            </a:pPr>
            <a:r>
              <a:rPr lang="en" b="1" dirty="0"/>
              <a:t>Show your work - </a:t>
            </a:r>
            <a:r>
              <a:rPr lang="en" dirty="0"/>
              <a:t>comment out, do not delete, mistakes, print statements, test cells, etc. Messy notebook that shows original thought is better than pristine code that happens to look like someone else’s work</a:t>
            </a:r>
            <a:endParaRPr dirty="0"/>
          </a:p>
          <a:p>
            <a:pPr marL="457200" lvl="0" indent="-342900" algn="l" rtl="0">
              <a:spcBef>
                <a:spcPts val="0"/>
              </a:spcBef>
              <a:spcAft>
                <a:spcPts val="0"/>
              </a:spcAft>
              <a:buSzPts val="1800"/>
              <a:buChar char="●"/>
            </a:pPr>
            <a:r>
              <a:rPr lang="en" b="1" dirty="0"/>
              <a:t>Reference helpful websites </a:t>
            </a:r>
            <a:r>
              <a:rPr lang="en" dirty="0"/>
              <a:t>- put links to discussion boards, Q&amp;A forums (Stack Overflow, etc.) that contained information you found useful in developing your code</a:t>
            </a:r>
            <a:endParaRPr dirty="0"/>
          </a:p>
          <a:p>
            <a:pPr marL="457200" lvl="0" indent="-342900" algn="l" rtl="0">
              <a:spcBef>
                <a:spcPts val="0"/>
              </a:spcBef>
              <a:spcAft>
                <a:spcPts val="0"/>
              </a:spcAft>
              <a:buSzPts val="1800"/>
              <a:buChar char="●"/>
            </a:pPr>
            <a:r>
              <a:rPr lang="en" b="1" dirty="0"/>
              <a:t>When in doubt, ask your facilitator!</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Statistics Refreshers</a:t>
            </a:r>
            <a:endParaRPr/>
          </a:p>
        </p:txBody>
      </p:sp>
      <p:sp>
        <p:nvSpPr>
          <p:cNvPr id="109" name="Google Shape;109;p20"/>
          <p:cNvSpPr txBox="1">
            <a:spLocks noGrp="1"/>
          </p:cNvSpPr>
          <p:nvPr>
            <p:ph type="body" idx="1"/>
          </p:nvPr>
        </p:nvSpPr>
        <p:spPr>
          <a:xfrm>
            <a:off x="311700" y="1225225"/>
            <a:ext cx="8520600" cy="3585900"/>
          </a:xfrm>
          <a:prstGeom prst="rect">
            <a:avLst/>
          </a:prstGeom>
          <a:noFill/>
        </p:spPr>
        <p:txBody>
          <a:bodyPr spcFirstLastPara="1" wrap="square" lIns="91425" tIns="91425" rIns="91425" bIns="91425" anchor="t" anchorCtr="0">
            <a:normAutofit/>
          </a:bodyPr>
          <a:lstStyle/>
          <a:p>
            <a:pPr marL="457200" lvl="0" indent="-381000" algn="l" rtl="0">
              <a:lnSpc>
                <a:spcPct val="95000"/>
              </a:lnSpc>
              <a:spcBef>
                <a:spcPts val="1200"/>
              </a:spcBef>
              <a:spcAft>
                <a:spcPts val="0"/>
              </a:spcAft>
              <a:buSzPts val="2400"/>
              <a:buChar char="-"/>
            </a:pPr>
            <a:r>
              <a:rPr lang="en" sz="2400" dirty="0"/>
              <a:t>Bayes’ Rule</a:t>
            </a:r>
            <a:endParaRPr sz="2400" dirty="0"/>
          </a:p>
          <a:p>
            <a:pPr marL="0" lvl="0" indent="0" algn="l" rtl="0">
              <a:lnSpc>
                <a:spcPct val="95000"/>
              </a:lnSpc>
              <a:spcBef>
                <a:spcPts val="1200"/>
              </a:spcBef>
              <a:spcAft>
                <a:spcPts val="0"/>
              </a:spcAft>
              <a:buClr>
                <a:schemeClr val="dk1"/>
              </a:buClr>
              <a:buSzPts val="1100"/>
              <a:buFont typeface="Arial"/>
              <a:buNone/>
            </a:pPr>
            <a:endParaRPr sz="2400" dirty="0"/>
          </a:p>
          <a:p>
            <a:pPr marL="0" lvl="0" indent="0" algn="l" rtl="0">
              <a:lnSpc>
                <a:spcPct val="95000"/>
              </a:lnSpc>
              <a:spcBef>
                <a:spcPts val="1200"/>
              </a:spcBef>
              <a:spcAft>
                <a:spcPts val="0"/>
              </a:spcAft>
              <a:buNone/>
            </a:pPr>
            <a:endParaRPr sz="2400" dirty="0"/>
          </a:p>
          <a:p>
            <a:pPr marL="457200" lvl="0" indent="-381000" algn="l" rtl="0">
              <a:lnSpc>
                <a:spcPct val="95000"/>
              </a:lnSpc>
              <a:spcBef>
                <a:spcPts val="1200"/>
              </a:spcBef>
              <a:spcAft>
                <a:spcPts val="0"/>
              </a:spcAft>
              <a:buSzPts val="2400"/>
              <a:buChar char="-"/>
            </a:pPr>
            <a:r>
              <a:rPr lang="en" sz="2400" dirty="0"/>
              <a:t>Chain Rule</a:t>
            </a:r>
            <a:endParaRPr sz="2400" dirty="0"/>
          </a:p>
          <a:p>
            <a:pPr marL="457200" lvl="0" indent="0" algn="l" rtl="0">
              <a:lnSpc>
                <a:spcPct val="95000"/>
              </a:lnSpc>
              <a:spcBef>
                <a:spcPts val="1200"/>
              </a:spcBef>
              <a:spcAft>
                <a:spcPts val="0"/>
              </a:spcAft>
              <a:buNone/>
            </a:pPr>
            <a:endParaRPr sz="2400" dirty="0"/>
          </a:p>
          <a:p>
            <a:pPr marL="0" lvl="0" indent="0" algn="l" rtl="0">
              <a:lnSpc>
                <a:spcPct val="95000"/>
              </a:lnSpc>
              <a:spcBef>
                <a:spcPts val="1200"/>
              </a:spcBef>
              <a:spcAft>
                <a:spcPts val="0"/>
              </a:spcAft>
              <a:buNone/>
            </a:pPr>
            <a:endParaRPr sz="2400" dirty="0"/>
          </a:p>
        </p:txBody>
      </p:sp>
      <p:pic>
        <p:nvPicPr>
          <p:cNvPr id="110" name="Google Shape;110;p20"/>
          <p:cNvPicPr preferRelativeResize="0"/>
          <p:nvPr/>
        </p:nvPicPr>
        <p:blipFill>
          <a:blip r:embed="rId3">
            <a:alphaModFix/>
          </a:blip>
          <a:stretch>
            <a:fillRect/>
          </a:stretch>
        </p:blipFill>
        <p:spPr>
          <a:xfrm>
            <a:off x="2619130" y="1644050"/>
            <a:ext cx="4115318" cy="1346525"/>
          </a:xfrm>
          <a:prstGeom prst="rect">
            <a:avLst/>
          </a:prstGeom>
          <a:noFill/>
          <a:ln>
            <a:noFill/>
          </a:ln>
        </p:spPr>
      </p:pic>
      <p:pic>
        <p:nvPicPr>
          <p:cNvPr id="111" name="Google Shape;111;p20"/>
          <p:cNvPicPr preferRelativeResize="0"/>
          <p:nvPr/>
        </p:nvPicPr>
        <p:blipFill>
          <a:blip r:embed="rId4">
            <a:alphaModFix/>
          </a:blip>
          <a:stretch>
            <a:fillRect/>
          </a:stretch>
        </p:blipFill>
        <p:spPr>
          <a:xfrm>
            <a:off x="890800" y="3409400"/>
            <a:ext cx="7772400" cy="62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Bayes Basics</a:t>
            </a:r>
            <a:endParaRPr/>
          </a:p>
        </p:txBody>
      </p:sp>
      <p:sp>
        <p:nvSpPr>
          <p:cNvPr id="117" name="Google Shape;117;p21"/>
          <p:cNvSpPr txBox="1">
            <a:spLocks noGrp="1"/>
          </p:cNvSpPr>
          <p:nvPr>
            <p:ph type="body" idx="1"/>
          </p:nvPr>
        </p:nvSpPr>
        <p:spPr>
          <a:xfrm>
            <a:off x="311700" y="1225225"/>
            <a:ext cx="8520600" cy="370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u="sng">
                <a:solidFill>
                  <a:srgbClr val="1155CC"/>
                </a:solidFill>
                <a:highlight>
                  <a:srgbClr val="FFFFFF"/>
                </a:highlight>
                <a:hlinkClick r:id="rId3">
                  <a:extLst>
                    <a:ext uri="{A12FA001-AC4F-418D-AE19-62706E023703}">
                      <ahyp:hlinkClr xmlns:ahyp="http://schemas.microsoft.com/office/drawing/2018/hyperlinkcolor" val="tx"/>
                    </a:ext>
                  </a:extLst>
                </a:hlinkClick>
              </a:rPr>
              <a:t>The quick proof of Bayes' theorem</a:t>
            </a:r>
            <a:endParaRPr sz="2000"/>
          </a:p>
          <a:p>
            <a:pPr marL="0" lvl="0" indent="457200" algn="l" rtl="0">
              <a:spcBef>
                <a:spcPts val="1200"/>
              </a:spcBef>
              <a:spcAft>
                <a:spcPts val="0"/>
              </a:spcAft>
              <a:buNone/>
            </a:pPr>
            <a:r>
              <a:rPr lang="en" sz="2000" u="sng">
                <a:solidFill>
                  <a:schemeClr val="hlink"/>
                </a:solidFill>
                <a:hlinkClick r:id="rId3"/>
              </a:rPr>
              <a:t>https://www.youtube.com/watch?v=U_85TaXbeIo</a:t>
            </a:r>
            <a:endParaRPr sz="2000"/>
          </a:p>
          <a:p>
            <a:pPr marL="0" lvl="0" indent="0" algn="l" rtl="0">
              <a:spcBef>
                <a:spcPts val="1200"/>
              </a:spcBef>
              <a:spcAft>
                <a:spcPts val="0"/>
              </a:spcAft>
              <a:buNone/>
            </a:pPr>
            <a:br>
              <a:rPr lang="en" sz="1400"/>
            </a:br>
            <a:r>
              <a:rPr lang="en" sz="2000" u="sng">
                <a:solidFill>
                  <a:srgbClr val="1155CC"/>
                </a:solidFill>
                <a:highlight>
                  <a:srgbClr val="FFFFFF"/>
                </a:highlight>
                <a:hlinkClick r:id="rId4">
                  <a:extLst>
                    <a:ext uri="{A12FA001-AC4F-418D-AE19-62706E023703}">
                      <ahyp:hlinkClr xmlns:ahyp="http://schemas.microsoft.com/office/drawing/2018/hyperlinkcolor" val="tx"/>
                    </a:ext>
                  </a:extLst>
                </a:hlinkClick>
              </a:rPr>
              <a:t>Bayes theorem</a:t>
            </a:r>
            <a:endParaRPr sz="2000"/>
          </a:p>
          <a:p>
            <a:pPr marL="0" lvl="0" indent="457200" algn="l" rtl="0">
              <a:spcBef>
                <a:spcPts val="1200"/>
              </a:spcBef>
              <a:spcAft>
                <a:spcPts val="0"/>
              </a:spcAft>
              <a:buNone/>
            </a:pPr>
            <a:r>
              <a:rPr lang="en" sz="2000" u="sng">
                <a:solidFill>
                  <a:schemeClr val="hlink"/>
                </a:solidFill>
                <a:hlinkClick r:id="rId4"/>
              </a:rPr>
              <a:t>https://www.youtube.com/watch?v=HZGCoVF3YvM</a:t>
            </a:r>
            <a:endParaRPr sz="2000"/>
          </a:p>
          <a:p>
            <a:pPr marL="0" lvl="0" indent="0" algn="l" rtl="0">
              <a:spcBef>
                <a:spcPts val="1200"/>
              </a:spcBef>
              <a:spcAft>
                <a:spcPts val="0"/>
              </a:spcAft>
              <a:buNone/>
            </a:pPr>
            <a:br>
              <a:rPr lang="en" sz="1400"/>
            </a:br>
            <a:r>
              <a:rPr lang="en" sz="2000" u="sng">
                <a:solidFill>
                  <a:srgbClr val="1155CC"/>
                </a:solidFill>
                <a:highlight>
                  <a:srgbClr val="FFFFFF"/>
                </a:highlight>
                <a:hlinkClick r:id="rId5">
                  <a:extLst>
                    <a:ext uri="{A12FA001-AC4F-418D-AE19-62706E023703}">
                      <ahyp:hlinkClr xmlns:ahyp="http://schemas.microsoft.com/office/drawing/2018/hyperlinkcolor" val="tx"/>
                    </a:ext>
                  </a:extLst>
                </a:hlinkClick>
              </a:rPr>
              <a:t>Naive Bayes, Clearly Explained!!!</a:t>
            </a:r>
            <a:endParaRPr sz="2000"/>
          </a:p>
          <a:p>
            <a:pPr marL="0" lvl="0" indent="457200" algn="l" rtl="0">
              <a:spcBef>
                <a:spcPts val="1200"/>
              </a:spcBef>
              <a:spcAft>
                <a:spcPts val="1200"/>
              </a:spcAft>
              <a:buNone/>
            </a:pPr>
            <a:r>
              <a:rPr lang="en" sz="2000" u="sng">
                <a:solidFill>
                  <a:schemeClr val="hlink"/>
                </a:solidFill>
                <a:hlinkClick r:id="rId5"/>
              </a:rPr>
              <a:t>https://www.youtube.com/watch?v=O2L2Uv9pdDA</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Distributions</a:t>
            </a:r>
            <a:endParaRPr/>
          </a:p>
        </p:txBody>
      </p:sp>
      <p:sp>
        <p:nvSpPr>
          <p:cNvPr id="123" name="Google Shape;123;p22"/>
          <p:cNvSpPr txBox="1">
            <a:spLocks noGrp="1"/>
          </p:cNvSpPr>
          <p:nvPr>
            <p:ph type="body" idx="1"/>
          </p:nvPr>
        </p:nvSpPr>
        <p:spPr>
          <a:xfrm>
            <a:off x="311700" y="1225225"/>
            <a:ext cx="8520600" cy="3760800"/>
          </a:xfrm>
          <a:prstGeom prst="rect">
            <a:avLst/>
          </a:prstGeom>
          <a:noFill/>
        </p:spPr>
        <p:txBody>
          <a:bodyPr spcFirstLastPara="1" wrap="square" lIns="91425" tIns="91425" rIns="91425" bIns="91425" anchor="t" anchorCtr="0">
            <a:normAutofit/>
          </a:bodyPr>
          <a:lstStyle/>
          <a:p>
            <a:pPr marL="457200" lvl="0" indent="-381000" algn="l" rtl="0">
              <a:lnSpc>
                <a:spcPct val="95000"/>
              </a:lnSpc>
              <a:spcBef>
                <a:spcPts val="1200"/>
              </a:spcBef>
              <a:spcAft>
                <a:spcPts val="0"/>
              </a:spcAft>
              <a:buSzPts val="2400"/>
              <a:buChar char="-"/>
            </a:pPr>
            <a:r>
              <a:rPr lang="en" sz="2400"/>
              <a:t>Gaussian (a.k.a. Normal)</a:t>
            </a:r>
            <a:endParaRPr sz="2400"/>
          </a:p>
          <a:p>
            <a:pPr marL="914400" lvl="1" indent="-368300" algn="l" rtl="0">
              <a:lnSpc>
                <a:spcPct val="95000"/>
              </a:lnSpc>
              <a:spcBef>
                <a:spcPts val="0"/>
              </a:spcBef>
              <a:spcAft>
                <a:spcPts val="0"/>
              </a:spcAft>
              <a:buSzPts val="2200"/>
              <a:buChar char="-"/>
            </a:pPr>
            <a:r>
              <a:rPr lang="en" sz="2200"/>
              <a:t>Continuous outcome variables</a:t>
            </a:r>
            <a:endParaRPr sz="2200"/>
          </a:p>
          <a:p>
            <a:pPr marL="914400" lvl="1" indent="-368300" algn="l" rtl="0">
              <a:lnSpc>
                <a:spcPct val="95000"/>
              </a:lnSpc>
              <a:spcBef>
                <a:spcPts val="0"/>
              </a:spcBef>
              <a:spcAft>
                <a:spcPts val="0"/>
              </a:spcAft>
              <a:buSzPts val="2200"/>
              <a:buChar char="-"/>
            </a:pPr>
            <a:r>
              <a:rPr lang="en" sz="2200"/>
              <a:t>Bell curve, symmetric at center</a:t>
            </a:r>
            <a:endParaRPr sz="2200"/>
          </a:p>
          <a:p>
            <a:pPr marL="914400" lvl="1" indent="-368300" algn="l" rtl="0">
              <a:lnSpc>
                <a:spcPct val="95000"/>
              </a:lnSpc>
              <a:spcBef>
                <a:spcPts val="0"/>
              </a:spcBef>
              <a:spcAft>
                <a:spcPts val="0"/>
              </a:spcAft>
              <a:buSzPts val="2200"/>
              <a:buChar char="-"/>
            </a:pPr>
            <a:r>
              <a:rPr lang="en" sz="2200"/>
              <a:t>Values for mean = mode = median</a:t>
            </a:r>
            <a:br>
              <a:rPr lang="en" sz="2200"/>
            </a:br>
            <a:endParaRPr sz="2400"/>
          </a:p>
          <a:p>
            <a:pPr marL="457200" lvl="0" indent="-381000" algn="l" rtl="0">
              <a:lnSpc>
                <a:spcPct val="95000"/>
              </a:lnSpc>
              <a:spcBef>
                <a:spcPts val="0"/>
              </a:spcBef>
              <a:spcAft>
                <a:spcPts val="0"/>
              </a:spcAft>
              <a:buSzPts val="2400"/>
              <a:buChar char="-"/>
            </a:pPr>
            <a:r>
              <a:rPr lang="en" sz="2400"/>
              <a:t>Binomial</a:t>
            </a:r>
            <a:endParaRPr sz="2400"/>
          </a:p>
          <a:p>
            <a:pPr marL="914400" lvl="1" indent="-368300" algn="l" rtl="0">
              <a:lnSpc>
                <a:spcPct val="95000"/>
              </a:lnSpc>
              <a:spcBef>
                <a:spcPts val="0"/>
              </a:spcBef>
              <a:spcAft>
                <a:spcPts val="0"/>
              </a:spcAft>
              <a:buSzPts val="2200"/>
              <a:buChar char="-"/>
            </a:pPr>
            <a:r>
              <a:rPr lang="en" sz="2200"/>
              <a:t>Two discrete outcome variables (ex: coin flips)</a:t>
            </a:r>
            <a:br>
              <a:rPr lang="en" sz="2200"/>
            </a:br>
            <a:endParaRPr sz="2200"/>
          </a:p>
          <a:p>
            <a:pPr marL="457200" lvl="0" indent="-368300" algn="l" rtl="0">
              <a:lnSpc>
                <a:spcPct val="95000"/>
              </a:lnSpc>
              <a:spcBef>
                <a:spcPts val="0"/>
              </a:spcBef>
              <a:spcAft>
                <a:spcPts val="0"/>
              </a:spcAft>
              <a:buSzPts val="2200"/>
              <a:buChar char="-"/>
            </a:pPr>
            <a:r>
              <a:rPr lang="en" sz="2200"/>
              <a:t>Other distribution types</a:t>
            </a:r>
            <a:br>
              <a:rPr lang="en" sz="2200"/>
            </a:br>
            <a:r>
              <a:rPr lang="en" sz="1700" u="sng">
                <a:solidFill>
                  <a:schemeClr val="hlink"/>
                </a:solidFill>
                <a:hlinkClick r:id="rId3"/>
              </a:rPr>
              <a:t>https://www.unf.edu/~cwinton/html/cop4300/s09/class.notes/DiscreteDist.pdf</a:t>
            </a:r>
            <a:r>
              <a:rPr lang="en" sz="1700"/>
              <a:t> </a:t>
            </a:r>
            <a:endParaRPr sz="1700"/>
          </a:p>
          <a:p>
            <a:pPr marL="0" lvl="0" indent="0" algn="l" rtl="0">
              <a:lnSpc>
                <a:spcPct val="95000"/>
              </a:lnSpc>
              <a:spcBef>
                <a:spcPts val="1200"/>
              </a:spcBef>
              <a:spcAft>
                <a:spcPts val="0"/>
              </a:spcAft>
              <a:buNone/>
            </a:pP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Estimating Distributions from Data</a:t>
            </a:r>
            <a:endParaRPr/>
          </a:p>
        </p:txBody>
      </p:sp>
      <p:sp>
        <p:nvSpPr>
          <p:cNvPr id="135" name="Google Shape;135;p24"/>
          <p:cNvSpPr txBox="1">
            <a:spLocks noGrp="1"/>
          </p:cNvSpPr>
          <p:nvPr>
            <p:ph type="body" idx="1"/>
          </p:nvPr>
        </p:nvSpPr>
        <p:spPr>
          <a:xfrm>
            <a:off x="311700" y="1225225"/>
            <a:ext cx="8520600" cy="3354000"/>
          </a:xfrm>
          <a:prstGeom prst="rect">
            <a:avLst/>
          </a:prstGeom>
          <a:noFill/>
        </p:spPr>
        <p:txBody>
          <a:bodyPr spcFirstLastPara="1" wrap="square" lIns="91425" tIns="91425" rIns="91425" bIns="91425" anchor="t" anchorCtr="0">
            <a:normAutofit/>
          </a:bodyPr>
          <a:lstStyle/>
          <a:p>
            <a:pPr marL="457200" lvl="0" indent="-381000" algn="l" rtl="0">
              <a:lnSpc>
                <a:spcPct val="95000"/>
              </a:lnSpc>
              <a:spcBef>
                <a:spcPts val="1200"/>
              </a:spcBef>
              <a:spcAft>
                <a:spcPts val="0"/>
              </a:spcAft>
              <a:buClr>
                <a:srgbClr val="25282A"/>
              </a:buClr>
              <a:buSzPts val="2400"/>
              <a:buChar char="-"/>
            </a:pPr>
            <a:r>
              <a:rPr lang="en" sz="2400" b="1"/>
              <a:t>Bayes Optimal Classifier</a:t>
            </a:r>
            <a:r>
              <a:rPr lang="en" sz="2400"/>
              <a:t> - Bayes Theorem applied, but only works if you know the actual distribution of all data</a:t>
            </a:r>
            <a:endParaRPr sz="2400"/>
          </a:p>
        </p:txBody>
      </p:sp>
      <p:sp>
        <p:nvSpPr>
          <p:cNvPr id="136" name="Google Shape;136;p24"/>
          <p:cNvSpPr/>
          <p:nvPr/>
        </p:nvSpPr>
        <p:spPr>
          <a:xfrm>
            <a:off x="1578275" y="28183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4"/>
          <p:cNvSpPr/>
          <p:nvPr/>
        </p:nvSpPr>
        <p:spPr>
          <a:xfrm>
            <a:off x="1558975" y="34196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4"/>
          <p:cNvSpPr/>
          <p:nvPr/>
        </p:nvSpPr>
        <p:spPr>
          <a:xfrm>
            <a:off x="5972825" y="3484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4"/>
          <p:cNvSpPr/>
          <p:nvPr/>
        </p:nvSpPr>
        <p:spPr>
          <a:xfrm>
            <a:off x="5515625" y="25778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4"/>
          <p:cNvSpPr/>
          <p:nvPr/>
        </p:nvSpPr>
        <p:spPr>
          <a:xfrm>
            <a:off x="1883075" y="3527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4"/>
          <p:cNvSpPr/>
          <p:nvPr/>
        </p:nvSpPr>
        <p:spPr>
          <a:xfrm>
            <a:off x="1987713" y="3188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a:off x="4432913"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3077225" y="254873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a:off x="4791725" y="2540388"/>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a:off x="2949875" y="41899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a:off x="3915425" y="28765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a:off x="3851750"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a:off x="5972825" y="2951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a:off x="2492675" y="3035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p:nvPr/>
        </p:nvSpPr>
        <p:spPr>
          <a:xfrm>
            <a:off x="1603325" y="40208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2797475" y="33406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a:off x="5363225" y="33311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a:off x="3102275" y="36454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5134625" y="27990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a:off x="3407075" y="395025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a:off x="3775550" y="3806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4683688" y="4127100"/>
            <a:ext cx="197400" cy="239700"/>
          </a:xfrm>
          <a:prstGeom prst="donut">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4296425" y="2494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a:off x="4150288"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70145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a:off x="2556350" y="29514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7014575" y="27823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a:off x="6524175" y="3258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p:nvPr/>
        </p:nvSpPr>
        <p:spPr>
          <a:xfrm>
            <a:off x="6878113"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p:nvPr/>
        </p:nvSpPr>
        <p:spPr>
          <a:xfrm>
            <a:off x="44488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a:off x="203547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4"/>
          <p:cNvSpPr/>
          <p:nvPr/>
        </p:nvSpPr>
        <p:spPr>
          <a:xfrm>
            <a:off x="4906025" y="4173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a:off x="5287013"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p:nvPr/>
        </p:nvSpPr>
        <p:spPr>
          <a:xfrm>
            <a:off x="2645075" y="4170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a:off x="2035475" y="2577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a:off x="1298525" y="303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p:nvPr/>
        </p:nvSpPr>
        <p:spPr>
          <a:xfrm>
            <a:off x="3775550" y="34134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p:nvPr/>
        </p:nvSpPr>
        <p:spPr>
          <a:xfrm>
            <a:off x="4144025" y="2876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4"/>
          <p:cNvSpPr/>
          <p:nvPr/>
        </p:nvSpPr>
        <p:spPr>
          <a:xfrm>
            <a:off x="3559475" y="41026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a:off x="4448825" y="3181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a:off x="3394550" y="29707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241647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4906025" y="36385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a:off x="5058425" y="37909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p:nvPr/>
        </p:nvSpPr>
        <p:spPr>
          <a:xfrm>
            <a:off x="3013550" y="33693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p:nvPr/>
        </p:nvSpPr>
        <p:spPr>
          <a:xfrm>
            <a:off x="3013550" y="377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6125225" y="381557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5153675" y="24519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112107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4448825" y="2646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a:off x="6627425" y="3716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a:off x="6125225" y="2418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a:off x="3686825" y="250508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a:off x="5058425" y="32562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5766725" y="4429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5363225" y="3561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3927950" y="4232125"/>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6430025" y="28016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5629925" y="2730238"/>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6170225" y="33081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6125225" y="43230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5766725" y="341960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677425" y="3865850"/>
            <a:ext cx="197400" cy="239700"/>
          </a:xfrm>
          <a:prstGeom prst="flowChartCollat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9107</TotalTime>
  <Words>2560</Words>
  <Application>Microsoft Macintosh PowerPoint</Application>
  <PresentationFormat>On-screen Show (16:9)</PresentationFormat>
  <Paragraphs>174</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Open Sans</vt:lpstr>
      <vt:lpstr>Economica</vt:lpstr>
      <vt:lpstr>Luxe</vt:lpstr>
      <vt:lpstr>CIS532v2:  Estimating Probability Distributions</vt:lpstr>
      <vt:lpstr>Today’s Live Session</vt:lpstr>
      <vt:lpstr>Ernest Green, Course Facilitator</vt:lpstr>
      <vt:lpstr>Additional Resources</vt:lpstr>
      <vt:lpstr>Avoid the Appearance of Plagiarism</vt:lpstr>
      <vt:lpstr>Statistics Refreshers</vt:lpstr>
      <vt:lpstr>Bayes Basics</vt:lpstr>
      <vt:lpstr>Distributions</vt:lpstr>
      <vt:lpstr>Estimating Distributions from Data</vt:lpstr>
      <vt:lpstr>Estimating Distributions from Data</vt:lpstr>
      <vt:lpstr>Estimating Distributions from Data</vt:lpstr>
      <vt:lpstr>Estimating Distributions from Data</vt:lpstr>
      <vt:lpstr>Estimating Distributions from Data</vt:lpstr>
      <vt:lpstr>Estimating Distributions from Data</vt:lpstr>
      <vt:lpstr>Maximum Likelihood Estimation</vt:lpstr>
      <vt:lpstr>Estimating Theta</vt:lpstr>
      <vt:lpstr>Simplifying Theta</vt:lpstr>
      <vt:lpstr>The Case for Log Values - Simplification</vt:lpstr>
      <vt:lpstr>Simplifying Theta - First Derivative</vt:lpstr>
      <vt:lpstr>Simplifying Theta - Solve for Theta</vt:lpstr>
      <vt:lpstr>Simplifying Theta - Solve for Theta</vt:lpstr>
      <vt:lpstr>Smoothing - Why?</vt:lpstr>
      <vt:lpstr>Smoothing - Accounting for Unlikely Samples</vt:lpstr>
      <vt:lpstr>Smoothing - Laplace (+1)</vt:lpstr>
      <vt:lpstr>Smoothing - Beware of Assumptions</vt:lpstr>
      <vt:lpstr>Additional Reading</vt:lpstr>
      <vt:lpstr>Classification with the Naive Bayes Algorithm</vt:lpstr>
      <vt:lpstr>Naive Bayes in Action</vt:lpstr>
      <vt:lpstr>Naive Bayes in Action</vt:lpstr>
      <vt:lpstr>Naive Bayes in Action - Question 3</vt:lpstr>
      <vt:lpstr>Reminder: Avoid Loops, Utilize Indexing and Slicing</vt:lpstr>
      <vt:lpstr>Questions?</vt:lpstr>
      <vt:lpstr>Thank You For Attending!</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CIS532v2:  Estimating Probability Distributions</dc:title>
  <cp:lastModifiedBy>Green III, Ernest</cp:lastModifiedBy>
  <cp:revision>7</cp:revision>
  <dcterms:modified xsi:type="dcterms:W3CDTF">2023-10-14T13:40:30Z</dcterms:modified>
</cp:coreProperties>
</file>