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56"/>
      <p:bold r:id="rId57"/>
      <p:italic r:id="rId58"/>
      <p:boldItalic r:id="rId59"/>
    </p:embeddedFont>
    <p:embeddedFont>
      <p:font typeface="Open Sans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13BCE-DD3A-4141-977B-AD15DA055C6D}">
  <a:tblStyle styleId="{C4013BCE-DD3A-4141-977B-AD15DA055C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11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e61e8d9f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e61e8d9f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Note: This presentation is based substantially on work done by Melynda Eden, eCornell Machine Learning Facilitator, for version 1 of this course.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8b01f7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8b01f7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34486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34486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8b01f7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8b01f7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120b2df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120b2df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73798fc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73798fc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8b01f7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8b01f7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212a908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212a908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120b2df9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120b2df9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120b2df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9120b2df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120b2df9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120b2df9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61e8d9f4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61e8d9f4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120b2df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9120b2df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120b2df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9120b2df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Show expanding functions using print statements for deeper examination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9120b2df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9120b2df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8b01f70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8b01f70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9120b2df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9120b2df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9120b2df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9120b2df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9120b2df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9120b2df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9120b2df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9120b2df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212a908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212a908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212a908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212a908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08b958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08b958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212a908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212a908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120b2df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9120b2df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9120b2df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9120b2df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9120b2df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9120b2df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9120b2df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9120b2df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9120b2df9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9120b2df9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120b2df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9120b2df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9120b2df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9120b2df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6e80abad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6e80abad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9120b2df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9120b2df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73aa0a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73aa0a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212a908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212a908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9120b2df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9120b2df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9120b2df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9120b2df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9120b2df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9120b2df9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9120b2df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9120b2df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9120b2df9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9120b2df9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e7899b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e7899b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9120b2df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9120b2df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212a908e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212a908e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e80abad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e80abad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120b2d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120b2d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9120b2df9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9120b2df9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0818088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0818088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6e80aba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6e80abad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8b886a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8b886af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120b2df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120b2df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120b2df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120b2df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120b2df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120b2df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120b2df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120b2df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0"/>
              <a:buNone/>
              <a:defRPr sz="160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None/>
              <a:defRPr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deden.medium.com/eat-my-dust-loops-33e5279a01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deden.medium.com/array-indexing-slicing-vs-loops-753484854bc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awrYLVdIw" TargetMode="External"/><Relationship Id="rId7" Type="http://schemas.openxmlformats.org/officeDocument/2006/relationships/hyperlink" Target="https://www.youtube.com/watch?v=GnkDzIOxfz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rqB0XWoMreU" TargetMode="External"/><Relationship Id="rId5" Type="http://schemas.openxmlformats.org/officeDocument/2006/relationships/hyperlink" Target="https://www.youtube.com/watch?v=VDK0nkjFh5U" TargetMode="External"/><Relationship Id="rId4" Type="http://schemas.openxmlformats.org/officeDocument/2006/relationships/hyperlink" Target="https://www.youtube.com/watch?v=pDHEX2usCS0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deden.medium.com/heads-or-tails-or-23803e913c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asondeden.medium.com/array-indexing-slicing-vs-loops-753484854bc8" TargetMode="External"/><Relationship Id="rId4" Type="http://schemas.openxmlformats.org/officeDocument/2006/relationships/hyperlink" Target="https://jasondeden.medium.com/taking-the-log-of-my-own-i-d0981be4ce5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sondeden.medium.com/taking-the-log-of-my-own-i-d0981be4ce51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sondeden.medium.com/heads-or-tails-or-23803e913c1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CIS532: </a:t>
            </a:r>
            <a:br>
              <a:rPr lang="en"/>
            </a:br>
            <a:r>
              <a:rPr lang="en"/>
              <a:t>Estimating Probability Distributions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1753975" y="3781775"/>
            <a:ext cx="17319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620"/>
              <a:t>Live Session 2</a:t>
            </a:r>
            <a:endParaRPr sz="162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5887975" y="3781775"/>
            <a:ext cx="17319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620" dirty="0"/>
              <a:t>Ernest Green</a:t>
            </a:r>
            <a:endParaRPr sz="16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09325"/>
            <a:ext cx="874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86200" y="2037800"/>
            <a:ext cx="593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an index of all values that meet the criteria specified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...which can be used to perform replacement operations in parallel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1569"/>
            <a:ext cx="9143999" cy="194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4845900" y="2829800"/>
            <a:ext cx="3986400" cy="12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…the key value being it took one iteration, one line of code, vs. 30 repeated iterations for the loop approach, to get to the same result</a:t>
            </a: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Faster Is It Really?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https://jasondeden.medium.com/eat-my-dust-loops-33e5279a01de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Summary: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 on an array that takes &gt; 20 seconds using loops and around 17 seconds using a list comprehension takes under 600 milliseconds using vectorization and around 300 milliseconds using NumPy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gain of up to 70x for using optimal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Problem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Class Prior exercise, we were given 1’s and 0’s and asked to determine class priors, which could simply be calculated as np.mean(array). But what if our labels were 1 and -1? Or boy and girl?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Python, True == 1 and False == 0. Can you use this to create code that works for any binomial distribution and computes class priors?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one array to index another one...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6625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https://jasondeden.medium.com/array-indexing-slicing-vs-loops-753484854bc8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726" y="1752851"/>
            <a:ext cx="5479876" cy="287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Baby Name Classification System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Functions Given: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hashfeatures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name2features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genTrainFeatures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Functions to write (graded):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naivebayesPY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naivebayesPXY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loglikelihood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	naivebayes_pred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Exercise - Creating Structure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logic from the exercise and create a feature vector of the same length for every word in your data and indicates 1 for the position of every vowel.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create another feature vector that indicates 1 for the position of every consonant.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Question: How long do these feature vectors need to be?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Question 2: If you combined them, could you determine the length of any given word given only the string of 1’s and 0’s you generated?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30"/>
          <p:cNvSpPr txBox="1"/>
          <p:nvPr/>
        </p:nvSpPr>
        <p:spPr>
          <a:xfrm>
            <a:off x="4371700" y="1158650"/>
            <a:ext cx="3034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Assume we don’t understand everything this function is doing. How can we gain that understanding?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950" y="636900"/>
            <a:ext cx="3750539" cy="36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350" y="1054700"/>
            <a:ext cx="4757850" cy="361813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Live Session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Reminder: Loops vs. Vectorization and NumPy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Build a Baby Name Classification System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425" y="413575"/>
            <a:ext cx="3313425" cy="45047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191575"/>
            <a:ext cx="3943350" cy="158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550" y="2903500"/>
            <a:ext cx="6385741" cy="2065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1097925"/>
            <a:ext cx="8281462" cy="36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1097925"/>
            <a:ext cx="8281462" cy="36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36"/>
          <p:cNvSpPr/>
          <p:nvPr/>
        </p:nvSpPr>
        <p:spPr>
          <a:xfrm>
            <a:off x="2598750" y="2850050"/>
            <a:ext cx="245100" cy="187200"/>
          </a:xfrm>
          <a:prstGeom prst="rect">
            <a:avLst/>
          </a:prstGeom>
          <a:solidFill>
            <a:srgbClr val="DE4170">
              <a:alpha val="48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1097925"/>
            <a:ext cx="8281462" cy="36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37"/>
          <p:cNvSpPr/>
          <p:nvPr/>
        </p:nvSpPr>
        <p:spPr>
          <a:xfrm>
            <a:off x="1899400" y="3424200"/>
            <a:ext cx="245100" cy="187200"/>
          </a:xfrm>
          <a:prstGeom prst="rect">
            <a:avLst/>
          </a:prstGeom>
          <a:solidFill>
            <a:srgbClr val="DE4170">
              <a:alpha val="48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2598750" y="2850050"/>
            <a:ext cx="245100" cy="187200"/>
          </a:xfrm>
          <a:prstGeom prst="rect">
            <a:avLst/>
          </a:prstGeom>
          <a:solidFill>
            <a:srgbClr val="DE4170">
              <a:alpha val="48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debug = True provides</a:t>
            </a:r>
            <a:br>
              <a:rPr lang="en"/>
            </a:br>
            <a:r>
              <a:rPr lang="en"/>
              <a:t>useful data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46" y="0"/>
            <a:ext cx="5775158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hashfeatures Psuedocode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an array (v) of d zeros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prefix feature (m sequence of characters)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Hash to make this numeric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modulus d of hash to generate a remainder / index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index at that location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suffix feature (m sequence of characters)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(Repeat steps for prefix)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Iterate/repeat, m += 1 (or m = m+1) until reach FIX+1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debug = True, print some info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Clean Up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" y="1405325"/>
            <a:ext cx="7772400" cy="251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name2features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 file of names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hashfeatures to generate a vector for each one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/>
              <a:t>How might you find out how many boy and girl names you have in your data?</a:t>
            </a:r>
            <a:endParaRPr b="1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/>
              <a:t>Why might this matter later?</a:t>
            </a:r>
            <a:endParaRPr b="1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genTrainFeatures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girl names and run through name2features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boy names and run through name2features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Concatenate the two outputs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labels (girls = -1, boys =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Shuffle data such that labels still match original vectors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Next: Hand this data to the data scientist for evaluation!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5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7 "Estimating Probabilities from Data: Maximum Likelihood Estimation" -Cornell CS4780 SP17</a:t>
            </a:r>
            <a:endParaRPr sz="1435" b="1">
              <a:highlight>
                <a:srgbClr val="FCE5CD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https://www.youtube.com/watch?v=RIawrYLVdIw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Lecture 8 "Estimating Probabilities from Data: Naive Bayes" -Cornell CS4780 SP17</a:t>
            </a:r>
            <a:endParaRPr sz="1400" b="1">
              <a:highlight>
                <a:srgbClr val="FCE5CD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https://www.youtube.com/watch?v=pDHEX2usCS0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Lecture 9 "Naive Bayes continued" -Cornell CS4780 SP17</a:t>
            </a:r>
            <a:endParaRPr sz="1400" b="1">
              <a:highlight>
                <a:srgbClr val="FCE5CD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https://www.youtube.com/watch?v=VDK0nkjFh5U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Lecture 10 "Naive Bayes continued" -Cornell CS4780 SP17</a:t>
            </a:r>
            <a:endParaRPr sz="1400" b="1">
              <a:highlight>
                <a:srgbClr val="FCE5CD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https://www.youtube.com/watch?v=rqB0XWoMreU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Lecture 11 "Logistic Regression" -Cornell CS4780 SP17</a:t>
            </a:r>
            <a:endParaRPr sz="1400" b="1">
              <a:highlight>
                <a:srgbClr val="FCE5CD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https://www.youtube.com/watch?v=GnkDzIOxfzI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naivebayesPY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/>
              <a:t>Hint: Forget that you know anything about the data. If this were a series of coin flips, what do we assume the overall probability to be based only on label distribution? </a:t>
            </a:r>
            <a:endParaRPr sz="25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P(y)</a:t>
            </a:r>
            <a:endParaRPr sz="25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P(girl)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P(boy)</a:t>
            </a:r>
            <a:endParaRPr sz="220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75" y="2664675"/>
            <a:ext cx="5143500" cy="22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Comments as Guides for Function Format</a:t>
            </a:r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" y="1297225"/>
            <a:ext cx="6096000" cy="299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Comments as Guides for Function Format</a:t>
            </a: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" y="1297225"/>
            <a:ext cx="6096000" cy="299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45"/>
          <p:cNvSpPr/>
          <p:nvPr/>
        </p:nvSpPr>
        <p:spPr>
          <a:xfrm>
            <a:off x="161750" y="3040800"/>
            <a:ext cx="4153500" cy="12474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naivebayesPXY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P( x|y)</a:t>
            </a:r>
            <a:endParaRPr sz="25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0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1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2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54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...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naivebayesPXY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P( x|y)</a:t>
            </a:r>
            <a:endParaRPr sz="25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0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1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2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54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...</a:t>
            </a:r>
            <a:endParaRPr sz="2200"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50" y="1147225"/>
            <a:ext cx="5656049" cy="3213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8"/>
          <p:cNvGraphicFramePr/>
          <p:nvPr/>
        </p:nvGraphicFramePr>
        <p:xfrm>
          <a:off x="957350" y="1431625"/>
          <a:ext cx="7229300" cy="3169680"/>
        </p:xfrm>
        <a:graphic>
          <a:graphicData uri="http://schemas.openxmlformats.org/drawingml/2006/table">
            <a:tbl>
              <a:tblPr>
                <a:noFill/>
                <a:tableStyleId>{C4013BCE-DD3A-4141-977B-AD15DA055C6D}</a:tableStyleId>
              </a:tblPr>
              <a:tblGrid>
                <a:gridCol w="7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F128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Boy54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Probability for Each Feature</a:t>
            </a:r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1936250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3360775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613775" y="4710938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7767900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6193675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5522875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4852075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4106425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6980788" y="4710950"/>
            <a:ext cx="2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naivebayesPXY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P( x|y)</a:t>
            </a:r>
            <a:endParaRPr sz="25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0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1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2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54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...</a:t>
            </a:r>
            <a:endParaRPr sz="2200"/>
          </a:p>
        </p:txBody>
      </p:sp>
      <p:cxnSp>
        <p:nvCxnSpPr>
          <p:cNvPr id="322" name="Google Shape;322;p49"/>
          <p:cNvCxnSpPr>
            <a:endCxn id="323" idx="1"/>
          </p:cNvCxnSpPr>
          <p:nvPr/>
        </p:nvCxnSpPr>
        <p:spPr>
          <a:xfrm>
            <a:off x="3344750" y="2109150"/>
            <a:ext cx="1349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9"/>
          <p:cNvSpPr txBox="1"/>
          <p:nvPr/>
        </p:nvSpPr>
        <p:spPr>
          <a:xfrm>
            <a:off x="4693850" y="1585800"/>
            <a:ext cx="273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How large or small are these probabilities going to be if there are hundreds of names being evaluated?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naivebayesPXY</a:t>
            </a:r>
            <a:endParaRPr/>
          </a:p>
        </p:txBody>
      </p:sp>
      <p:sp>
        <p:nvSpPr>
          <p:cNvPr id="329" name="Google Shape;329;p5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P( x|y)</a:t>
            </a:r>
            <a:endParaRPr sz="25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0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1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2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P(“index 54 = 1” |y)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...</a:t>
            </a:r>
            <a:endParaRPr sz="2200"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62" y="4168350"/>
            <a:ext cx="8409675" cy="775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31" name="Google Shape;331;p50"/>
          <p:cNvCxnSpPr>
            <a:stCxn id="330" idx="0"/>
            <a:endCxn id="332" idx="2"/>
          </p:cNvCxnSpPr>
          <p:nvPr/>
        </p:nvCxnSpPr>
        <p:spPr>
          <a:xfrm rot="10800000" flipH="1">
            <a:off x="4572000" y="3215550"/>
            <a:ext cx="936900" cy="95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50"/>
          <p:cNvSpPr txBox="1"/>
          <p:nvPr/>
        </p:nvSpPr>
        <p:spPr>
          <a:xfrm>
            <a:off x="4295950" y="2769100"/>
            <a:ext cx="242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What is this doing?</a:t>
            </a:r>
            <a:endParaRPr sz="17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naivebayesPXY</a:t>
            </a:r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180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it’s not obvious, recreate a simple example using the grader function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Still not obvious? Generate a slightly more complex example and look at the outputs.</a:t>
            </a:r>
            <a:endParaRPr sz="1500"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75" y="1088975"/>
            <a:ext cx="6781800" cy="3752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51"/>
          <p:cNvSpPr txBox="1"/>
          <p:nvPr/>
        </p:nvSpPr>
        <p:spPr>
          <a:xfrm>
            <a:off x="4387500" y="934875"/>
            <a:ext cx="44448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Example shows two observations with d = 2.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Loops! (When possible…)</a:t>
            </a:r>
            <a:endParaRPr/>
          </a:p>
        </p:txBody>
      </p:sp>
      <p:sp>
        <p:nvSpPr>
          <p:cNvPr id="346" name="Google Shape;346;p52"/>
          <p:cNvSpPr txBox="1">
            <a:spLocks noGrp="1"/>
          </p:cNvSpPr>
          <p:nvPr>
            <p:ph type="body" idx="1"/>
          </p:nvPr>
        </p:nvSpPr>
        <p:spPr>
          <a:xfrm>
            <a:off x="1636850" y="1788100"/>
            <a:ext cx="5609400" cy="24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/>
              <a:t>How can you sort out the data (separate boy/girl names/labels) without using loops?</a:t>
            </a:r>
            <a:endParaRPr sz="3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Reading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The Likelihood of Tails vs. “Not Heads”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https://jasondeden.medium.com/heads-or-tails-or-23803e913c1</a:t>
            </a:r>
            <a:br>
              <a:rPr lang="en" sz="1700">
                <a:solidFill>
                  <a:srgbClr val="0000FF"/>
                </a:solidFill>
              </a:rPr>
            </a:b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Log Math Basics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https://jasondeden.medium.com/taking-the-log-of-my-own-i-d0981be4ce51</a:t>
            </a:r>
            <a:br>
              <a:rPr lang="en" sz="1700">
                <a:solidFill>
                  <a:srgbClr val="0000FF"/>
                </a:solidFill>
              </a:rPr>
            </a:b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Indexing and Slicing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https://jasondeden.medium.com/array-indexing-slicing-vs-loops-753484854bc8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52" name="Google Shape;352;p53"/>
          <p:cNvSpPr txBox="1">
            <a:spLocks noGrp="1"/>
          </p:cNvSpPr>
          <p:nvPr>
            <p:ph type="body" idx="1"/>
          </p:nvPr>
        </p:nvSpPr>
        <p:spPr>
          <a:xfrm>
            <a:off x="171450" y="1225225"/>
            <a:ext cx="86607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Why are we using log?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75" y="426200"/>
            <a:ext cx="5480624" cy="43766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53"/>
          <p:cNvSpPr txBox="1"/>
          <p:nvPr/>
        </p:nvSpPr>
        <p:spPr>
          <a:xfrm>
            <a:off x="199800" y="4145125"/>
            <a:ext cx="8604000" cy="434100"/>
          </a:xfrm>
          <a:prstGeom prst="rect">
            <a:avLst/>
          </a:prstGeom>
          <a:solidFill>
            <a:srgbClr val="EED4D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https://jasondeden.medium.com/taking-the-log-of-my-own-i-d0981be4ce51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60" name="Google Shape;360;p5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3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However, you’re only going to return a single vector. How can we code so that we are calculating girls and boys separately, but returning a single vector of likelihoods, without loops?</a:t>
            </a:r>
            <a:endParaRPr sz="1500"/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321650"/>
            <a:ext cx="8991600" cy="3772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25" y="2730975"/>
            <a:ext cx="4533900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3057"/>
            <a:ext cx="9144001" cy="69668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theta = [posprob</a:t>
            </a:r>
            <a:r>
              <a:rPr lang="en" sz="2800" baseline="-25000"/>
              <a:t>i </a:t>
            </a:r>
            <a:r>
              <a:rPr lang="en" sz="2800"/>
              <a:t>| negprob</a:t>
            </a:r>
            <a:r>
              <a:rPr lang="en" sz="2800" baseline="-25000"/>
              <a:t>i</a:t>
            </a:r>
            <a:r>
              <a:rPr lang="en" sz="2800"/>
              <a:t>]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</p:txBody>
      </p:sp>
      <p:pic>
        <p:nvPicPr>
          <p:cNvPr id="382" name="Google Shape;3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25" y="2730975"/>
            <a:ext cx="4533900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88" name="Google Shape;388;p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h = [X</a:t>
            </a:r>
            <a:r>
              <a:rPr lang="en" sz="2800" baseline="-25000"/>
              <a:t>i</a:t>
            </a:r>
            <a:r>
              <a:rPr lang="en" sz="2800"/>
              <a:t>[boys] | X</a:t>
            </a:r>
            <a:r>
              <a:rPr lang="en" sz="2800" baseline="-25000"/>
              <a:t>i</a:t>
            </a:r>
            <a:r>
              <a:rPr lang="en" sz="2800"/>
              <a:t>[girls]]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 = ???? </a:t>
            </a:r>
            <a:endParaRPr sz="2800"/>
          </a:p>
        </p:txBody>
      </p:sp>
      <p:pic>
        <p:nvPicPr>
          <p:cNvPr id="389" name="Google Shape;3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25" y="2730975"/>
            <a:ext cx="4533900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loglikelihood</a:t>
            </a:r>
            <a:endParaRPr/>
          </a:p>
        </p:txBody>
      </p:sp>
      <p:sp>
        <p:nvSpPr>
          <p:cNvPr id="395" name="Google Shape;395;p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Also simplifies chain rule calculation: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log(ab) = log a + log b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h = [X</a:t>
            </a:r>
            <a:r>
              <a:rPr lang="en" sz="2800" baseline="-25000"/>
              <a:t>i</a:t>
            </a:r>
            <a:r>
              <a:rPr lang="en" sz="2800"/>
              <a:t>[boys] | X</a:t>
            </a:r>
            <a:r>
              <a:rPr lang="en" sz="2800" baseline="-25000"/>
              <a:t>i</a:t>
            </a:r>
            <a:r>
              <a:rPr lang="en" sz="2800"/>
              <a:t>[girls]]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 = ???? </a:t>
            </a:r>
            <a:endParaRPr sz="2800"/>
          </a:p>
        </p:txBody>
      </p:sp>
      <p:pic>
        <p:nvPicPr>
          <p:cNvPr id="396" name="Google Shape;3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25" y="2730975"/>
            <a:ext cx="4533900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7" name="Google Shape;397;p59"/>
          <p:cNvSpPr txBox="1"/>
          <p:nvPr/>
        </p:nvSpPr>
        <p:spPr>
          <a:xfrm>
            <a:off x="4187450" y="4182900"/>
            <a:ext cx="46449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How would you represent tails in terms of heads? In other words, if h = x, t in terms of x =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 Up!*</a:t>
            </a: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74400" y="1225225"/>
            <a:ext cx="23388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posprob </a:t>
            </a:r>
            <a:r>
              <a:rPr lang="en" sz="1900" b="1"/>
              <a:t>≠</a:t>
            </a:r>
            <a:r>
              <a:rPr lang="en" sz="1400" b="1"/>
              <a:t> (1 - negprob)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(≠ </a:t>
            </a:r>
            <a:r>
              <a:rPr lang="en" sz="1000"/>
              <a:t>“does not equal”)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*pun intended</a:t>
            </a:r>
            <a:endParaRPr sz="1000"/>
          </a:p>
        </p:txBody>
      </p:sp>
      <p:pic>
        <p:nvPicPr>
          <p:cNvPr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210" y="0"/>
            <a:ext cx="6788280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5" name="Google Shape;405;p60"/>
          <p:cNvSpPr txBox="1"/>
          <p:nvPr/>
        </p:nvSpPr>
        <p:spPr>
          <a:xfrm>
            <a:off x="581625" y="4333750"/>
            <a:ext cx="7424400" cy="461700"/>
          </a:xfrm>
          <a:prstGeom prst="rect">
            <a:avLst/>
          </a:prstGeom>
          <a:solidFill>
            <a:srgbClr val="ECD0D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https://jasondeden.medium.com/heads-or-tails-or-23803e913c1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naivebayes_pred</a:t>
            </a:r>
            <a:endParaRPr/>
          </a:p>
        </p:txBody>
      </p:sp>
      <p:sp>
        <p:nvSpPr>
          <p:cNvPr id="411" name="Google Shape;411;p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novel X (X_test</a:t>
            </a:r>
            <a:r>
              <a:rPr lang="en" baseline="-25000"/>
              <a:t>i</a:t>
            </a:r>
            <a:r>
              <a:rPr lang="en"/>
              <a:t>) calculate likelihood this would be a boy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(Put another way, assume X_test</a:t>
            </a:r>
            <a:r>
              <a:rPr lang="en" baseline="-25000"/>
              <a:t>i</a:t>
            </a:r>
            <a:r>
              <a:rPr lang="en"/>
              <a:t> label = 1. How likely was that?)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naivebayes_pred</a:t>
            </a:r>
            <a:endParaRPr/>
          </a:p>
        </p:txBody>
      </p:sp>
      <p:sp>
        <p:nvSpPr>
          <p:cNvPr id="417" name="Google Shape;417;p6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novel X (X_test</a:t>
            </a:r>
            <a:r>
              <a:rPr lang="en" baseline="-25000"/>
              <a:t>i</a:t>
            </a:r>
            <a:r>
              <a:rPr lang="en"/>
              <a:t>) calculate likelihood this would be a boy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(Put another way, assume X_test</a:t>
            </a:r>
            <a:r>
              <a:rPr lang="en" baseline="-25000"/>
              <a:t>i</a:t>
            </a:r>
            <a:r>
              <a:rPr lang="en"/>
              <a:t> label = 1. How likely was that?)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Repeat, for girl (assume X_test</a:t>
            </a:r>
            <a:r>
              <a:rPr lang="en" baseline="-25000"/>
              <a:t>i</a:t>
            </a:r>
            <a:r>
              <a:rPr lang="en"/>
              <a:t> label = -1)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number is bigger? That’s your prediction!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and Vectorization vs. Loops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 language, not compiled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Loop iterations are processed sequentially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NumPy has built-in array functions that first compile the instructions and run them in a lower-level language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small performance hit for the first iteration due to compile time, but</a:t>
            </a:r>
            <a:br>
              <a:rPr lang="en"/>
            </a:br>
            <a:r>
              <a:rPr lang="en"/>
              <a:t>	afterwards operations can be implemented in parallel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what if you need to perform the same evaluation or operation across a large number of array values and no built-in NumPy function exists?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naivebayes_pred</a:t>
            </a:r>
            <a:endParaRPr/>
          </a:p>
        </p:txBody>
      </p:sp>
      <p:sp>
        <p:nvSpPr>
          <p:cNvPr id="423" name="Google Shape;423;p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novel X (X_test</a:t>
            </a:r>
            <a:r>
              <a:rPr lang="en" baseline="-25000"/>
              <a:t>i</a:t>
            </a:r>
            <a:r>
              <a:rPr lang="en"/>
              <a:t>) calculate likelihood this would be a boy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(Put another way, assume X_test</a:t>
            </a:r>
            <a:r>
              <a:rPr lang="en" baseline="-25000"/>
              <a:t>i</a:t>
            </a:r>
            <a:r>
              <a:rPr lang="en"/>
              <a:t> label = 1. How likely was that?)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Repeat, for girl (assume X_test</a:t>
            </a:r>
            <a:r>
              <a:rPr lang="en" baseline="-25000"/>
              <a:t>i</a:t>
            </a:r>
            <a:r>
              <a:rPr lang="en"/>
              <a:t> label = -1)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number is bigger? That’s your prediction!</a:t>
            </a:r>
            <a:endParaRPr/>
          </a:p>
        </p:txBody>
      </p:sp>
      <p:pic>
        <p:nvPicPr>
          <p:cNvPr id="424" name="Google Shape;42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775" y="3679648"/>
            <a:ext cx="3032400" cy="1189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31" name="Google Shape;4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79"/>
            <a:ext cx="9144000" cy="409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Attending!</a:t>
            </a:r>
            <a:endParaRPr/>
          </a:p>
        </p:txBody>
      </p:sp>
      <p:sp>
        <p:nvSpPr>
          <p:cNvPr id="442" name="Google Shape;442;p6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End of Live Session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6675" y="1971425"/>
            <a:ext cx="901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Problem - we want to recode all 0’s as -1’s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could write a loop to iterate over the array and check if the number == 0 and set the value to 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72325"/>
            <a:ext cx="9010499" cy="181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6675" y="1971425"/>
            <a:ext cx="901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Problem - we want to recode all 0’s as -1’s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could write a loop to iterate over the array and check if the number == 0 and set the value to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we can start by creating an index based on a simple evaluation (&gt;, &lt;, ==, etc.)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72325"/>
            <a:ext cx="9010499" cy="181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50" y="3233525"/>
            <a:ext cx="87439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09325"/>
            <a:ext cx="874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686200" y="2037800"/>
            <a:ext cx="5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an index of all values that meet the criteria specified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09325"/>
            <a:ext cx="874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686200" y="2037800"/>
            <a:ext cx="593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an index of all values that meet the criteria specified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...which can be used to perform replacement operations in parallel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1569"/>
            <a:ext cx="9143999" cy="194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1860</Words>
  <Application>Microsoft Macintosh PowerPoint</Application>
  <PresentationFormat>On-screen Show (16:9)</PresentationFormat>
  <Paragraphs>328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Open Sans</vt:lpstr>
      <vt:lpstr>Economica</vt:lpstr>
      <vt:lpstr>Arial</vt:lpstr>
      <vt:lpstr>Luxe</vt:lpstr>
      <vt:lpstr>CIS532:  Estimating Probability Distributions</vt:lpstr>
      <vt:lpstr>Today’s Live Session</vt:lpstr>
      <vt:lpstr>Additional Resources</vt:lpstr>
      <vt:lpstr>Recommended Reading</vt:lpstr>
      <vt:lpstr>NumPy and Vectorization vs.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Faster Is It Really?</vt:lpstr>
      <vt:lpstr>Classification Problem</vt:lpstr>
      <vt:lpstr>Use one array to index another one...</vt:lpstr>
      <vt:lpstr>Build a Baby Name Classification System</vt:lpstr>
      <vt:lpstr>Challenge Exercise - Creating Structure</vt:lpstr>
      <vt:lpstr>hashfeatures</vt:lpstr>
      <vt:lpstr>hashfeatures</vt:lpstr>
      <vt:lpstr>hashfeatures</vt:lpstr>
      <vt:lpstr>hashfeatures</vt:lpstr>
      <vt:lpstr>hashfeatures</vt:lpstr>
      <vt:lpstr>hashfeatures</vt:lpstr>
      <vt:lpstr>hashfeatures</vt:lpstr>
      <vt:lpstr>hashfeatures</vt:lpstr>
      <vt:lpstr>hashfeatures</vt:lpstr>
      <vt:lpstr>hashfeatures</vt:lpstr>
      <vt:lpstr>hashfeatures Psuedocode</vt:lpstr>
      <vt:lpstr>Don’t Forget to Clean Up</vt:lpstr>
      <vt:lpstr>name2features</vt:lpstr>
      <vt:lpstr>genTrainFeatures</vt:lpstr>
      <vt:lpstr>naivebayesPY</vt:lpstr>
      <vt:lpstr>Use Comments as Guides for Function Format</vt:lpstr>
      <vt:lpstr>Use Comments as Guides for Function Format</vt:lpstr>
      <vt:lpstr>naivebayesPXY</vt:lpstr>
      <vt:lpstr>naivebayesPXY</vt:lpstr>
      <vt:lpstr>Calculate Probability for Each Feature</vt:lpstr>
      <vt:lpstr>naivebayesPXY</vt:lpstr>
      <vt:lpstr>naivebayesPXY</vt:lpstr>
      <vt:lpstr>naivebayesPXY</vt:lpstr>
      <vt:lpstr>Avoid Loops! (When possible…)</vt:lpstr>
      <vt:lpstr>loglikelihood</vt:lpstr>
      <vt:lpstr>loglikelihood</vt:lpstr>
      <vt:lpstr>loglikelihood</vt:lpstr>
      <vt:lpstr>loglikelihood</vt:lpstr>
      <vt:lpstr>loglikelihood</vt:lpstr>
      <vt:lpstr>loglikelihood</vt:lpstr>
      <vt:lpstr>loglikelihood</vt:lpstr>
      <vt:lpstr>Heads Up!*</vt:lpstr>
      <vt:lpstr>naivebayes_pred</vt:lpstr>
      <vt:lpstr>naivebayes_pred</vt:lpstr>
      <vt:lpstr>naivebayes_pred</vt:lpstr>
      <vt:lpstr>PowerPoint Presentation</vt:lpstr>
      <vt:lpstr>Questions?</vt:lpstr>
      <vt:lpstr>Thank You For Attending!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CIS532v2:  Estimating Probability Distributions</dc:title>
  <cp:lastModifiedBy>Microsoft Office User</cp:lastModifiedBy>
  <cp:revision>5</cp:revision>
  <dcterms:modified xsi:type="dcterms:W3CDTF">2022-10-21T23:49:16Z</dcterms:modified>
</cp:coreProperties>
</file>