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6" r:id="rId6"/>
    <p:sldId id="289" r:id="rId7"/>
    <p:sldId id="287" r:id="rId8"/>
    <p:sldId id="288" r:id="rId9"/>
    <p:sldId id="290" r:id="rId10"/>
    <p:sldId id="291" r:id="rId11"/>
    <p:sldId id="29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77" d="100"/>
          <a:sy n="77" d="100"/>
        </p:scale>
        <p:origin x="420" y="-12"/>
      </p:cViewPr>
      <p:guideLst/>
    </p:cSldViewPr>
  </p:slideViewPr>
  <p:notesTextViewPr>
    <p:cViewPr>
      <p:scale>
        <a:sx n="1" d="1"/>
        <a:sy n="1" d="1"/>
      </p:scale>
      <p:origin x="0" y="0"/>
    </p:cViewPr>
  </p:notesTextViewPr>
  <p:sorterViewPr>
    <p:cViewPr>
      <p:scale>
        <a:sx n="180" d="100"/>
        <a:sy n="1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5/7/2021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5/7/2021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5/7/2021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5/7/2021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5/7/2021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5/7/2021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5/7/2021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5/7/2021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5/7/2021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5/7/2021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73" y="0"/>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7750" y="1475238"/>
            <a:ext cx="3214307" cy="1311756"/>
          </a:xfrm>
        </p:spPr>
        <p:txBody>
          <a:bodyPr anchor="b">
            <a:normAutofit/>
          </a:bodyPr>
          <a:lstStyle/>
          <a:p>
            <a:r>
              <a:rPr lang="en-US" sz="4400" dirty="0">
                <a:solidFill>
                  <a:schemeClr val="tx1"/>
                </a:solidFill>
              </a:rPr>
              <a:t>QR Code </a:t>
            </a:r>
            <a:br>
              <a:rPr lang="en-US" sz="4400" dirty="0">
                <a:solidFill>
                  <a:schemeClr val="tx1"/>
                </a:solidFill>
              </a:rPr>
            </a:br>
            <a:r>
              <a:rPr lang="en-US" sz="4400" dirty="0">
                <a:solidFill>
                  <a:schemeClr val="tx1"/>
                </a:solidFill>
              </a:rPr>
              <a:t>Scanner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3113499"/>
            <a:ext cx="2329896" cy="1823874"/>
          </a:xfrm>
        </p:spPr>
        <p:txBody>
          <a:bodyPr anchor="t">
            <a:noAutofit/>
          </a:bodyPr>
          <a:lstStyle/>
          <a:p>
            <a:pPr>
              <a:lnSpc>
                <a:spcPct val="100000"/>
              </a:lnSpc>
            </a:pPr>
            <a:r>
              <a:rPr lang="en-US" sz="1800" dirty="0"/>
              <a:t>Saylee surve</a:t>
            </a:r>
          </a:p>
          <a:p>
            <a:pPr>
              <a:lnSpc>
                <a:spcPct val="100000"/>
              </a:lnSpc>
            </a:pPr>
            <a:r>
              <a:rPr lang="en-US" sz="1800" dirty="0"/>
              <a:t>Aaditya auti</a:t>
            </a:r>
          </a:p>
          <a:p>
            <a:pPr>
              <a:lnSpc>
                <a:spcPct val="100000"/>
              </a:lnSpc>
            </a:pPr>
            <a:r>
              <a:rPr lang="en-US" sz="1800" dirty="0"/>
              <a:t>BHARAT KOLEKAR</a:t>
            </a:r>
          </a:p>
          <a:p>
            <a:pPr>
              <a:lnSpc>
                <a:spcPct val="100000"/>
              </a:lnSpc>
            </a:pPr>
            <a:r>
              <a:rPr lang="en-US" sz="1800" dirty="0"/>
              <a:t>TEJAS LAD</a:t>
            </a:r>
          </a:p>
        </p:txBody>
      </p:sp>
      <p:cxnSp>
        <p:nvCxnSpPr>
          <p:cNvPr id="32" name="Straight Connector 31" hidden="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Subtitle 2">
            <a:extLst>
              <a:ext uri="{FF2B5EF4-FFF2-40B4-BE49-F238E27FC236}">
                <a16:creationId xmlns:a16="http://schemas.microsoft.com/office/drawing/2014/main" id="{AC8B2304-9506-47DB-AF52-88740C9EB8BB}"/>
              </a:ext>
            </a:extLst>
          </p:cNvPr>
          <p:cNvSpPr txBox="1">
            <a:spLocks/>
          </p:cNvSpPr>
          <p:nvPr/>
        </p:nvSpPr>
        <p:spPr>
          <a:xfrm>
            <a:off x="10544170" y="3108164"/>
            <a:ext cx="670667" cy="1823874"/>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nSpc>
                <a:spcPct val="100000"/>
              </a:lnSpc>
            </a:pPr>
            <a:r>
              <a:rPr lang="en-US" sz="1800" dirty="0"/>
              <a:t>648</a:t>
            </a:r>
          </a:p>
          <a:p>
            <a:pPr>
              <a:lnSpc>
                <a:spcPct val="100000"/>
              </a:lnSpc>
            </a:pPr>
            <a:r>
              <a:rPr lang="en-US" sz="1800" dirty="0"/>
              <a:t>658</a:t>
            </a:r>
          </a:p>
          <a:p>
            <a:pPr>
              <a:lnSpc>
                <a:spcPct val="100000"/>
              </a:lnSpc>
            </a:pPr>
            <a:r>
              <a:rPr lang="en-US" sz="1800" dirty="0"/>
              <a:t>659</a:t>
            </a:r>
          </a:p>
          <a:p>
            <a:pPr>
              <a:lnSpc>
                <a:spcPct val="100000"/>
              </a:lnSpc>
            </a:pPr>
            <a:r>
              <a:rPr lang="en-US" sz="1800" dirty="0"/>
              <a:t>660</a:t>
            </a:r>
          </a:p>
        </p:txBody>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82989" y="2742120"/>
            <a:ext cx="3084844" cy="1659617"/>
          </a:xfrm>
        </p:spPr>
        <p:txBody>
          <a:bodyPr anchor="ctr">
            <a:normAutofit fontScale="90000"/>
          </a:bodyPr>
          <a:lstStyle/>
          <a:p>
            <a:r>
              <a:rPr lang="en-US" sz="3600" dirty="0">
                <a:solidFill>
                  <a:schemeClr val="bg1"/>
                </a:solidFill>
              </a:rPr>
              <a:t>What is </a:t>
            </a:r>
            <a:br>
              <a:rPr lang="en-US" sz="3600" dirty="0">
                <a:solidFill>
                  <a:schemeClr val="bg1"/>
                </a:solidFill>
              </a:rPr>
            </a:br>
            <a:r>
              <a:rPr lang="en-US" sz="3600" dirty="0">
                <a:solidFill>
                  <a:schemeClr val="bg1"/>
                </a:solidFill>
              </a:rPr>
              <a:t>QR and Bar </a:t>
            </a:r>
            <a:r>
              <a:rPr lang="en-US" sz="4800" dirty="0">
                <a:solidFill>
                  <a:schemeClr val="bg1"/>
                </a:solidFill>
              </a:rPr>
              <a:t>code</a:t>
            </a:r>
            <a:r>
              <a:rPr lang="en-US" sz="3600" dirty="0">
                <a:solidFill>
                  <a:schemeClr val="bg1"/>
                </a:solidFill>
              </a:rPr>
              <a:t>-?</a:t>
            </a:r>
          </a:p>
        </p:txBody>
      </p:sp>
      <p:sp>
        <p:nvSpPr>
          <p:cNvPr id="5" name="TextBox 4">
            <a:extLst>
              <a:ext uri="{FF2B5EF4-FFF2-40B4-BE49-F238E27FC236}">
                <a16:creationId xmlns:a16="http://schemas.microsoft.com/office/drawing/2014/main" id="{E68F74F4-B520-4523-8F82-0B3C4DEA2AAC}"/>
              </a:ext>
            </a:extLst>
          </p:cNvPr>
          <p:cNvSpPr txBox="1"/>
          <p:nvPr/>
        </p:nvSpPr>
        <p:spPr>
          <a:xfrm>
            <a:off x="4537492" y="516835"/>
            <a:ext cx="7162137" cy="2538259"/>
          </a:xfrm>
          <a:prstGeom prst="rect">
            <a:avLst/>
          </a:prstGeom>
          <a:noFill/>
        </p:spPr>
        <p:txBody>
          <a:bodyPr wrap="square" rtlCol="0">
            <a:spAutoFit/>
          </a:bodyPr>
          <a:lstStyle/>
          <a:p>
            <a:pPr algn="just">
              <a:lnSpc>
                <a:spcPct val="150000"/>
              </a:lnSpc>
            </a:pPr>
            <a:r>
              <a:rPr lang="en-US" dirty="0">
                <a:latin typeface="+mj-lt"/>
              </a:rPr>
              <a:t>Barcode provides us with the way to store numbers in a computer understandable format. This is used to store information in a 1D or 2D format can be scanned for data retrieval. It is used by stores back off sweaters for keeping track of the patients just in case of rental car services to track where the car is in cases of airline luggage.</a:t>
            </a:r>
            <a:endParaRPr lang="en-IN" dirty="0">
              <a:latin typeface="+mj-lt"/>
            </a:endParaRPr>
          </a:p>
        </p:txBody>
      </p:sp>
      <p:sp>
        <p:nvSpPr>
          <p:cNvPr id="6" name="TextBox 5">
            <a:extLst>
              <a:ext uri="{FF2B5EF4-FFF2-40B4-BE49-F238E27FC236}">
                <a16:creationId xmlns:a16="http://schemas.microsoft.com/office/drawing/2014/main" id="{C2EC927F-6972-4236-ABFD-F47F997CF721}"/>
              </a:ext>
            </a:extLst>
          </p:cNvPr>
          <p:cNvSpPr txBox="1"/>
          <p:nvPr/>
        </p:nvSpPr>
        <p:spPr>
          <a:xfrm>
            <a:off x="4560126" y="3571929"/>
            <a:ext cx="7162137" cy="2537490"/>
          </a:xfrm>
          <a:prstGeom prst="rect">
            <a:avLst/>
          </a:prstGeom>
          <a:noFill/>
        </p:spPr>
        <p:txBody>
          <a:bodyPr wrap="square" rtlCol="0">
            <a:spAutoFit/>
          </a:bodyPr>
          <a:lstStyle/>
          <a:p>
            <a:pPr algn="just">
              <a:lnSpc>
                <a:spcPct val="150000"/>
              </a:lnSpc>
            </a:pPr>
            <a:r>
              <a:rPr lang="en-US" dirty="0">
                <a:latin typeface="+mj-lt"/>
              </a:rPr>
              <a:t>QR codes are a way of storing data in the form of computer understandable format, that can be scanned by using QR code scanner to retrieve the data. These are widely used nowadays for cashless and UPI payment services. They can be used in case of identifications and are also used for sharing photos, videos and other files</a:t>
            </a:r>
            <a:r>
              <a:rPr lang="en-US" dirty="0"/>
              <a:t>.</a:t>
            </a:r>
            <a:endParaRPr lang="en-IN" dirty="0">
              <a:latin typeface="+mj-lt"/>
            </a:endParaRPr>
          </a:p>
        </p:txBody>
      </p:sp>
      <p:sp>
        <p:nvSpPr>
          <p:cNvPr id="3" name="Rectangle 2">
            <a:extLst>
              <a:ext uri="{FF2B5EF4-FFF2-40B4-BE49-F238E27FC236}">
                <a16:creationId xmlns:a16="http://schemas.microsoft.com/office/drawing/2014/main" id="{CBD5A4D4-A9D4-43CA-83F0-CCF14C1436FF}"/>
              </a:ext>
            </a:extLst>
          </p:cNvPr>
          <p:cNvSpPr/>
          <p:nvPr/>
        </p:nvSpPr>
        <p:spPr>
          <a:xfrm>
            <a:off x="272297" y="2826338"/>
            <a:ext cx="103484" cy="1491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92513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82989" y="2742120"/>
            <a:ext cx="3084844" cy="1659617"/>
          </a:xfrm>
        </p:spPr>
        <p:txBody>
          <a:bodyPr anchor="ctr">
            <a:normAutofit/>
          </a:bodyPr>
          <a:lstStyle/>
          <a:p>
            <a:r>
              <a:rPr lang="en-US" sz="3600" dirty="0">
                <a:solidFill>
                  <a:schemeClr val="bg1"/>
                </a:solidFill>
              </a:rPr>
              <a:t>How they look…?</a:t>
            </a:r>
          </a:p>
        </p:txBody>
      </p:sp>
      <p:pic>
        <p:nvPicPr>
          <p:cNvPr id="4" name="Picture 3">
            <a:extLst>
              <a:ext uri="{FF2B5EF4-FFF2-40B4-BE49-F238E27FC236}">
                <a16:creationId xmlns:a16="http://schemas.microsoft.com/office/drawing/2014/main" id="{CF262125-D91C-4BFB-AC5E-7D329C04CD7C}"/>
              </a:ext>
            </a:extLst>
          </p:cNvPr>
          <p:cNvPicPr>
            <a:picLocks noChangeAspect="1"/>
          </p:cNvPicPr>
          <p:nvPr/>
        </p:nvPicPr>
        <p:blipFill>
          <a:blip r:embed="rId2"/>
          <a:stretch>
            <a:fillRect/>
          </a:stretch>
        </p:blipFill>
        <p:spPr>
          <a:xfrm>
            <a:off x="4844511" y="648130"/>
            <a:ext cx="2798490" cy="2798490"/>
          </a:xfrm>
          <a:prstGeom prst="rect">
            <a:avLst/>
          </a:prstGeom>
        </p:spPr>
      </p:pic>
      <p:pic>
        <p:nvPicPr>
          <p:cNvPr id="8" name="Picture 7">
            <a:extLst>
              <a:ext uri="{FF2B5EF4-FFF2-40B4-BE49-F238E27FC236}">
                <a16:creationId xmlns:a16="http://schemas.microsoft.com/office/drawing/2014/main" id="{77B8BB65-58CE-49D4-8443-E3E5F135B585}"/>
              </a:ext>
            </a:extLst>
          </p:cNvPr>
          <p:cNvPicPr>
            <a:picLocks noChangeAspect="1"/>
          </p:cNvPicPr>
          <p:nvPr/>
        </p:nvPicPr>
        <p:blipFill>
          <a:blip r:embed="rId3"/>
          <a:stretch>
            <a:fillRect/>
          </a:stretch>
        </p:blipFill>
        <p:spPr>
          <a:xfrm>
            <a:off x="7643001" y="4267208"/>
            <a:ext cx="4171629" cy="2186629"/>
          </a:xfrm>
          <a:prstGeom prst="rect">
            <a:avLst/>
          </a:prstGeom>
        </p:spPr>
      </p:pic>
      <p:sp>
        <p:nvSpPr>
          <p:cNvPr id="7" name="Rectangle 6">
            <a:extLst>
              <a:ext uri="{FF2B5EF4-FFF2-40B4-BE49-F238E27FC236}">
                <a16:creationId xmlns:a16="http://schemas.microsoft.com/office/drawing/2014/main" id="{61456F00-777B-45F2-9392-9F70B246F80F}"/>
              </a:ext>
            </a:extLst>
          </p:cNvPr>
          <p:cNvSpPr/>
          <p:nvPr/>
        </p:nvSpPr>
        <p:spPr>
          <a:xfrm>
            <a:off x="242975" y="2985185"/>
            <a:ext cx="105073" cy="11734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68951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4400" dirty="0">
                <a:solidFill>
                  <a:schemeClr val="bg1"/>
                </a:solidFill>
              </a:rPr>
              <a:t>Flow of </a:t>
            </a:r>
            <a:br>
              <a:rPr lang="en-US" sz="4400" dirty="0">
                <a:solidFill>
                  <a:schemeClr val="bg1"/>
                </a:solidFill>
              </a:rPr>
            </a:br>
            <a:r>
              <a:rPr lang="en-US" sz="4400" dirty="0">
                <a:solidFill>
                  <a:schemeClr val="bg1"/>
                </a:solidFill>
              </a:rPr>
              <a:t>Project </a:t>
            </a:r>
          </a:p>
        </p:txBody>
      </p:sp>
      <p:sp>
        <p:nvSpPr>
          <p:cNvPr id="5" name="TextBox 4">
            <a:extLst>
              <a:ext uri="{FF2B5EF4-FFF2-40B4-BE49-F238E27FC236}">
                <a16:creationId xmlns:a16="http://schemas.microsoft.com/office/drawing/2014/main" id="{E68F74F4-B520-4523-8F82-0B3C4DEA2AAC}"/>
              </a:ext>
            </a:extLst>
          </p:cNvPr>
          <p:cNvSpPr txBox="1"/>
          <p:nvPr/>
        </p:nvSpPr>
        <p:spPr>
          <a:xfrm>
            <a:off x="4537492" y="1972094"/>
            <a:ext cx="7162137" cy="286232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dirty="0">
                <a:latin typeface="Bookman Old Style (Headings)"/>
              </a:rPr>
              <a:t>Recognizing and decoding the barcode/QR code that we will be showing to the camera.</a:t>
            </a:r>
          </a:p>
          <a:p>
            <a:pPr marL="342900" indent="-342900" algn="just">
              <a:lnSpc>
                <a:spcPct val="150000"/>
              </a:lnSpc>
              <a:buFont typeface="Wingdings" panose="05000000000000000000" pitchFamily="2" charset="2"/>
              <a:buChar char="Ø"/>
            </a:pPr>
            <a:r>
              <a:rPr lang="en-US" dirty="0">
                <a:latin typeface="Bookman Old Style (Headings)"/>
              </a:rPr>
              <a:t>Adding the stored information as a text on the recognized barcode/QR code.</a:t>
            </a:r>
          </a:p>
          <a:p>
            <a:pPr marL="342900" indent="-342900" algn="just">
              <a:lnSpc>
                <a:spcPct val="150000"/>
              </a:lnSpc>
              <a:buFont typeface="Wingdings" panose="05000000000000000000" pitchFamily="2" charset="2"/>
              <a:buChar char="Ø"/>
            </a:pPr>
            <a:r>
              <a:rPr lang="en-US" dirty="0">
                <a:latin typeface="Bookman Old Style (Headings)"/>
              </a:rPr>
              <a:t>And lastly, exporting the stored information as a text document.</a:t>
            </a:r>
          </a:p>
          <a:p>
            <a:pPr algn="just"/>
            <a:endParaRPr lang="en-IN" dirty="0">
              <a:latin typeface="Bookman Old Style (Headings)"/>
            </a:endParaRPr>
          </a:p>
        </p:txBody>
      </p:sp>
      <p:sp>
        <p:nvSpPr>
          <p:cNvPr id="6" name="Rectangle 5">
            <a:extLst>
              <a:ext uri="{FF2B5EF4-FFF2-40B4-BE49-F238E27FC236}">
                <a16:creationId xmlns:a16="http://schemas.microsoft.com/office/drawing/2014/main" id="{AB274D77-B9D5-4760-AD27-992397627FE0}"/>
              </a:ext>
            </a:extLst>
          </p:cNvPr>
          <p:cNvSpPr/>
          <p:nvPr/>
        </p:nvSpPr>
        <p:spPr>
          <a:xfrm>
            <a:off x="272297" y="2804679"/>
            <a:ext cx="116010" cy="1248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61949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4400" dirty="0">
                <a:solidFill>
                  <a:schemeClr val="bg1"/>
                </a:solidFill>
              </a:rPr>
              <a:t>Library used in project</a:t>
            </a:r>
          </a:p>
        </p:txBody>
      </p:sp>
      <p:sp>
        <p:nvSpPr>
          <p:cNvPr id="5" name="TextBox 4">
            <a:extLst>
              <a:ext uri="{FF2B5EF4-FFF2-40B4-BE49-F238E27FC236}">
                <a16:creationId xmlns:a16="http://schemas.microsoft.com/office/drawing/2014/main" id="{A2233B68-90BD-42B4-85EA-E5E8A9B82B1A}"/>
              </a:ext>
            </a:extLst>
          </p:cNvPr>
          <p:cNvSpPr txBox="1"/>
          <p:nvPr/>
        </p:nvSpPr>
        <p:spPr>
          <a:xfrm>
            <a:off x="4537492" y="2664591"/>
            <a:ext cx="7162137" cy="1477328"/>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a:latin typeface="Bookman Old Style (Headings)"/>
              </a:rPr>
              <a:t>Pillow</a:t>
            </a:r>
          </a:p>
          <a:p>
            <a:pPr marL="285750" indent="-285750" algn="just">
              <a:buFont typeface="Wingdings" panose="05000000000000000000" pitchFamily="2" charset="2"/>
              <a:buChar char="Ø"/>
            </a:pPr>
            <a:endParaRPr lang="en-IN" dirty="0">
              <a:latin typeface="Bookman Old Style (Headings)"/>
            </a:endParaRPr>
          </a:p>
          <a:p>
            <a:pPr marL="285750" indent="-285750" algn="just">
              <a:buFont typeface="Wingdings" panose="05000000000000000000" pitchFamily="2" charset="2"/>
              <a:buChar char="Ø"/>
            </a:pPr>
            <a:r>
              <a:rPr lang="en-IN" dirty="0">
                <a:latin typeface="Bookman Old Style (Headings)"/>
              </a:rPr>
              <a:t>OpenCV</a:t>
            </a:r>
          </a:p>
          <a:p>
            <a:pPr marL="285750" indent="-285750" algn="just">
              <a:buFont typeface="Wingdings" panose="05000000000000000000" pitchFamily="2" charset="2"/>
              <a:buChar char="Ø"/>
            </a:pPr>
            <a:endParaRPr lang="en-IN" dirty="0">
              <a:latin typeface="Bookman Old Style (Headings)"/>
            </a:endParaRPr>
          </a:p>
          <a:p>
            <a:pPr marL="285750" indent="-285750" algn="just">
              <a:buFont typeface="Wingdings" panose="05000000000000000000" pitchFamily="2" charset="2"/>
              <a:buChar char="Ø"/>
            </a:pPr>
            <a:r>
              <a:rPr lang="en-IN" dirty="0">
                <a:latin typeface="Bookman Old Style (Headings)"/>
              </a:rPr>
              <a:t>Pyzbar</a:t>
            </a:r>
          </a:p>
        </p:txBody>
      </p:sp>
      <p:sp>
        <p:nvSpPr>
          <p:cNvPr id="6" name="Rectangle 5">
            <a:extLst>
              <a:ext uri="{FF2B5EF4-FFF2-40B4-BE49-F238E27FC236}">
                <a16:creationId xmlns:a16="http://schemas.microsoft.com/office/drawing/2014/main" id="{411DEE5B-BC13-431E-B95C-1739B36BBFAF}"/>
              </a:ext>
            </a:extLst>
          </p:cNvPr>
          <p:cNvSpPr/>
          <p:nvPr/>
        </p:nvSpPr>
        <p:spPr>
          <a:xfrm>
            <a:off x="197285" y="2594307"/>
            <a:ext cx="140917" cy="1669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01759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B55C9-0FE0-4C35-B149-7486F1EC934F}"/>
              </a:ext>
            </a:extLst>
          </p:cNvPr>
          <p:cNvSpPr>
            <a:spLocks noGrp="1"/>
          </p:cNvSpPr>
          <p:nvPr>
            <p:ph type="title"/>
          </p:nvPr>
        </p:nvSpPr>
        <p:spPr>
          <a:xfrm>
            <a:off x="1066800" y="145211"/>
            <a:ext cx="10058400" cy="750389"/>
          </a:xfrm>
        </p:spPr>
        <p:txBody>
          <a:bodyPr/>
          <a:lstStyle/>
          <a:p>
            <a:pPr algn="ctr"/>
            <a:r>
              <a:rPr lang="en-IN" dirty="0"/>
              <a:t>OUTPUT</a:t>
            </a:r>
          </a:p>
        </p:txBody>
      </p:sp>
      <p:pic>
        <p:nvPicPr>
          <p:cNvPr id="5" name="Content Placeholder 4">
            <a:extLst>
              <a:ext uri="{FF2B5EF4-FFF2-40B4-BE49-F238E27FC236}">
                <a16:creationId xmlns:a16="http://schemas.microsoft.com/office/drawing/2014/main" id="{379E9646-7AF6-4671-8FD0-948B843B4EB1}"/>
              </a:ext>
            </a:extLst>
          </p:cNvPr>
          <p:cNvPicPr>
            <a:picLocks noGrp="1" noChangeAspect="1"/>
          </p:cNvPicPr>
          <p:nvPr>
            <p:ph idx="1"/>
          </p:nvPr>
        </p:nvPicPr>
        <p:blipFill>
          <a:blip r:embed="rId2"/>
          <a:stretch>
            <a:fillRect/>
          </a:stretch>
        </p:blipFill>
        <p:spPr>
          <a:xfrm>
            <a:off x="2825033" y="2800364"/>
            <a:ext cx="5664518" cy="3184737"/>
          </a:xfrm>
        </p:spPr>
      </p:pic>
      <p:pic>
        <p:nvPicPr>
          <p:cNvPr id="7" name="Picture 6">
            <a:extLst>
              <a:ext uri="{FF2B5EF4-FFF2-40B4-BE49-F238E27FC236}">
                <a16:creationId xmlns:a16="http://schemas.microsoft.com/office/drawing/2014/main" id="{52E3B524-20B2-46EE-8593-CB05F8516A9E}"/>
              </a:ext>
            </a:extLst>
          </p:cNvPr>
          <p:cNvPicPr>
            <a:picLocks noChangeAspect="1"/>
          </p:cNvPicPr>
          <p:nvPr/>
        </p:nvPicPr>
        <p:blipFill>
          <a:blip r:embed="rId3"/>
          <a:stretch>
            <a:fillRect/>
          </a:stretch>
        </p:blipFill>
        <p:spPr>
          <a:xfrm>
            <a:off x="566057" y="872899"/>
            <a:ext cx="11045372" cy="5804705"/>
          </a:xfrm>
          <a:prstGeom prst="rect">
            <a:avLst/>
          </a:prstGeom>
        </p:spPr>
      </p:pic>
    </p:spTree>
    <p:extLst>
      <p:ext uri="{BB962C8B-B14F-4D97-AF65-F5344CB8AC3E}">
        <p14:creationId xmlns:p14="http://schemas.microsoft.com/office/powerpoint/2010/main" val="2841090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B55C9-0FE0-4C35-B149-7486F1EC934F}"/>
              </a:ext>
            </a:extLst>
          </p:cNvPr>
          <p:cNvSpPr>
            <a:spLocks noGrp="1"/>
          </p:cNvSpPr>
          <p:nvPr>
            <p:ph type="title"/>
          </p:nvPr>
        </p:nvSpPr>
        <p:spPr>
          <a:xfrm>
            <a:off x="1066800" y="145211"/>
            <a:ext cx="10058400" cy="750389"/>
          </a:xfrm>
        </p:spPr>
        <p:txBody>
          <a:bodyPr/>
          <a:lstStyle/>
          <a:p>
            <a:pPr algn="ctr"/>
            <a:r>
              <a:rPr lang="en-IN" dirty="0"/>
              <a:t>OUTPUT</a:t>
            </a:r>
          </a:p>
        </p:txBody>
      </p:sp>
      <p:pic>
        <p:nvPicPr>
          <p:cNvPr id="5" name="Content Placeholder 4">
            <a:extLst>
              <a:ext uri="{FF2B5EF4-FFF2-40B4-BE49-F238E27FC236}">
                <a16:creationId xmlns:a16="http://schemas.microsoft.com/office/drawing/2014/main" id="{379E9646-7AF6-4671-8FD0-948B843B4EB1}"/>
              </a:ext>
            </a:extLst>
          </p:cNvPr>
          <p:cNvPicPr>
            <a:picLocks noGrp="1" noChangeAspect="1"/>
          </p:cNvPicPr>
          <p:nvPr>
            <p:ph idx="1"/>
          </p:nvPr>
        </p:nvPicPr>
        <p:blipFill>
          <a:blip r:embed="rId2"/>
          <a:stretch>
            <a:fillRect/>
          </a:stretch>
        </p:blipFill>
        <p:spPr>
          <a:xfrm>
            <a:off x="2825033" y="2800364"/>
            <a:ext cx="5664518" cy="3184737"/>
          </a:xfrm>
        </p:spPr>
      </p:pic>
      <p:pic>
        <p:nvPicPr>
          <p:cNvPr id="7" name="Picture 6">
            <a:extLst>
              <a:ext uri="{FF2B5EF4-FFF2-40B4-BE49-F238E27FC236}">
                <a16:creationId xmlns:a16="http://schemas.microsoft.com/office/drawing/2014/main" id="{52E3B524-20B2-46EE-8593-CB05F8516A9E}"/>
              </a:ext>
            </a:extLst>
          </p:cNvPr>
          <p:cNvPicPr>
            <a:picLocks noChangeAspect="1"/>
          </p:cNvPicPr>
          <p:nvPr/>
        </p:nvPicPr>
        <p:blipFill>
          <a:blip r:embed="rId2"/>
          <a:srcRect/>
          <a:stretch/>
        </p:blipFill>
        <p:spPr>
          <a:xfrm>
            <a:off x="696687" y="908085"/>
            <a:ext cx="10856684" cy="5804704"/>
          </a:xfrm>
          <a:prstGeom prst="rect">
            <a:avLst/>
          </a:prstGeom>
        </p:spPr>
      </p:pic>
    </p:spTree>
    <p:extLst>
      <p:ext uri="{BB962C8B-B14F-4D97-AF65-F5344CB8AC3E}">
        <p14:creationId xmlns:p14="http://schemas.microsoft.com/office/powerpoint/2010/main" val="4141923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4400" dirty="0">
                <a:solidFill>
                  <a:schemeClr val="bg1"/>
                </a:solidFill>
              </a:rPr>
              <a:t>Future Scope</a:t>
            </a:r>
          </a:p>
        </p:txBody>
      </p:sp>
      <p:sp>
        <p:nvSpPr>
          <p:cNvPr id="5" name="TextBox 4">
            <a:extLst>
              <a:ext uri="{FF2B5EF4-FFF2-40B4-BE49-F238E27FC236}">
                <a16:creationId xmlns:a16="http://schemas.microsoft.com/office/drawing/2014/main" id="{A2233B68-90BD-42B4-85EA-E5E8A9B82B1A}"/>
              </a:ext>
            </a:extLst>
          </p:cNvPr>
          <p:cNvSpPr txBox="1"/>
          <p:nvPr/>
        </p:nvSpPr>
        <p:spPr>
          <a:xfrm>
            <a:off x="4537492" y="2690336"/>
            <a:ext cx="7162137" cy="1477328"/>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a:latin typeface="Bookman Old Style (Headings)"/>
              </a:rPr>
              <a:t>We can use this system in many robot specific application.</a:t>
            </a:r>
          </a:p>
          <a:p>
            <a:pPr algn="just"/>
            <a:endParaRPr lang="en-IN" dirty="0">
              <a:latin typeface="Bookman Old Style (Headings)"/>
            </a:endParaRPr>
          </a:p>
          <a:p>
            <a:pPr algn="just"/>
            <a:endParaRPr lang="en-IN" dirty="0">
              <a:latin typeface="Bookman Old Style (Headings)"/>
            </a:endParaRPr>
          </a:p>
          <a:p>
            <a:pPr marL="285750" indent="-285750" algn="just">
              <a:buFont typeface="Wingdings" panose="05000000000000000000" pitchFamily="2" charset="2"/>
              <a:buChar char="Ø"/>
            </a:pPr>
            <a:r>
              <a:rPr lang="en-IN" dirty="0">
                <a:latin typeface="Bookman Old Style (Headings)"/>
              </a:rPr>
              <a:t>Also this system can be used in heritage places to book tickets. </a:t>
            </a:r>
          </a:p>
        </p:txBody>
      </p:sp>
      <p:sp>
        <p:nvSpPr>
          <p:cNvPr id="6" name="Rectangle 5">
            <a:extLst>
              <a:ext uri="{FF2B5EF4-FFF2-40B4-BE49-F238E27FC236}">
                <a16:creationId xmlns:a16="http://schemas.microsoft.com/office/drawing/2014/main" id="{48B5076D-D878-4509-AB4B-4C71D4CD93F0}"/>
              </a:ext>
            </a:extLst>
          </p:cNvPr>
          <p:cNvSpPr/>
          <p:nvPr/>
        </p:nvSpPr>
        <p:spPr>
          <a:xfrm>
            <a:off x="197140" y="2819215"/>
            <a:ext cx="116010" cy="1219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6388006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{9536CE2A-15BF-456D-8006-2B84CD81B7C1}tf11429527_win32</Template>
  <TotalTime>241</TotalTime>
  <Words>241</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Bookman Old Style</vt:lpstr>
      <vt:lpstr>Bookman Old Style (Headings)</vt:lpstr>
      <vt:lpstr>Calibri</vt:lpstr>
      <vt:lpstr>Franklin Gothic Book</vt:lpstr>
      <vt:lpstr>Wingdings</vt:lpstr>
      <vt:lpstr>1_RetrospectVTI</vt:lpstr>
      <vt:lpstr>QR Code  Scanner </vt:lpstr>
      <vt:lpstr>What is  QR and Bar code-?</vt:lpstr>
      <vt:lpstr>How they look…?</vt:lpstr>
      <vt:lpstr>Flow of  Project </vt:lpstr>
      <vt:lpstr>Library used in project</vt:lpstr>
      <vt:lpstr>OUTPUT</vt:lpstr>
      <vt:lpstr>OUTPUT</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QR Code  Scanner</dc:title>
  <dc:creator>Aaditya auti</dc:creator>
  <cp:lastModifiedBy>Aaditya auti</cp:lastModifiedBy>
  <cp:revision>15</cp:revision>
  <dcterms:created xsi:type="dcterms:W3CDTF">2021-05-06T05:41:35Z</dcterms:created>
  <dcterms:modified xsi:type="dcterms:W3CDTF">2021-05-07T03:37:50Z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