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3"/>
  </p:notesMasterIdLst>
  <p:sldIdLst>
    <p:sldId id="286" r:id="rId2"/>
    <p:sldId id="307" r:id="rId3"/>
    <p:sldId id="287" r:id="rId4"/>
    <p:sldId id="299" r:id="rId5"/>
    <p:sldId id="288" r:id="rId6"/>
    <p:sldId id="309" r:id="rId7"/>
    <p:sldId id="310" r:id="rId8"/>
    <p:sldId id="308" r:id="rId9"/>
    <p:sldId id="303" r:id="rId10"/>
    <p:sldId id="295" r:id="rId11"/>
    <p:sldId id="30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058FAC-0C72-415A-8161-2294AE2860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0843DF-5B8F-422B-B3E9-281FA8572EDF}">
      <dgm:prSet/>
      <dgm:spPr/>
      <dgm:t>
        <a:bodyPr/>
        <a:lstStyle/>
        <a:p>
          <a:r>
            <a:rPr lang="en-US"/>
            <a:t>The course introduces students to </a:t>
          </a:r>
          <a:r>
            <a:rPr lang="en-US" b="1"/>
            <a:t>Methods in Deep Sequential Learning including Recurrent Neural Nets (RNNs), </a:t>
          </a:r>
          <a:r>
            <a:rPr lang="en-US"/>
            <a:t>a class of modern artificial neural networks aimed at </a:t>
          </a:r>
          <a:r>
            <a:rPr lang="en-US" b="1"/>
            <a:t>processing sequential data</a:t>
          </a:r>
          <a:r>
            <a:rPr lang="en-US"/>
            <a:t>. </a:t>
          </a:r>
        </a:p>
      </dgm:t>
    </dgm:pt>
    <dgm:pt modelId="{F454EDC4-9763-433E-89C4-FB65FD4798CA}" type="parTrans" cxnId="{04E74CAD-6FFC-47E6-8E59-3531690230DA}">
      <dgm:prSet/>
      <dgm:spPr/>
      <dgm:t>
        <a:bodyPr/>
        <a:lstStyle/>
        <a:p>
          <a:endParaRPr lang="en-US"/>
        </a:p>
      </dgm:t>
    </dgm:pt>
    <dgm:pt modelId="{630ADEB9-FF4B-497F-8BEF-F7496E0188DE}" type="sibTrans" cxnId="{04E74CAD-6FFC-47E6-8E59-3531690230DA}">
      <dgm:prSet/>
      <dgm:spPr/>
      <dgm:t>
        <a:bodyPr/>
        <a:lstStyle/>
        <a:p>
          <a:endParaRPr lang="en-US"/>
        </a:p>
      </dgm:t>
    </dgm:pt>
    <dgm:pt modelId="{B1FF7540-189D-4543-9E58-27405866A720}">
      <dgm:prSet custT="1"/>
      <dgm:spPr/>
      <dgm:t>
        <a:bodyPr/>
        <a:lstStyle/>
        <a:p>
          <a:r>
            <a:rPr lang="en-US" sz="1500" dirty="0"/>
            <a:t>The course goes on to introduce the </a:t>
          </a:r>
          <a:r>
            <a:rPr lang="en-US" sz="1600" b="1" dirty="0"/>
            <a:t>problems</a:t>
          </a:r>
          <a:r>
            <a:rPr lang="en-US" sz="1500" b="1" dirty="0"/>
            <a:t> of vanishing and exploding gradients </a:t>
          </a:r>
          <a:r>
            <a:rPr lang="en-US" sz="1500" dirty="0"/>
            <a:t>as well as that of </a:t>
          </a:r>
          <a:r>
            <a:rPr lang="en-US" sz="1500" b="1" dirty="0"/>
            <a:t>long-distance dependencies in sequential processing </a:t>
          </a:r>
          <a:r>
            <a:rPr lang="en-US" sz="1500" dirty="0"/>
            <a:t>while offering their corresponding solutions. </a:t>
          </a:r>
        </a:p>
      </dgm:t>
    </dgm:pt>
    <dgm:pt modelId="{29024D45-33E1-4EFC-939A-94BBB83CA7AF}" type="parTrans" cxnId="{60062812-3C16-4ADE-B156-9E294EF68D7A}">
      <dgm:prSet/>
      <dgm:spPr/>
      <dgm:t>
        <a:bodyPr/>
        <a:lstStyle/>
        <a:p>
          <a:endParaRPr lang="en-US"/>
        </a:p>
      </dgm:t>
    </dgm:pt>
    <dgm:pt modelId="{344D3764-91DA-4F8A-AE8D-12CA8944A27E}" type="sibTrans" cxnId="{60062812-3C16-4ADE-B156-9E294EF68D7A}">
      <dgm:prSet/>
      <dgm:spPr/>
      <dgm:t>
        <a:bodyPr/>
        <a:lstStyle/>
        <a:p>
          <a:endParaRPr lang="en-US"/>
        </a:p>
      </dgm:t>
    </dgm:pt>
    <dgm:pt modelId="{B535F31A-4C9C-4928-BD58-5DF3C4CADDE4}">
      <dgm:prSet/>
      <dgm:spPr/>
      <dgm:t>
        <a:bodyPr/>
        <a:lstStyle/>
        <a:p>
          <a:r>
            <a:rPr lang="en-US"/>
            <a:t>Students will focus on the </a:t>
          </a:r>
          <a:r>
            <a:rPr lang="en-US" b="1"/>
            <a:t>theoretical and practical aspects of various types of sequential architectures (i.e., various types of RNNs and Transformer Architectures) </a:t>
          </a:r>
          <a:endParaRPr lang="en-US"/>
        </a:p>
      </dgm:t>
    </dgm:pt>
    <dgm:pt modelId="{3A36EB8E-D46D-49E8-AA41-B684EF33D315}" type="parTrans" cxnId="{201C617D-9E6B-43EC-84FE-CC5AED9B432F}">
      <dgm:prSet/>
      <dgm:spPr/>
      <dgm:t>
        <a:bodyPr/>
        <a:lstStyle/>
        <a:p>
          <a:endParaRPr lang="en-US"/>
        </a:p>
      </dgm:t>
    </dgm:pt>
    <dgm:pt modelId="{AE7E0C90-981C-422F-BF1D-D00DF4341660}" type="sibTrans" cxnId="{201C617D-9E6B-43EC-84FE-CC5AED9B432F}">
      <dgm:prSet/>
      <dgm:spPr/>
      <dgm:t>
        <a:bodyPr/>
        <a:lstStyle/>
        <a:p>
          <a:endParaRPr lang="en-US"/>
        </a:p>
      </dgm:t>
    </dgm:pt>
    <dgm:pt modelId="{87047840-8CB4-4F44-ACCE-D0EB917097C0}">
      <dgm:prSet/>
      <dgm:spPr/>
      <dgm:t>
        <a:bodyPr/>
        <a:lstStyle/>
        <a:p>
          <a:r>
            <a:rPr lang="en-US"/>
            <a:t>and </a:t>
          </a:r>
          <a:r>
            <a:rPr lang="en-US" b="1"/>
            <a:t>study their applications including those in natural language processing (including such tasks as language translation, automatic captioning, handwriting and speech recognition), log/sensor analysis, and time series anomaly detection</a:t>
          </a:r>
          <a:endParaRPr lang="en-US"/>
        </a:p>
      </dgm:t>
    </dgm:pt>
    <dgm:pt modelId="{4D298DBA-1BC5-4302-9C17-C5539FCF9153}" type="parTrans" cxnId="{7798E232-3790-4F9F-A795-6E402A14F150}">
      <dgm:prSet/>
      <dgm:spPr/>
      <dgm:t>
        <a:bodyPr/>
        <a:lstStyle/>
        <a:p>
          <a:endParaRPr lang="en-US"/>
        </a:p>
      </dgm:t>
    </dgm:pt>
    <dgm:pt modelId="{709628EA-CF14-49EF-9FF6-350477F25CA8}" type="sibTrans" cxnId="{7798E232-3790-4F9F-A795-6E402A14F150}">
      <dgm:prSet/>
      <dgm:spPr/>
      <dgm:t>
        <a:bodyPr/>
        <a:lstStyle/>
        <a:p>
          <a:endParaRPr lang="en-US"/>
        </a:p>
      </dgm:t>
    </dgm:pt>
    <dgm:pt modelId="{5208AEFF-657E-4889-9C49-D07D09378B7D}" type="pres">
      <dgm:prSet presAssocID="{1D058FAC-0C72-415A-8161-2294AE2860DA}" presName="root" presStyleCnt="0">
        <dgm:presLayoutVars>
          <dgm:dir/>
          <dgm:resizeHandles val="exact"/>
        </dgm:presLayoutVars>
      </dgm:prSet>
      <dgm:spPr/>
    </dgm:pt>
    <dgm:pt modelId="{7DBB87FB-63EC-4D8F-B0D9-44CCFB478237}" type="pres">
      <dgm:prSet presAssocID="{ED0843DF-5B8F-422B-B3E9-281FA8572EDF}" presName="compNode" presStyleCnt="0"/>
      <dgm:spPr/>
    </dgm:pt>
    <dgm:pt modelId="{E9F9DBF3-BBA1-4EBF-B984-D84F9477FB78}" type="pres">
      <dgm:prSet presAssocID="{ED0843DF-5B8F-422B-B3E9-281FA8572EDF}" presName="bgRect" presStyleLbl="bgShp" presStyleIdx="0" presStyleCnt="4"/>
      <dgm:spPr/>
    </dgm:pt>
    <dgm:pt modelId="{8DD3EC90-32C7-4543-A491-B40B29BD081E}" type="pres">
      <dgm:prSet presAssocID="{ED0843DF-5B8F-422B-B3E9-281FA8572E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811E51B-4769-4193-BCB7-CF1F3C924914}" type="pres">
      <dgm:prSet presAssocID="{ED0843DF-5B8F-422B-B3E9-281FA8572EDF}" presName="spaceRect" presStyleCnt="0"/>
      <dgm:spPr/>
    </dgm:pt>
    <dgm:pt modelId="{F09328D8-65B2-4FEB-8FC4-B566861023AD}" type="pres">
      <dgm:prSet presAssocID="{ED0843DF-5B8F-422B-B3E9-281FA8572EDF}" presName="parTx" presStyleLbl="revTx" presStyleIdx="0" presStyleCnt="4">
        <dgm:presLayoutVars>
          <dgm:chMax val="0"/>
          <dgm:chPref val="0"/>
        </dgm:presLayoutVars>
      </dgm:prSet>
      <dgm:spPr/>
    </dgm:pt>
    <dgm:pt modelId="{4291918E-C4D9-40BB-87E2-896FCA7FED16}" type="pres">
      <dgm:prSet presAssocID="{630ADEB9-FF4B-497F-8BEF-F7496E0188DE}" presName="sibTrans" presStyleCnt="0"/>
      <dgm:spPr/>
    </dgm:pt>
    <dgm:pt modelId="{C2184822-A0F7-4FA0-9A49-8ED3F3E170D2}" type="pres">
      <dgm:prSet presAssocID="{B1FF7540-189D-4543-9E58-27405866A720}" presName="compNode" presStyleCnt="0"/>
      <dgm:spPr/>
    </dgm:pt>
    <dgm:pt modelId="{8DA802F3-5B43-4C6B-B3C7-06BB8B3DCEF0}" type="pres">
      <dgm:prSet presAssocID="{B1FF7540-189D-4543-9E58-27405866A720}" presName="bgRect" presStyleLbl="bgShp" presStyleIdx="1" presStyleCnt="4"/>
      <dgm:spPr/>
    </dgm:pt>
    <dgm:pt modelId="{ECEA5DC2-7E6E-4FB0-A37C-938AD57786F2}" type="pres">
      <dgm:prSet presAssocID="{B1FF7540-189D-4543-9E58-27405866A7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373904CD-C5F8-430A-BA5B-7566563D3222}" type="pres">
      <dgm:prSet presAssocID="{B1FF7540-189D-4543-9E58-27405866A720}" presName="spaceRect" presStyleCnt="0"/>
      <dgm:spPr/>
    </dgm:pt>
    <dgm:pt modelId="{DEA9EE5A-DB8F-4739-B1CE-0348A83B57CC}" type="pres">
      <dgm:prSet presAssocID="{B1FF7540-189D-4543-9E58-27405866A720}" presName="parTx" presStyleLbl="revTx" presStyleIdx="1" presStyleCnt="4">
        <dgm:presLayoutVars>
          <dgm:chMax val="0"/>
          <dgm:chPref val="0"/>
        </dgm:presLayoutVars>
      </dgm:prSet>
      <dgm:spPr/>
    </dgm:pt>
    <dgm:pt modelId="{DC8F7151-BCFF-4A52-8930-32BFF7735041}" type="pres">
      <dgm:prSet presAssocID="{344D3764-91DA-4F8A-AE8D-12CA8944A27E}" presName="sibTrans" presStyleCnt="0"/>
      <dgm:spPr/>
    </dgm:pt>
    <dgm:pt modelId="{DC7B21E9-2478-4D27-9252-2203A648460A}" type="pres">
      <dgm:prSet presAssocID="{B535F31A-4C9C-4928-BD58-5DF3C4CADDE4}" presName="compNode" presStyleCnt="0"/>
      <dgm:spPr/>
    </dgm:pt>
    <dgm:pt modelId="{872C3187-BAC4-4AFC-8AE0-38113EE9D612}" type="pres">
      <dgm:prSet presAssocID="{B535F31A-4C9C-4928-BD58-5DF3C4CADDE4}" presName="bgRect" presStyleLbl="bgShp" presStyleIdx="2" presStyleCnt="4"/>
      <dgm:spPr/>
    </dgm:pt>
    <dgm:pt modelId="{6E22FDEA-758E-4054-81B5-0471A62C6F96}" type="pres">
      <dgm:prSet presAssocID="{B535F31A-4C9C-4928-BD58-5DF3C4CADD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DFBC1B5C-E6E5-4B05-879C-6AD70657F512}" type="pres">
      <dgm:prSet presAssocID="{B535F31A-4C9C-4928-BD58-5DF3C4CADDE4}" presName="spaceRect" presStyleCnt="0"/>
      <dgm:spPr/>
    </dgm:pt>
    <dgm:pt modelId="{521B0AC5-865D-42EA-8D82-3F2636A1E32D}" type="pres">
      <dgm:prSet presAssocID="{B535F31A-4C9C-4928-BD58-5DF3C4CADDE4}" presName="parTx" presStyleLbl="revTx" presStyleIdx="2" presStyleCnt="4">
        <dgm:presLayoutVars>
          <dgm:chMax val="0"/>
          <dgm:chPref val="0"/>
        </dgm:presLayoutVars>
      </dgm:prSet>
      <dgm:spPr/>
    </dgm:pt>
    <dgm:pt modelId="{BEDB9757-3FAA-4006-BED1-90FB49BE82C7}" type="pres">
      <dgm:prSet presAssocID="{AE7E0C90-981C-422F-BF1D-D00DF4341660}" presName="sibTrans" presStyleCnt="0"/>
      <dgm:spPr/>
    </dgm:pt>
    <dgm:pt modelId="{B35871D0-4283-430A-B998-F1EF22E96303}" type="pres">
      <dgm:prSet presAssocID="{87047840-8CB4-4F44-ACCE-D0EB917097C0}" presName="compNode" presStyleCnt="0"/>
      <dgm:spPr/>
    </dgm:pt>
    <dgm:pt modelId="{8CC9E4DD-6700-49C5-8B11-AA824210D95B}" type="pres">
      <dgm:prSet presAssocID="{87047840-8CB4-4F44-ACCE-D0EB917097C0}" presName="bgRect" presStyleLbl="bgShp" presStyleIdx="3" presStyleCnt="4"/>
      <dgm:spPr/>
    </dgm:pt>
    <dgm:pt modelId="{496012E6-C68B-4BDC-AD41-99AEE4FDFE7D}" type="pres">
      <dgm:prSet presAssocID="{87047840-8CB4-4F44-ACCE-D0EB917097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CE61F396-8B38-4C2E-82EF-9A8318D1878B}" type="pres">
      <dgm:prSet presAssocID="{87047840-8CB4-4F44-ACCE-D0EB917097C0}" presName="spaceRect" presStyleCnt="0"/>
      <dgm:spPr/>
    </dgm:pt>
    <dgm:pt modelId="{4C7DFFF1-9110-4A47-B13C-38F0CBEA6178}" type="pres">
      <dgm:prSet presAssocID="{87047840-8CB4-4F44-ACCE-D0EB917097C0}" presName="parTx" presStyleLbl="revTx" presStyleIdx="3" presStyleCnt="4">
        <dgm:presLayoutVars>
          <dgm:chMax val="0"/>
          <dgm:chPref val="0"/>
        </dgm:presLayoutVars>
      </dgm:prSet>
      <dgm:spPr/>
    </dgm:pt>
  </dgm:ptLst>
  <dgm:cxnLst>
    <dgm:cxn modelId="{60062812-3C16-4ADE-B156-9E294EF68D7A}" srcId="{1D058FAC-0C72-415A-8161-2294AE2860DA}" destId="{B1FF7540-189D-4543-9E58-27405866A720}" srcOrd="1" destOrd="0" parTransId="{29024D45-33E1-4EFC-939A-94BBB83CA7AF}" sibTransId="{344D3764-91DA-4F8A-AE8D-12CA8944A27E}"/>
    <dgm:cxn modelId="{7798E232-3790-4F9F-A795-6E402A14F150}" srcId="{1D058FAC-0C72-415A-8161-2294AE2860DA}" destId="{87047840-8CB4-4F44-ACCE-D0EB917097C0}" srcOrd="3" destOrd="0" parTransId="{4D298DBA-1BC5-4302-9C17-C5539FCF9153}" sibTransId="{709628EA-CF14-49EF-9FF6-350477F25CA8}"/>
    <dgm:cxn modelId="{43E65A40-587F-462B-BF0A-EB2180709286}" type="presOf" srcId="{1D058FAC-0C72-415A-8161-2294AE2860DA}" destId="{5208AEFF-657E-4889-9C49-D07D09378B7D}" srcOrd="0" destOrd="0" presId="urn:microsoft.com/office/officeart/2018/2/layout/IconVerticalSolidList"/>
    <dgm:cxn modelId="{41F10653-CAD0-4BEA-97A1-9145DF9B8B3E}" type="presOf" srcId="{B1FF7540-189D-4543-9E58-27405866A720}" destId="{DEA9EE5A-DB8F-4739-B1CE-0348A83B57CC}" srcOrd="0" destOrd="0" presId="urn:microsoft.com/office/officeart/2018/2/layout/IconVerticalSolidList"/>
    <dgm:cxn modelId="{201C617D-9E6B-43EC-84FE-CC5AED9B432F}" srcId="{1D058FAC-0C72-415A-8161-2294AE2860DA}" destId="{B535F31A-4C9C-4928-BD58-5DF3C4CADDE4}" srcOrd="2" destOrd="0" parTransId="{3A36EB8E-D46D-49E8-AA41-B684EF33D315}" sibTransId="{AE7E0C90-981C-422F-BF1D-D00DF4341660}"/>
    <dgm:cxn modelId="{04E74CAD-6FFC-47E6-8E59-3531690230DA}" srcId="{1D058FAC-0C72-415A-8161-2294AE2860DA}" destId="{ED0843DF-5B8F-422B-B3E9-281FA8572EDF}" srcOrd="0" destOrd="0" parTransId="{F454EDC4-9763-433E-89C4-FB65FD4798CA}" sibTransId="{630ADEB9-FF4B-497F-8BEF-F7496E0188DE}"/>
    <dgm:cxn modelId="{CD43D2C1-E266-4A40-8D76-48C3B7BAAE9F}" type="presOf" srcId="{ED0843DF-5B8F-422B-B3E9-281FA8572EDF}" destId="{F09328D8-65B2-4FEB-8FC4-B566861023AD}" srcOrd="0" destOrd="0" presId="urn:microsoft.com/office/officeart/2018/2/layout/IconVerticalSolidList"/>
    <dgm:cxn modelId="{380F7CCF-496D-431F-9675-A48F04B93C8F}" type="presOf" srcId="{B535F31A-4C9C-4928-BD58-5DF3C4CADDE4}" destId="{521B0AC5-865D-42EA-8D82-3F2636A1E32D}" srcOrd="0" destOrd="0" presId="urn:microsoft.com/office/officeart/2018/2/layout/IconVerticalSolidList"/>
    <dgm:cxn modelId="{CD40FCF8-74E8-4D34-8505-AC61AD74EE9B}" type="presOf" srcId="{87047840-8CB4-4F44-ACCE-D0EB917097C0}" destId="{4C7DFFF1-9110-4A47-B13C-38F0CBEA6178}" srcOrd="0" destOrd="0" presId="urn:microsoft.com/office/officeart/2018/2/layout/IconVerticalSolidList"/>
    <dgm:cxn modelId="{49D0487A-6370-4C79-B865-C4C2BE6F37A8}" type="presParOf" srcId="{5208AEFF-657E-4889-9C49-D07D09378B7D}" destId="{7DBB87FB-63EC-4D8F-B0D9-44CCFB478237}" srcOrd="0" destOrd="0" presId="urn:microsoft.com/office/officeart/2018/2/layout/IconVerticalSolidList"/>
    <dgm:cxn modelId="{0A0DE116-BA16-4C99-A8BC-8E763D9592DD}" type="presParOf" srcId="{7DBB87FB-63EC-4D8F-B0D9-44CCFB478237}" destId="{E9F9DBF3-BBA1-4EBF-B984-D84F9477FB78}" srcOrd="0" destOrd="0" presId="urn:microsoft.com/office/officeart/2018/2/layout/IconVerticalSolidList"/>
    <dgm:cxn modelId="{9C2C1816-7988-46AD-B9B6-E9ABDC47742D}" type="presParOf" srcId="{7DBB87FB-63EC-4D8F-B0D9-44CCFB478237}" destId="{8DD3EC90-32C7-4543-A491-B40B29BD081E}" srcOrd="1" destOrd="0" presId="urn:microsoft.com/office/officeart/2018/2/layout/IconVerticalSolidList"/>
    <dgm:cxn modelId="{91059740-EF1E-4687-B0C8-F7A81768A3B2}" type="presParOf" srcId="{7DBB87FB-63EC-4D8F-B0D9-44CCFB478237}" destId="{7811E51B-4769-4193-BCB7-CF1F3C924914}" srcOrd="2" destOrd="0" presId="urn:microsoft.com/office/officeart/2018/2/layout/IconVerticalSolidList"/>
    <dgm:cxn modelId="{B3AE3ADC-F347-4698-B947-9AAFDFC9ADBD}" type="presParOf" srcId="{7DBB87FB-63EC-4D8F-B0D9-44CCFB478237}" destId="{F09328D8-65B2-4FEB-8FC4-B566861023AD}" srcOrd="3" destOrd="0" presId="urn:microsoft.com/office/officeart/2018/2/layout/IconVerticalSolidList"/>
    <dgm:cxn modelId="{0AC76158-0E04-4B60-A27D-4E2EEA3A2366}" type="presParOf" srcId="{5208AEFF-657E-4889-9C49-D07D09378B7D}" destId="{4291918E-C4D9-40BB-87E2-896FCA7FED16}" srcOrd="1" destOrd="0" presId="urn:microsoft.com/office/officeart/2018/2/layout/IconVerticalSolidList"/>
    <dgm:cxn modelId="{7D769568-4369-4751-9C04-A319B3D44E60}" type="presParOf" srcId="{5208AEFF-657E-4889-9C49-D07D09378B7D}" destId="{C2184822-A0F7-4FA0-9A49-8ED3F3E170D2}" srcOrd="2" destOrd="0" presId="urn:microsoft.com/office/officeart/2018/2/layout/IconVerticalSolidList"/>
    <dgm:cxn modelId="{4A25EAFA-9DA8-47FD-B45A-737837973729}" type="presParOf" srcId="{C2184822-A0F7-4FA0-9A49-8ED3F3E170D2}" destId="{8DA802F3-5B43-4C6B-B3C7-06BB8B3DCEF0}" srcOrd="0" destOrd="0" presId="urn:microsoft.com/office/officeart/2018/2/layout/IconVerticalSolidList"/>
    <dgm:cxn modelId="{A433D328-946B-4872-92B6-95164868B255}" type="presParOf" srcId="{C2184822-A0F7-4FA0-9A49-8ED3F3E170D2}" destId="{ECEA5DC2-7E6E-4FB0-A37C-938AD57786F2}" srcOrd="1" destOrd="0" presId="urn:microsoft.com/office/officeart/2018/2/layout/IconVerticalSolidList"/>
    <dgm:cxn modelId="{5DA8799C-5DE9-4856-850E-8151E908FF31}" type="presParOf" srcId="{C2184822-A0F7-4FA0-9A49-8ED3F3E170D2}" destId="{373904CD-C5F8-430A-BA5B-7566563D3222}" srcOrd="2" destOrd="0" presId="urn:microsoft.com/office/officeart/2018/2/layout/IconVerticalSolidList"/>
    <dgm:cxn modelId="{B518C682-30A8-4CA1-8955-472FB590E8DA}" type="presParOf" srcId="{C2184822-A0F7-4FA0-9A49-8ED3F3E170D2}" destId="{DEA9EE5A-DB8F-4739-B1CE-0348A83B57CC}" srcOrd="3" destOrd="0" presId="urn:microsoft.com/office/officeart/2018/2/layout/IconVerticalSolidList"/>
    <dgm:cxn modelId="{FE2926A9-09DD-4747-9EF6-3A743D5A77F5}" type="presParOf" srcId="{5208AEFF-657E-4889-9C49-D07D09378B7D}" destId="{DC8F7151-BCFF-4A52-8930-32BFF7735041}" srcOrd="3" destOrd="0" presId="urn:microsoft.com/office/officeart/2018/2/layout/IconVerticalSolidList"/>
    <dgm:cxn modelId="{D5C69F98-BFCF-43A7-81E9-C30AEBC09F50}" type="presParOf" srcId="{5208AEFF-657E-4889-9C49-D07D09378B7D}" destId="{DC7B21E9-2478-4D27-9252-2203A648460A}" srcOrd="4" destOrd="0" presId="urn:microsoft.com/office/officeart/2018/2/layout/IconVerticalSolidList"/>
    <dgm:cxn modelId="{D583B00A-7BCA-44B0-9863-6C721FB3F1D3}" type="presParOf" srcId="{DC7B21E9-2478-4D27-9252-2203A648460A}" destId="{872C3187-BAC4-4AFC-8AE0-38113EE9D612}" srcOrd="0" destOrd="0" presId="urn:microsoft.com/office/officeart/2018/2/layout/IconVerticalSolidList"/>
    <dgm:cxn modelId="{82F0DEDB-7A11-49EC-B2EB-83E35E965BFC}" type="presParOf" srcId="{DC7B21E9-2478-4D27-9252-2203A648460A}" destId="{6E22FDEA-758E-4054-81B5-0471A62C6F96}" srcOrd="1" destOrd="0" presId="urn:microsoft.com/office/officeart/2018/2/layout/IconVerticalSolidList"/>
    <dgm:cxn modelId="{E4925B30-2BC9-4A94-8B51-53D921150A3A}" type="presParOf" srcId="{DC7B21E9-2478-4D27-9252-2203A648460A}" destId="{DFBC1B5C-E6E5-4B05-879C-6AD70657F512}" srcOrd="2" destOrd="0" presId="urn:microsoft.com/office/officeart/2018/2/layout/IconVerticalSolidList"/>
    <dgm:cxn modelId="{346D2C12-22D3-43C0-AD18-781FDBBDFD9B}" type="presParOf" srcId="{DC7B21E9-2478-4D27-9252-2203A648460A}" destId="{521B0AC5-865D-42EA-8D82-3F2636A1E32D}" srcOrd="3" destOrd="0" presId="urn:microsoft.com/office/officeart/2018/2/layout/IconVerticalSolidList"/>
    <dgm:cxn modelId="{49549D9D-D078-4D32-97BA-1E9C0E449A5C}" type="presParOf" srcId="{5208AEFF-657E-4889-9C49-D07D09378B7D}" destId="{BEDB9757-3FAA-4006-BED1-90FB49BE82C7}" srcOrd="5" destOrd="0" presId="urn:microsoft.com/office/officeart/2018/2/layout/IconVerticalSolidList"/>
    <dgm:cxn modelId="{378266B8-4CEF-4660-A004-2A18CAF3D93B}" type="presParOf" srcId="{5208AEFF-657E-4889-9C49-D07D09378B7D}" destId="{B35871D0-4283-430A-B998-F1EF22E96303}" srcOrd="6" destOrd="0" presId="urn:microsoft.com/office/officeart/2018/2/layout/IconVerticalSolidList"/>
    <dgm:cxn modelId="{AE6A9D57-4854-4787-9623-36A80DB4191C}" type="presParOf" srcId="{B35871D0-4283-430A-B998-F1EF22E96303}" destId="{8CC9E4DD-6700-49C5-8B11-AA824210D95B}" srcOrd="0" destOrd="0" presId="urn:microsoft.com/office/officeart/2018/2/layout/IconVerticalSolidList"/>
    <dgm:cxn modelId="{C30CA115-2804-48E0-A745-5811E192134A}" type="presParOf" srcId="{B35871D0-4283-430A-B998-F1EF22E96303}" destId="{496012E6-C68B-4BDC-AD41-99AEE4FDFE7D}" srcOrd="1" destOrd="0" presId="urn:microsoft.com/office/officeart/2018/2/layout/IconVerticalSolidList"/>
    <dgm:cxn modelId="{DC8DF7D8-E83A-4DA6-A41D-0AC989D88387}" type="presParOf" srcId="{B35871D0-4283-430A-B998-F1EF22E96303}" destId="{CE61F396-8B38-4C2E-82EF-9A8318D1878B}" srcOrd="2" destOrd="0" presId="urn:microsoft.com/office/officeart/2018/2/layout/IconVerticalSolidList"/>
    <dgm:cxn modelId="{ECE4AA06-1E56-4AAA-A518-7EC2379AA497}" type="presParOf" srcId="{B35871D0-4283-430A-B998-F1EF22E96303}" destId="{4C7DFFF1-9110-4A47-B13C-38F0CBEA617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9DBF3-BBA1-4EBF-B984-D84F9477FB78}">
      <dsp:nvSpPr>
        <dsp:cNvPr id="0" name=""/>
        <dsp:cNvSpPr/>
      </dsp:nvSpPr>
      <dsp:spPr>
        <a:xfrm>
          <a:off x="0" y="2049"/>
          <a:ext cx="9943231" cy="10385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3EC90-32C7-4543-A491-B40B29BD081E}">
      <dsp:nvSpPr>
        <dsp:cNvPr id="0" name=""/>
        <dsp:cNvSpPr/>
      </dsp:nvSpPr>
      <dsp:spPr>
        <a:xfrm>
          <a:off x="314151" y="235715"/>
          <a:ext cx="571183" cy="571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9328D8-65B2-4FEB-8FC4-B566861023AD}">
      <dsp:nvSpPr>
        <dsp:cNvPr id="0" name=""/>
        <dsp:cNvSpPr/>
      </dsp:nvSpPr>
      <dsp:spPr>
        <a:xfrm>
          <a:off x="1199485" y="2049"/>
          <a:ext cx="8743745" cy="103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0" tIns="109910" rIns="109910" bIns="109910" numCol="1" spcCol="1270" anchor="ctr" anchorCtr="0">
          <a:noAutofit/>
        </a:bodyPr>
        <a:lstStyle/>
        <a:p>
          <a:pPr marL="0" lvl="0" indent="0" algn="l" defTabSz="755650">
            <a:lnSpc>
              <a:spcPct val="90000"/>
            </a:lnSpc>
            <a:spcBef>
              <a:spcPct val="0"/>
            </a:spcBef>
            <a:spcAft>
              <a:spcPct val="35000"/>
            </a:spcAft>
            <a:buNone/>
          </a:pPr>
          <a:r>
            <a:rPr lang="en-US" sz="1700" kern="1200"/>
            <a:t>The course introduces students to </a:t>
          </a:r>
          <a:r>
            <a:rPr lang="en-US" sz="1700" b="1" kern="1200"/>
            <a:t>Methods in Deep Sequential Learning including Recurrent Neural Nets (RNNs), </a:t>
          </a:r>
          <a:r>
            <a:rPr lang="en-US" sz="1700" kern="1200"/>
            <a:t>a class of modern artificial neural networks aimed at </a:t>
          </a:r>
          <a:r>
            <a:rPr lang="en-US" sz="1700" b="1" kern="1200"/>
            <a:t>processing sequential data</a:t>
          </a:r>
          <a:r>
            <a:rPr lang="en-US" sz="1700" kern="1200"/>
            <a:t>. </a:t>
          </a:r>
        </a:p>
      </dsp:txBody>
      <dsp:txXfrm>
        <a:off x="1199485" y="2049"/>
        <a:ext cx="8743745" cy="1038515"/>
      </dsp:txXfrm>
    </dsp:sp>
    <dsp:sp modelId="{8DA802F3-5B43-4C6B-B3C7-06BB8B3DCEF0}">
      <dsp:nvSpPr>
        <dsp:cNvPr id="0" name=""/>
        <dsp:cNvSpPr/>
      </dsp:nvSpPr>
      <dsp:spPr>
        <a:xfrm>
          <a:off x="0" y="1300194"/>
          <a:ext cx="9943231" cy="10385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A5DC2-7E6E-4FB0-A37C-938AD57786F2}">
      <dsp:nvSpPr>
        <dsp:cNvPr id="0" name=""/>
        <dsp:cNvSpPr/>
      </dsp:nvSpPr>
      <dsp:spPr>
        <a:xfrm>
          <a:off x="314151" y="1533860"/>
          <a:ext cx="571183" cy="571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A9EE5A-DB8F-4739-B1CE-0348A83B57CC}">
      <dsp:nvSpPr>
        <dsp:cNvPr id="0" name=""/>
        <dsp:cNvSpPr/>
      </dsp:nvSpPr>
      <dsp:spPr>
        <a:xfrm>
          <a:off x="1199485" y="1300194"/>
          <a:ext cx="8743745" cy="103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0" tIns="109910" rIns="109910" bIns="109910" numCol="1" spcCol="1270" anchor="ctr" anchorCtr="0">
          <a:noAutofit/>
        </a:bodyPr>
        <a:lstStyle/>
        <a:p>
          <a:pPr marL="0" lvl="0" indent="0" algn="l" defTabSz="666750">
            <a:lnSpc>
              <a:spcPct val="90000"/>
            </a:lnSpc>
            <a:spcBef>
              <a:spcPct val="0"/>
            </a:spcBef>
            <a:spcAft>
              <a:spcPct val="35000"/>
            </a:spcAft>
            <a:buNone/>
          </a:pPr>
          <a:r>
            <a:rPr lang="en-US" sz="1500" kern="1200" dirty="0"/>
            <a:t>The course goes on to introduce the </a:t>
          </a:r>
          <a:r>
            <a:rPr lang="en-US" sz="1600" b="1" kern="1200" dirty="0"/>
            <a:t>problems</a:t>
          </a:r>
          <a:r>
            <a:rPr lang="en-US" sz="1500" b="1" kern="1200" dirty="0"/>
            <a:t> of vanishing and exploding gradients </a:t>
          </a:r>
          <a:r>
            <a:rPr lang="en-US" sz="1500" kern="1200" dirty="0"/>
            <a:t>as well as that of </a:t>
          </a:r>
          <a:r>
            <a:rPr lang="en-US" sz="1500" b="1" kern="1200" dirty="0"/>
            <a:t>long-distance dependencies in sequential processing </a:t>
          </a:r>
          <a:r>
            <a:rPr lang="en-US" sz="1500" kern="1200" dirty="0"/>
            <a:t>while offering their corresponding solutions. </a:t>
          </a:r>
        </a:p>
      </dsp:txBody>
      <dsp:txXfrm>
        <a:off x="1199485" y="1300194"/>
        <a:ext cx="8743745" cy="1038515"/>
      </dsp:txXfrm>
    </dsp:sp>
    <dsp:sp modelId="{872C3187-BAC4-4AFC-8AE0-38113EE9D612}">
      <dsp:nvSpPr>
        <dsp:cNvPr id="0" name=""/>
        <dsp:cNvSpPr/>
      </dsp:nvSpPr>
      <dsp:spPr>
        <a:xfrm>
          <a:off x="0" y="2598338"/>
          <a:ext cx="9943231" cy="10385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2FDEA-758E-4054-81B5-0471A62C6F96}">
      <dsp:nvSpPr>
        <dsp:cNvPr id="0" name=""/>
        <dsp:cNvSpPr/>
      </dsp:nvSpPr>
      <dsp:spPr>
        <a:xfrm>
          <a:off x="314151" y="2832005"/>
          <a:ext cx="571183" cy="571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1B0AC5-865D-42EA-8D82-3F2636A1E32D}">
      <dsp:nvSpPr>
        <dsp:cNvPr id="0" name=""/>
        <dsp:cNvSpPr/>
      </dsp:nvSpPr>
      <dsp:spPr>
        <a:xfrm>
          <a:off x="1199485" y="2598338"/>
          <a:ext cx="8743745" cy="103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0" tIns="109910" rIns="109910" bIns="109910" numCol="1" spcCol="1270" anchor="ctr" anchorCtr="0">
          <a:noAutofit/>
        </a:bodyPr>
        <a:lstStyle/>
        <a:p>
          <a:pPr marL="0" lvl="0" indent="0" algn="l" defTabSz="755650">
            <a:lnSpc>
              <a:spcPct val="90000"/>
            </a:lnSpc>
            <a:spcBef>
              <a:spcPct val="0"/>
            </a:spcBef>
            <a:spcAft>
              <a:spcPct val="35000"/>
            </a:spcAft>
            <a:buNone/>
          </a:pPr>
          <a:r>
            <a:rPr lang="en-US" sz="1700" kern="1200"/>
            <a:t>Students will focus on the </a:t>
          </a:r>
          <a:r>
            <a:rPr lang="en-US" sz="1700" b="1" kern="1200"/>
            <a:t>theoretical and practical aspects of various types of sequential architectures (i.e., various types of RNNs and Transformer Architectures) </a:t>
          </a:r>
          <a:endParaRPr lang="en-US" sz="1700" kern="1200"/>
        </a:p>
      </dsp:txBody>
      <dsp:txXfrm>
        <a:off x="1199485" y="2598338"/>
        <a:ext cx="8743745" cy="1038515"/>
      </dsp:txXfrm>
    </dsp:sp>
    <dsp:sp modelId="{8CC9E4DD-6700-49C5-8B11-AA824210D95B}">
      <dsp:nvSpPr>
        <dsp:cNvPr id="0" name=""/>
        <dsp:cNvSpPr/>
      </dsp:nvSpPr>
      <dsp:spPr>
        <a:xfrm>
          <a:off x="0" y="3896483"/>
          <a:ext cx="9943231" cy="10385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012E6-C68B-4BDC-AD41-99AEE4FDFE7D}">
      <dsp:nvSpPr>
        <dsp:cNvPr id="0" name=""/>
        <dsp:cNvSpPr/>
      </dsp:nvSpPr>
      <dsp:spPr>
        <a:xfrm>
          <a:off x="314151" y="4130150"/>
          <a:ext cx="571183" cy="571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7DFFF1-9110-4A47-B13C-38F0CBEA6178}">
      <dsp:nvSpPr>
        <dsp:cNvPr id="0" name=""/>
        <dsp:cNvSpPr/>
      </dsp:nvSpPr>
      <dsp:spPr>
        <a:xfrm>
          <a:off x="1199485" y="3896483"/>
          <a:ext cx="8743745" cy="103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0" tIns="109910" rIns="109910" bIns="109910" numCol="1" spcCol="1270" anchor="ctr" anchorCtr="0">
          <a:noAutofit/>
        </a:bodyPr>
        <a:lstStyle/>
        <a:p>
          <a:pPr marL="0" lvl="0" indent="0" algn="l" defTabSz="755650">
            <a:lnSpc>
              <a:spcPct val="90000"/>
            </a:lnSpc>
            <a:spcBef>
              <a:spcPct val="0"/>
            </a:spcBef>
            <a:spcAft>
              <a:spcPct val="35000"/>
            </a:spcAft>
            <a:buNone/>
          </a:pPr>
          <a:r>
            <a:rPr lang="en-US" sz="1700" kern="1200"/>
            <a:t>and </a:t>
          </a:r>
          <a:r>
            <a:rPr lang="en-US" sz="1700" b="1" kern="1200"/>
            <a:t>study their applications including those in natural language processing (including such tasks as language translation, automatic captioning, handwriting and speech recognition), log/sensor analysis, and time series anomaly detection</a:t>
          </a:r>
          <a:endParaRPr lang="en-US" sz="1700" kern="1200"/>
        </a:p>
      </dsp:txBody>
      <dsp:txXfrm>
        <a:off x="1199485" y="3896483"/>
        <a:ext cx="8743745" cy="10385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3B3F7-FA8A-4DF2-A40C-CC6CD4A97E6F}" type="datetimeFigureOut">
              <a:rPr lang="en-CA" smtClean="0"/>
              <a:t>2024-09-08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88811-8A73-413D-BD71-DE8DFBF29474}" type="slidenum">
              <a:rPr lang="en-CA" smtClean="0"/>
              <a:t>‹#›</a:t>
            </a:fld>
            <a:endParaRPr lang="en-CA"/>
          </a:p>
        </p:txBody>
      </p:sp>
    </p:spTree>
    <p:extLst>
      <p:ext uri="{BB962C8B-B14F-4D97-AF65-F5344CB8AC3E}">
        <p14:creationId xmlns:p14="http://schemas.microsoft.com/office/powerpoint/2010/main" val="214195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B88811-8A73-413D-BD71-DE8DFBF29474}" type="slidenum">
              <a:rPr lang="en-CA" smtClean="0"/>
              <a:t>4</a:t>
            </a:fld>
            <a:endParaRPr lang="en-CA"/>
          </a:p>
        </p:txBody>
      </p:sp>
    </p:spTree>
    <p:extLst>
      <p:ext uri="{BB962C8B-B14F-4D97-AF65-F5344CB8AC3E}">
        <p14:creationId xmlns:p14="http://schemas.microsoft.com/office/powerpoint/2010/main" val="21611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61170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A9DC3-C10D-441F-9A83-A828C36EF897}" type="datetimeFigureOut">
              <a:rPr lang="en-CA" smtClean="0"/>
              <a:t>2024-09-08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9695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77742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7961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583707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85568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10550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76657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38438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679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12724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A9DC3-C10D-441F-9A83-A828C36EF897}" type="datetimeFigureOut">
              <a:rPr lang="en-CA" smtClean="0"/>
              <a:t>2024-09-08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55746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A9DC3-C10D-441F-9A83-A828C36EF897}" type="datetimeFigureOut">
              <a:rPr lang="en-CA" smtClean="0"/>
              <a:t>2024-09-08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03517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8160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74899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5A9DC3-C10D-441F-9A83-A828C36EF897}" type="datetimeFigureOut">
              <a:rPr lang="en-CA" smtClean="0"/>
              <a:t>2024-09-08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16253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A9DC3-C10D-441F-9A83-A828C36EF897}" type="datetimeFigureOut">
              <a:rPr lang="en-CA" smtClean="0"/>
              <a:t>2024-09-08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56876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5A9DC3-C10D-441F-9A83-A828C36EF897}" type="datetimeFigureOut">
              <a:rPr lang="en-CA" smtClean="0"/>
              <a:t>2024-09-08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5019C3-18CA-4F36-92A2-CA66EEBD6DEC}" type="slidenum">
              <a:rPr lang="en-CA" smtClean="0"/>
              <a:t>‹#›</a:t>
            </a:fld>
            <a:endParaRPr lang="en-CA"/>
          </a:p>
        </p:txBody>
      </p:sp>
    </p:spTree>
    <p:extLst>
      <p:ext uri="{BB962C8B-B14F-4D97-AF65-F5344CB8AC3E}">
        <p14:creationId xmlns:p14="http://schemas.microsoft.com/office/powerpoint/2010/main" val="1612707948"/>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google.com/products/ai/ml-comic-2" TargetMode="External"/><Relationship Id="rId2" Type="http://schemas.openxmlformats.org/officeDocument/2006/relationships/hyperlink" Target="https://cloud.google.com/products/ai/ml-comic-1"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piatech/"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mailto:piakahol@gmail.com"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A993C9-5C66-C914-0370-F328AE1AB570}"/>
              </a:ext>
            </a:extLst>
          </p:cNvPr>
          <p:cNvPicPr>
            <a:picLocks noChangeAspect="1"/>
          </p:cNvPicPr>
          <p:nvPr/>
        </p:nvPicPr>
        <p:blipFill rotWithShape="1">
          <a:blip r:embed="rId3">
            <a:duotone>
              <a:prstClr val="black"/>
              <a:schemeClr val="accent5">
                <a:tint val="45000"/>
                <a:satMod val="400000"/>
              </a:schemeClr>
            </a:duotone>
            <a:alphaModFix amt="2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391280C-B407-5ED6-9853-757E1FE3EB33}"/>
              </a:ext>
            </a:extLst>
          </p:cNvPr>
          <p:cNvSpPr>
            <a:spLocks noGrp="1"/>
          </p:cNvSpPr>
          <p:nvPr>
            <p:ph type="ctrTitle"/>
          </p:nvPr>
        </p:nvSpPr>
        <p:spPr>
          <a:xfrm>
            <a:off x="1154955" y="1447800"/>
            <a:ext cx="8825658" cy="3329581"/>
          </a:xfrm>
        </p:spPr>
        <p:txBody>
          <a:bodyPr>
            <a:normAutofit fontScale="90000"/>
          </a:bodyPr>
          <a:lstStyle/>
          <a:p>
            <a:r>
              <a:rPr lang="en-CA" sz="5300" dirty="0"/>
              <a:t>COSC41000</a:t>
            </a:r>
            <a:br>
              <a:rPr lang="en-CA" dirty="0"/>
            </a:br>
            <a:r>
              <a:rPr lang="en-CA" dirty="0"/>
              <a:t>Deep Learning for</a:t>
            </a:r>
            <a:br>
              <a:rPr lang="en-CA" dirty="0"/>
            </a:br>
            <a:r>
              <a:rPr lang="en-CA" dirty="0"/>
              <a:t>Sequential Analysis</a:t>
            </a:r>
            <a:br>
              <a:rPr lang="en-CA" dirty="0"/>
            </a:br>
            <a:r>
              <a:rPr lang="en-CA" sz="2200" dirty="0"/>
              <a:t>Fall 2024</a:t>
            </a:r>
            <a:endParaRPr lang="en-CA" dirty="0"/>
          </a:p>
        </p:txBody>
      </p:sp>
      <p:sp>
        <p:nvSpPr>
          <p:cNvPr id="3" name="Subtitle 2">
            <a:extLst>
              <a:ext uri="{FF2B5EF4-FFF2-40B4-BE49-F238E27FC236}">
                <a16:creationId xmlns:a16="http://schemas.microsoft.com/office/drawing/2014/main" id="{86439008-7F15-BF3D-3EBF-16F5DFA17FB6}"/>
              </a:ext>
            </a:extLst>
          </p:cNvPr>
          <p:cNvSpPr>
            <a:spLocks noGrp="1"/>
          </p:cNvSpPr>
          <p:nvPr>
            <p:ph type="subTitle" idx="1"/>
          </p:nvPr>
        </p:nvSpPr>
        <p:spPr>
          <a:xfrm>
            <a:off x="1154955" y="4777380"/>
            <a:ext cx="8825658" cy="861420"/>
          </a:xfrm>
        </p:spPr>
        <p:txBody>
          <a:bodyPr>
            <a:normAutofit/>
          </a:bodyPr>
          <a:lstStyle/>
          <a:p>
            <a:r>
              <a:rPr lang="en-CA" dirty="0"/>
              <a:t>Dr. Priyamvada (Pia) Tripathi</a:t>
            </a:r>
          </a:p>
          <a:p>
            <a:r>
              <a:rPr lang="en-CA" dirty="0"/>
              <a:t>Course Introduction</a:t>
            </a:r>
          </a:p>
        </p:txBody>
      </p:sp>
      <p:sp>
        <p:nvSpPr>
          <p:cNvPr id="36" name="Rectangle 3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42856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94E1-1D21-A601-2584-0A73558631D1}"/>
              </a:ext>
            </a:extLst>
          </p:cNvPr>
          <p:cNvSpPr>
            <a:spLocks noGrp="1"/>
          </p:cNvSpPr>
          <p:nvPr>
            <p:ph type="title"/>
          </p:nvPr>
        </p:nvSpPr>
        <p:spPr/>
        <p:txBody>
          <a:bodyPr/>
          <a:lstStyle/>
          <a:p>
            <a:r>
              <a:rPr lang="en-US" sz="3600" b="1" kern="0" dirty="0">
                <a:effectLst/>
                <a:latin typeface="Segoe UI" panose="020B0502040204020203" pitchFamily="34" charset="0"/>
                <a:ea typeface="Segoe UI" panose="020B0502040204020203" pitchFamily="34" charset="0"/>
              </a:rPr>
              <a:t>Disclaimer</a:t>
            </a:r>
            <a:br>
              <a:rPr lang="en-CA" sz="3600" b="1" kern="0" dirty="0">
                <a:effectLst/>
                <a:latin typeface="Segoe UI" panose="020B0502040204020203" pitchFamily="34" charset="0"/>
                <a:ea typeface="Segoe UI" panose="020B0502040204020203" pitchFamily="34" charset="0"/>
              </a:rPr>
            </a:br>
            <a:endParaRPr lang="en-CA" dirty="0"/>
          </a:p>
        </p:txBody>
      </p:sp>
      <p:sp>
        <p:nvSpPr>
          <p:cNvPr id="3" name="Content Placeholder 2">
            <a:extLst>
              <a:ext uri="{FF2B5EF4-FFF2-40B4-BE49-F238E27FC236}">
                <a16:creationId xmlns:a16="http://schemas.microsoft.com/office/drawing/2014/main" id="{226B5992-EB8F-294E-91B4-DAE59ADFD40D}"/>
              </a:ext>
            </a:extLst>
          </p:cNvPr>
          <p:cNvSpPr>
            <a:spLocks noGrp="1"/>
          </p:cNvSpPr>
          <p:nvPr>
            <p:ph idx="1"/>
          </p:nvPr>
        </p:nvSpPr>
        <p:spPr/>
        <p:txBody>
          <a:bodyPr/>
          <a:lstStyle/>
          <a:p>
            <a:pPr marL="403225" marR="505460">
              <a:spcBef>
                <a:spcPts val="5"/>
              </a:spcBef>
              <a:spcAft>
                <a:spcPts val="0"/>
              </a:spcAft>
            </a:pPr>
            <a:r>
              <a:rPr lang="en-US" sz="1800" dirty="0">
                <a:solidFill>
                  <a:srgbClr val="141B1E"/>
                </a:solidFill>
                <a:effectLst/>
                <a:latin typeface="Segoe UI" panose="020B0502040204020203" pitchFamily="34" charset="0"/>
                <a:ea typeface="Segoe UI" panose="020B0502040204020203" pitchFamily="34" charset="0"/>
              </a:rPr>
              <a:t>While every effort is made by the professor/faculty to cover all material listed in the outline, the order, content, and/or evaluation may change in the event of special circumstances (e.g. time constraints due to inclement weather, sickness, college closure, technology/equipment problems or changes, etc.). In any such case, students will be given appropriate notification.</a:t>
            </a:r>
            <a:r>
              <a:rPr lang="en-US" sz="1800" dirty="0">
                <a:effectLst/>
                <a:latin typeface="Segoe UI" panose="020B0502040204020203" pitchFamily="34" charset="0"/>
                <a:ea typeface="Segoe UI" panose="020B0502040204020203" pitchFamily="34" charset="0"/>
              </a:rPr>
              <a:t> </a:t>
            </a:r>
          </a:p>
          <a:p>
            <a:pPr marL="403225" marR="505460">
              <a:spcBef>
                <a:spcPts val="5"/>
              </a:spcBef>
              <a:spcAft>
                <a:spcPts val="0"/>
              </a:spcAft>
            </a:pPr>
            <a:r>
              <a:rPr lang="en-US" sz="2000" b="1" dirty="0">
                <a:latin typeface="Segoe UI" panose="020B0502040204020203" pitchFamily="34" charset="0"/>
                <a:ea typeface="Segoe UI" panose="020B0502040204020203" pitchFamily="34" charset="0"/>
              </a:rPr>
              <a:t>Basically, some changes may happen as the course moves along! </a:t>
            </a:r>
          </a:p>
          <a:p>
            <a:pPr marL="803275" marR="505460" lvl="1">
              <a:spcBef>
                <a:spcPts val="5"/>
              </a:spcBef>
            </a:pPr>
            <a:r>
              <a:rPr lang="en-US" sz="1800" b="1" dirty="0">
                <a:effectLst/>
                <a:latin typeface="Segoe UI" panose="020B0502040204020203" pitchFamily="34" charset="0"/>
                <a:ea typeface="Segoe UI" panose="020B0502040204020203" pitchFamily="34" charset="0"/>
              </a:rPr>
              <a:t>Like dates/contents may shift around</a:t>
            </a:r>
            <a:endParaRPr lang="en-CA" sz="1800" b="1" dirty="0">
              <a:effectLst/>
              <a:latin typeface="Segoe UI" panose="020B0502040204020203" pitchFamily="34" charset="0"/>
              <a:ea typeface="Segoe UI" panose="020B0502040204020203" pitchFamily="34" charset="0"/>
            </a:endParaRPr>
          </a:p>
          <a:p>
            <a:pPr marL="403225" marR="505460">
              <a:spcBef>
                <a:spcPts val="5"/>
              </a:spcBef>
              <a:spcAft>
                <a:spcPts val="0"/>
              </a:spcAft>
            </a:pPr>
            <a:endParaRPr lang="en-CA" sz="1800" dirty="0">
              <a:effectLst/>
              <a:latin typeface="Segoe UI" panose="020B0502040204020203" pitchFamily="34" charset="0"/>
              <a:ea typeface="Segoe UI" panose="020B0502040204020203" pitchFamily="34" charset="0"/>
            </a:endParaRPr>
          </a:p>
          <a:p>
            <a:endParaRPr lang="en-CA" dirty="0"/>
          </a:p>
        </p:txBody>
      </p:sp>
    </p:spTree>
    <p:extLst>
      <p:ext uri="{BB962C8B-B14F-4D97-AF65-F5344CB8AC3E}">
        <p14:creationId xmlns:p14="http://schemas.microsoft.com/office/powerpoint/2010/main" val="17035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27241-CFA9-7B98-76E0-00E0513DDEAF}"/>
              </a:ext>
            </a:extLst>
          </p:cNvPr>
          <p:cNvSpPr>
            <a:spLocks noGrp="1"/>
          </p:cNvSpPr>
          <p:nvPr>
            <p:ph type="ctrTitle"/>
          </p:nvPr>
        </p:nvSpPr>
        <p:spPr>
          <a:xfrm>
            <a:off x="8191925" y="1325880"/>
            <a:ext cx="3352375" cy="3066507"/>
          </a:xfrm>
        </p:spPr>
        <p:txBody>
          <a:bodyPr>
            <a:normAutofit/>
          </a:bodyPr>
          <a:lstStyle/>
          <a:p>
            <a:r>
              <a:rPr lang="en-CA" sz="4400" dirty="0">
                <a:solidFill>
                  <a:srgbClr val="EBEBEB"/>
                </a:solidFill>
              </a:rPr>
              <a:t>Questions?</a:t>
            </a:r>
          </a:p>
        </p:txBody>
      </p:sp>
      <p:sp>
        <p:nvSpPr>
          <p:cNvPr id="1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TextBox 4">
            <a:extLst>
              <a:ext uri="{FF2B5EF4-FFF2-40B4-BE49-F238E27FC236}">
                <a16:creationId xmlns:a16="http://schemas.microsoft.com/office/drawing/2014/main" id="{3C8AA48C-BDA3-9C88-B1FA-D9BC9351711F}"/>
              </a:ext>
            </a:extLst>
          </p:cNvPr>
          <p:cNvSpPr txBox="1"/>
          <p:nvPr/>
        </p:nvSpPr>
        <p:spPr>
          <a:xfrm>
            <a:off x="786580" y="5756058"/>
            <a:ext cx="6096000" cy="1200329"/>
          </a:xfrm>
          <a:prstGeom prst="rect">
            <a:avLst/>
          </a:prstGeom>
          <a:noFill/>
        </p:spPr>
        <p:txBody>
          <a:bodyPr wrap="square">
            <a:spAutoFit/>
          </a:bodyPr>
          <a:lstStyle/>
          <a:p>
            <a:r>
              <a:rPr lang="en-CA" dirty="0">
                <a:hlinkClick r:id="rId2"/>
              </a:rPr>
              <a:t>https://cloud.google.com/products/ai/ml-comic-1</a:t>
            </a:r>
            <a:endParaRPr lang="en-CA" dirty="0"/>
          </a:p>
          <a:p>
            <a:r>
              <a:rPr lang="en-CA" dirty="0">
                <a:hlinkClick r:id="rId3"/>
              </a:rPr>
              <a:t>https://cloud.google.com/products/ai/ml-comic-2</a:t>
            </a:r>
            <a:endParaRPr lang="en-CA" dirty="0"/>
          </a:p>
          <a:p>
            <a:endParaRPr lang="en-CA" dirty="0"/>
          </a:p>
          <a:p>
            <a:endParaRPr lang="en-CA" dirty="0"/>
          </a:p>
        </p:txBody>
      </p:sp>
      <p:pic>
        <p:nvPicPr>
          <p:cNvPr id="6" name="Picture 5">
            <a:extLst>
              <a:ext uri="{FF2B5EF4-FFF2-40B4-BE49-F238E27FC236}">
                <a16:creationId xmlns:a16="http://schemas.microsoft.com/office/drawing/2014/main" id="{F0ECDFF7-8D56-C433-75D3-09D473CD6AA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84065" y="1134837"/>
            <a:ext cx="3257550" cy="3257550"/>
          </a:xfrm>
          <a:prstGeom prst="rect">
            <a:avLst/>
          </a:prstGeom>
        </p:spPr>
      </p:pic>
      <p:sp>
        <p:nvSpPr>
          <p:cNvPr id="7" name="TextBox 6">
            <a:extLst>
              <a:ext uri="{FF2B5EF4-FFF2-40B4-BE49-F238E27FC236}">
                <a16:creationId xmlns:a16="http://schemas.microsoft.com/office/drawing/2014/main" id="{0F46F838-F419-C917-A58F-33AC148FF6F5}"/>
              </a:ext>
            </a:extLst>
          </p:cNvPr>
          <p:cNvSpPr txBox="1"/>
          <p:nvPr/>
        </p:nvSpPr>
        <p:spPr>
          <a:xfrm>
            <a:off x="786580" y="5288339"/>
            <a:ext cx="1495922" cy="369332"/>
          </a:xfrm>
          <a:prstGeom prst="rect">
            <a:avLst/>
          </a:prstGeom>
          <a:noFill/>
        </p:spPr>
        <p:txBody>
          <a:bodyPr wrap="none" rtlCol="0">
            <a:spAutoFit/>
          </a:bodyPr>
          <a:lstStyle/>
          <a:p>
            <a:r>
              <a:rPr lang="en-CA" dirty="0"/>
              <a:t>AI COMICS!</a:t>
            </a:r>
          </a:p>
        </p:txBody>
      </p:sp>
    </p:spTree>
    <p:extLst>
      <p:ext uri="{BB962C8B-B14F-4D97-AF65-F5344CB8AC3E}">
        <p14:creationId xmlns:p14="http://schemas.microsoft.com/office/powerpoint/2010/main" val="88770482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49509612-30A5-DB0E-A5D3-981C2E4F27ED}"/>
              </a:ext>
            </a:extLst>
          </p:cNvPr>
          <p:cNvSpPr>
            <a:spLocks noGrp="1"/>
          </p:cNvSpPr>
          <p:nvPr>
            <p:ph type="title"/>
          </p:nvPr>
        </p:nvSpPr>
        <p:spPr>
          <a:xfrm>
            <a:off x="806195" y="804672"/>
            <a:ext cx="3521359" cy="5248656"/>
          </a:xfrm>
        </p:spPr>
        <p:txBody>
          <a:bodyPr anchor="ctr">
            <a:normAutofit/>
          </a:bodyPr>
          <a:lstStyle/>
          <a:p>
            <a:pPr algn="ctr"/>
            <a:r>
              <a:rPr lang="en-US" sz="2300"/>
              <a:t>LAND ACKNOWLEDGEMENT</a:t>
            </a:r>
            <a:endParaRPr lang="en-CA" sz="2300"/>
          </a:p>
        </p:txBody>
      </p:sp>
      <p:sp>
        <p:nvSpPr>
          <p:cNvPr id="3" name="Content Placeholder 2">
            <a:extLst>
              <a:ext uri="{FF2B5EF4-FFF2-40B4-BE49-F238E27FC236}">
                <a16:creationId xmlns:a16="http://schemas.microsoft.com/office/drawing/2014/main" id="{361B6957-AC1B-91A4-F291-A800AA47B86B}"/>
              </a:ext>
            </a:extLst>
          </p:cNvPr>
          <p:cNvSpPr>
            <a:spLocks noGrp="1"/>
          </p:cNvSpPr>
          <p:nvPr>
            <p:ph idx="1"/>
          </p:nvPr>
        </p:nvSpPr>
        <p:spPr>
          <a:xfrm>
            <a:off x="4975861" y="804671"/>
            <a:ext cx="6399930" cy="5248657"/>
          </a:xfrm>
        </p:spPr>
        <p:txBody>
          <a:bodyPr anchor="ctr">
            <a:normAutofit/>
          </a:bodyPr>
          <a:lstStyle/>
          <a:p>
            <a:pPr marL="0" indent="0">
              <a:buNone/>
            </a:pPr>
            <a:r>
              <a:rPr lang="en-US" dirty="0"/>
              <a:t>Durham College is situated on the traditional lands of the First Peoples of the </a:t>
            </a:r>
            <a:r>
              <a:rPr lang="en-US" dirty="0" err="1"/>
              <a:t>Mississaugas</a:t>
            </a:r>
            <a:r>
              <a:rPr lang="en-US" dirty="0"/>
              <a:t> of Scugog Island First Nation. These lands are covered under the Williams Treaties and rest within the traditional territory of the Anishinaabeg. We offer our gratitude to the Indigenous Peoples who care for and, through the treaty process, share the lands on which we live, learn, teach and prosper today.</a:t>
            </a:r>
            <a:endParaRPr lang="en-CA" dirty="0"/>
          </a:p>
        </p:txBody>
      </p:sp>
    </p:spTree>
    <p:extLst>
      <p:ext uri="{BB962C8B-B14F-4D97-AF65-F5344CB8AC3E}">
        <p14:creationId xmlns:p14="http://schemas.microsoft.com/office/powerpoint/2010/main" val="190849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278AC-6C44-CE26-3C31-3910A8B53DBB}"/>
              </a:ext>
            </a:extLst>
          </p:cNvPr>
          <p:cNvSpPr>
            <a:spLocks noGrp="1"/>
          </p:cNvSpPr>
          <p:nvPr>
            <p:ph type="title"/>
          </p:nvPr>
        </p:nvSpPr>
        <p:spPr>
          <a:xfrm>
            <a:off x="648930" y="629266"/>
            <a:ext cx="6188190" cy="1622321"/>
          </a:xfrm>
        </p:spPr>
        <p:txBody>
          <a:bodyPr>
            <a:normAutofit/>
          </a:bodyPr>
          <a:lstStyle/>
          <a:p>
            <a:r>
              <a:rPr lang="en-CA">
                <a:solidFill>
                  <a:srgbClr val="EBEBEB"/>
                </a:solidFill>
              </a:rPr>
              <a:t>Class Details</a:t>
            </a:r>
          </a:p>
        </p:txBody>
      </p:sp>
      <p:sp>
        <p:nvSpPr>
          <p:cNvPr id="3" name="Content Placeholder 2">
            <a:extLst>
              <a:ext uri="{FF2B5EF4-FFF2-40B4-BE49-F238E27FC236}">
                <a16:creationId xmlns:a16="http://schemas.microsoft.com/office/drawing/2014/main" id="{CAF35C3D-6677-5460-0ED1-2B23020F94F2}"/>
              </a:ext>
            </a:extLst>
          </p:cNvPr>
          <p:cNvSpPr>
            <a:spLocks noGrp="1"/>
          </p:cNvSpPr>
          <p:nvPr>
            <p:ph idx="1"/>
          </p:nvPr>
        </p:nvSpPr>
        <p:spPr>
          <a:xfrm>
            <a:off x="648930" y="1730478"/>
            <a:ext cx="8790038" cy="4493342"/>
          </a:xfrm>
        </p:spPr>
        <p:txBody>
          <a:bodyPr>
            <a:normAutofit/>
          </a:bodyPr>
          <a:lstStyle/>
          <a:p>
            <a:pPr>
              <a:lnSpc>
                <a:spcPct val="90000"/>
              </a:lnSpc>
            </a:pPr>
            <a:r>
              <a:rPr lang="en-US" sz="1800" b="1" dirty="0">
                <a:solidFill>
                  <a:srgbClr val="FFFFFF"/>
                </a:solidFill>
                <a:uFill>
                  <a:solidFill>
                    <a:srgbClr val="000000"/>
                  </a:solidFill>
                </a:uFill>
                <a:latin typeface="Times New Roman" panose="02020603050405020304" pitchFamily="18" charset="0"/>
                <a:cs typeface="Times New Roman" panose="02020603050405020304" pitchFamily="18" charset="0"/>
              </a:rPr>
              <a:t>Course Name:  </a:t>
            </a:r>
            <a:r>
              <a:rPr lang="en-US"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COSC41000 Deep Learning for Sequential Analysis</a:t>
            </a:r>
            <a:br>
              <a:rPr lang="en-US"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Fall 2024</a:t>
            </a:r>
          </a:p>
          <a:p>
            <a:pPr>
              <a:lnSpc>
                <a:spcPct val="90000"/>
              </a:lnSpc>
            </a:pPr>
            <a:r>
              <a:rPr lang="en-US" sz="1800" b="1" u="none" strike="noStrike" dirty="0">
                <a:solidFill>
                  <a:srgbClr val="FFFFFF"/>
                </a:solidFill>
                <a:effectLst/>
                <a:uFill>
                  <a:solidFill>
                    <a:srgbClr val="000000"/>
                  </a:solidFill>
                </a:uFill>
                <a:latin typeface="Times New Roman" panose="02020603050405020304" pitchFamily="18" charset="0"/>
                <a:ea typeface="Segoe UI" panose="020B0502040204020203" pitchFamily="34" charset="0"/>
                <a:cs typeface="Times New Roman" panose="02020603050405020304" pitchFamily="18" charset="0"/>
              </a:rPr>
              <a:t>Faculty:  Dr. </a:t>
            </a:r>
            <a:r>
              <a:rPr lang="en-US" sz="1800" b="1" u="none" strike="noStrike" dirty="0" err="1">
                <a:solidFill>
                  <a:srgbClr val="FFFFFF"/>
                </a:solidFill>
                <a:effectLst/>
                <a:uFill>
                  <a:solidFill>
                    <a:srgbClr val="000000"/>
                  </a:solidFill>
                </a:uFill>
                <a:latin typeface="Times New Roman" panose="02020603050405020304" pitchFamily="18" charset="0"/>
                <a:ea typeface="Segoe UI" panose="020B0502040204020203" pitchFamily="34" charset="0"/>
                <a:cs typeface="Times New Roman" panose="02020603050405020304" pitchFamily="18" charset="0"/>
              </a:rPr>
              <a:t>Priyamavada</a:t>
            </a:r>
            <a:r>
              <a:rPr lang="en-US" sz="1800" b="1" u="none" strike="noStrike" dirty="0">
                <a:solidFill>
                  <a:srgbClr val="FFFFFF"/>
                </a:solidFill>
                <a:effectLst/>
                <a:uFill>
                  <a:solidFill>
                    <a:srgbClr val="000000"/>
                  </a:solidFill>
                </a:uFill>
                <a:latin typeface="Times New Roman" panose="02020603050405020304" pitchFamily="18" charset="0"/>
                <a:ea typeface="Segoe UI" panose="020B0502040204020203" pitchFamily="34" charset="0"/>
                <a:cs typeface="Times New Roman" panose="02020603050405020304" pitchFamily="18" charset="0"/>
              </a:rPr>
              <a:t> (Pia) Tripathi</a:t>
            </a:r>
            <a:r>
              <a:rPr lang="en-US" sz="1800" b="1" dirty="0">
                <a:solidFill>
                  <a:srgbClr val="FFFFFF"/>
                </a:solidFill>
                <a:effectLst/>
                <a:latin typeface="Times New Roman" panose="02020603050405020304" pitchFamily="18" charset="0"/>
                <a:ea typeface="Segoe UI" panose="020B0502040204020203" pitchFamily="34" charset="0"/>
                <a:cs typeface="Times New Roman" panose="02020603050405020304" pitchFamily="18" charset="0"/>
              </a:rPr>
              <a:t> </a:t>
            </a:r>
          </a:p>
          <a:p>
            <a:pPr lvl="1">
              <a:lnSpc>
                <a:spcPct val="90000"/>
              </a:lnSpc>
            </a:pPr>
            <a:r>
              <a:rPr lang="en-CA" dirty="0">
                <a:solidFill>
                  <a:srgbClr val="FFFFFF"/>
                </a:solidFill>
                <a:latin typeface="Times New Roman" panose="02020603050405020304" pitchFamily="18" charset="0"/>
                <a:cs typeface="Times New Roman" panose="02020603050405020304" pitchFamily="18" charset="0"/>
              </a:rPr>
              <a:t>Brief Bio: B.S., PhD in computer Science from Arizona State University</a:t>
            </a:r>
          </a:p>
          <a:p>
            <a:pPr lvl="1">
              <a:lnSpc>
                <a:spcPct val="90000"/>
              </a:lnSpc>
            </a:pPr>
            <a:r>
              <a:rPr lang="en-CA" dirty="0">
                <a:solidFill>
                  <a:srgbClr val="FFFFFF"/>
                </a:solidFill>
                <a:effectLst/>
                <a:latin typeface="Times New Roman" panose="02020603050405020304" pitchFamily="18" charset="0"/>
                <a:ea typeface="Segoe UI" panose="020B0502040204020203" pitchFamily="34" charset="0"/>
                <a:cs typeface="Times New Roman" panose="02020603050405020304" pitchFamily="18" charset="0"/>
              </a:rPr>
              <a:t>LinkedIn: </a:t>
            </a:r>
            <a:r>
              <a:rPr lang="en-CA" dirty="0">
                <a:solidFill>
                  <a:srgbClr val="FFFFFF"/>
                </a:solidFill>
                <a:effectLst/>
                <a:latin typeface="Times New Roman" panose="02020603050405020304" pitchFamily="18" charset="0"/>
                <a:ea typeface="Segoe UI" panose="020B0502040204020203" pitchFamily="34" charset="0"/>
                <a:cs typeface="Times New Roman" panose="02020603050405020304" pitchFamily="18" charset="0"/>
                <a:hlinkClick r:id="rId3"/>
              </a:rPr>
              <a:t>https://www.linkedin.com/in/piatech/</a:t>
            </a:r>
            <a:r>
              <a:rPr lang="en-CA" dirty="0">
                <a:solidFill>
                  <a:srgbClr val="FFFFFF"/>
                </a:solidFill>
                <a:latin typeface="Times New Roman" panose="02020603050405020304" pitchFamily="18" charset="0"/>
                <a:ea typeface="Segoe UI" panose="020B0502040204020203" pitchFamily="34" charset="0"/>
                <a:cs typeface="Times New Roman" panose="02020603050405020304" pitchFamily="18" charset="0"/>
              </a:rPr>
              <a:t> </a:t>
            </a:r>
            <a:endParaRPr lang="en-US" b="1" dirty="0">
              <a:solidFill>
                <a:srgbClr val="FFFFFF"/>
              </a:solidFill>
              <a:effectLst/>
              <a:latin typeface="Times New Roman" panose="02020603050405020304" pitchFamily="18" charset="0"/>
              <a:ea typeface="Segoe UI" panose="020B0502040204020203" pitchFamily="34" charset="0"/>
              <a:cs typeface="Times New Roman" panose="02020603050405020304" pitchFamily="18" charset="0"/>
            </a:endParaRPr>
          </a:p>
          <a:p>
            <a:pPr>
              <a:lnSpc>
                <a:spcPct val="90000"/>
              </a:lnSpc>
            </a:pPr>
            <a:r>
              <a:rPr lang="en-CA"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Meeting time and location:</a:t>
            </a:r>
            <a:br>
              <a:rPr lang="en-CA"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CA"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Day </a:t>
            </a:r>
          </a:p>
          <a:p>
            <a:pPr lvl="1">
              <a:lnSpc>
                <a:spcPct val="90000"/>
              </a:lnSpc>
            </a:pPr>
            <a:r>
              <a:rPr lang="en-CA" sz="16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Monday 4:10 pm to 7 pm</a:t>
            </a:r>
          </a:p>
          <a:p>
            <a:pPr lvl="1">
              <a:lnSpc>
                <a:spcPct val="90000"/>
              </a:lnSpc>
            </a:pPr>
            <a:r>
              <a:rPr lang="en-US" sz="16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Room CFCE 318</a:t>
            </a:r>
          </a:p>
          <a:p>
            <a:pPr>
              <a:lnSpc>
                <a:spcPct val="90000"/>
              </a:lnSpc>
            </a:pPr>
            <a:r>
              <a:rPr lang="en-US" sz="18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Modes of delivery</a:t>
            </a:r>
          </a:p>
          <a:p>
            <a:pPr marL="0" indent="0">
              <a:lnSpc>
                <a:spcPct val="90000"/>
              </a:lnSpc>
              <a:buNone/>
            </a:pPr>
            <a:r>
              <a:rPr lang="en-CA" sz="18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		Lecture + Lab</a:t>
            </a:r>
          </a:p>
          <a:p>
            <a:pPr>
              <a:lnSpc>
                <a:spcPct val="90000"/>
              </a:lnSpc>
            </a:pPr>
            <a:r>
              <a:rPr lang="en-US" sz="18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Sept 3, 2024- December 13, 2024</a:t>
            </a:r>
          </a:p>
          <a:p>
            <a:pPr>
              <a:lnSpc>
                <a:spcPct val="90000"/>
              </a:lnSpc>
            </a:pPr>
            <a:endParaRPr lang="en-US" sz="18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Tree>
    <p:extLst>
      <p:ext uri="{BB962C8B-B14F-4D97-AF65-F5344CB8AC3E}">
        <p14:creationId xmlns:p14="http://schemas.microsoft.com/office/powerpoint/2010/main" val="2683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C011A-8BD3-5CC7-9403-75CFE52DF10C}"/>
              </a:ext>
            </a:extLst>
          </p:cNvPr>
          <p:cNvSpPr>
            <a:spLocks noGrp="1"/>
          </p:cNvSpPr>
          <p:nvPr>
            <p:ph type="title"/>
          </p:nvPr>
        </p:nvSpPr>
        <p:spPr>
          <a:xfrm>
            <a:off x="648930" y="629266"/>
            <a:ext cx="6188190" cy="1622321"/>
          </a:xfrm>
        </p:spPr>
        <p:txBody>
          <a:bodyPr>
            <a:normAutofit/>
          </a:bodyPr>
          <a:lstStyle/>
          <a:p>
            <a:r>
              <a:rPr lang="en-CA">
                <a:solidFill>
                  <a:srgbClr val="EBEBEB"/>
                </a:solidFill>
              </a:rPr>
              <a:t>Contact Me</a:t>
            </a:r>
          </a:p>
        </p:txBody>
      </p:sp>
      <p:sp>
        <p:nvSpPr>
          <p:cNvPr id="3" name="Content Placeholder 2">
            <a:extLst>
              <a:ext uri="{FF2B5EF4-FFF2-40B4-BE49-F238E27FC236}">
                <a16:creationId xmlns:a16="http://schemas.microsoft.com/office/drawing/2014/main" id="{B30E9075-83CE-F469-F2DC-D1D55096CA55}"/>
              </a:ext>
            </a:extLst>
          </p:cNvPr>
          <p:cNvSpPr>
            <a:spLocks noGrp="1"/>
          </p:cNvSpPr>
          <p:nvPr>
            <p:ph idx="1"/>
          </p:nvPr>
        </p:nvSpPr>
        <p:spPr>
          <a:xfrm>
            <a:off x="648930" y="1465006"/>
            <a:ext cx="6188189" cy="4758813"/>
          </a:xfrm>
        </p:spPr>
        <p:txBody>
          <a:bodyPr>
            <a:normAutofit/>
          </a:bodyPr>
          <a:lstStyle/>
          <a:p>
            <a:endParaRPr lang="en-CA" dirty="0">
              <a:solidFill>
                <a:srgbClr val="FFFFFF"/>
              </a:solidFill>
              <a:hlinkClick r:id="rId4">
                <a:extLst>
                  <a:ext uri="{A12FA001-AC4F-418D-AE19-62706E023703}">
                    <ahyp:hlinkClr xmlns:ahyp="http://schemas.microsoft.com/office/drawing/2018/hyperlinkcolor" val="tx"/>
                  </a:ext>
                </a:extLst>
              </a:hlinkClick>
            </a:endParaRPr>
          </a:p>
          <a:p>
            <a:r>
              <a:rPr lang="en-CA" dirty="0">
                <a:solidFill>
                  <a:srgbClr val="FFFFFF"/>
                </a:solidFill>
              </a:rPr>
              <a:t>DC connect or Email </a:t>
            </a:r>
          </a:p>
          <a:p>
            <a:r>
              <a:rPr lang="en-CA" dirty="0">
                <a:solidFill>
                  <a:srgbClr val="FFFFFF"/>
                </a:solidFill>
              </a:rPr>
              <a:t>Priyamvada.Tripathi@durhamcollege.ca</a:t>
            </a:r>
          </a:p>
          <a:p>
            <a:r>
              <a:rPr lang="en-CA" dirty="0">
                <a:solidFill>
                  <a:srgbClr val="FFFFFF"/>
                </a:solidFill>
              </a:rPr>
              <a:t>shall respond within 24 hours</a:t>
            </a:r>
          </a:p>
          <a:p>
            <a:r>
              <a:rPr lang="en-CA" dirty="0">
                <a:solidFill>
                  <a:srgbClr val="FFFFFF"/>
                </a:solidFill>
              </a:rPr>
              <a:t>Put name and course number in subject line</a:t>
            </a:r>
          </a:p>
          <a:p>
            <a:r>
              <a:rPr lang="en-CA" dirty="0">
                <a:solidFill>
                  <a:srgbClr val="FFFFFF"/>
                </a:solidFill>
              </a:rPr>
              <a:t>Mark urgent if need immediate reply</a:t>
            </a:r>
          </a:p>
          <a:p>
            <a:r>
              <a:rPr lang="en-CA" dirty="0">
                <a:solidFill>
                  <a:srgbClr val="FFFFFF"/>
                </a:solidFill>
              </a:rPr>
              <a:t>Office hours: T 11:30 am to 12:30 pm/Meet by Appointment</a:t>
            </a:r>
          </a:p>
          <a:p>
            <a:r>
              <a:rPr lang="en-CA" dirty="0">
                <a:solidFill>
                  <a:srgbClr val="FFFFFF"/>
                </a:solidFill>
              </a:rPr>
              <a:t>NO Team chat please!</a:t>
            </a:r>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erson holding mouse">
            <a:extLst>
              <a:ext uri="{FF2B5EF4-FFF2-40B4-BE49-F238E27FC236}">
                <a16:creationId xmlns:a16="http://schemas.microsoft.com/office/drawing/2014/main" id="{DC9EB03B-F210-AD16-08B0-2C9D5C882556}"/>
              </a:ext>
            </a:extLst>
          </p:cNvPr>
          <p:cNvPicPr>
            <a:picLocks noChangeAspect="1"/>
          </p:cNvPicPr>
          <p:nvPr/>
        </p:nvPicPr>
        <p:blipFill rotWithShape="1">
          <a:blip r:embed="rId5"/>
          <a:srcRect l="27128" r="24563"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4336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555C-BD37-9451-A099-7A1CBAC43D22}"/>
              </a:ext>
            </a:extLst>
          </p:cNvPr>
          <p:cNvSpPr>
            <a:spLocks noGrp="1"/>
          </p:cNvSpPr>
          <p:nvPr>
            <p:ph type="title"/>
          </p:nvPr>
        </p:nvSpPr>
        <p:spPr>
          <a:xfrm>
            <a:off x="646111" y="452718"/>
            <a:ext cx="9404723" cy="1400530"/>
          </a:xfrm>
        </p:spPr>
        <p:txBody>
          <a:bodyPr>
            <a:normAutofit/>
          </a:bodyPr>
          <a:lstStyle/>
          <a:p>
            <a:r>
              <a:rPr lang="en-US" b="1" kern="0">
                <a:effectLst/>
                <a:latin typeface="Segoe UI" panose="020B0502040204020203" pitchFamily="34" charset="0"/>
                <a:ea typeface="Segoe UI" panose="020B0502040204020203" pitchFamily="34" charset="0"/>
              </a:rPr>
              <a:t>Course Description</a:t>
            </a:r>
            <a:endParaRPr lang="en-CA" dirty="0"/>
          </a:p>
        </p:txBody>
      </p:sp>
      <p:graphicFrame>
        <p:nvGraphicFramePr>
          <p:cNvPr id="5" name="Content Placeholder 2">
            <a:extLst>
              <a:ext uri="{FF2B5EF4-FFF2-40B4-BE49-F238E27FC236}">
                <a16:creationId xmlns:a16="http://schemas.microsoft.com/office/drawing/2014/main" id="{C5D92739-F4FB-677D-A304-077BFCE8CAEB}"/>
              </a:ext>
            </a:extLst>
          </p:cNvPr>
          <p:cNvGraphicFramePr>
            <a:graphicFrameLocks noGrp="1"/>
          </p:cNvGraphicFramePr>
          <p:nvPr>
            <p:ph idx="1"/>
            <p:extLst>
              <p:ext uri="{D42A27DB-BD31-4B8C-83A1-F6EECF244321}">
                <p14:modId xmlns:p14="http://schemas.microsoft.com/office/powerpoint/2010/main" val="1441062102"/>
              </p:ext>
            </p:extLst>
          </p:nvPr>
        </p:nvGraphicFramePr>
        <p:xfrm>
          <a:off x="646110" y="1347019"/>
          <a:ext cx="9943231" cy="493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01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108C-1513-027E-6403-84049FC1B787}"/>
              </a:ext>
            </a:extLst>
          </p:cNvPr>
          <p:cNvSpPr>
            <a:spLocks noGrp="1"/>
          </p:cNvSpPr>
          <p:nvPr>
            <p:ph type="title"/>
          </p:nvPr>
        </p:nvSpPr>
        <p:spPr>
          <a:xfrm>
            <a:off x="646112" y="452718"/>
            <a:ext cx="4165580" cy="1400530"/>
          </a:xfrm>
        </p:spPr>
        <p:txBody>
          <a:bodyPr>
            <a:normAutofit/>
          </a:bodyPr>
          <a:lstStyle/>
          <a:p>
            <a:r>
              <a:rPr lang="en-US" b="1" kern="0">
                <a:effectLst/>
                <a:latin typeface="Segoe UI" panose="020B0502040204020203" pitchFamily="34" charset="0"/>
                <a:ea typeface="Segoe UI" panose="020B0502040204020203" pitchFamily="34" charset="0"/>
              </a:rPr>
              <a:t>Course </a:t>
            </a:r>
            <a:r>
              <a:rPr lang="en-US" b="1" kern="0">
                <a:latin typeface="Segoe UI" panose="020B0502040204020203" pitchFamily="34" charset="0"/>
                <a:ea typeface="Segoe UI" panose="020B0502040204020203" pitchFamily="34" charset="0"/>
              </a:rPr>
              <a:t>Evaluation</a:t>
            </a:r>
            <a:endParaRPr lang="en-CA"/>
          </a:p>
        </p:txBody>
      </p:sp>
      <p:sp>
        <p:nvSpPr>
          <p:cNvPr id="54" name="Freeform: Shape 53">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CA"/>
          </a:p>
        </p:txBody>
      </p:sp>
      <p:sp>
        <p:nvSpPr>
          <p:cNvPr id="56"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9" name="Picture 48" descr="Person writing on a board">
            <a:extLst>
              <a:ext uri="{FF2B5EF4-FFF2-40B4-BE49-F238E27FC236}">
                <a16:creationId xmlns:a16="http://schemas.microsoft.com/office/drawing/2014/main" id="{D8ECAC88-EA00-B980-1251-51E48AAB6834}"/>
              </a:ext>
            </a:extLst>
          </p:cNvPr>
          <p:cNvPicPr>
            <a:picLocks noChangeAspect="1"/>
          </p:cNvPicPr>
          <p:nvPr/>
        </p:nvPicPr>
        <p:blipFill rotWithShape="1">
          <a:blip r:embed="rId3"/>
          <a:srcRect l="43263" r="3182"/>
          <a:stretch/>
        </p:blipFill>
        <p:spPr>
          <a:xfrm>
            <a:off x="8036608" y="647699"/>
            <a:ext cx="1565075" cy="2162555"/>
          </a:xfrm>
          <a:prstGeom prst="rect">
            <a:avLst/>
          </a:prstGeom>
          <a:effectLst/>
        </p:spPr>
      </p:pic>
      <p:sp>
        <p:nvSpPr>
          <p:cNvPr id="58" name="Rectangle 57">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010E3C38-0C34-C083-9D28-02747AE18436}"/>
              </a:ext>
            </a:extLst>
          </p:cNvPr>
          <p:cNvSpPr>
            <a:spLocks noGrp="1"/>
          </p:cNvSpPr>
          <p:nvPr>
            <p:ph idx="1"/>
          </p:nvPr>
        </p:nvSpPr>
        <p:spPr>
          <a:xfrm>
            <a:off x="646113" y="2052918"/>
            <a:ext cx="4165146" cy="4195481"/>
          </a:xfrm>
        </p:spPr>
        <p:txBody>
          <a:bodyPr>
            <a:normAutofit/>
          </a:bodyPr>
          <a:lstStyle/>
          <a:p>
            <a:pPr marL="64770" marR="88900" indent="0">
              <a:spcBef>
                <a:spcPts val="15"/>
              </a:spcBef>
              <a:spcAft>
                <a:spcPts val="0"/>
              </a:spcAft>
              <a:buNone/>
            </a:pPr>
            <a:r>
              <a:rPr lang="en-US" dirty="0">
                <a:effectLst/>
                <a:latin typeface="Segoe UI" panose="020B0502040204020203" pitchFamily="34" charset="0"/>
                <a:ea typeface="Segoe UI" panose="020B0502040204020203" pitchFamily="34" charset="0"/>
              </a:rPr>
              <a:t>This course is assessed with </a:t>
            </a:r>
          </a:p>
          <a:p>
            <a:pPr marL="407670" marR="88900">
              <a:spcBef>
                <a:spcPts val="15"/>
              </a:spcBef>
              <a:spcAft>
                <a:spcPts val="0"/>
              </a:spcAft>
            </a:pPr>
            <a:r>
              <a:rPr lang="en-US" b="1" dirty="0">
                <a:latin typeface="Segoe UI" panose="020B0502040204020203" pitchFamily="34" charset="0"/>
                <a:ea typeface="Segoe UI" panose="020B0502040204020203" pitchFamily="34" charset="0"/>
              </a:rPr>
              <a:t>Exams</a:t>
            </a:r>
            <a:endParaRPr lang="en-US" b="1" dirty="0">
              <a:effectLst/>
              <a:latin typeface="Segoe UI" panose="020B0502040204020203" pitchFamily="34" charset="0"/>
              <a:ea typeface="Segoe UI" panose="020B0502040204020203" pitchFamily="34" charset="0"/>
            </a:endParaRPr>
          </a:p>
          <a:p>
            <a:pPr marL="407670" marR="88900">
              <a:spcBef>
                <a:spcPts val="15"/>
              </a:spcBef>
            </a:pPr>
            <a:r>
              <a:rPr lang="en-US" sz="2000" b="1" dirty="0"/>
              <a:t>Assignments</a:t>
            </a:r>
          </a:p>
          <a:p>
            <a:pPr marL="407670" marR="88900">
              <a:spcBef>
                <a:spcPts val="15"/>
              </a:spcBef>
            </a:pPr>
            <a:r>
              <a:rPr lang="en-US" b="1" dirty="0"/>
              <a:t>Project</a:t>
            </a:r>
            <a:endParaRPr lang="en-US" sz="2000" b="1" dirty="0"/>
          </a:p>
          <a:p>
            <a:pPr marL="64770" marR="88900" indent="0">
              <a:spcBef>
                <a:spcPts val="15"/>
              </a:spcBef>
              <a:spcAft>
                <a:spcPts val="0"/>
              </a:spcAft>
              <a:buNone/>
            </a:pPr>
            <a:endParaRPr lang="en-US" b="1" dirty="0">
              <a:latin typeface="Segoe UI" panose="020B0502040204020203" pitchFamily="34" charset="0"/>
              <a:ea typeface="Segoe UI" panose="020B0502040204020203" pitchFamily="34" charset="0"/>
            </a:endParaRPr>
          </a:p>
        </p:txBody>
      </p:sp>
      <p:graphicFrame>
        <p:nvGraphicFramePr>
          <p:cNvPr id="4" name="Table 3">
            <a:extLst>
              <a:ext uri="{FF2B5EF4-FFF2-40B4-BE49-F238E27FC236}">
                <a16:creationId xmlns:a16="http://schemas.microsoft.com/office/drawing/2014/main" id="{DB79333E-C5E3-E0D2-D18B-0B2A8C0265C8}"/>
              </a:ext>
            </a:extLst>
          </p:cNvPr>
          <p:cNvGraphicFramePr>
            <a:graphicFrameLocks noGrp="1"/>
          </p:cNvGraphicFramePr>
          <p:nvPr>
            <p:extLst>
              <p:ext uri="{D42A27DB-BD31-4B8C-83A1-F6EECF244321}">
                <p14:modId xmlns:p14="http://schemas.microsoft.com/office/powerpoint/2010/main" val="3026906215"/>
              </p:ext>
            </p:extLst>
          </p:nvPr>
        </p:nvGraphicFramePr>
        <p:xfrm>
          <a:off x="6271391" y="3157705"/>
          <a:ext cx="5449472" cy="3052596"/>
        </p:xfrm>
        <a:graphic>
          <a:graphicData uri="http://schemas.openxmlformats.org/drawingml/2006/table">
            <a:tbl>
              <a:tblPr firstRow="1" bandRow="1">
                <a:tableStyleId>{5C22544A-7EE6-4342-B048-85BDC9FD1C3A}</a:tableStyleId>
              </a:tblPr>
              <a:tblGrid>
                <a:gridCol w="3980646">
                  <a:extLst>
                    <a:ext uri="{9D8B030D-6E8A-4147-A177-3AD203B41FA5}">
                      <a16:colId xmlns:a16="http://schemas.microsoft.com/office/drawing/2014/main" val="2246242748"/>
                    </a:ext>
                  </a:extLst>
                </a:gridCol>
                <a:gridCol w="1468826">
                  <a:extLst>
                    <a:ext uri="{9D8B030D-6E8A-4147-A177-3AD203B41FA5}">
                      <a16:colId xmlns:a16="http://schemas.microsoft.com/office/drawing/2014/main" val="398628316"/>
                    </a:ext>
                  </a:extLst>
                </a:gridCol>
              </a:tblGrid>
              <a:tr h="814916">
                <a:tc>
                  <a:txBody>
                    <a:bodyPr/>
                    <a:lstStyle/>
                    <a:p>
                      <a:pPr algn="ctr" fontAlgn="b"/>
                      <a:r>
                        <a:rPr lang="en-CA" sz="2400" u="none" strike="noStrike" dirty="0">
                          <a:effectLst/>
                        </a:rPr>
                        <a:t>Description                          (As Per Outline)</a:t>
                      </a:r>
                      <a:endParaRPr lang="en-CA" sz="24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a:effectLst/>
                        </a:rPr>
                        <a:t> Value (Total %)</a:t>
                      </a:r>
                      <a:endParaRPr lang="en-CA"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36443468"/>
                  </a:ext>
                </a:extLst>
              </a:tr>
              <a:tr h="447536">
                <a:tc>
                  <a:txBody>
                    <a:bodyPr/>
                    <a:lstStyle/>
                    <a:p>
                      <a:pPr algn="ctr" fontAlgn="b"/>
                      <a:r>
                        <a:rPr lang="en-CA" sz="2400" u="none" strike="noStrike" dirty="0">
                          <a:effectLst/>
                        </a:rPr>
                        <a:t>Assignment 1</a:t>
                      </a:r>
                      <a:endParaRPr lang="en-CA" sz="24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a:effectLst/>
                        </a:rPr>
                        <a:t>15</a:t>
                      </a:r>
                      <a:endParaRPr lang="en-CA"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96011196"/>
                  </a:ext>
                </a:extLst>
              </a:tr>
              <a:tr h="447536">
                <a:tc>
                  <a:txBody>
                    <a:bodyPr/>
                    <a:lstStyle/>
                    <a:p>
                      <a:pPr algn="ctr" fontAlgn="b"/>
                      <a:r>
                        <a:rPr lang="en-CA" sz="2400" u="none" strike="noStrike" dirty="0">
                          <a:effectLst/>
                        </a:rPr>
                        <a:t>Midterm Test</a:t>
                      </a:r>
                      <a:endParaRPr lang="en-CA" sz="24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a:effectLst/>
                        </a:rPr>
                        <a:t>25</a:t>
                      </a:r>
                      <a:endParaRPr lang="en-CA"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2501125"/>
                  </a:ext>
                </a:extLst>
              </a:tr>
              <a:tr h="447536">
                <a:tc>
                  <a:txBody>
                    <a:bodyPr/>
                    <a:lstStyle/>
                    <a:p>
                      <a:pPr algn="ctr" fontAlgn="b"/>
                      <a:r>
                        <a:rPr lang="en-CA" sz="2400" u="none" strike="noStrike">
                          <a:effectLst/>
                        </a:rPr>
                        <a:t>Assignment 2</a:t>
                      </a:r>
                      <a:endParaRPr lang="en-CA" sz="24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a:effectLst/>
                        </a:rPr>
                        <a:t>15</a:t>
                      </a:r>
                      <a:endParaRPr lang="en-CA"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68183123"/>
                  </a:ext>
                </a:extLst>
              </a:tr>
              <a:tr h="447536">
                <a:tc>
                  <a:txBody>
                    <a:bodyPr/>
                    <a:lstStyle/>
                    <a:p>
                      <a:pPr algn="ctr" fontAlgn="b"/>
                      <a:r>
                        <a:rPr lang="en-CA" sz="2400" u="none" strike="noStrike">
                          <a:effectLst/>
                        </a:rPr>
                        <a:t>Final test</a:t>
                      </a:r>
                      <a:endParaRPr lang="en-CA" sz="24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a:effectLst/>
                        </a:rPr>
                        <a:t>25</a:t>
                      </a:r>
                      <a:endParaRPr lang="en-CA"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533775"/>
                  </a:ext>
                </a:extLst>
              </a:tr>
              <a:tr h="447536">
                <a:tc>
                  <a:txBody>
                    <a:bodyPr/>
                    <a:lstStyle/>
                    <a:p>
                      <a:pPr algn="ctr" fontAlgn="b"/>
                      <a:r>
                        <a:rPr lang="en-CA" sz="2400" u="none" strike="noStrike" dirty="0">
                          <a:effectLst/>
                        </a:rPr>
                        <a:t>Project</a:t>
                      </a:r>
                      <a:endParaRPr lang="en-CA" sz="24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2400" u="none" strike="noStrike" dirty="0">
                          <a:effectLst/>
                        </a:rPr>
                        <a:t>20</a:t>
                      </a:r>
                      <a:endParaRPr lang="en-CA" sz="2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04128087"/>
                  </a:ext>
                </a:extLst>
              </a:tr>
            </a:tbl>
          </a:graphicData>
        </a:graphic>
      </p:graphicFrame>
    </p:spTree>
    <p:extLst>
      <p:ext uri="{BB962C8B-B14F-4D97-AF65-F5344CB8AC3E}">
        <p14:creationId xmlns:p14="http://schemas.microsoft.com/office/powerpoint/2010/main" val="40661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9" name="Picture 1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1" name="Picture 1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3" name="Oval 1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75" name="Picture 1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7" name="Picture 1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9" name="Rectangle 1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1" name="Rectangle 180">
            <a:extLst>
              <a:ext uri="{FF2B5EF4-FFF2-40B4-BE49-F238E27FC236}">
                <a16:creationId xmlns:a16="http://schemas.microsoft.com/office/drawing/2014/main" id="{7810E80F-9C89-42DA-AC6A-CA9F6C0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BC189-4EBA-A004-D6F8-F9CF7ACCF497}"/>
              </a:ext>
            </a:extLst>
          </p:cNvPr>
          <p:cNvSpPr>
            <a:spLocks noGrp="1"/>
          </p:cNvSpPr>
          <p:nvPr>
            <p:ph type="title"/>
          </p:nvPr>
        </p:nvSpPr>
        <p:spPr>
          <a:xfrm>
            <a:off x="8189492" y="1325880"/>
            <a:ext cx="3354807" cy="3066507"/>
          </a:xfrm>
        </p:spPr>
        <p:txBody>
          <a:bodyPr vert="horz" lIns="91440" tIns="45720" rIns="91440" bIns="45720" rtlCol="0" anchor="b">
            <a:normAutofit/>
          </a:bodyPr>
          <a:lstStyle/>
          <a:p>
            <a:r>
              <a:rPr lang="en-US" sz="5000" b="0" i="0" kern="1200">
                <a:solidFill>
                  <a:srgbClr val="EBEBEB"/>
                </a:solidFill>
                <a:latin typeface="+mj-lt"/>
                <a:ea typeface="+mj-ea"/>
                <a:cs typeface="+mj-cs"/>
              </a:rPr>
              <a:t>Important Dates</a:t>
            </a:r>
          </a:p>
        </p:txBody>
      </p:sp>
      <p:sp>
        <p:nvSpPr>
          <p:cNvPr id="183" name="Rectangle 182">
            <a:extLst>
              <a:ext uri="{FF2B5EF4-FFF2-40B4-BE49-F238E27FC236}">
                <a16:creationId xmlns:a16="http://schemas.microsoft.com/office/drawing/2014/main" id="{35955B09-6DFD-41EE-8794-648DBC50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EA1C8458-DBAA-4D00-98AC-E9890360D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98" name="Rounded Rectangle 4">
            <a:extLst>
              <a:ext uri="{FF2B5EF4-FFF2-40B4-BE49-F238E27FC236}">
                <a16:creationId xmlns:a16="http://schemas.microsoft.com/office/drawing/2014/main" id="{A8D15A26-D50C-4BE5-8A59-321D90248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a:extLst>
              <a:ext uri="{FF2B5EF4-FFF2-40B4-BE49-F238E27FC236}">
                <a16:creationId xmlns:a16="http://schemas.microsoft.com/office/drawing/2014/main" id="{9BB9EA88-DBCF-EE59-7FD0-AA8A3DD81DE8}"/>
              </a:ext>
            </a:extLst>
          </p:cNvPr>
          <p:cNvGraphicFramePr>
            <a:graphicFrameLocks noGrp="1"/>
          </p:cNvGraphicFramePr>
          <p:nvPr>
            <p:extLst>
              <p:ext uri="{D42A27DB-BD31-4B8C-83A1-F6EECF244321}">
                <p14:modId xmlns:p14="http://schemas.microsoft.com/office/powerpoint/2010/main" val="1251504366"/>
              </p:ext>
            </p:extLst>
          </p:nvPr>
        </p:nvGraphicFramePr>
        <p:xfrm>
          <a:off x="1127253" y="1499405"/>
          <a:ext cx="5307645" cy="3810789"/>
        </p:xfrm>
        <a:graphic>
          <a:graphicData uri="http://schemas.openxmlformats.org/drawingml/2006/table">
            <a:tbl>
              <a:tblPr firstRow="1" bandRow="1">
                <a:tableStyleId>{5C22544A-7EE6-4342-B048-85BDC9FD1C3A}</a:tableStyleId>
              </a:tblPr>
              <a:tblGrid>
                <a:gridCol w="2391651">
                  <a:extLst>
                    <a:ext uri="{9D8B030D-6E8A-4147-A177-3AD203B41FA5}">
                      <a16:colId xmlns:a16="http://schemas.microsoft.com/office/drawing/2014/main" val="1948925954"/>
                    </a:ext>
                  </a:extLst>
                </a:gridCol>
                <a:gridCol w="2030699">
                  <a:extLst>
                    <a:ext uri="{9D8B030D-6E8A-4147-A177-3AD203B41FA5}">
                      <a16:colId xmlns:a16="http://schemas.microsoft.com/office/drawing/2014/main" val="515700920"/>
                    </a:ext>
                  </a:extLst>
                </a:gridCol>
                <a:gridCol w="885295">
                  <a:extLst>
                    <a:ext uri="{9D8B030D-6E8A-4147-A177-3AD203B41FA5}">
                      <a16:colId xmlns:a16="http://schemas.microsoft.com/office/drawing/2014/main" val="1373264746"/>
                    </a:ext>
                  </a:extLst>
                </a:gridCol>
              </a:tblGrid>
              <a:tr h="606399">
                <a:tc>
                  <a:txBody>
                    <a:bodyPr/>
                    <a:lstStyle/>
                    <a:p>
                      <a:pPr algn="ctr" fontAlgn="ctr"/>
                      <a:r>
                        <a:rPr lang="en-CA" sz="1400" u="none" strike="noStrike">
                          <a:effectLst/>
                        </a:rPr>
                        <a:t>Date</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Activity</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Weight (%)</a:t>
                      </a:r>
                      <a:endParaRPr lang="en-CA" sz="1800" b="1"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4220920007"/>
                  </a:ext>
                </a:extLst>
              </a:tr>
              <a:tr h="331932">
                <a:tc>
                  <a:txBody>
                    <a:bodyPr/>
                    <a:lstStyle/>
                    <a:p>
                      <a:pPr algn="ctr" fontAlgn="ctr"/>
                      <a:r>
                        <a:rPr lang="en-CA" sz="1800" u="none" strike="noStrike">
                          <a:effectLst/>
                        </a:rPr>
                        <a:t>30-Sep-24</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Assignment 1 Due</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15</a:t>
                      </a: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900997675"/>
                  </a:ext>
                </a:extLst>
              </a:tr>
              <a:tr h="606399">
                <a:tc>
                  <a:txBody>
                    <a:bodyPr/>
                    <a:lstStyle/>
                    <a:p>
                      <a:pPr algn="ctr" fontAlgn="ctr"/>
                      <a:r>
                        <a:rPr lang="en-US" sz="1800" u="none" strike="noStrike" dirty="0">
                          <a:effectLst/>
                        </a:rPr>
                        <a:t>Oct 7</a:t>
                      </a:r>
                      <a:endParaRPr lang="en-US" sz="1800" b="1" i="0" u="none" strike="noStrike" dirty="0">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Midterm Test</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25</a:t>
                      </a: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432365449"/>
                  </a:ext>
                </a:extLst>
              </a:tr>
              <a:tr h="606399">
                <a:tc>
                  <a:txBody>
                    <a:bodyPr/>
                    <a:lstStyle/>
                    <a:p>
                      <a:pPr algn="ctr" fontAlgn="ctr"/>
                      <a:r>
                        <a:rPr lang="en-CA" sz="1800" u="none" strike="noStrike">
                          <a:effectLst/>
                        </a:rPr>
                        <a:t>14-Oct-24</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Thanksgiving (No classes)</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2362165523"/>
                  </a:ext>
                </a:extLst>
              </a:tr>
              <a:tr h="331932">
                <a:tc>
                  <a:txBody>
                    <a:bodyPr/>
                    <a:lstStyle/>
                    <a:p>
                      <a:pPr algn="ctr" fontAlgn="ctr"/>
                      <a:r>
                        <a:rPr lang="en-CA" sz="1800" u="none" strike="noStrike">
                          <a:effectLst/>
                        </a:rPr>
                        <a:t>October 21-25, 2024</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Reading Week</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4222106148"/>
                  </a:ext>
                </a:extLst>
              </a:tr>
              <a:tr h="331932">
                <a:tc>
                  <a:txBody>
                    <a:bodyPr/>
                    <a:lstStyle/>
                    <a:p>
                      <a:pPr algn="ctr" fontAlgn="ctr"/>
                      <a:r>
                        <a:rPr lang="en-CA" sz="1800" u="none" strike="noStrike" dirty="0">
                          <a:effectLst/>
                        </a:rPr>
                        <a:t>28-Oct-24</a:t>
                      </a:r>
                      <a:endParaRPr lang="en-CA" sz="1800" b="1" i="0" u="none" strike="noStrike" dirty="0">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Assignment 2 Due</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15</a:t>
                      </a: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1598909324"/>
                  </a:ext>
                </a:extLst>
              </a:tr>
              <a:tr h="331932">
                <a:tc>
                  <a:txBody>
                    <a:bodyPr/>
                    <a:lstStyle/>
                    <a:p>
                      <a:pPr algn="ctr" fontAlgn="ctr"/>
                      <a:r>
                        <a:rPr lang="en-CA" sz="1800" u="none" strike="noStrike">
                          <a:effectLst/>
                        </a:rPr>
                        <a:t>25-Nov-24</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Project Due</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20</a:t>
                      </a: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519294770"/>
                  </a:ext>
                </a:extLst>
              </a:tr>
              <a:tr h="331932">
                <a:tc>
                  <a:txBody>
                    <a:bodyPr/>
                    <a:lstStyle/>
                    <a:p>
                      <a:pPr algn="ctr" fontAlgn="ctr"/>
                      <a:r>
                        <a:rPr lang="en-CA" sz="1800" u="none" strike="noStrike" dirty="0">
                          <a:effectLst/>
                        </a:rPr>
                        <a:t>December 9th</a:t>
                      </a:r>
                      <a:endParaRPr lang="en-CA" sz="1800" b="1" i="0" u="none" strike="noStrike" dirty="0">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Final Test</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25</a:t>
                      </a:r>
                      <a:endParaRPr lang="en-CA" sz="1800" b="0" i="0" u="none" strike="noStrike">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2719550150"/>
                  </a:ext>
                </a:extLst>
              </a:tr>
              <a:tr h="331932">
                <a:tc>
                  <a:txBody>
                    <a:bodyPr/>
                    <a:lstStyle/>
                    <a:p>
                      <a:pPr algn="ctr" fontAlgn="ctr"/>
                      <a:r>
                        <a:rPr lang="en-CA" sz="1800" u="none" strike="noStrike">
                          <a:effectLst/>
                        </a:rPr>
                        <a:t>13-Dec-24</a:t>
                      </a:r>
                      <a:endParaRPr lang="en-CA" sz="1800" b="1"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r>
                        <a:rPr lang="en-CA" sz="1800" u="none" strike="noStrike">
                          <a:effectLst/>
                        </a:rPr>
                        <a:t>last day of classes</a:t>
                      </a:r>
                      <a:endParaRPr lang="en-CA" sz="1800" b="0" i="0" u="none" strike="noStrike">
                        <a:solidFill>
                          <a:srgbClr val="000000"/>
                        </a:solidFill>
                        <a:effectLst/>
                        <a:latin typeface="Calibri" panose="020F0502020204030204" pitchFamily="34" charset="0"/>
                      </a:endParaRPr>
                    </a:p>
                  </a:txBody>
                  <a:tcPr marL="16293" marR="16293" marT="16293" marB="0" anchor="ctr"/>
                </a:tc>
                <a:tc>
                  <a:txBody>
                    <a:bodyPr/>
                    <a:lstStyle/>
                    <a:p>
                      <a:pPr algn="ctr" fontAlgn="ctr"/>
                      <a:endParaRPr lang="en-CA" sz="1800" b="0" i="0" u="none" strike="noStrike" dirty="0">
                        <a:solidFill>
                          <a:srgbClr val="000000"/>
                        </a:solidFill>
                        <a:effectLst/>
                        <a:latin typeface="Calibri" panose="020F0502020204030204" pitchFamily="34" charset="0"/>
                      </a:endParaRPr>
                    </a:p>
                  </a:txBody>
                  <a:tcPr marL="16293" marR="16293" marT="16293" marB="0" anchor="ctr"/>
                </a:tc>
                <a:extLst>
                  <a:ext uri="{0D108BD9-81ED-4DB2-BD59-A6C34878D82A}">
                    <a16:rowId xmlns:a16="http://schemas.microsoft.com/office/drawing/2014/main" val="1677195736"/>
                  </a:ext>
                </a:extLst>
              </a:tr>
            </a:tbl>
          </a:graphicData>
        </a:graphic>
      </p:graphicFrame>
    </p:spTree>
    <p:extLst>
      <p:ext uri="{BB962C8B-B14F-4D97-AF65-F5344CB8AC3E}">
        <p14:creationId xmlns:p14="http://schemas.microsoft.com/office/powerpoint/2010/main" val="25729055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6808C5B-B6ED-1A84-50A5-158BD0B32CC4}"/>
              </a:ext>
            </a:extLst>
          </p:cNvPr>
          <p:cNvSpPr>
            <a:spLocks noGrp="1"/>
          </p:cNvSpPr>
          <p:nvPr>
            <p:ph type="title"/>
          </p:nvPr>
        </p:nvSpPr>
        <p:spPr>
          <a:xfrm>
            <a:off x="648930" y="629267"/>
            <a:ext cx="9252154" cy="1016654"/>
          </a:xfrm>
        </p:spPr>
        <p:txBody>
          <a:bodyPr>
            <a:normAutofit/>
          </a:bodyPr>
          <a:lstStyle/>
          <a:p>
            <a:r>
              <a:rPr lang="en-CA">
                <a:solidFill>
                  <a:srgbClr val="EBEBEB"/>
                </a:solidFill>
              </a:rPr>
              <a:t>Late assignments</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92E75741-9F1F-AE31-CBFD-0037EAEA2E8E}"/>
              </a:ext>
            </a:extLst>
          </p:cNvPr>
          <p:cNvSpPr>
            <a:spLocks noGrp="1"/>
          </p:cNvSpPr>
          <p:nvPr>
            <p:ph idx="1"/>
          </p:nvPr>
        </p:nvSpPr>
        <p:spPr>
          <a:xfrm>
            <a:off x="243414" y="2570044"/>
            <a:ext cx="5122606" cy="3658689"/>
          </a:xfrm>
        </p:spPr>
        <p:txBody>
          <a:bodyPr>
            <a:normAutofit/>
          </a:bodyPr>
          <a:lstStyle/>
          <a:p>
            <a:pPr>
              <a:lnSpc>
                <a:spcPct val="90000"/>
              </a:lnSpc>
            </a:pPr>
            <a:r>
              <a:rPr lang="en-US" sz="1900" dirty="0"/>
              <a:t>Late assignments can be submitted up to 3 days (72 hours) after the due date. However, there will be a penalty of 25% deducted from the total possible grade for the assignment for all allowed late submissions.</a:t>
            </a:r>
          </a:p>
          <a:p>
            <a:pPr>
              <a:lnSpc>
                <a:spcPct val="90000"/>
              </a:lnSpc>
            </a:pPr>
            <a:r>
              <a:rPr lang="en-US" sz="1900" dirty="0"/>
              <a:t>No submissions after 3 days will be accepted/automatic grade 0</a:t>
            </a:r>
          </a:p>
        </p:txBody>
      </p:sp>
      <p:pic>
        <p:nvPicPr>
          <p:cNvPr id="4" name="Picture 3" descr="A graph of a workload&#10;&#10;Description automatically generated with medium confidence">
            <a:extLst>
              <a:ext uri="{FF2B5EF4-FFF2-40B4-BE49-F238E27FC236}">
                <a16:creationId xmlns:a16="http://schemas.microsoft.com/office/drawing/2014/main" id="{28D1DB99-7EE5-09D0-D033-6F8E753164B5}"/>
              </a:ext>
            </a:extLst>
          </p:cNvPr>
          <p:cNvPicPr>
            <a:picLocks noChangeAspect="1"/>
          </p:cNvPicPr>
          <p:nvPr/>
        </p:nvPicPr>
        <p:blipFill>
          <a:blip r:embed="rId2"/>
          <a:stretch>
            <a:fillRect/>
          </a:stretch>
        </p:blipFill>
        <p:spPr>
          <a:xfrm>
            <a:off x="5481613" y="2715898"/>
            <a:ext cx="6221014" cy="3188270"/>
          </a:xfrm>
          <a:prstGeom prst="rect">
            <a:avLst/>
          </a:prstGeom>
          <a:effectLst/>
        </p:spPr>
      </p:pic>
    </p:spTree>
    <p:extLst>
      <p:ext uri="{BB962C8B-B14F-4D97-AF65-F5344CB8AC3E}">
        <p14:creationId xmlns:p14="http://schemas.microsoft.com/office/powerpoint/2010/main" val="306938096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3DA-B0C5-DA5E-51D6-6984D8C4835C}"/>
              </a:ext>
            </a:extLst>
          </p:cNvPr>
          <p:cNvSpPr>
            <a:spLocks noGrp="1"/>
          </p:cNvSpPr>
          <p:nvPr>
            <p:ph type="title"/>
          </p:nvPr>
        </p:nvSpPr>
        <p:spPr/>
        <p:txBody>
          <a:bodyPr anchor="t">
            <a:normAutofit/>
          </a:bodyPr>
          <a:lstStyle/>
          <a:p>
            <a:r>
              <a:rPr lang="en-US" b="1" kern="0">
                <a:effectLst/>
                <a:latin typeface="Segoe UI" panose="020B0502040204020203" pitchFamily="34" charset="0"/>
                <a:ea typeface="Segoe UI" panose="020B0502040204020203" pitchFamily="34" charset="0"/>
              </a:rPr>
              <a:t>Academic Integrity</a:t>
            </a:r>
            <a:br>
              <a:rPr lang="en-CA" b="1" kern="0">
                <a:effectLst/>
                <a:latin typeface="Segoe UI" panose="020B0502040204020203" pitchFamily="34" charset="0"/>
                <a:ea typeface="Segoe UI" panose="020B0502040204020203" pitchFamily="34" charset="0"/>
              </a:rPr>
            </a:br>
            <a:endParaRPr lang="en-CA"/>
          </a:p>
        </p:txBody>
      </p:sp>
      <p:sp>
        <p:nvSpPr>
          <p:cNvPr id="3" name="Content Placeholder 2">
            <a:extLst>
              <a:ext uri="{FF2B5EF4-FFF2-40B4-BE49-F238E27FC236}">
                <a16:creationId xmlns:a16="http://schemas.microsoft.com/office/drawing/2014/main" id="{352C6DA1-A0F2-314F-81A7-0AEAACB95C22}"/>
              </a:ext>
            </a:extLst>
          </p:cNvPr>
          <p:cNvSpPr>
            <a:spLocks noGrp="1"/>
          </p:cNvSpPr>
          <p:nvPr>
            <p:ph idx="1"/>
          </p:nvPr>
        </p:nvSpPr>
        <p:spPr>
          <a:xfrm>
            <a:off x="677334" y="2160590"/>
            <a:ext cx="5220430" cy="3701270"/>
          </a:xfrm>
        </p:spPr>
        <p:txBody>
          <a:bodyPr>
            <a:normAutofit/>
          </a:bodyPr>
          <a:lstStyle/>
          <a:p>
            <a:pPr marL="406400" marR="479425">
              <a:spcBef>
                <a:spcPts val="5"/>
              </a:spcBef>
              <a:spcAft>
                <a:spcPts val="0"/>
              </a:spcAft>
            </a:pPr>
            <a:r>
              <a:rPr lang="en-US" dirty="0">
                <a:effectLst/>
                <a:latin typeface="Segoe UI" panose="020B0502040204020203" pitchFamily="34" charset="0"/>
                <a:ea typeface="Segoe UI" panose="020B0502040204020203" pitchFamily="34" charset="0"/>
              </a:rPr>
              <a:t>Academic integrity is essentially </a:t>
            </a:r>
            <a:r>
              <a:rPr lang="en-US" b="1" dirty="0">
                <a:effectLst/>
                <a:latin typeface="Segoe UI" panose="020B0502040204020203" pitchFamily="34" charset="0"/>
                <a:ea typeface="Segoe UI" panose="020B0502040204020203" pitchFamily="34" charset="0"/>
              </a:rPr>
              <a:t>honesty </a:t>
            </a:r>
            <a:r>
              <a:rPr lang="en-US" dirty="0">
                <a:effectLst/>
                <a:latin typeface="Segoe UI" panose="020B0502040204020203" pitchFamily="34" charset="0"/>
                <a:ea typeface="Segoe UI" panose="020B0502040204020203" pitchFamily="34" charset="0"/>
              </a:rPr>
              <a:t>in all academic endeavors.</a:t>
            </a:r>
          </a:p>
          <a:p>
            <a:pPr marL="63500" marR="479425" indent="0">
              <a:spcBef>
                <a:spcPts val="5"/>
              </a:spcBef>
              <a:spcAft>
                <a:spcPts val="0"/>
              </a:spcAft>
              <a:buNone/>
            </a:pPr>
            <a:endParaRPr lang="en-US" dirty="0">
              <a:effectLst/>
              <a:latin typeface="Segoe UI" panose="020B0502040204020203" pitchFamily="34" charset="0"/>
              <a:ea typeface="Segoe UI" panose="020B0502040204020203" pitchFamily="34" charset="0"/>
            </a:endParaRPr>
          </a:p>
          <a:p>
            <a:pPr marL="406400" marR="479425">
              <a:spcBef>
                <a:spcPts val="5"/>
              </a:spcBef>
              <a:spcAft>
                <a:spcPts val="0"/>
              </a:spcAft>
            </a:pPr>
            <a:r>
              <a:rPr lang="en-US" dirty="0">
                <a:effectLst/>
                <a:latin typeface="Segoe UI" panose="020B0502040204020203" pitchFamily="34" charset="0"/>
                <a:ea typeface="Segoe UI" panose="020B0502040204020203" pitchFamily="34" charset="0"/>
              </a:rPr>
              <a:t>Academic integrity requires that students avoid all forms of academic misconduct or dishonesty, including plagiarism, cheating on tests or exams or any misrepresentation of academic accomplishment.</a:t>
            </a:r>
            <a:endParaRPr lang="en-CA" dirty="0">
              <a:effectLst/>
              <a:latin typeface="Segoe UI" panose="020B0502040204020203" pitchFamily="34" charset="0"/>
              <a:ea typeface="Segoe UI" panose="020B0502040204020203" pitchFamily="34" charset="0"/>
            </a:endParaRPr>
          </a:p>
          <a:p>
            <a:pPr marL="0" indent="0">
              <a:spcBef>
                <a:spcPts val="55"/>
              </a:spcBef>
              <a:buNone/>
            </a:pPr>
            <a:r>
              <a:rPr lang="en-US" dirty="0">
                <a:effectLst/>
                <a:latin typeface="Segoe UI" panose="020B0502040204020203" pitchFamily="34" charset="0"/>
                <a:ea typeface="Segoe UI" panose="020B0502040204020203" pitchFamily="34" charset="0"/>
              </a:rPr>
              <a:t> </a:t>
            </a:r>
            <a:endParaRPr lang="en-CA" dirty="0">
              <a:effectLst/>
              <a:latin typeface="Segoe UI" panose="020B0502040204020203" pitchFamily="34" charset="0"/>
              <a:ea typeface="Segoe UI" panose="020B0502040204020203" pitchFamily="34" charset="0"/>
            </a:endParaRPr>
          </a:p>
          <a:p>
            <a:endParaRPr lang="en-CA" dirty="0"/>
          </a:p>
        </p:txBody>
      </p:sp>
      <p:pic>
        <p:nvPicPr>
          <p:cNvPr id="3074" name="Picture 2" descr="10 ACADEMIC INTEGRITY ideas | information literacy, teaching english,  teaching">
            <a:extLst>
              <a:ext uri="{FF2B5EF4-FFF2-40B4-BE49-F238E27FC236}">
                <a16:creationId xmlns:a16="http://schemas.microsoft.com/office/drawing/2014/main" id="{E442397A-A12F-E173-2EB2-59BC1235F6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3120" y="1579360"/>
            <a:ext cx="4177460" cy="417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35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3342</TotalTime>
  <Words>663</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Segoe UI</vt:lpstr>
      <vt:lpstr>Times New Roman</vt:lpstr>
      <vt:lpstr>Wingdings 3</vt:lpstr>
      <vt:lpstr>Ion</vt:lpstr>
      <vt:lpstr>COSC41000 Deep Learning for Sequential Analysis Fall 2024</vt:lpstr>
      <vt:lpstr>LAND ACKNOWLEDGEMENT</vt:lpstr>
      <vt:lpstr>Class Details</vt:lpstr>
      <vt:lpstr>Contact Me</vt:lpstr>
      <vt:lpstr>Course Description</vt:lpstr>
      <vt:lpstr>Course Evaluation</vt:lpstr>
      <vt:lpstr>Important Dates</vt:lpstr>
      <vt:lpstr>Late assignments</vt:lpstr>
      <vt:lpstr>Academic Integrity </vt:lpstr>
      <vt:lpstr>Disclaimer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dc:title>
  <dc:creator>Satpal Sohal</dc:creator>
  <cp:lastModifiedBy>Priyamvada Tripathi</cp:lastModifiedBy>
  <cp:revision>95</cp:revision>
  <dcterms:created xsi:type="dcterms:W3CDTF">2021-11-22T19:01:02Z</dcterms:created>
  <dcterms:modified xsi:type="dcterms:W3CDTF">2024-09-09T02:46:49Z</dcterms:modified>
</cp:coreProperties>
</file>