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539" r:id="rId2"/>
    <p:sldId id="541" r:id="rId3"/>
    <p:sldId id="494" r:id="rId4"/>
    <p:sldId id="623" r:id="rId5"/>
    <p:sldId id="660" r:id="rId6"/>
    <p:sldId id="661" r:id="rId7"/>
    <p:sldId id="662" r:id="rId8"/>
    <p:sldId id="667" r:id="rId9"/>
    <p:sldId id="664" r:id="rId10"/>
    <p:sldId id="668" r:id="rId11"/>
    <p:sldId id="663" r:id="rId12"/>
    <p:sldId id="665" r:id="rId13"/>
    <p:sldId id="666" r:id="rId14"/>
    <p:sldId id="672" r:id="rId15"/>
    <p:sldId id="673" r:id="rId16"/>
    <p:sldId id="670" r:id="rId17"/>
    <p:sldId id="671" r:id="rId18"/>
    <p:sldId id="674" r:id="rId19"/>
    <p:sldId id="360" r:id="rId20"/>
    <p:sldId id="4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632" autoAdjust="0"/>
  </p:normalViewPr>
  <p:slideViewPr>
    <p:cSldViewPr snapToGrid="0">
      <p:cViewPr varScale="1">
        <p:scale>
          <a:sx n="108" d="100"/>
          <a:sy n="108" d="100"/>
        </p:scale>
        <p:origin x="6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E2D9F3-9022-8B6A-D69F-C2FC2DB432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97A05A9D-C6F0-81D1-E460-6E7A53231BE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8823FC-F295-4ADF-A8EC-7CAFF126EE53}" type="datetimeFigureOut">
              <a:rPr lang="en-CA" smtClean="0"/>
              <a:t>2024-03-29</a:t>
            </a:fld>
            <a:endParaRPr lang="en-CA"/>
          </a:p>
        </p:txBody>
      </p:sp>
      <p:sp>
        <p:nvSpPr>
          <p:cNvPr id="4" name="Footer Placeholder 3">
            <a:extLst>
              <a:ext uri="{FF2B5EF4-FFF2-40B4-BE49-F238E27FC236}">
                <a16:creationId xmlns:a16="http://schemas.microsoft.com/office/drawing/2014/main" id="{EBBC426B-9CDC-0674-52BC-D829637F96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3485D78D-DCE8-373A-B114-C1508AA140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464A18-51B9-453A-A8F1-4FD2D6BC861E}" type="slidenum">
              <a:rPr lang="en-CA" smtClean="0"/>
              <a:t>‹#›</a:t>
            </a:fld>
            <a:endParaRPr lang="en-CA"/>
          </a:p>
        </p:txBody>
      </p:sp>
    </p:spTree>
    <p:extLst>
      <p:ext uri="{BB962C8B-B14F-4D97-AF65-F5344CB8AC3E}">
        <p14:creationId xmlns:p14="http://schemas.microsoft.com/office/powerpoint/2010/main" val="26011299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CAFD0-1304-49DD-9B5C-3E6FD743CE61}" type="datetimeFigureOut">
              <a:rPr lang="en-CA" smtClean="0"/>
              <a:t>2024-03-29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B5C89-B32A-4C9E-9DC3-8FFB1ED9A3F3}" type="slidenum">
              <a:rPr lang="en-CA" smtClean="0"/>
              <a:t>‹#›</a:t>
            </a:fld>
            <a:endParaRPr lang="en-CA"/>
          </a:p>
        </p:txBody>
      </p:sp>
    </p:spTree>
    <p:extLst>
      <p:ext uri="{BB962C8B-B14F-4D97-AF65-F5344CB8AC3E}">
        <p14:creationId xmlns:p14="http://schemas.microsoft.com/office/powerpoint/2010/main" val="389523354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hydranet</a:t>
            </a:r>
            <a:endParaRPr lang="en-CA" dirty="0"/>
          </a:p>
        </p:txBody>
      </p:sp>
      <p:sp>
        <p:nvSpPr>
          <p:cNvPr id="4" name="Header Placeholder 3"/>
          <p:cNvSpPr>
            <a:spLocks noGrp="1"/>
          </p:cNvSpPr>
          <p:nvPr>
            <p:ph type="hdr" sz="quarter"/>
          </p:nvPr>
        </p:nvSpPr>
        <p:spPr/>
        <p:txBody>
          <a:bodyPr/>
          <a:lstStyle/>
          <a:p>
            <a:endParaRPr lang="en-CA"/>
          </a:p>
        </p:txBody>
      </p:sp>
      <p:sp>
        <p:nvSpPr>
          <p:cNvPr id="5" name="Slide Number Placeholder 4"/>
          <p:cNvSpPr>
            <a:spLocks noGrp="1"/>
          </p:cNvSpPr>
          <p:nvPr>
            <p:ph type="sldNum" sz="quarter" idx="5"/>
          </p:nvPr>
        </p:nvSpPr>
        <p:spPr/>
        <p:txBody>
          <a:bodyPr/>
          <a:lstStyle/>
          <a:p>
            <a:fld id="{A00B5C89-B32A-4C9E-9DC3-8FFB1ED9A3F3}" type="slidenum">
              <a:rPr lang="en-CA" smtClean="0"/>
              <a:t>5</a:t>
            </a:fld>
            <a:endParaRPr lang="en-CA"/>
          </a:p>
        </p:txBody>
      </p:sp>
    </p:spTree>
    <p:extLst>
      <p:ext uri="{BB962C8B-B14F-4D97-AF65-F5344CB8AC3E}">
        <p14:creationId xmlns:p14="http://schemas.microsoft.com/office/powerpoint/2010/main" val="4189172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1008F-C8E0-4ACF-87CE-407A7AB9D2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63AFD76-DB79-440C-B9FD-5C3BC56E0A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D7AC714-E933-4C17-B3CC-D2437F126CE3}"/>
              </a:ext>
            </a:extLst>
          </p:cNvPr>
          <p:cNvSpPr>
            <a:spLocks noGrp="1"/>
          </p:cNvSpPr>
          <p:nvPr>
            <p:ph type="dt" sz="half" idx="10"/>
          </p:nvPr>
        </p:nvSpPr>
        <p:spPr/>
        <p:txBody>
          <a:bodyPr/>
          <a:lstStyle/>
          <a:p>
            <a:fld id="{3F7400D9-86DE-4480-A54B-4FE9059C0D38}" type="datetime1">
              <a:rPr lang="en-CA" smtClean="0"/>
              <a:t>2024-03-29</a:t>
            </a:fld>
            <a:endParaRPr lang="en-CA"/>
          </a:p>
        </p:txBody>
      </p:sp>
      <p:sp>
        <p:nvSpPr>
          <p:cNvPr id="5" name="Footer Placeholder 4">
            <a:extLst>
              <a:ext uri="{FF2B5EF4-FFF2-40B4-BE49-F238E27FC236}">
                <a16:creationId xmlns:a16="http://schemas.microsoft.com/office/drawing/2014/main" id="{A22E63C3-EC20-4D24-A7A5-99595247DF0A}"/>
              </a:ext>
            </a:extLst>
          </p:cNvPr>
          <p:cNvSpPr>
            <a:spLocks noGrp="1"/>
          </p:cNvSpPr>
          <p:nvPr>
            <p:ph type="ftr" sz="quarter" idx="11"/>
          </p:nvPr>
        </p:nvSpPr>
        <p:spPr/>
        <p:txBody>
          <a:bodyPr/>
          <a:lstStyle/>
          <a:p>
            <a:r>
              <a:rPr lang="en-US"/>
              <a:t> Prepared by: Noopa Jagadeesh </a:t>
            </a:r>
            <a:endParaRPr lang="en-CA" dirty="0"/>
          </a:p>
        </p:txBody>
      </p:sp>
      <p:sp>
        <p:nvSpPr>
          <p:cNvPr id="6" name="Slide Number Placeholder 5">
            <a:extLst>
              <a:ext uri="{FF2B5EF4-FFF2-40B4-BE49-F238E27FC236}">
                <a16:creationId xmlns:a16="http://schemas.microsoft.com/office/drawing/2014/main" id="{AC98D86B-9516-4863-8CF3-6FC433D98DFB}"/>
              </a:ext>
            </a:extLst>
          </p:cNvPr>
          <p:cNvSpPr>
            <a:spLocks noGrp="1"/>
          </p:cNvSpPr>
          <p:nvPr>
            <p:ph type="sldNum" sz="quarter" idx="12"/>
          </p:nvPr>
        </p:nvSpPr>
        <p:spPr/>
        <p:txBody>
          <a:bodyPr/>
          <a:lstStyle/>
          <a:p>
            <a:fld id="{B20BAE8A-BB5C-499D-956E-1AE79ABD6EE1}" type="slidenum">
              <a:rPr lang="en-CA" smtClean="0"/>
              <a:t>‹#›</a:t>
            </a:fld>
            <a:endParaRPr lang="en-CA"/>
          </a:p>
        </p:txBody>
      </p:sp>
      <p:pic>
        <p:nvPicPr>
          <p:cNvPr id="10" name="Picture 9">
            <a:extLst>
              <a:ext uri="{FF2B5EF4-FFF2-40B4-BE49-F238E27FC236}">
                <a16:creationId xmlns:a16="http://schemas.microsoft.com/office/drawing/2014/main" id="{79B2E9BB-A3DB-1681-0C9F-CF88556865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0" y="23813"/>
            <a:ext cx="1524000" cy="870857"/>
          </a:xfrm>
          <a:prstGeom prst="rect">
            <a:avLst/>
          </a:prstGeom>
        </p:spPr>
      </p:pic>
      <p:sp>
        <p:nvSpPr>
          <p:cNvPr id="11" name="TextBox 10">
            <a:extLst>
              <a:ext uri="{FF2B5EF4-FFF2-40B4-BE49-F238E27FC236}">
                <a16:creationId xmlns:a16="http://schemas.microsoft.com/office/drawing/2014/main" id="{6324142E-5985-986F-5F46-83031089CA94}"/>
              </a:ext>
            </a:extLst>
          </p:cNvPr>
          <p:cNvSpPr txBox="1"/>
          <p:nvPr userDrawn="1"/>
        </p:nvSpPr>
        <p:spPr>
          <a:xfrm>
            <a:off x="5008228" y="6408107"/>
            <a:ext cx="3800212" cy="261610"/>
          </a:xfrm>
          <a:prstGeom prst="rect">
            <a:avLst/>
          </a:prstGeom>
          <a:noFill/>
        </p:spPr>
        <p:txBody>
          <a:bodyPr wrap="square" rtlCol="0">
            <a:spAutoFit/>
          </a:bodyPr>
          <a:lstStyle/>
          <a:p>
            <a:r>
              <a:rPr lang="en-US" sz="1100" dirty="0">
                <a:solidFill>
                  <a:schemeClr val="bg1">
                    <a:lumMod val="50000"/>
                  </a:schemeClr>
                </a:solidFill>
              </a:rPr>
              <a:t>Prepared by: Noopa Jagadeesh</a:t>
            </a:r>
            <a:endParaRPr lang="en-CA" sz="1100" dirty="0">
              <a:solidFill>
                <a:schemeClr val="bg1">
                  <a:lumMod val="50000"/>
                </a:schemeClr>
              </a:solidFill>
            </a:endParaRPr>
          </a:p>
        </p:txBody>
      </p:sp>
    </p:spTree>
    <p:extLst>
      <p:ext uri="{BB962C8B-B14F-4D97-AF65-F5344CB8AC3E}">
        <p14:creationId xmlns:p14="http://schemas.microsoft.com/office/powerpoint/2010/main" val="383012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E1BB-BFF2-4EF1-852C-87BCC5D7267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055B967-6551-4889-8FA2-99F55791C9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3744A2-2F3B-4A7E-AFB3-888B3709B6C3}"/>
              </a:ext>
            </a:extLst>
          </p:cNvPr>
          <p:cNvSpPr>
            <a:spLocks noGrp="1"/>
          </p:cNvSpPr>
          <p:nvPr>
            <p:ph type="dt" sz="half" idx="10"/>
          </p:nvPr>
        </p:nvSpPr>
        <p:spPr/>
        <p:txBody>
          <a:bodyPr/>
          <a:lstStyle/>
          <a:p>
            <a:fld id="{B444AA2C-AF1D-4002-8C8F-C9A44C9DBB86}" type="datetime1">
              <a:rPr lang="en-CA" smtClean="0"/>
              <a:t>2024-03-29</a:t>
            </a:fld>
            <a:endParaRPr lang="en-CA"/>
          </a:p>
        </p:txBody>
      </p:sp>
      <p:sp>
        <p:nvSpPr>
          <p:cNvPr id="5" name="Footer Placeholder 4">
            <a:extLst>
              <a:ext uri="{FF2B5EF4-FFF2-40B4-BE49-F238E27FC236}">
                <a16:creationId xmlns:a16="http://schemas.microsoft.com/office/drawing/2014/main" id="{BBB0927F-D5B6-4AD1-AB89-94030809718F}"/>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6" name="Slide Number Placeholder 5">
            <a:extLst>
              <a:ext uri="{FF2B5EF4-FFF2-40B4-BE49-F238E27FC236}">
                <a16:creationId xmlns:a16="http://schemas.microsoft.com/office/drawing/2014/main" id="{414FED54-3A85-49D8-8B5A-321DF10A113B}"/>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303432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D8EEF7-D4BC-4B4B-BCDE-584DABF08D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C5C893F-6FC0-449B-934B-4D8D4ADB95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9F96A0-0767-4CF4-8446-D75A04810174}"/>
              </a:ext>
            </a:extLst>
          </p:cNvPr>
          <p:cNvSpPr>
            <a:spLocks noGrp="1"/>
          </p:cNvSpPr>
          <p:nvPr>
            <p:ph type="dt" sz="half" idx="10"/>
          </p:nvPr>
        </p:nvSpPr>
        <p:spPr/>
        <p:txBody>
          <a:bodyPr/>
          <a:lstStyle/>
          <a:p>
            <a:fld id="{B4F7C83C-B940-41E9-81CB-4C94F8FECD65}" type="datetime1">
              <a:rPr lang="en-CA" smtClean="0"/>
              <a:t>2024-03-29</a:t>
            </a:fld>
            <a:endParaRPr lang="en-CA"/>
          </a:p>
        </p:txBody>
      </p:sp>
      <p:sp>
        <p:nvSpPr>
          <p:cNvPr id="5" name="Footer Placeholder 4">
            <a:extLst>
              <a:ext uri="{FF2B5EF4-FFF2-40B4-BE49-F238E27FC236}">
                <a16:creationId xmlns:a16="http://schemas.microsoft.com/office/drawing/2014/main" id="{4BF10C2E-D640-44C9-8FF1-4467BA7288F1}"/>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6" name="Slide Number Placeholder 5">
            <a:extLst>
              <a:ext uri="{FF2B5EF4-FFF2-40B4-BE49-F238E27FC236}">
                <a16:creationId xmlns:a16="http://schemas.microsoft.com/office/drawing/2014/main" id="{A51BCDB1-8322-4F47-B889-DC52B9E3CC0F}"/>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355332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4E9E-9BF0-4DD5-A3A1-C965EDB643B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AE6BCAC-AFCE-4994-A766-A70F8553E4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ECFD9B4-5FE8-4785-A08B-17707B5CB890}"/>
              </a:ext>
            </a:extLst>
          </p:cNvPr>
          <p:cNvSpPr>
            <a:spLocks noGrp="1"/>
          </p:cNvSpPr>
          <p:nvPr>
            <p:ph type="dt" sz="half" idx="10"/>
          </p:nvPr>
        </p:nvSpPr>
        <p:spPr/>
        <p:txBody>
          <a:bodyPr/>
          <a:lstStyle/>
          <a:p>
            <a:fld id="{E5DE4CAD-042C-49BD-91F1-70F47E6DB0D7}" type="datetime1">
              <a:rPr lang="en-CA" smtClean="0"/>
              <a:t>2024-03-29</a:t>
            </a:fld>
            <a:endParaRPr lang="en-CA"/>
          </a:p>
        </p:txBody>
      </p:sp>
      <p:sp>
        <p:nvSpPr>
          <p:cNvPr id="5" name="Footer Placeholder 4">
            <a:extLst>
              <a:ext uri="{FF2B5EF4-FFF2-40B4-BE49-F238E27FC236}">
                <a16:creationId xmlns:a16="http://schemas.microsoft.com/office/drawing/2014/main" id="{6E89BC0D-E2F7-4AD2-B91F-E0C5B58434EA}"/>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6" name="Slide Number Placeholder 5">
            <a:extLst>
              <a:ext uri="{FF2B5EF4-FFF2-40B4-BE49-F238E27FC236}">
                <a16:creationId xmlns:a16="http://schemas.microsoft.com/office/drawing/2014/main" id="{ABBD864F-221F-4961-B548-49D82DB8A578}"/>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282538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DD49-699B-4173-8E41-1E87770E28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32AACA3-CD43-492C-9E98-9772A43B38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EFA482DE-E19B-460B-A840-3801DAB9D3BC}"/>
              </a:ext>
            </a:extLst>
          </p:cNvPr>
          <p:cNvSpPr>
            <a:spLocks noGrp="1"/>
          </p:cNvSpPr>
          <p:nvPr>
            <p:ph type="sldNum" sz="quarter" idx="12"/>
          </p:nvPr>
        </p:nvSpPr>
        <p:spPr/>
        <p:txBody>
          <a:bodyPr/>
          <a:lstStyle/>
          <a:p>
            <a:fld id="{B20BAE8A-BB5C-499D-956E-1AE79ABD6EE1}" type="slidenum">
              <a:rPr lang="en-CA" smtClean="0"/>
              <a:t>‹#›</a:t>
            </a:fld>
            <a:endParaRPr lang="en-CA" dirty="0"/>
          </a:p>
        </p:txBody>
      </p:sp>
    </p:spTree>
    <p:extLst>
      <p:ext uri="{BB962C8B-B14F-4D97-AF65-F5344CB8AC3E}">
        <p14:creationId xmlns:p14="http://schemas.microsoft.com/office/powerpoint/2010/main" val="346800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9043D-28D5-4AB6-8C4F-2E2F52F2AE0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0000A08-8818-4118-B8A1-CA6FC65E54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3BC2B05-54F9-43F0-8A0F-458F53A15D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118220B-380C-40C2-BAA0-63084E608851}"/>
              </a:ext>
            </a:extLst>
          </p:cNvPr>
          <p:cNvSpPr>
            <a:spLocks noGrp="1"/>
          </p:cNvSpPr>
          <p:nvPr>
            <p:ph type="dt" sz="half" idx="10"/>
          </p:nvPr>
        </p:nvSpPr>
        <p:spPr/>
        <p:txBody>
          <a:bodyPr/>
          <a:lstStyle/>
          <a:p>
            <a:fld id="{5DB6136B-B861-4758-9255-83FD7DAA412E}" type="datetime1">
              <a:rPr lang="en-CA" smtClean="0"/>
              <a:t>2024-03-29</a:t>
            </a:fld>
            <a:endParaRPr lang="en-CA"/>
          </a:p>
        </p:txBody>
      </p:sp>
      <p:sp>
        <p:nvSpPr>
          <p:cNvPr id="6" name="Footer Placeholder 5">
            <a:extLst>
              <a:ext uri="{FF2B5EF4-FFF2-40B4-BE49-F238E27FC236}">
                <a16:creationId xmlns:a16="http://schemas.microsoft.com/office/drawing/2014/main" id="{0CF32AB5-A839-4EBD-937B-5CB2A717FF92}"/>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7" name="Slide Number Placeholder 6">
            <a:extLst>
              <a:ext uri="{FF2B5EF4-FFF2-40B4-BE49-F238E27FC236}">
                <a16:creationId xmlns:a16="http://schemas.microsoft.com/office/drawing/2014/main" id="{72F00424-7CC3-4AEC-97D3-D03865F8C1BD}"/>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295929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8A0A2-4B9C-43BB-B6F7-F4CC0563C4F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9C8AABF-462F-44EF-85AC-4F6554411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74D384-24AC-4D48-BDA6-E9E22121F0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4880B71-B94F-45B3-A3AB-9CCEF5AE9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468893-D0C8-402C-824B-4DF5594DE6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AF32958-A02C-4BEE-B01C-C7395D3A13D8}"/>
              </a:ext>
            </a:extLst>
          </p:cNvPr>
          <p:cNvSpPr>
            <a:spLocks noGrp="1"/>
          </p:cNvSpPr>
          <p:nvPr>
            <p:ph type="dt" sz="half" idx="10"/>
          </p:nvPr>
        </p:nvSpPr>
        <p:spPr/>
        <p:txBody>
          <a:bodyPr/>
          <a:lstStyle/>
          <a:p>
            <a:fld id="{EA50C4DE-09D6-423D-A3AD-CE89D76E195A}" type="datetime1">
              <a:rPr lang="en-CA" smtClean="0"/>
              <a:t>2024-03-29</a:t>
            </a:fld>
            <a:endParaRPr lang="en-CA"/>
          </a:p>
        </p:txBody>
      </p:sp>
      <p:sp>
        <p:nvSpPr>
          <p:cNvPr id="8" name="Footer Placeholder 7">
            <a:extLst>
              <a:ext uri="{FF2B5EF4-FFF2-40B4-BE49-F238E27FC236}">
                <a16:creationId xmlns:a16="http://schemas.microsoft.com/office/drawing/2014/main" id="{80F4CA3A-B5DA-4BEB-A590-0090BA261946}"/>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9" name="Slide Number Placeholder 8">
            <a:extLst>
              <a:ext uri="{FF2B5EF4-FFF2-40B4-BE49-F238E27FC236}">
                <a16:creationId xmlns:a16="http://schemas.microsoft.com/office/drawing/2014/main" id="{A7B8F72A-A037-4625-B794-F9E13219FB27}"/>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23034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A177-1B9A-4E62-BE87-4BB6FEF1F7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F73CFC9-1A64-40FC-90A0-BBCEFC88B103}"/>
              </a:ext>
            </a:extLst>
          </p:cNvPr>
          <p:cNvSpPr>
            <a:spLocks noGrp="1"/>
          </p:cNvSpPr>
          <p:nvPr>
            <p:ph type="dt" sz="half" idx="10"/>
          </p:nvPr>
        </p:nvSpPr>
        <p:spPr/>
        <p:txBody>
          <a:bodyPr/>
          <a:lstStyle/>
          <a:p>
            <a:fld id="{1D4A29FC-C61F-42C0-B5FE-4C1C5DECA842}" type="datetime1">
              <a:rPr lang="en-CA" smtClean="0"/>
              <a:t>2024-03-29</a:t>
            </a:fld>
            <a:endParaRPr lang="en-CA"/>
          </a:p>
        </p:txBody>
      </p:sp>
      <p:sp>
        <p:nvSpPr>
          <p:cNvPr id="4" name="Footer Placeholder 3">
            <a:extLst>
              <a:ext uri="{FF2B5EF4-FFF2-40B4-BE49-F238E27FC236}">
                <a16:creationId xmlns:a16="http://schemas.microsoft.com/office/drawing/2014/main" id="{873443A5-D5A1-4BD4-8213-5F54A325EE61}"/>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5" name="Slide Number Placeholder 4">
            <a:extLst>
              <a:ext uri="{FF2B5EF4-FFF2-40B4-BE49-F238E27FC236}">
                <a16:creationId xmlns:a16="http://schemas.microsoft.com/office/drawing/2014/main" id="{8E505489-22E4-40D8-86F9-F9CBD78AC61D}"/>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301709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A59B0E-6A14-4C7F-8769-9A271D4B60BD}"/>
              </a:ext>
            </a:extLst>
          </p:cNvPr>
          <p:cNvSpPr>
            <a:spLocks noGrp="1"/>
          </p:cNvSpPr>
          <p:nvPr>
            <p:ph type="dt" sz="half" idx="10"/>
          </p:nvPr>
        </p:nvSpPr>
        <p:spPr/>
        <p:txBody>
          <a:bodyPr/>
          <a:lstStyle/>
          <a:p>
            <a:fld id="{176DB856-F953-473C-B045-23E612A93AE6}" type="datetime1">
              <a:rPr lang="en-CA" smtClean="0"/>
              <a:t>2024-03-29</a:t>
            </a:fld>
            <a:endParaRPr lang="en-CA"/>
          </a:p>
        </p:txBody>
      </p:sp>
      <p:sp>
        <p:nvSpPr>
          <p:cNvPr id="3" name="Footer Placeholder 2">
            <a:extLst>
              <a:ext uri="{FF2B5EF4-FFF2-40B4-BE49-F238E27FC236}">
                <a16:creationId xmlns:a16="http://schemas.microsoft.com/office/drawing/2014/main" id="{61897663-BA4E-4263-937B-23A18B6B719B}"/>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4" name="Slide Number Placeholder 3">
            <a:extLst>
              <a:ext uri="{FF2B5EF4-FFF2-40B4-BE49-F238E27FC236}">
                <a16:creationId xmlns:a16="http://schemas.microsoft.com/office/drawing/2014/main" id="{8157A4C3-F1BE-4E1D-A78B-D502979B1C80}"/>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378853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85B7-7C37-4DEE-929B-620341239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153B3D3-9CEF-4463-A6D0-C0D1D99373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5FF6670-A8D4-4A07-8DDF-215753202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B9CB0-C6C5-4E7F-8E9A-48CF58FD70C3}"/>
              </a:ext>
            </a:extLst>
          </p:cNvPr>
          <p:cNvSpPr>
            <a:spLocks noGrp="1"/>
          </p:cNvSpPr>
          <p:nvPr>
            <p:ph type="dt" sz="half" idx="10"/>
          </p:nvPr>
        </p:nvSpPr>
        <p:spPr/>
        <p:txBody>
          <a:bodyPr/>
          <a:lstStyle/>
          <a:p>
            <a:fld id="{49FA785C-E538-43B7-91CF-D1BAF1BF59CB}" type="datetime1">
              <a:rPr lang="en-CA" smtClean="0"/>
              <a:t>2024-03-29</a:t>
            </a:fld>
            <a:endParaRPr lang="en-CA"/>
          </a:p>
        </p:txBody>
      </p:sp>
      <p:sp>
        <p:nvSpPr>
          <p:cNvPr id="6" name="Footer Placeholder 5">
            <a:extLst>
              <a:ext uri="{FF2B5EF4-FFF2-40B4-BE49-F238E27FC236}">
                <a16:creationId xmlns:a16="http://schemas.microsoft.com/office/drawing/2014/main" id="{72CE5FB0-0518-4B01-9A9D-E99BA6C0646D}"/>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7" name="Slide Number Placeholder 6">
            <a:extLst>
              <a:ext uri="{FF2B5EF4-FFF2-40B4-BE49-F238E27FC236}">
                <a16:creationId xmlns:a16="http://schemas.microsoft.com/office/drawing/2014/main" id="{8317CB48-C11E-4503-94E8-FDFD0E0D1965}"/>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126697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2813-0EB3-4D6B-9B7F-9F04DC971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44D2EDB-9B1B-47EC-BCE1-EE57DE22E1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B046055-275D-4938-BFFF-D9E3751BC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2FCDB-2170-4355-A616-CE4FE9B17E41}"/>
              </a:ext>
            </a:extLst>
          </p:cNvPr>
          <p:cNvSpPr>
            <a:spLocks noGrp="1"/>
          </p:cNvSpPr>
          <p:nvPr>
            <p:ph type="dt" sz="half" idx="10"/>
          </p:nvPr>
        </p:nvSpPr>
        <p:spPr/>
        <p:txBody>
          <a:bodyPr/>
          <a:lstStyle/>
          <a:p>
            <a:fld id="{6DEBE9B8-F405-4E4F-9482-A5E43223E20E}" type="datetime1">
              <a:rPr lang="en-CA" smtClean="0"/>
              <a:t>2024-03-29</a:t>
            </a:fld>
            <a:endParaRPr lang="en-CA"/>
          </a:p>
        </p:txBody>
      </p:sp>
      <p:sp>
        <p:nvSpPr>
          <p:cNvPr id="6" name="Footer Placeholder 5">
            <a:extLst>
              <a:ext uri="{FF2B5EF4-FFF2-40B4-BE49-F238E27FC236}">
                <a16:creationId xmlns:a16="http://schemas.microsoft.com/office/drawing/2014/main" id="{2EC53BF5-8A58-440D-9722-CA0839256D27}"/>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7" name="Slide Number Placeholder 6">
            <a:extLst>
              <a:ext uri="{FF2B5EF4-FFF2-40B4-BE49-F238E27FC236}">
                <a16:creationId xmlns:a16="http://schemas.microsoft.com/office/drawing/2014/main" id="{72D3371E-FFDE-4B5A-B107-7CAA72B59C08}"/>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201714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1956AE-29B3-472E-B05B-5701EF8E71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CF9E3DA-367F-46E2-AEB8-E76011B44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D277F6-002F-4098-B9C7-B200832E71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F37E7-BC08-4A03-A330-8535A2F15B65}" type="datetime1">
              <a:rPr lang="en-CA" smtClean="0"/>
              <a:t>2024-03-29</a:t>
            </a:fld>
            <a:endParaRPr lang="en-CA"/>
          </a:p>
        </p:txBody>
      </p:sp>
      <p:sp>
        <p:nvSpPr>
          <p:cNvPr id="5" name="Footer Placeholder 4">
            <a:extLst>
              <a:ext uri="{FF2B5EF4-FFF2-40B4-BE49-F238E27FC236}">
                <a16:creationId xmlns:a16="http://schemas.microsoft.com/office/drawing/2014/main" id="{D57CFCD5-B84E-44B6-87DB-892458CE35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Prepared by: Noopa Jagadeesh </a:t>
            </a:r>
            <a:endParaRPr lang="en-CA" dirty="0"/>
          </a:p>
        </p:txBody>
      </p:sp>
      <p:sp>
        <p:nvSpPr>
          <p:cNvPr id="6" name="Slide Number Placeholder 5">
            <a:extLst>
              <a:ext uri="{FF2B5EF4-FFF2-40B4-BE49-F238E27FC236}">
                <a16:creationId xmlns:a16="http://schemas.microsoft.com/office/drawing/2014/main" id="{65A5FB8C-C590-44C8-B933-D89CB5B68D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BAE8A-BB5C-499D-956E-1AE79ABD6EE1}" type="slidenum">
              <a:rPr lang="en-CA" smtClean="0"/>
              <a:t>‹#›</a:t>
            </a:fld>
            <a:endParaRPr lang="en-CA"/>
          </a:p>
        </p:txBody>
      </p:sp>
      <p:pic>
        <p:nvPicPr>
          <p:cNvPr id="7" name="Picture 6">
            <a:extLst>
              <a:ext uri="{FF2B5EF4-FFF2-40B4-BE49-F238E27FC236}">
                <a16:creationId xmlns:a16="http://schemas.microsoft.com/office/drawing/2014/main" id="{B1928650-A937-B290-F342-4CD1AC52203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68000" y="136525"/>
            <a:ext cx="1524000" cy="870857"/>
          </a:xfrm>
          <a:prstGeom prst="rect">
            <a:avLst/>
          </a:prstGeom>
        </p:spPr>
      </p:pic>
    </p:spTree>
    <p:extLst>
      <p:ext uri="{BB962C8B-B14F-4D97-AF65-F5344CB8AC3E}">
        <p14:creationId xmlns:p14="http://schemas.microsoft.com/office/powerpoint/2010/main" val="3770602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FBCC-EFE7-15A0-6CD6-4F83F919F2C5}"/>
              </a:ext>
            </a:extLst>
          </p:cNvPr>
          <p:cNvSpPr>
            <a:spLocks noGrp="1"/>
          </p:cNvSpPr>
          <p:nvPr>
            <p:ph type="ctrTitle"/>
          </p:nvPr>
        </p:nvSpPr>
        <p:spPr/>
        <p:txBody>
          <a:bodyPr/>
          <a:lstStyle/>
          <a:p>
            <a:r>
              <a:rPr lang="en-US" dirty="0"/>
              <a:t>Week-11</a:t>
            </a:r>
            <a:endParaRPr lang="en-CA" dirty="0"/>
          </a:p>
        </p:txBody>
      </p:sp>
      <p:sp>
        <p:nvSpPr>
          <p:cNvPr id="3" name="Subtitle 2">
            <a:extLst>
              <a:ext uri="{FF2B5EF4-FFF2-40B4-BE49-F238E27FC236}">
                <a16:creationId xmlns:a16="http://schemas.microsoft.com/office/drawing/2014/main" id="{3DD647E1-2E4B-BEA1-B645-1D668CD3C85F}"/>
              </a:ext>
            </a:extLst>
          </p:cNvPr>
          <p:cNvSpPr>
            <a:spLocks noGrp="1"/>
          </p:cNvSpPr>
          <p:nvPr>
            <p:ph type="subTitle" idx="1"/>
          </p:nvPr>
        </p:nvSpPr>
        <p:spPr/>
        <p:txBody>
          <a:bodyPr/>
          <a:lstStyle/>
          <a:p>
            <a:pPr algn="ctr"/>
            <a:r>
              <a:rPr lang="en-US" dirty="0"/>
              <a:t>COSC 32001 Computer Vision</a:t>
            </a:r>
          </a:p>
          <a:p>
            <a:r>
              <a:rPr lang="en-US" dirty="0"/>
              <a:t>				 	Noopa Jagadeesh</a:t>
            </a:r>
          </a:p>
          <a:p>
            <a:r>
              <a:rPr lang="en-US" dirty="0"/>
              <a:t>                                                       	Date: 28 March 2024</a:t>
            </a:r>
            <a:endParaRPr lang="en-CA" dirty="0"/>
          </a:p>
        </p:txBody>
      </p:sp>
      <p:sp>
        <p:nvSpPr>
          <p:cNvPr id="5" name="Slide Number Placeholder 4">
            <a:extLst>
              <a:ext uri="{FF2B5EF4-FFF2-40B4-BE49-F238E27FC236}">
                <a16:creationId xmlns:a16="http://schemas.microsoft.com/office/drawing/2014/main" id="{3AD5D439-1197-4ABF-242A-270553BEB512}"/>
              </a:ext>
            </a:extLst>
          </p:cNvPr>
          <p:cNvSpPr>
            <a:spLocks noGrp="1"/>
          </p:cNvSpPr>
          <p:nvPr>
            <p:ph type="sldNum" sz="quarter" idx="12"/>
          </p:nvPr>
        </p:nvSpPr>
        <p:spPr/>
        <p:txBody>
          <a:bodyPr/>
          <a:lstStyle/>
          <a:p>
            <a:fld id="{B20BAE8A-BB5C-499D-956E-1AE79ABD6EE1}" type="slidenum">
              <a:rPr lang="en-CA" smtClean="0"/>
              <a:t>1</a:t>
            </a:fld>
            <a:endParaRPr lang="en-CA" dirty="0"/>
          </a:p>
        </p:txBody>
      </p:sp>
    </p:spTree>
    <p:extLst>
      <p:ext uri="{BB962C8B-B14F-4D97-AF65-F5344CB8AC3E}">
        <p14:creationId xmlns:p14="http://schemas.microsoft.com/office/powerpoint/2010/main" val="261735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4A5A-2449-C799-6F26-D90095FE43CA}"/>
              </a:ext>
            </a:extLst>
          </p:cNvPr>
          <p:cNvSpPr>
            <a:spLocks noGrp="1"/>
          </p:cNvSpPr>
          <p:nvPr>
            <p:ph type="title"/>
          </p:nvPr>
        </p:nvSpPr>
        <p:spPr>
          <a:xfrm>
            <a:off x="838200" y="136525"/>
            <a:ext cx="10515600" cy="797850"/>
          </a:xfrm>
        </p:spPr>
        <p:txBody>
          <a:bodyPr/>
          <a:lstStyle/>
          <a:p>
            <a:r>
              <a:rPr lang="en-CA" b="1" dirty="0"/>
              <a:t>Histogram Equalization</a:t>
            </a:r>
            <a:endParaRPr lang="en-CA" dirty="0"/>
          </a:p>
        </p:txBody>
      </p:sp>
      <p:sp>
        <p:nvSpPr>
          <p:cNvPr id="3" name="Footer Placeholder 2">
            <a:extLst>
              <a:ext uri="{FF2B5EF4-FFF2-40B4-BE49-F238E27FC236}">
                <a16:creationId xmlns:a16="http://schemas.microsoft.com/office/drawing/2014/main" id="{338E0770-7469-3BEF-0BDE-BE95913850D1}"/>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EE695B5F-EEEA-200E-573A-A04D62C7BCC2}"/>
              </a:ext>
            </a:extLst>
          </p:cNvPr>
          <p:cNvSpPr>
            <a:spLocks noGrp="1"/>
          </p:cNvSpPr>
          <p:nvPr>
            <p:ph type="sldNum" sz="quarter" idx="12"/>
          </p:nvPr>
        </p:nvSpPr>
        <p:spPr/>
        <p:txBody>
          <a:bodyPr/>
          <a:lstStyle/>
          <a:p>
            <a:fld id="{B20BAE8A-BB5C-499D-956E-1AE79ABD6EE1}" type="slidenum">
              <a:rPr lang="en-CA" smtClean="0"/>
              <a:t>10</a:t>
            </a:fld>
            <a:endParaRPr lang="en-CA"/>
          </a:p>
        </p:txBody>
      </p:sp>
      <p:sp>
        <p:nvSpPr>
          <p:cNvPr id="6" name="TextBox 5">
            <a:extLst>
              <a:ext uri="{FF2B5EF4-FFF2-40B4-BE49-F238E27FC236}">
                <a16:creationId xmlns:a16="http://schemas.microsoft.com/office/drawing/2014/main" id="{3E9B2229-3A1F-52A8-A541-C2F9545BA19F}"/>
              </a:ext>
            </a:extLst>
          </p:cNvPr>
          <p:cNvSpPr txBox="1"/>
          <p:nvPr/>
        </p:nvSpPr>
        <p:spPr>
          <a:xfrm>
            <a:off x="838200" y="934375"/>
            <a:ext cx="10880324" cy="646331"/>
          </a:xfrm>
          <a:prstGeom prst="rect">
            <a:avLst/>
          </a:prstGeom>
          <a:noFill/>
        </p:spPr>
        <p:txBody>
          <a:bodyPr wrap="square">
            <a:spAutoFit/>
          </a:bodyPr>
          <a:lstStyle/>
          <a:p>
            <a:pPr marL="285750" indent="-285750">
              <a:buFont typeface="Arial" panose="020B0604020202020204" pitchFamily="34" charset="0"/>
              <a:buChar char="•"/>
            </a:pPr>
            <a:r>
              <a:rPr lang="en-CA" dirty="0"/>
              <a:t>Histogram Equalization is a method of redistributing the pixel intensity so that all the intensities are more or less equally distributed.</a:t>
            </a:r>
          </a:p>
        </p:txBody>
      </p:sp>
      <p:pic>
        <p:nvPicPr>
          <p:cNvPr id="8" name="Picture 7">
            <a:extLst>
              <a:ext uri="{FF2B5EF4-FFF2-40B4-BE49-F238E27FC236}">
                <a16:creationId xmlns:a16="http://schemas.microsoft.com/office/drawing/2014/main" id="{96FCE969-AA1C-701B-952F-BF4AC03CC411}"/>
              </a:ext>
            </a:extLst>
          </p:cNvPr>
          <p:cNvPicPr>
            <a:picLocks noChangeAspect="1"/>
          </p:cNvPicPr>
          <p:nvPr/>
        </p:nvPicPr>
        <p:blipFill>
          <a:blip r:embed="rId2"/>
          <a:stretch>
            <a:fillRect/>
          </a:stretch>
        </p:blipFill>
        <p:spPr>
          <a:xfrm>
            <a:off x="1330911" y="1669704"/>
            <a:ext cx="5424996" cy="2226099"/>
          </a:xfrm>
          <a:prstGeom prst="rect">
            <a:avLst/>
          </a:prstGeom>
        </p:spPr>
      </p:pic>
      <p:pic>
        <p:nvPicPr>
          <p:cNvPr id="10" name="Picture 9">
            <a:extLst>
              <a:ext uri="{FF2B5EF4-FFF2-40B4-BE49-F238E27FC236}">
                <a16:creationId xmlns:a16="http://schemas.microsoft.com/office/drawing/2014/main" id="{0A84ADBB-8AE5-626A-81DF-21FD84102F73}"/>
              </a:ext>
            </a:extLst>
          </p:cNvPr>
          <p:cNvPicPr>
            <a:picLocks noChangeAspect="1"/>
          </p:cNvPicPr>
          <p:nvPr/>
        </p:nvPicPr>
        <p:blipFill>
          <a:blip r:embed="rId3"/>
          <a:stretch>
            <a:fillRect/>
          </a:stretch>
        </p:blipFill>
        <p:spPr>
          <a:xfrm>
            <a:off x="1330911" y="4041253"/>
            <a:ext cx="5424996" cy="2359502"/>
          </a:xfrm>
          <a:prstGeom prst="rect">
            <a:avLst/>
          </a:prstGeom>
        </p:spPr>
      </p:pic>
      <p:sp>
        <p:nvSpPr>
          <p:cNvPr id="12" name="TextBox 11">
            <a:extLst>
              <a:ext uri="{FF2B5EF4-FFF2-40B4-BE49-F238E27FC236}">
                <a16:creationId xmlns:a16="http://schemas.microsoft.com/office/drawing/2014/main" id="{05A59C67-3508-87FE-BE93-D8C9B7F81C94}"/>
              </a:ext>
            </a:extLst>
          </p:cNvPr>
          <p:cNvSpPr txBox="1"/>
          <p:nvPr/>
        </p:nvSpPr>
        <p:spPr>
          <a:xfrm>
            <a:off x="6953435" y="3887344"/>
            <a:ext cx="2305975" cy="1477328"/>
          </a:xfrm>
          <a:prstGeom prst="rect">
            <a:avLst/>
          </a:prstGeom>
          <a:noFill/>
          <a:ln>
            <a:solidFill>
              <a:srgbClr val="00B0F0"/>
            </a:solidFill>
          </a:ln>
        </p:spPr>
        <p:txBody>
          <a:bodyPr wrap="square">
            <a:spAutoFit/>
          </a:bodyPr>
          <a:lstStyle/>
          <a:p>
            <a:r>
              <a:rPr lang="en-CA" dirty="0"/>
              <a:t>In the first plot all the</a:t>
            </a:r>
          </a:p>
          <a:p>
            <a:r>
              <a:rPr lang="en-CA" dirty="0"/>
              <a:t>pixels are tend to be in the dark region that's why the first image is</a:t>
            </a:r>
          </a:p>
          <a:p>
            <a:r>
              <a:rPr lang="en-CA" dirty="0"/>
              <a:t>dark.</a:t>
            </a:r>
          </a:p>
        </p:txBody>
      </p:sp>
      <p:sp>
        <p:nvSpPr>
          <p:cNvPr id="14" name="TextBox 13">
            <a:extLst>
              <a:ext uri="{FF2B5EF4-FFF2-40B4-BE49-F238E27FC236}">
                <a16:creationId xmlns:a16="http://schemas.microsoft.com/office/drawing/2014/main" id="{ACA22D02-F90C-634A-70CE-80ECA9A77D5A}"/>
              </a:ext>
            </a:extLst>
          </p:cNvPr>
          <p:cNvSpPr txBox="1"/>
          <p:nvPr/>
        </p:nvSpPr>
        <p:spPr>
          <a:xfrm>
            <a:off x="9390530" y="3878885"/>
            <a:ext cx="2421385" cy="923330"/>
          </a:xfrm>
          <a:prstGeom prst="rect">
            <a:avLst/>
          </a:prstGeom>
          <a:noFill/>
          <a:ln>
            <a:solidFill>
              <a:srgbClr val="00B0F0"/>
            </a:solidFill>
          </a:ln>
        </p:spPr>
        <p:txBody>
          <a:bodyPr wrap="square">
            <a:spAutoFit/>
          </a:bodyPr>
          <a:lstStyle/>
          <a:p>
            <a:r>
              <a:rPr lang="en-CA" dirty="0"/>
              <a:t>In the second plot it is a more evenly distributed curve. </a:t>
            </a:r>
          </a:p>
        </p:txBody>
      </p:sp>
      <p:sp>
        <p:nvSpPr>
          <p:cNvPr id="16" name="TextBox 15">
            <a:extLst>
              <a:ext uri="{FF2B5EF4-FFF2-40B4-BE49-F238E27FC236}">
                <a16:creationId xmlns:a16="http://schemas.microsoft.com/office/drawing/2014/main" id="{9A5EAF08-81A6-EF5A-A111-5A64BE307B94}"/>
              </a:ext>
            </a:extLst>
          </p:cNvPr>
          <p:cNvSpPr txBox="1"/>
          <p:nvPr/>
        </p:nvSpPr>
        <p:spPr>
          <a:xfrm>
            <a:off x="6953435" y="5399593"/>
            <a:ext cx="4885853" cy="1077218"/>
          </a:xfrm>
          <a:prstGeom prst="rect">
            <a:avLst/>
          </a:prstGeom>
          <a:noFill/>
          <a:ln>
            <a:solidFill>
              <a:srgbClr val="7030A0"/>
            </a:solidFill>
          </a:ln>
        </p:spPr>
        <p:txBody>
          <a:bodyPr wrap="square">
            <a:spAutoFit/>
          </a:bodyPr>
          <a:lstStyle/>
          <a:p>
            <a:r>
              <a:rPr lang="en-CA" sz="1600" dirty="0"/>
              <a:t>The CDF plot is actually what tells us about it and we can see it went from ramping up quickly to leveling off in the first graph whereas  a linear ramp which in graph two, means that they're more or less equally distributed.</a:t>
            </a:r>
          </a:p>
        </p:txBody>
      </p:sp>
      <p:pic>
        <p:nvPicPr>
          <p:cNvPr id="18" name="Picture 17">
            <a:extLst>
              <a:ext uri="{FF2B5EF4-FFF2-40B4-BE49-F238E27FC236}">
                <a16:creationId xmlns:a16="http://schemas.microsoft.com/office/drawing/2014/main" id="{A2B695B2-3CE0-102B-15E7-8EA02FFE9528}"/>
              </a:ext>
            </a:extLst>
          </p:cNvPr>
          <p:cNvPicPr>
            <a:picLocks noChangeAspect="1"/>
          </p:cNvPicPr>
          <p:nvPr/>
        </p:nvPicPr>
        <p:blipFill>
          <a:blip r:embed="rId4"/>
          <a:stretch>
            <a:fillRect/>
          </a:stretch>
        </p:blipFill>
        <p:spPr>
          <a:xfrm>
            <a:off x="3024701" y="2185566"/>
            <a:ext cx="1538422" cy="351897"/>
          </a:xfrm>
          <a:prstGeom prst="rect">
            <a:avLst/>
          </a:prstGeom>
        </p:spPr>
      </p:pic>
    </p:spTree>
    <p:extLst>
      <p:ext uri="{BB962C8B-B14F-4D97-AF65-F5344CB8AC3E}">
        <p14:creationId xmlns:p14="http://schemas.microsoft.com/office/powerpoint/2010/main" val="1859960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4FAFD-3DF9-42C7-BDF9-382A1FA127C7}"/>
              </a:ext>
            </a:extLst>
          </p:cNvPr>
          <p:cNvSpPr>
            <a:spLocks noGrp="1"/>
          </p:cNvSpPr>
          <p:nvPr>
            <p:ph type="title"/>
          </p:nvPr>
        </p:nvSpPr>
        <p:spPr>
          <a:xfrm>
            <a:off x="838200" y="136525"/>
            <a:ext cx="10515600" cy="724609"/>
          </a:xfrm>
        </p:spPr>
        <p:txBody>
          <a:bodyPr>
            <a:normAutofit/>
          </a:bodyPr>
          <a:lstStyle/>
          <a:p>
            <a:r>
              <a:rPr lang="en-CA" b="1" dirty="0"/>
              <a:t>Adaptive Histogram Equalization</a:t>
            </a:r>
            <a:endParaRPr lang="en-CA" dirty="0"/>
          </a:p>
        </p:txBody>
      </p:sp>
      <p:sp>
        <p:nvSpPr>
          <p:cNvPr id="3" name="Footer Placeholder 2">
            <a:extLst>
              <a:ext uri="{FF2B5EF4-FFF2-40B4-BE49-F238E27FC236}">
                <a16:creationId xmlns:a16="http://schemas.microsoft.com/office/drawing/2014/main" id="{AB6CEFE3-39BF-4F5A-721D-C952976DFBD6}"/>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E16ADC87-4298-98BE-7512-627D477345D4}"/>
              </a:ext>
            </a:extLst>
          </p:cNvPr>
          <p:cNvSpPr>
            <a:spLocks noGrp="1"/>
          </p:cNvSpPr>
          <p:nvPr>
            <p:ph type="sldNum" sz="quarter" idx="12"/>
          </p:nvPr>
        </p:nvSpPr>
        <p:spPr/>
        <p:txBody>
          <a:bodyPr/>
          <a:lstStyle/>
          <a:p>
            <a:fld id="{B20BAE8A-BB5C-499D-956E-1AE79ABD6EE1}" type="slidenum">
              <a:rPr lang="en-CA" smtClean="0"/>
              <a:t>11</a:t>
            </a:fld>
            <a:endParaRPr lang="en-CA"/>
          </a:p>
        </p:txBody>
      </p:sp>
      <p:sp>
        <p:nvSpPr>
          <p:cNvPr id="6" name="TextBox 5">
            <a:extLst>
              <a:ext uri="{FF2B5EF4-FFF2-40B4-BE49-F238E27FC236}">
                <a16:creationId xmlns:a16="http://schemas.microsoft.com/office/drawing/2014/main" id="{FA2EC04D-6B5C-7627-FEDE-83E6095952B3}"/>
              </a:ext>
            </a:extLst>
          </p:cNvPr>
          <p:cNvSpPr txBox="1"/>
          <p:nvPr/>
        </p:nvSpPr>
        <p:spPr>
          <a:xfrm>
            <a:off x="838200" y="955181"/>
            <a:ext cx="10773792" cy="1200329"/>
          </a:xfrm>
          <a:prstGeom prst="rect">
            <a:avLst/>
          </a:prstGeom>
          <a:noFill/>
        </p:spPr>
        <p:txBody>
          <a:bodyPr wrap="square">
            <a:spAutoFit/>
          </a:bodyPr>
          <a:lstStyle/>
          <a:p>
            <a:pPr marL="285750" indent="-285750">
              <a:buFont typeface="Arial" panose="020B0604020202020204" pitchFamily="34" charset="0"/>
              <a:buChar char="•"/>
            </a:pPr>
            <a:r>
              <a:rPr lang="en-CA" dirty="0"/>
              <a:t>Adaptive Histogram Equalization differs from ordinary histogram equalization in the respect that the adaptive method computes several histograms, each corresponding to a distinct section of the image, and uses them to redistribute the lightness values of the image. It is therefore suitable for improving the local contrast and enhancing the definitions of edges in each region of an image.</a:t>
            </a:r>
          </a:p>
        </p:txBody>
      </p:sp>
      <p:pic>
        <p:nvPicPr>
          <p:cNvPr id="8" name="Picture 7">
            <a:extLst>
              <a:ext uri="{FF2B5EF4-FFF2-40B4-BE49-F238E27FC236}">
                <a16:creationId xmlns:a16="http://schemas.microsoft.com/office/drawing/2014/main" id="{CBD3D479-AC99-D588-916E-553A2EBB005E}"/>
              </a:ext>
            </a:extLst>
          </p:cNvPr>
          <p:cNvPicPr>
            <a:picLocks noChangeAspect="1"/>
          </p:cNvPicPr>
          <p:nvPr/>
        </p:nvPicPr>
        <p:blipFill>
          <a:blip r:embed="rId2"/>
          <a:stretch>
            <a:fillRect/>
          </a:stretch>
        </p:blipFill>
        <p:spPr>
          <a:xfrm>
            <a:off x="2471231" y="2520367"/>
            <a:ext cx="7249537" cy="2829320"/>
          </a:xfrm>
          <a:prstGeom prst="rect">
            <a:avLst/>
          </a:prstGeom>
        </p:spPr>
      </p:pic>
    </p:spTree>
    <p:extLst>
      <p:ext uri="{BB962C8B-B14F-4D97-AF65-F5344CB8AC3E}">
        <p14:creationId xmlns:p14="http://schemas.microsoft.com/office/powerpoint/2010/main" val="3044648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4FAFD-3DF9-42C7-BDF9-382A1FA127C7}"/>
              </a:ext>
            </a:extLst>
          </p:cNvPr>
          <p:cNvSpPr>
            <a:spLocks noGrp="1"/>
          </p:cNvSpPr>
          <p:nvPr>
            <p:ph type="title"/>
          </p:nvPr>
        </p:nvSpPr>
        <p:spPr>
          <a:xfrm>
            <a:off x="838200" y="136525"/>
            <a:ext cx="10515600" cy="724609"/>
          </a:xfrm>
        </p:spPr>
        <p:txBody>
          <a:bodyPr>
            <a:normAutofit/>
          </a:bodyPr>
          <a:lstStyle/>
          <a:p>
            <a:r>
              <a:rPr lang="en-CA" b="1" dirty="0"/>
              <a:t>Contrastive Limited Adaptive Equalization</a:t>
            </a:r>
            <a:endParaRPr lang="en-CA" dirty="0"/>
          </a:p>
        </p:txBody>
      </p:sp>
      <p:sp>
        <p:nvSpPr>
          <p:cNvPr id="3" name="Footer Placeholder 2">
            <a:extLst>
              <a:ext uri="{FF2B5EF4-FFF2-40B4-BE49-F238E27FC236}">
                <a16:creationId xmlns:a16="http://schemas.microsoft.com/office/drawing/2014/main" id="{AB6CEFE3-39BF-4F5A-721D-C952976DFBD6}"/>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E16ADC87-4298-98BE-7512-627D477345D4}"/>
              </a:ext>
            </a:extLst>
          </p:cNvPr>
          <p:cNvSpPr>
            <a:spLocks noGrp="1"/>
          </p:cNvSpPr>
          <p:nvPr>
            <p:ph type="sldNum" sz="quarter" idx="12"/>
          </p:nvPr>
        </p:nvSpPr>
        <p:spPr/>
        <p:txBody>
          <a:bodyPr/>
          <a:lstStyle/>
          <a:p>
            <a:fld id="{B20BAE8A-BB5C-499D-956E-1AE79ABD6EE1}" type="slidenum">
              <a:rPr lang="en-CA" smtClean="0"/>
              <a:t>12</a:t>
            </a:fld>
            <a:endParaRPr lang="en-CA"/>
          </a:p>
        </p:txBody>
      </p:sp>
      <p:sp>
        <p:nvSpPr>
          <p:cNvPr id="6" name="TextBox 5">
            <a:extLst>
              <a:ext uri="{FF2B5EF4-FFF2-40B4-BE49-F238E27FC236}">
                <a16:creationId xmlns:a16="http://schemas.microsoft.com/office/drawing/2014/main" id="{11F59C98-66F4-8A27-F79A-D162F5D8E7BF}"/>
              </a:ext>
            </a:extLst>
          </p:cNvPr>
          <p:cNvSpPr txBox="1"/>
          <p:nvPr/>
        </p:nvSpPr>
        <p:spPr>
          <a:xfrm>
            <a:off x="838200" y="986131"/>
            <a:ext cx="10762695" cy="1200329"/>
          </a:xfrm>
          <a:prstGeom prst="rect">
            <a:avLst/>
          </a:prstGeom>
          <a:noFill/>
        </p:spPr>
        <p:txBody>
          <a:bodyPr wrap="square">
            <a:spAutoFit/>
          </a:bodyPr>
          <a:lstStyle/>
          <a:p>
            <a:pPr marL="285750" indent="-285750">
              <a:buFont typeface="Arial" panose="020B0604020202020204" pitchFamily="34" charset="0"/>
              <a:buChar char="•"/>
            </a:pPr>
            <a:r>
              <a:rPr lang="en-CA" dirty="0"/>
              <a:t>Contrast Limited AHE (CLAHE) differs from adaptive histogram equalization in its contrast limiting. In the case of CLAHE, the contrast limiting procedure is applied to each neighborhood from which a transformation function is derived. CLAHE was developed to prevent the over amplification of noise that adaptive histogram equalization can give rise to.</a:t>
            </a:r>
          </a:p>
        </p:txBody>
      </p:sp>
      <p:pic>
        <p:nvPicPr>
          <p:cNvPr id="8" name="Picture 7">
            <a:extLst>
              <a:ext uri="{FF2B5EF4-FFF2-40B4-BE49-F238E27FC236}">
                <a16:creationId xmlns:a16="http://schemas.microsoft.com/office/drawing/2014/main" id="{96CB18E8-5F0A-77ED-49F9-2B11C859CB7B}"/>
              </a:ext>
            </a:extLst>
          </p:cNvPr>
          <p:cNvPicPr>
            <a:picLocks noChangeAspect="1"/>
          </p:cNvPicPr>
          <p:nvPr/>
        </p:nvPicPr>
        <p:blipFill>
          <a:blip r:embed="rId2"/>
          <a:stretch>
            <a:fillRect/>
          </a:stretch>
        </p:blipFill>
        <p:spPr>
          <a:xfrm>
            <a:off x="1016363" y="2311457"/>
            <a:ext cx="2524477" cy="2896004"/>
          </a:xfrm>
          <a:prstGeom prst="rect">
            <a:avLst/>
          </a:prstGeom>
        </p:spPr>
      </p:pic>
      <p:pic>
        <p:nvPicPr>
          <p:cNvPr id="10" name="Picture 9">
            <a:extLst>
              <a:ext uri="{FF2B5EF4-FFF2-40B4-BE49-F238E27FC236}">
                <a16:creationId xmlns:a16="http://schemas.microsoft.com/office/drawing/2014/main" id="{9C3798B0-BB1C-32EF-9622-9A453968115A}"/>
              </a:ext>
            </a:extLst>
          </p:cNvPr>
          <p:cNvPicPr>
            <a:picLocks noChangeAspect="1"/>
          </p:cNvPicPr>
          <p:nvPr/>
        </p:nvPicPr>
        <p:blipFill>
          <a:blip r:embed="rId3"/>
          <a:stretch>
            <a:fillRect/>
          </a:stretch>
        </p:blipFill>
        <p:spPr>
          <a:xfrm>
            <a:off x="4340725" y="2186460"/>
            <a:ext cx="2617545" cy="3021001"/>
          </a:xfrm>
          <a:prstGeom prst="rect">
            <a:avLst/>
          </a:prstGeom>
        </p:spPr>
      </p:pic>
      <p:pic>
        <p:nvPicPr>
          <p:cNvPr id="12" name="Picture 11">
            <a:extLst>
              <a:ext uri="{FF2B5EF4-FFF2-40B4-BE49-F238E27FC236}">
                <a16:creationId xmlns:a16="http://schemas.microsoft.com/office/drawing/2014/main" id="{4689D10A-2960-FF6E-F413-FFAEE53F78FB}"/>
              </a:ext>
            </a:extLst>
          </p:cNvPr>
          <p:cNvPicPr>
            <a:picLocks noChangeAspect="1"/>
          </p:cNvPicPr>
          <p:nvPr/>
        </p:nvPicPr>
        <p:blipFill>
          <a:blip r:embed="rId4"/>
          <a:stretch>
            <a:fillRect/>
          </a:stretch>
        </p:blipFill>
        <p:spPr>
          <a:xfrm>
            <a:off x="7758155" y="2249536"/>
            <a:ext cx="3458058" cy="3019846"/>
          </a:xfrm>
          <a:prstGeom prst="rect">
            <a:avLst/>
          </a:prstGeom>
        </p:spPr>
      </p:pic>
    </p:spTree>
    <p:extLst>
      <p:ext uri="{BB962C8B-B14F-4D97-AF65-F5344CB8AC3E}">
        <p14:creationId xmlns:p14="http://schemas.microsoft.com/office/powerpoint/2010/main" val="4137083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4FAFD-3DF9-42C7-BDF9-382A1FA127C7}"/>
              </a:ext>
            </a:extLst>
          </p:cNvPr>
          <p:cNvSpPr>
            <a:spLocks noGrp="1"/>
          </p:cNvSpPr>
          <p:nvPr>
            <p:ph type="title"/>
          </p:nvPr>
        </p:nvSpPr>
        <p:spPr>
          <a:xfrm>
            <a:off x="838200" y="136525"/>
            <a:ext cx="10515600" cy="499113"/>
          </a:xfrm>
        </p:spPr>
        <p:txBody>
          <a:bodyPr>
            <a:normAutofit fontScale="90000"/>
          </a:bodyPr>
          <a:lstStyle/>
          <a:p>
            <a:r>
              <a:rPr lang="en-CA" b="1" dirty="0"/>
              <a:t>Contrastive Limited Adaptive Equalization</a:t>
            </a:r>
            <a:endParaRPr lang="en-CA" dirty="0"/>
          </a:p>
        </p:txBody>
      </p:sp>
      <p:sp>
        <p:nvSpPr>
          <p:cNvPr id="3" name="Footer Placeholder 2">
            <a:extLst>
              <a:ext uri="{FF2B5EF4-FFF2-40B4-BE49-F238E27FC236}">
                <a16:creationId xmlns:a16="http://schemas.microsoft.com/office/drawing/2014/main" id="{AB6CEFE3-39BF-4F5A-721D-C952976DFBD6}"/>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E16ADC87-4298-98BE-7512-627D477345D4}"/>
              </a:ext>
            </a:extLst>
          </p:cNvPr>
          <p:cNvSpPr>
            <a:spLocks noGrp="1"/>
          </p:cNvSpPr>
          <p:nvPr>
            <p:ph type="sldNum" sz="quarter" idx="12"/>
          </p:nvPr>
        </p:nvSpPr>
        <p:spPr/>
        <p:txBody>
          <a:bodyPr/>
          <a:lstStyle/>
          <a:p>
            <a:fld id="{B20BAE8A-BB5C-499D-956E-1AE79ABD6EE1}" type="slidenum">
              <a:rPr lang="en-CA" smtClean="0"/>
              <a:t>13</a:t>
            </a:fld>
            <a:endParaRPr lang="en-CA"/>
          </a:p>
        </p:txBody>
      </p:sp>
      <p:pic>
        <p:nvPicPr>
          <p:cNvPr id="6" name="Picture 5">
            <a:extLst>
              <a:ext uri="{FF2B5EF4-FFF2-40B4-BE49-F238E27FC236}">
                <a16:creationId xmlns:a16="http://schemas.microsoft.com/office/drawing/2014/main" id="{DD231389-3385-8443-2257-5701CCB24C4B}"/>
              </a:ext>
            </a:extLst>
          </p:cNvPr>
          <p:cNvPicPr>
            <a:picLocks noChangeAspect="1"/>
          </p:cNvPicPr>
          <p:nvPr/>
        </p:nvPicPr>
        <p:blipFill>
          <a:blip r:embed="rId2"/>
          <a:stretch>
            <a:fillRect/>
          </a:stretch>
        </p:blipFill>
        <p:spPr>
          <a:xfrm>
            <a:off x="2199731" y="635638"/>
            <a:ext cx="7906853" cy="2724530"/>
          </a:xfrm>
          <a:prstGeom prst="rect">
            <a:avLst/>
          </a:prstGeom>
        </p:spPr>
      </p:pic>
      <p:pic>
        <p:nvPicPr>
          <p:cNvPr id="8" name="Picture 7">
            <a:extLst>
              <a:ext uri="{FF2B5EF4-FFF2-40B4-BE49-F238E27FC236}">
                <a16:creationId xmlns:a16="http://schemas.microsoft.com/office/drawing/2014/main" id="{FFD40E72-C0F6-8825-2268-014218ACFC5D}"/>
              </a:ext>
            </a:extLst>
          </p:cNvPr>
          <p:cNvPicPr>
            <a:picLocks noChangeAspect="1"/>
          </p:cNvPicPr>
          <p:nvPr/>
        </p:nvPicPr>
        <p:blipFill>
          <a:blip r:embed="rId3"/>
          <a:stretch>
            <a:fillRect/>
          </a:stretch>
        </p:blipFill>
        <p:spPr>
          <a:xfrm>
            <a:off x="2199731" y="3360168"/>
            <a:ext cx="7849695" cy="2629267"/>
          </a:xfrm>
          <a:prstGeom prst="rect">
            <a:avLst/>
          </a:prstGeom>
        </p:spPr>
      </p:pic>
      <p:pic>
        <p:nvPicPr>
          <p:cNvPr id="10" name="Picture 9">
            <a:extLst>
              <a:ext uri="{FF2B5EF4-FFF2-40B4-BE49-F238E27FC236}">
                <a16:creationId xmlns:a16="http://schemas.microsoft.com/office/drawing/2014/main" id="{BBF272F4-8687-16A4-A072-33479F5AF14C}"/>
              </a:ext>
            </a:extLst>
          </p:cNvPr>
          <p:cNvPicPr>
            <a:picLocks noChangeAspect="1"/>
          </p:cNvPicPr>
          <p:nvPr/>
        </p:nvPicPr>
        <p:blipFill>
          <a:blip r:embed="rId4"/>
          <a:stretch>
            <a:fillRect/>
          </a:stretch>
        </p:blipFill>
        <p:spPr>
          <a:xfrm>
            <a:off x="2728441" y="6075374"/>
            <a:ext cx="6792273" cy="247685"/>
          </a:xfrm>
          <a:prstGeom prst="rect">
            <a:avLst/>
          </a:prstGeom>
        </p:spPr>
      </p:pic>
    </p:spTree>
    <p:extLst>
      <p:ext uri="{BB962C8B-B14F-4D97-AF65-F5344CB8AC3E}">
        <p14:creationId xmlns:p14="http://schemas.microsoft.com/office/powerpoint/2010/main" val="238279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EB61-7093-5983-F1A0-FF523DC97B99}"/>
              </a:ext>
            </a:extLst>
          </p:cNvPr>
          <p:cNvSpPr>
            <a:spLocks noGrp="1"/>
          </p:cNvSpPr>
          <p:nvPr>
            <p:ph type="title"/>
          </p:nvPr>
        </p:nvSpPr>
        <p:spPr>
          <a:xfrm>
            <a:off x="838200" y="3105535"/>
            <a:ext cx="10515600" cy="646929"/>
          </a:xfrm>
        </p:spPr>
        <p:txBody>
          <a:bodyPr>
            <a:normAutofit fontScale="90000"/>
          </a:bodyPr>
          <a:lstStyle/>
          <a:p>
            <a:pPr algn="ctr"/>
            <a:r>
              <a:rPr lang="en-CA" b="1" dirty="0"/>
              <a:t>Histogram and Back Projection</a:t>
            </a:r>
          </a:p>
        </p:txBody>
      </p:sp>
      <p:sp>
        <p:nvSpPr>
          <p:cNvPr id="3" name="Footer Placeholder 2">
            <a:extLst>
              <a:ext uri="{FF2B5EF4-FFF2-40B4-BE49-F238E27FC236}">
                <a16:creationId xmlns:a16="http://schemas.microsoft.com/office/drawing/2014/main" id="{8EEB2B93-1B4F-0917-7E3E-4708F2E1E615}"/>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2BA1D521-BDF7-0EA8-DDF5-5ACBEB8E8D3D}"/>
              </a:ext>
            </a:extLst>
          </p:cNvPr>
          <p:cNvSpPr>
            <a:spLocks noGrp="1"/>
          </p:cNvSpPr>
          <p:nvPr>
            <p:ph type="sldNum" sz="quarter" idx="12"/>
          </p:nvPr>
        </p:nvSpPr>
        <p:spPr/>
        <p:txBody>
          <a:bodyPr/>
          <a:lstStyle/>
          <a:p>
            <a:fld id="{B20BAE8A-BB5C-499D-956E-1AE79ABD6EE1}" type="slidenum">
              <a:rPr lang="en-CA" smtClean="0"/>
              <a:t>14</a:t>
            </a:fld>
            <a:endParaRPr lang="en-CA"/>
          </a:p>
        </p:txBody>
      </p:sp>
    </p:spTree>
    <p:extLst>
      <p:ext uri="{BB962C8B-B14F-4D97-AF65-F5344CB8AC3E}">
        <p14:creationId xmlns:p14="http://schemas.microsoft.com/office/powerpoint/2010/main" val="122633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EB61-7093-5983-F1A0-FF523DC97B99}"/>
              </a:ext>
            </a:extLst>
          </p:cNvPr>
          <p:cNvSpPr>
            <a:spLocks noGrp="1"/>
          </p:cNvSpPr>
          <p:nvPr>
            <p:ph type="title"/>
          </p:nvPr>
        </p:nvSpPr>
        <p:spPr>
          <a:xfrm>
            <a:off x="838200" y="323464"/>
            <a:ext cx="10515600" cy="646929"/>
          </a:xfrm>
        </p:spPr>
        <p:txBody>
          <a:bodyPr>
            <a:normAutofit fontScale="90000"/>
          </a:bodyPr>
          <a:lstStyle/>
          <a:p>
            <a:r>
              <a:rPr lang="en-CA" b="1" dirty="0"/>
              <a:t>Histogram and Back Projection</a:t>
            </a:r>
          </a:p>
        </p:txBody>
      </p:sp>
      <p:sp>
        <p:nvSpPr>
          <p:cNvPr id="3" name="Footer Placeholder 2">
            <a:extLst>
              <a:ext uri="{FF2B5EF4-FFF2-40B4-BE49-F238E27FC236}">
                <a16:creationId xmlns:a16="http://schemas.microsoft.com/office/drawing/2014/main" id="{8EEB2B93-1B4F-0917-7E3E-4708F2E1E615}"/>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2BA1D521-BDF7-0EA8-DDF5-5ACBEB8E8D3D}"/>
              </a:ext>
            </a:extLst>
          </p:cNvPr>
          <p:cNvSpPr>
            <a:spLocks noGrp="1"/>
          </p:cNvSpPr>
          <p:nvPr>
            <p:ph type="sldNum" sz="quarter" idx="12"/>
          </p:nvPr>
        </p:nvSpPr>
        <p:spPr/>
        <p:txBody>
          <a:bodyPr/>
          <a:lstStyle/>
          <a:p>
            <a:fld id="{B20BAE8A-BB5C-499D-956E-1AE79ABD6EE1}" type="slidenum">
              <a:rPr lang="en-CA" smtClean="0"/>
              <a:t>15</a:t>
            </a:fld>
            <a:endParaRPr lang="en-CA"/>
          </a:p>
        </p:txBody>
      </p:sp>
      <p:sp>
        <p:nvSpPr>
          <p:cNvPr id="6" name="TextBox 5">
            <a:extLst>
              <a:ext uri="{FF2B5EF4-FFF2-40B4-BE49-F238E27FC236}">
                <a16:creationId xmlns:a16="http://schemas.microsoft.com/office/drawing/2014/main" id="{10D02D45-E602-B6A9-DA96-66EB23985601}"/>
              </a:ext>
            </a:extLst>
          </p:cNvPr>
          <p:cNvSpPr txBox="1"/>
          <p:nvPr/>
        </p:nvSpPr>
        <p:spPr>
          <a:xfrm>
            <a:off x="660646" y="1156718"/>
            <a:ext cx="10693153" cy="923330"/>
          </a:xfrm>
          <a:prstGeom prst="rect">
            <a:avLst/>
          </a:prstGeom>
          <a:noFill/>
        </p:spPr>
        <p:txBody>
          <a:bodyPr wrap="square">
            <a:spAutoFit/>
          </a:bodyPr>
          <a:lstStyle/>
          <a:p>
            <a:pPr marL="285750" indent="-285750">
              <a:buFont typeface="Arial" panose="020B0604020202020204" pitchFamily="34" charset="0"/>
              <a:buChar char="•"/>
            </a:pPr>
            <a:r>
              <a:rPr lang="en-CA" dirty="0"/>
              <a:t>Back Projection is a way of recording how well the pixels of a given image fit the distribution of pixels in a histogram model. For Back Projection, you calculate the histogram model of a feature and then use it to find this feature in an image.</a:t>
            </a:r>
          </a:p>
        </p:txBody>
      </p:sp>
      <p:pic>
        <p:nvPicPr>
          <p:cNvPr id="8" name="Picture 7">
            <a:extLst>
              <a:ext uri="{FF2B5EF4-FFF2-40B4-BE49-F238E27FC236}">
                <a16:creationId xmlns:a16="http://schemas.microsoft.com/office/drawing/2014/main" id="{5F9296AA-EA00-B787-A8CF-416AEDAC3E87}"/>
              </a:ext>
            </a:extLst>
          </p:cNvPr>
          <p:cNvPicPr>
            <a:picLocks noChangeAspect="1"/>
          </p:cNvPicPr>
          <p:nvPr/>
        </p:nvPicPr>
        <p:blipFill>
          <a:blip r:embed="rId2"/>
          <a:stretch>
            <a:fillRect/>
          </a:stretch>
        </p:blipFill>
        <p:spPr>
          <a:xfrm>
            <a:off x="1132791" y="2490656"/>
            <a:ext cx="1190791" cy="1876687"/>
          </a:xfrm>
          <a:prstGeom prst="rect">
            <a:avLst/>
          </a:prstGeom>
        </p:spPr>
      </p:pic>
      <p:sp>
        <p:nvSpPr>
          <p:cNvPr id="10" name="TextBox 9">
            <a:extLst>
              <a:ext uri="{FF2B5EF4-FFF2-40B4-BE49-F238E27FC236}">
                <a16:creationId xmlns:a16="http://schemas.microsoft.com/office/drawing/2014/main" id="{B8A5225F-EDD3-A82F-288E-D2831558BBCE}"/>
              </a:ext>
            </a:extLst>
          </p:cNvPr>
          <p:cNvSpPr txBox="1"/>
          <p:nvPr/>
        </p:nvSpPr>
        <p:spPr>
          <a:xfrm>
            <a:off x="660646" y="4540902"/>
            <a:ext cx="2448018" cy="1077218"/>
          </a:xfrm>
          <a:prstGeom prst="rect">
            <a:avLst/>
          </a:prstGeom>
          <a:noFill/>
        </p:spPr>
        <p:txBody>
          <a:bodyPr wrap="square">
            <a:spAutoFit/>
          </a:bodyPr>
          <a:lstStyle/>
          <a:p>
            <a:r>
              <a:rPr lang="en-CA" sz="1600" dirty="0"/>
              <a:t>Image which is just the ground of a football pitch we are going to calculate</a:t>
            </a:r>
          </a:p>
          <a:p>
            <a:r>
              <a:rPr lang="en-CA" sz="1600" dirty="0"/>
              <a:t>a histogram.</a:t>
            </a:r>
          </a:p>
        </p:txBody>
      </p:sp>
      <p:pic>
        <p:nvPicPr>
          <p:cNvPr id="12" name="Picture 11">
            <a:extLst>
              <a:ext uri="{FF2B5EF4-FFF2-40B4-BE49-F238E27FC236}">
                <a16:creationId xmlns:a16="http://schemas.microsoft.com/office/drawing/2014/main" id="{624F555E-53D7-227B-C44F-12F2A42785AA}"/>
              </a:ext>
            </a:extLst>
          </p:cNvPr>
          <p:cNvPicPr>
            <a:picLocks noChangeAspect="1"/>
          </p:cNvPicPr>
          <p:nvPr/>
        </p:nvPicPr>
        <p:blipFill>
          <a:blip r:embed="rId3"/>
          <a:stretch>
            <a:fillRect/>
          </a:stretch>
        </p:blipFill>
        <p:spPr>
          <a:xfrm>
            <a:off x="4414659" y="2266373"/>
            <a:ext cx="4534533" cy="2638793"/>
          </a:xfrm>
          <a:prstGeom prst="rect">
            <a:avLst/>
          </a:prstGeom>
        </p:spPr>
      </p:pic>
      <p:sp>
        <p:nvSpPr>
          <p:cNvPr id="14" name="TextBox 13">
            <a:extLst>
              <a:ext uri="{FF2B5EF4-FFF2-40B4-BE49-F238E27FC236}">
                <a16:creationId xmlns:a16="http://schemas.microsoft.com/office/drawing/2014/main" id="{286D4687-6D72-E383-D46D-BC3BE0399F22}"/>
              </a:ext>
            </a:extLst>
          </p:cNvPr>
          <p:cNvSpPr txBox="1"/>
          <p:nvPr/>
        </p:nvSpPr>
        <p:spPr>
          <a:xfrm>
            <a:off x="4618607" y="4905166"/>
            <a:ext cx="3397928" cy="1077218"/>
          </a:xfrm>
          <a:prstGeom prst="rect">
            <a:avLst/>
          </a:prstGeom>
          <a:noFill/>
        </p:spPr>
        <p:txBody>
          <a:bodyPr wrap="square">
            <a:spAutoFit/>
          </a:bodyPr>
          <a:lstStyle/>
          <a:p>
            <a:r>
              <a:rPr lang="en-CA" sz="1600" dirty="0"/>
              <a:t>We take a second image and find in this image all the parts that have the same histogram of this one in the previous image.</a:t>
            </a:r>
          </a:p>
        </p:txBody>
      </p:sp>
      <p:sp>
        <p:nvSpPr>
          <p:cNvPr id="16" name="TextBox 15">
            <a:extLst>
              <a:ext uri="{FF2B5EF4-FFF2-40B4-BE49-F238E27FC236}">
                <a16:creationId xmlns:a16="http://schemas.microsoft.com/office/drawing/2014/main" id="{467E7A5B-E2BA-9149-18BB-CF2ADBD351F1}"/>
              </a:ext>
            </a:extLst>
          </p:cNvPr>
          <p:cNvSpPr txBox="1"/>
          <p:nvPr/>
        </p:nvSpPr>
        <p:spPr>
          <a:xfrm>
            <a:off x="9296399" y="2828834"/>
            <a:ext cx="2519780" cy="1754326"/>
          </a:xfrm>
          <a:prstGeom prst="rect">
            <a:avLst/>
          </a:prstGeom>
          <a:noFill/>
        </p:spPr>
        <p:txBody>
          <a:bodyPr wrap="square">
            <a:spAutoFit/>
          </a:bodyPr>
          <a:lstStyle/>
          <a:p>
            <a:r>
              <a:rPr lang="en-CA" dirty="0"/>
              <a:t>Back projection method is going to be useful where we're going to see video analysis and can-shift algorithm to</a:t>
            </a:r>
          </a:p>
          <a:p>
            <a:r>
              <a:rPr lang="en-CA" dirty="0"/>
              <a:t>track object.</a:t>
            </a:r>
          </a:p>
        </p:txBody>
      </p:sp>
    </p:spTree>
    <p:extLst>
      <p:ext uri="{BB962C8B-B14F-4D97-AF65-F5344CB8AC3E}">
        <p14:creationId xmlns:p14="http://schemas.microsoft.com/office/powerpoint/2010/main" val="429117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5D53-EE25-BBD2-7DE9-FB48944EF5A4}"/>
              </a:ext>
            </a:extLst>
          </p:cNvPr>
          <p:cNvSpPr>
            <a:spLocks noGrp="1"/>
          </p:cNvSpPr>
          <p:nvPr>
            <p:ph type="title"/>
          </p:nvPr>
        </p:nvSpPr>
        <p:spPr>
          <a:xfrm>
            <a:off x="838200" y="365126"/>
            <a:ext cx="10515600" cy="628034"/>
          </a:xfrm>
        </p:spPr>
        <p:txBody>
          <a:bodyPr>
            <a:normAutofit fontScale="90000"/>
          </a:bodyPr>
          <a:lstStyle/>
          <a:p>
            <a:r>
              <a:rPr lang="en-CA" b="1" dirty="0"/>
              <a:t>Object Tracking</a:t>
            </a:r>
          </a:p>
        </p:txBody>
      </p:sp>
      <p:sp>
        <p:nvSpPr>
          <p:cNvPr id="3" name="Footer Placeholder 2">
            <a:extLst>
              <a:ext uri="{FF2B5EF4-FFF2-40B4-BE49-F238E27FC236}">
                <a16:creationId xmlns:a16="http://schemas.microsoft.com/office/drawing/2014/main" id="{548DE3C0-A708-2B55-0237-49F10AF01D43}"/>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A8CEFE96-DDD6-2EC5-51B6-5EAC22B382AD}"/>
              </a:ext>
            </a:extLst>
          </p:cNvPr>
          <p:cNvSpPr>
            <a:spLocks noGrp="1"/>
          </p:cNvSpPr>
          <p:nvPr>
            <p:ph type="sldNum" sz="quarter" idx="12"/>
          </p:nvPr>
        </p:nvSpPr>
        <p:spPr/>
        <p:txBody>
          <a:bodyPr/>
          <a:lstStyle/>
          <a:p>
            <a:fld id="{B20BAE8A-BB5C-499D-956E-1AE79ABD6EE1}" type="slidenum">
              <a:rPr lang="en-CA" smtClean="0"/>
              <a:t>16</a:t>
            </a:fld>
            <a:endParaRPr lang="en-CA"/>
          </a:p>
        </p:txBody>
      </p:sp>
      <p:sp>
        <p:nvSpPr>
          <p:cNvPr id="6" name="TextBox 5">
            <a:extLst>
              <a:ext uri="{FF2B5EF4-FFF2-40B4-BE49-F238E27FC236}">
                <a16:creationId xmlns:a16="http://schemas.microsoft.com/office/drawing/2014/main" id="{69A23826-1E2D-90FE-EA85-20AB9A9453D1}"/>
              </a:ext>
            </a:extLst>
          </p:cNvPr>
          <p:cNvSpPr txBox="1"/>
          <p:nvPr/>
        </p:nvSpPr>
        <p:spPr>
          <a:xfrm>
            <a:off x="696158" y="993160"/>
            <a:ext cx="11040122" cy="646331"/>
          </a:xfrm>
          <a:prstGeom prst="rect">
            <a:avLst/>
          </a:prstGeom>
          <a:noFill/>
        </p:spPr>
        <p:txBody>
          <a:bodyPr wrap="square">
            <a:spAutoFit/>
          </a:bodyPr>
          <a:lstStyle/>
          <a:p>
            <a:pPr marL="285750" indent="-285750">
              <a:buFont typeface="Arial" panose="020B0604020202020204" pitchFamily="34" charset="0"/>
              <a:buChar char="•"/>
            </a:pPr>
            <a:r>
              <a:rPr lang="en-CA" dirty="0"/>
              <a:t>Object tracking is a fundamental task in computer vision that involves the continuous monitoring of objects’ positions and trajectories in a video sequence.</a:t>
            </a:r>
          </a:p>
        </p:txBody>
      </p:sp>
      <p:sp>
        <p:nvSpPr>
          <p:cNvPr id="8" name="TextBox 7">
            <a:extLst>
              <a:ext uri="{FF2B5EF4-FFF2-40B4-BE49-F238E27FC236}">
                <a16:creationId xmlns:a16="http://schemas.microsoft.com/office/drawing/2014/main" id="{C62F9086-5822-7EF4-CE11-AC788C7444F5}"/>
              </a:ext>
            </a:extLst>
          </p:cNvPr>
          <p:cNvSpPr txBox="1"/>
          <p:nvPr/>
        </p:nvSpPr>
        <p:spPr>
          <a:xfrm>
            <a:off x="696158" y="1847386"/>
            <a:ext cx="10862568" cy="1200329"/>
          </a:xfrm>
          <a:prstGeom prst="rect">
            <a:avLst/>
          </a:prstGeom>
          <a:noFill/>
        </p:spPr>
        <p:txBody>
          <a:bodyPr wrap="square">
            <a:spAutoFit/>
          </a:bodyPr>
          <a:lstStyle/>
          <a:p>
            <a:pPr marL="285750" indent="-285750">
              <a:buFont typeface="Arial" panose="020B0604020202020204" pitchFamily="34" charset="0"/>
              <a:buChar char="•"/>
            </a:pPr>
            <a:r>
              <a:rPr lang="en-CA" dirty="0"/>
              <a:t>Object detection focuses on identifying objects within an image or video frame, typically by drawing bounding boxes around them. Object tracking, on the other hand, involves the sequential estimation of an object’s position, size, and orientation across multiple frames. Tracking algorithms aim to maintain the identity of the object over time, enabling its continuous monitoring.</a:t>
            </a:r>
          </a:p>
        </p:txBody>
      </p:sp>
      <p:sp>
        <p:nvSpPr>
          <p:cNvPr id="10" name="TextBox 9">
            <a:extLst>
              <a:ext uri="{FF2B5EF4-FFF2-40B4-BE49-F238E27FC236}">
                <a16:creationId xmlns:a16="http://schemas.microsoft.com/office/drawing/2014/main" id="{FB06C57B-8116-0E79-E025-7C1A3D86601B}"/>
              </a:ext>
            </a:extLst>
          </p:cNvPr>
          <p:cNvSpPr txBox="1"/>
          <p:nvPr/>
        </p:nvSpPr>
        <p:spPr>
          <a:xfrm>
            <a:off x="696157" y="3255610"/>
            <a:ext cx="10516339" cy="1477328"/>
          </a:xfrm>
          <a:prstGeom prst="rect">
            <a:avLst/>
          </a:prstGeom>
          <a:noFill/>
        </p:spPr>
        <p:txBody>
          <a:bodyPr wrap="square">
            <a:spAutoFit/>
          </a:bodyPr>
          <a:lstStyle/>
          <a:p>
            <a:pPr marL="285750" indent="-285750">
              <a:buFont typeface="Arial" panose="020B0604020202020204" pitchFamily="34" charset="0"/>
              <a:buChar char="•"/>
            </a:pPr>
            <a:r>
              <a:rPr lang="en-CA" dirty="0"/>
              <a:t>Object tracking is the process of:</a:t>
            </a:r>
          </a:p>
          <a:p>
            <a:pPr marL="1257300" lvl="2" indent="-342900">
              <a:buFont typeface="+mj-lt"/>
              <a:buAutoNum type="arabicPeriod"/>
            </a:pPr>
            <a:r>
              <a:rPr lang="en-CA" dirty="0"/>
              <a:t>Taking an initial set of object detections (such as an input set of bounding box coordinates)</a:t>
            </a:r>
          </a:p>
          <a:p>
            <a:pPr marL="1257300" lvl="2" indent="-342900">
              <a:buFont typeface="+mj-lt"/>
              <a:buAutoNum type="arabicPeriod"/>
            </a:pPr>
            <a:r>
              <a:rPr lang="en-CA" dirty="0"/>
              <a:t>Creating a unique ID for each of the initial detections</a:t>
            </a:r>
          </a:p>
          <a:p>
            <a:pPr marL="1257300" lvl="2" indent="-342900">
              <a:buFont typeface="+mj-lt"/>
              <a:buAutoNum type="arabicPeriod"/>
            </a:pPr>
            <a:r>
              <a:rPr lang="en-CA" dirty="0"/>
              <a:t>And then tracking each of the objects as they move around frames in a video, maintaining the assignment of unique IDs</a:t>
            </a:r>
          </a:p>
        </p:txBody>
      </p:sp>
    </p:spTree>
    <p:extLst>
      <p:ext uri="{BB962C8B-B14F-4D97-AF65-F5344CB8AC3E}">
        <p14:creationId xmlns:p14="http://schemas.microsoft.com/office/powerpoint/2010/main" val="196783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5D53-EE25-BBD2-7DE9-FB48944EF5A4}"/>
              </a:ext>
            </a:extLst>
          </p:cNvPr>
          <p:cNvSpPr>
            <a:spLocks noGrp="1"/>
          </p:cNvSpPr>
          <p:nvPr>
            <p:ph type="title"/>
          </p:nvPr>
        </p:nvSpPr>
        <p:spPr>
          <a:xfrm>
            <a:off x="838200" y="365126"/>
            <a:ext cx="10515600" cy="628034"/>
          </a:xfrm>
        </p:spPr>
        <p:txBody>
          <a:bodyPr>
            <a:normAutofit fontScale="90000"/>
          </a:bodyPr>
          <a:lstStyle/>
          <a:p>
            <a:r>
              <a:rPr lang="en-CA" b="1" dirty="0"/>
              <a:t>Appearance Based Tracking</a:t>
            </a:r>
          </a:p>
        </p:txBody>
      </p:sp>
      <p:sp>
        <p:nvSpPr>
          <p:cNvPr id="3" name="Footer Placeholder 2">
            <a:extLst>
              <a:ext uri="{FF2B5EF4-FFF2-40B4-BE49-F238E27FC236}">
                <a16:creationId xmlns:a16="http://schemas.microsoft.com/office/drawing/2014/main" id="{548DE3C0-A708-2B55-0237-49F10AF01D43}"/>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A8CEFE96-DDD6-2EC5-51B6-5EAC22B382AD}"/>
              </a:ext>
            </a:extLst>
          </p:cNvPr>
          <p:cNvSpPr>
            <a:spLocks noGrp="1"/>
          </p:cNvSpPr>
          <p:nvPr>
            <p:ph type="sldNum" sz="quarter" idx="12"/>
          </p:nvPr>
        </p:nvSpPr>
        <p:spPr/>
        <p:txBody>
          <a:bodyPr/>
          <a:lstStyle/>
          <a:p>
            <a:fld id="{B20BAE8A-BB5C-499D-956E-1AE79ABD6EE1}" type="slidenum">
              <a:rPr lang="en-CA" smtClean="0"/>
              <a:t>17</a:t>
            </a:fld>
            <a:endParaRPr lang="en-CA"/>
          </a:p>
        </p:txBody>
      </p:sp>
      <p:pic>
        <p:nvPicPr>
          <p:cNvPr id="6" name="Picture 5">
            <a:extLst>
              <a:ext uri="{FF2B5EF4-FFF2-40B4-BE49-F238E27FC236}">
                <a16:creationId xmlns:a16="http://schemas.microsoft.com/office/drawing/2014/main" id="{3FCFA308-ACC7-E5FF-EBC9-EAB836A9C0D7}"/>
              </a:ext>
            </a:extLst>
          </p:cNvPr>
          <p:cNvPicPr>
            <a:picLocks noChangeAspect="1"/>
          </p:cNvPicPr>
          <p:nvPr/>
        </p:nvPicPr>
        <p:blipFill>
          <a:blip r:embed="rId2"/>
          <a:stretch>
            <a:fillRect/>
          </a:stretch>
        </p:blipFill>
        <p:spPr>
          <a:xfrm>
            <a:off x="1605798" y="1278816"/>
            <a:ext cx="7897327" cy="5077534"/>
          </a:xfrm>
          <a:prstGeom prst="rect">
            <a:avLst/>
          </a:prstGeom>
        </p:spPr>
      </p:pic>
    </p:spTree>
    <p:extLst>
      <p:ext uri="{BB962C8B-B14F-4D97-AF65-F5344CB8AC3E}">
        <p14:creationId xmlns:p14="http://schemas.microsoft.com/office/powerpoint/2010/main" val="13823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554AD-EB56-9062-4816-639182EADB89}"/>
              </a:ext>
            </a:extLst>
          </p:cNvPr>
          <p:cNvSpPr>
            <a:spLocks noGrp="1"/>
          </p:cNvSpPr>
          <p:nvPr>
            <p:ph type="title"/>
          </p:nvPr>
        </p:nvSpPr>
        <p:spPr>
          <a:xfrm>
            <a:off x="838200" y="365125"/>
            <a:ext cx="10515600" cy="815605"/>
          </a:xfrm>
        </p:spPr>
        <p:txBody>
          <a:bodyPr/>
          <a:lstStyle/>
          <a:p>
            <a:r>
              <a:rPr lang="en-US" b="1" dirty="0"/>
              <a:t>Object Tracking</a:t>
            </a:r>
            <a:endParaRPr lang="en-CA" b="1" dirty="0"/>
          </a:p>
        </p:txBody>
      </p:sp>
      <p:sp>
        <p:nvSpPr>
          <p:cNvPr id="3" name="Footer Placeholder 2">
            <a:extLst>
              <a:ext uri="{FF2B5EF4-FFF2-40B4-BE49-F238E27FC236}">
                <a16:creationId xmlns:a16="http://schemas.microsoft.com/office/drawing/2014/main" id="{6B60F3C4-7BC7-B7D8-4BB2-EC0DD5660943}"/>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31E18009-6C11-68E6-1749-E1060B8BBE24}"/>
              </a:ext>
            </a:extLst>
          </p:cNvPr>
          <p:cNvSpPr>
            <a:spLocks noGrp="1"/>
          </p:cNvSpPr>
          <p:nvPr>
            <p:ph type="sldNum" sz="quarter" idx="12"/>
          </p:nvPr>
        </p:nvSpPr>
        <p:spPr/>
        <p:txBody>
          <a:bodyPr/>
          <a:lstStyle/>
          <a:p>
            <a:fld id="{B20BAE8A-BB5C-499D-956E-1AE79ABD6EE1}" type="slidenum">
              <a:rPr lang="en-CA" smtClean="0"/>
              <a:t>18</a:t>
            </a:fld>
            <a:endParaRPr lang="en-CA"/>
          </a:p>
        </p:txBody>
      </p:sp>
      <p:sp>
        <p:nvSpPr>
          <p:cNvPr id="6" name="TextBox 5">
            <a:extLst>
              <a:ext uri="{FF2B5EF4-FFF2-40B4-BE49-F238E27FC236}">
                <a16:creationId xmlns:a16="http://schemas.microsoft.com/office/drawing/2014/main" id="{DEDCEA08-7597-D0C3-7EEF-00FBB2371746}"/>
              </a:ext>
            </a:extLst>
          </p:cNvPr>
          <p:cNvSpPr txBox="1"/>
          <p:nvPr/>
        </p:nvSpPr>
        <p:spPr>
          <a:xfrm>
            <a:off x="653988" y="1118586"/>
            <a:ext cx="11286478" cy="1200329"/>
          </a:xfrm>
          <a:prstGeom prst="rect">
            <a:avLst/>
          </a:prstGeom>
          <a:noFill/>
        </p:spPr>
        <p:txBody>
          <a:bodyPr wrap="square">
            <a:spAutoFit/>
          </a:bodyPr>
          <a:lstStyle/>
          <a:p>
            <a:r>
              <a:rPr lang="en-US" b="1" dirty="0"/>
              <a:t>Object Tracking with Mean Shift</a:t>
            </a:r>
            <a:endParaRPr lang="en-CA" dirty="0"/>
          </a:p>
          <a:p>
            <a:pPr marL="285750" indent="-285750">
              <a:buFont typeface="Arial" panose="020B0604020202020204" pitchFamily="34" charset="0"/>
              <a:buChar char="•"/>
            </a:pPr>
            <a:r>
              <a:rPr lang="en-CA" dirty="0"/>
              <a:t>The mean-shift algorithm is an efficient approach to tracking objects whose appearance is defined by histograms.</a:t>
            </a:r>
            <a:r>
              <a:rPr lang="en-US" dirty="0"/>
              <a:t> (not limited to only color).</a:t>
            </a:r>
          </a:p>
          <a:p>
            <a:pPr marL="285750" indent="-285750">
              <a:buFont typeface="Arial" panose="020B0604020202020204" pitchFamily="34" charset="0"/>
              <a:buChar char="•"/>
            </a:pPr>
            <a:r>
              <a:rPr lang="en-US" dirty="0"/>
              <a:t>Mean shift algorithm, which is responsible for finding the </a:t>
            </a:r>
            <a:r>
              <a:rPr lang="en-US" dirty="0" err="1"/>
              <a:t>centre</a:t>
            </a:r>
            <a:r>
              <a:rPr lang="en-US" dirty="0"/>
              <a:t> of the probability distribution of the object to track. </a:t>
            </a:r>
            <a:endParaRPr lang="en-CA" dirty="0"/>
          </a:p>
        </p:txBody>
      </p:sp>
      <p:sp>
        <p:nvSpPr>
          <p:cNvPr id="8" name="TextBox 7">
            <a:extLst>
              <a:ext uri="{FF2B5EF4-FFF2-40B4-BE49-F238E27FC236}">
                <a16:creationId xmlns:a16="http://schemas.microsoft.com/office/drawing/2014/main" id="{FEEE958C-F3FA-E53D-1D6B-835305ECB5F1}"/>
              </a:ext>
            </a:extLst>
          </p:cNvPr>
          <p:cNvSpPr txBox="1"/>
          <p:nvPr/>
        </p:nvSpPr>
        <p:spPr>
          <a:xfrm>
            <a:off x="653988" y="2783949"/>
            <a:ext cx="11135558" cy="1477328"/>
          </a:xfrm>
          <a:prstGeom prst="rect">
            <a:avLst/>
          </a:prstGeom>
          <a:noFill/>
        </p:spPr>
        <p:txBody>
          <a:bodyPr wrap="square">
            <a:spAutoFit/>
          </a:bodyPr>
          <a:lstStyle/>
          <a:p>
            <a:r>
              <a:rPr lang="en-CA" b="1" dirty="0"/>
              <a:t>Object tracking with </a:t>
            </a:r>
            <a:r>
              <a:rPr lang="en-CA" b="1" dirty="0" err="1"/>
              <a:t>Camshift</a:t>
            </a:r>
            <a:endParaRPr lang="en-CA" b="1" dirty="0"/>
          </a:p>
          <a:p>
            <a:pPr marL="285750" indent="-285750">
              <a:buFont typeface="Arial" panose="020B0604020202020204" pitchFamily="34" charset="0"/>
              <a:buChar char="•"/>
            </a:pPr>
            <a:r>
              <a:rPr lang="en-US" dirty="0"/>
              <a:t>The </a:t>
            </a:r>
            <a:r>
              <a:rPr lang="en-US" dirty="0" err="1"/>
              <a:t>CAMShift</a:t>
            </a:r>
            <a:r>
              <a:rPr lang="en-US" dirty="0"/>
              <a:t> (Continuously Adaptive Mean Shift) algorithm is a </a:t>
            </a:r>
            <a:r>
              <a:rPr lang="en-US" dirty="0" err="1"/>
              <a:t>colour</a:t>
            </a:r>
            <a:r>
              <a:rPr lang="en-US" dirty="0"/>
              <a:t>-based object tracking method introduced by Gary </a:t>
            </a:r>
            <a:r>
              <a:rPr lang="en-US" dirty="0" err="1"/>
              <a:t>Bradski</a:t>
            </a:r>
            <a:r>
              <a:rPr lang="en-US" dirty="0"/>
              <a:t> in 1998 to reduce computational complexity of the methods used during </a:t>
            </a:r>
            <a:r>
              <a:rPr lang="en-US"/>
              <a:t>that period.</a:t>
            </a:r>
            <a:endParaRPr lang="en-US" dirty="0"/>
          </a:p>
          <a:p>
            <a:pPr marL="285750" indent="-285750">
              <a:buFont typeface="Arial" panose="020B0604020202020204" pitchFamily="34" charset="0"/>
              <a:buChar char="•"/>
            </a:pPr>
            <a:r>
              <a:rPr lang="en-US" dirty="0"/>
              <a:t>The main difference is that </a:t>
            </a:r>
            <a:r>
              <a:rPr lang="en-US" dirty="0" err="1"/>
              <a:t>CAMShift</a:t>
            </a:r>
            <a:r>
              <a:rPr lang="en-US" dirty="0"/>
              <a:t> adjusts itself to the search window size, for example when object sizes are changing as they move closer to or farther from the camera.</a:t>
            </a:r>
            <a:endParaRPr lang="en-CA" dirty="0"/>
          </a:p>
        </p:txBody>
      </p:sp>
    </p:spTree>
    <p:extLst>
      <p:ext uri="{BB962C8B-B14F-4D97-AF65-F5344CB8AC3E}">
        <p14:creationId xmlns:p14="http://schemas.microsoft.com/office/powerpoint/2010/main" val="304430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Disclaimer</a:t>
            </a:r>
          </a:p>
        </p:txBody>
      </p:sp>
      <p:sp>
        <p:nvSpPr>
          <p:cNvPr id="3" name="Content Placeholder 2"/>
          <p:cNvSpPr>
            <a:spLocks noGrp="1"/>
          </p:cNvSpPr>
          <p:nvPr>
            <p:ph idx="1"/>
          </p:nvPr>
        </p:nvSpPr>
        <p:spPr/>
        <p:txBody>
          <a:bodyPr>
            <a:normAutofit/>
          </a:bodyPr>
          <a:lstStyle/>
          <a:p>
            <a:pPr marL="0" indent="0" algn="just">
              <a:buNone/>
            </a:pPr>
            <a:r>
              <a:rPr lang="en-US" dirty="0"/>
              <a:t>Due to nature of the course, various materials have compiled from different open source resources with some moderation. I sincerely acknowledge their hard work and contribution</a:t>
            </a:r>
          </a:p>
        </p:txBody>
      </p:sp>
      <p:sp>
        <p:nvSpPr>
          <p:cNvPr id="4" name="Slide Number Placeholder 3">
            <a:extLst>
              <a:ext uri="{FF2B5EF4-FFF2-40B4-BE49-F238E27FC236}">
                <a16:creationId xmlns:a16="http://schemas.microsoft.com/office/drawing/2014/main" id="{8C5730A2-842A-A749-8934-330257B719B8}"/>
              </a:ext>
            </a:extLst>
          </p:cNvPr>
          <p:cNvSpPr>
            <a:spLocks noGrp="1"/>
          </p:cNvSpPr>
          <p:nvPr>
            <p:ph type="sldNum" sz="quarter" idx="12"/>
          </p:nvPr>
        </p:nvSpPr>
        <p:spPr/>
        <p:txBody>
          <a:bodyPr/>
          <a:lstStyle/>
          <a:p>
            <a:fld id="{B20BAE8A-BB5C-499D-956E-1AE79ABD6EE1}" type="slidenum">
              <a:rPr lang="en-CA" smtClean="0"/>
              <a:t>19</a:t>
            </a:fld>
            <a:endParaRPr lang="en-CA"/>
          </a:p>
        </p:txBody>
      </p:sp>
      <p:sp>
        <p:nvSpPr>
          <p:cNvPr id="5" name="Footer Placeholder 4">
            <a:extLst>
              <a:ext uri="{FF2B5EF4-FFF2-40B4-BE49-F238E27FC236}">
                <a16:creationId xmlns:a16="http://schemas.microsoft.com/office/drawing/2014/main" id="{19484C61-72AF-6932-48E0-0E3D18649DE3}"/>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Tree>
    <p:extLst>
      <p:ext uri="{BB962C8B-B14F-4D97-AF65-F5344CB8AC3E}">
        <p14:creationId xmlns:p14="http://schemas.microsoft.com/office/powerpoint/2010/main" val="268955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D097-892B-0699-58CE-94CA5DD8543D}"/>
              </a:ext>
            </a:extLst>
          </p:cNvPr>
          <p:cNvSpPr>
            <a:spLocks noGrp="1"/>
          </p:cNvSpPr>
          <p:nvPr>
            <p:ph type="title"/>
          </p:nvPr>
        </p:nvSpPr>
        <p:spPr>
          <a:xfrm>
            <a:off x="838200" y="365125"/>
            <a:ext cx="10515600" cy="931015"/>
          </a:xfrm>
        </p:spPr>
        <p:txBody>
          <a:bodyPr/>
          <a:lstStyle/>
          <a:p>
            <a:r>
              <a:rPr lang="en-US" b="1" dirty="0"/>
              <a:t>Recap</a:t>
            </a:r>
            <a:endParaRPr lang="en-CA" b="1" dirty="0"/>
          </a:p>
        </p:txBody>
      </p:sp>
      <p:sp>
        <p:nvSpPr>
          <p:cNvPr id="3" name="Content Placeholder 2">
            <a:extLst>
              <a:ext uri="{FF2B5EF4-FFF2-40B4-BE49-F238E27FC236}">
                <a16:creationId xmlns:a16="http://schemas.microsoft.com/office/drawing/2014/main" id="{2D895724-C152-D2B4-8D90-4FC374A3184E}"/>
              </a:ext>
            </a:extLst>
          </p:cNvPr>
          <p:cNvSpPr>
            <a:spLocks noGrp="1"/>
          </p:cNvSpPr>
          <p:nvPr>
            <p:ph idx="1"/>
          </p:nvPr>
        </p:nvSpPr>
        <p:spPr>
          <a:xfrm>
            <a:off x="838200" y="1296140"/>
            <a:ext cx="10515600" cy="4880823"/>
          </a:xfrm>
        </p:spPr>
        <p:txBody>
          <a:bodyPr>
            <a:normAutofit/>
          </a:bodyPr>
          <a:lstStyle/>
          <a:p>
            <a:pPr marL="285750" indent="-285750">
              <a:buFont typeface="Arial" panose="020B0604020202020204" pitchFamily="34" charset="0"/>
              <a:buChar char="•"/>
            </a:pPr>
            <a:r>
              <a:rPr lang="en-US" sz="2400" dirty="0"/>
              <a:t>Cascade classifiers from OpenCV </a:t>
            </a:r>
          </a:p>
          <a:p>
            <a:pPr marL="285750" indent="-285750">
              <a:buFont typeface="Arial" panose="020B0604020202020204" pitchFamily="34" charset="0"/>
              <a:buChar char="•"/>
            </a:pPr>
            <a:r>
              <a:rPr lang="en-US" sz="2400" dirty="0"/>
              <a:t>Face Recognition </a:t>
            </a:r>
          </a:p>
          <a:p>
            <a:pPr marL="285750" indent="-285750">
              <a:buFont typeface="Arial" panose="020B0604020202020204" pitchFamily="34" charset="0"/>
              <a:buChar char="•"/>
            </a:pPr>
            <a:r>
              <a:rPr lang="en-US" sz="2400" dirty="0"/>
              <a:t>Feature Detection</a:t>
            </a:r>
          </a:p>
          <a:p>
            <a:pPr marL="285750" indent="-285750">
              <a:buFont typeface="Arial" panose="020B0604020202020204" pitchFamily="34" charset="0"/>
              <a:buChar char="•"/>
            </a:pPr>
            <a:r>
              <a:rPr lang="en-US" sz="2400" dirty="0"/>
              <a:t>Feature Matching</a:t>
            </a:r>
          </a:p>
          <a:p>
            <a:pPr marL="285750" indent="-285750">
              <a:buFont typeface="Arial" panose="020B0604020202020204" pitchFamily="34" charset="0"/>
              <a:buChar char="•"/>
            </a:pPr>
            <a:r>
              <a:rPr lang="en-US" sz="2400" dirty="0"/>
              <a:t>Image Similarity</a:t>
            </a:r>
            <a:r>
              <a:rPr lang="en-CA" sz="2400" dirty="0"/>
              <a:t> </a:t>
            </a:r>
          </a:p>
          <a:p>
            <a:pPr marL="0" indent="0">
              <a:buNone/>
            </a:pPr>
            <a:endParaRPr lang="en-US" sz="2800" dirty="0"/>
          </a:p>
        </p:txBody>
      </p:sp>
      <p:sp>
        <p:nvSpPr>
          <p:cNvPr id="4" name="Slide Number Placeholder 3">
            <a:extLst>
              <a:ext uri="{FF2B5EF4-FFF2-40B4-BE49-F238E27FC236}">
                <a16:creationId xmlns:a16="http://schemas.microsoft.com/office/drawing/2014/main" id="{F17D1F23-9C93-956F-569C-D3D1F8C0E0B0}"/>
              </a:ext>
            </a:extLst>
          </p:cNvPr>
          <p:cNvSpPr>
            <a:spLocks noGrp="1"/>
          </p:cNvSpPr>
          <p:nvPr>
            <p:ph type="sldNum" sz="quarter" idx="12"/>
          </p:nvPr>
        </p:nvSpPr>
        <p:spPr/>
        <p:txBody>
          <a:bodyPr/>
          <a:lstStyle/>
          <a:p>
            <a:fld id="{B20BAE8A-BB5C-499D-956E-1AE79ABD6EE1}" type="slidenum">
              <a:rPr lang="en-CA" smtClean="0"/>
              <a:t>2</a:t>
            </a:fld>
            <a:endParaRPr lang="en-CA"/>
          </a:p>
        </p:txBody>
      </p:sp>
      <p:sp>
        <p:nvSpPr>
          <p:cNvPr id="5" name="Footer Placeholder 4">
            <a:extLst>
              <a:ext uri="{FF2B5EF4-FFF2-40B4-BE49-F238E27FC236}">
                <a16:creationId xmlns:a16="http://schemas.microsoft.com/office/drawing/2014/main" id="{CA0D62C3-02E3-6B40-4B12-273A63FBDE03}"/>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Tree>
    <p:extLst>
      <p:ext uri="{BB962C8B-B14F-4D97-AF65-F5344CB8AC3E}">
        <p14:creationId xmlns:p14="http://schemas.microsoft.com/office/powerpoint/2010/main" val="3791077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7EB824-E02C-63C0-384C-15E960FB6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833562"/>
            <a:ext cx="4572000" cy="3190875"/>
          </a:xfrm>
          <a:prstGeom prst="rect">
            <a:avLst/>
          </a:prstGeom>
        </p:spPr>
      </p:pic>
      <p:sp>
        <p:nvSpPr>
          <p:cNvPr id="2" name="Slide Number Placeholder 1">
            <a:extLst>
              <a:ext uri="{FF2B5EF4-FFF2-40B4-BE49-F238E27FC236}">
                <a16:creationId xmlns:a16="http://schemas.microsoft.com/office/drawing/2014/main" id="{5FE2ABC8-4751-51D3-EFE6-A7EF728E0614}"/>
              </a:ext>
            </a:extLst>
          </p:cNvPr>
          <p:cNvSpPr>
            <a:spLocks noGrp="1"/>
          </p:cNvSpPr>
          <p:nvPr>
            <p:ph type="sldNum" sz="quarter" idx="12"/>
          </p:nvPr>
        </p:nvSpPr>
        <p:spPr/>
        <p:txBody>
          <a:bodyPr/>
          <a:lstStyle/>
          <a:p>
            <a:fld id="{B20BAE8A-BB5C-499D-956E-1AE79ABD6EE1}" type="slidenum">
              <a:rPr lang="en-CA" smtClean="0"/>
              <a:t>20</a:t>
            </a:fld>
            <a:endParaRPr lang="en-CA"/>
          </a:p>
        </p:txBody>
      </p:sp>
      <p:sp>
        <p:nvSpPr>
          <p:cNvPr id="4" name="Footer Placeholder 3">
            <a:extLst>
              <a:ext uri="{FF2B5EF4-FFF2-40B4-BE49-F238E27FC236}">
                <a16:creationId xmlns:a16="http://schemas.microsoft.com/office/drawing/2014/main" id="{366BA228-0CEA-E345-FB61-82A35C17FE4B}"/>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Tree>
    <p:extLst>
      <p:ext uri="{BB962C8B-B14F-4D97-AF65-F5344CB8AC3E}">
        <p14:creationId xmlns:p14="http://schemas.microsoft.com/office/powerpoint/2010/main" val="2453824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D097-892B-0699-58CE-94CA5DD8543D}"/>
              </a:ext>
            </a:extLst>
          </p:cNvPr>
          <p:cNvSpPr>
            <a:spLocks noGrp="1"/>
          </p:cNvSpPr>
          <p:nvPr>
            <p:ph type="title"/>
          </p:nvPr>
        </p:nvSpPr>
        <p:spPr/>
        <p:txBody>
          <a:bodyPr/>
          <a:lstStyle/>
          <a:p>
            <a:r>
              <a:rPr lang="en-US" b="1" dirty="0"/>
              <a:t>Agenda</a:t>
            </a:r>
            <a:endParaRPr lang="en-CA" b="1" dirty="0"/>
          </a:p>
        </p:txBody>
      </p:sp>
      <p:sp>
        <p:nvSpPr>
          <p:cNvPr id="4" name="Slide Number Placeholder 3">
            <a:extLst>
              <a:ext uri="{FF2B5EF4-FFF2-40B4-BE49-F238E27FC236}">
                <a16:creationId xmlns:a16="http://schemas.microsoft.com/office/drawing/2014/main" id="{F17D1F23-9C93-956F-569C-D3D1F8C0E0B0}"/>
              </a:ext>
            </a:extLst>
          </p:cNvPr>
          <p:cNvSpPr>
            <a:spLocks noGrp="1"/>
          </p:cNvSpPr>
          <p:nvPr>
            <p:ph type="sldNum" sz="quarter" idx="12"/>
          </p:nvPr>
        </p:nvSpPr>
        <p:spPr/>
        <p:txBody>
          <a:bodyPr/>
          <a:lstStyle/>
          <a:p>
            <a:fld id="{B20BAE8A-BB5C-499D-956E-1AE79ABD6EE1}" type="slidenum">
              <a:rPr lang="en-CA" smtClean="0"/>
              <a:t>3</a:t>
            </a:fld>
            <a:endParaRPr lang="en-CA"/>
          </a:p>
        </p:txBody>
      </p:sp>
      <p:sp>
        <p:nvSpPr>
          <p:cNvPr id="5" name="Footer Placeholder 4">
            <a:extLst>
              <a:ext uri="{FF2B5EF4-FFF2-40B4-BE49-F238E27FC236}">
                <a16:creationId xmlns:a16="http://schemas.microsoft.com/office/drawing/2014/main" id="{702DC149-3EEB-C9E2-037A-654D09FAA93D}"/>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6" name="TextBox 5">
            <a:extLst>
              <a:ext uri="{FF2B5EF4-FFF2-40B4-BE49-F238E27FC236}">
                <a16:creationId xmlns:a16="http://schemas.microsoft.com/office/drawing/2014/main" id="{0D9E9FDD-A75C-543D-1BC7-5D0C877F9A7D}"/>
              </a:ext>
            </a:extLst>
          </p:cNvPr>
          <p:cNvSpPr txBox="1"/>
          <p:nvPr/>
        </p:nvSpPr>
        <p:spPr>
          <a:xfrm>
            <a:off x="838200" y="1506022"/>
            <a:ext cx="6094520" cy="2308324"/>
          </a:xfrm>
          <a:prstGeom prst="rect">
            <a:avLst/>
          </a:prstGeom>
          <a:noFill/>
        </p:spPr>
        <p:txBody>
          <a:bodyPr wrap="square">
            <a:spAutoFit/>
          </a:bodyPr>
          <a:lstStyle/>
          <a:p>
            <a:pPr marL="285750" indent="-285750">
              <a:buFont typeface="Arial" panose="020B0604020202020204" pitchFamily="34" charset="0"/>
              <a:buChar char="•"/>
            </a:pPr>
            <a:r>
              <a:rPr lang="en-CA" sz="2400" dirty="0"/>
              <a:t>Student demo: Assignment#4</a:t>
            </a:r>
          </a:p>
          <a:p>
            <a:pPr marL="285750" indent="-285750">
              <a:buFont typeface="Arial" panose="020B0604020202020204" pitchFamily="34" charset="0"/>
              <a:buChar char="•"/>
            </a:pPr>
            <a:r>
              <a:rPr lang="en-US" sz="2400" dirty="0"/>
              <a:t>Image Histogram</a:t>
            </a:r>
          </a:p>
          <a:p>
            <a:pPr marL="285750" indent="-285750">
              <a:buFont typeface="Arial" panose="020B0604020202020204" pitchFamily="34" charset="0"/>
              <a:buChar char="•"/>
            </a:pPr>
            <a:r>
              <a:rPr lang="en-US" sz="2400" dirty="0"/>
              <a:t>Histogram Equalization</a:t>
            </a:r>
          </a:p>
          <a:p>
            <a:pPr marL="285750" indent="-285750">
              <a:buFont typeface="Arial" panose="020B0604020202020204" pitchFamily="34" charset="0"/>
              <a:buChar char="•"/>
            </a:pPr>
            <a:r>
              <a:rPr lang="en-US" sz="2400" dirty="0"/>
              <a:t>Histogram and Back Projection</a:t>
            </a:r>
          </a:p>
          <a:p>
            <a:pPr marL="285750" indent="-285750">
              <a:buFont typeface="Arial" panose="020B0604020202020204" pitchFamily="34" charset="0"/>
              <a:buChar char="•"/>
            </a:pPr>
            <a:r>
              <a:rPr lang="en-US" sz="2400" dirty="0"/>
              <a:t>Object Tracking</a:t>
            </a:r>
          </a:p>
          <a:p>
            <a:endParaRPr lang="en-CA" sz="2400" dirty="0"/>
          </a:p>
        </p:txBody>
      </p:sp>
    </p:spTree>
    <p:extLst>
      <p:ext uri="{BB962C8B-B14F-4D97-AF65-F5344CB8AC3E}">
        <p14:creationId xmlns:p14="http://schemas.microsoft.com/office/powerpoint/2010/main" val="419011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7943-194F-CD39-6F71-EE8C73791856}"/>
              </a:ext>
            </a:extLst>
          </p:cNvPr>
          <p:cNvSpPr>
            <a:spLocks noGrp="1"/>
          </p:cNvSpPr>
          <p:nvPr>
            <p:ph type="title"/>
          </p:nvPr>
        </p:nvSpPr>
        <p:spPr>
          <a:xfrm>
            <a:off x="838200" y="365126"/>
            <a:ext cx="10515600" cy="850906"/>
          </a:xfrm>
        </p:spPr>
        <p:txBody>
          <a:bodyPr/>
          <a:lstStyle/>
          <a:p>
            <a:r>
              <a:rPr lang="en-US" b="1" dirty="0"/>
              <a:t>Critical Path</a:t>
            </a:r>
            <a:endParaRPr lang="en-CA" b="1" dirty="0"/>
          </a:p>
        </p:txBody>
      </p:sp>
      <p:sp>
        <p:nvSpPr>
          <p:cNvPr id="4" name="Slide Number Placeholder 3">
            <a:extLst>
              <a:ext uri="{FF2B5EF4-FFF2-40B4-BE49-F238E27FC236}">
                <a16:creationId xmlns:a16="http://schemas.microsoft.com/office/drawing/2014/main" id="{DE789FA6-55D4-1B69-1CC0-3929CB8D531F}"/>
              </a:ext>
            </a:extLst>
          </p:cNvPr>
          <p:cNvSpPr>
            <a:spLocks noGrp="1"/>
          </p:cNvSpPr>
          <p:nvPr>
            <p:ph type="sldNum" sz="quarter" idx="12"/>
          </p:nvPr>
        </p:nvSpPr>
        <p:spPr/>
        <p:txBody>
          <a:bodyPr/>
          <a:lstStyle/>
          <a:p>
            <a:fld id="{B20BAE8A-BB5C-499D-956E-1AE79ABD6EE1}" type="slidenum">
              <a:rPr lang="en-CA" smtClean="0"/>
              <a:t>4</a:t>
            </a:fld>
            <a:endParaRPr lang="en-CA"/>
          </a:p>
        </p:txBody>
      </p:sp>
      <p:sp>
        <p:nvSpPr>
          <p:cNvPr id="8" name="Footer Placeholder 7">
            <a:extLst>
              <a:ext uri="{FF2B5EF4-FFF2-40B4-BE49-F238E27FC236}">
                <a16:creationId xmlns:a16="http://schemas.microsoft.com/office/drawing/2014/main" id="{D125DDB6-E177-2771-30DB-A91CC7B3D712}"/>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pic>
        <p:nvPicPr>
          <p:cNvPr id="5" name="Picture 4">
            <a:extLst>
              <a:ext uri="{FF2B5EF4-FFF2-40B4-BE49-F238E27FC236}">
                <a16:creationId xmlns:a16="http://schemas.microsoft.com/office/drawing/2014/main" id="{ABADF2EB-D09D-40BB-66B8-2997851B6632}"/>
              </a:ext>
            </a:extLst>
          </p:cNvPr>
          <p:cNvPicPr>
            <a:picLocks noChangeAspect="1"/>
          </p:cNvPicPr>
          <p:nvPr/>
        </p:nvPicPr>
        <p:blipFill>
          <a:blip r:embed="rId2"/>
          <a:stretch>
            <a:fillRect/>
          </a:stretch>
        </p:blipFill>
        <p:spPr>
          <a:xfrm>
            <a:off x="838200" y="1320584"/>
            <a:ext cx="4582164" cy="2867425"/>
          </a:xfrm>
          <a:prstGeom prst="rect">
            <a:avLst/>
          </a:prstGeom>
        </p:spPr>
      </p:pic>
    </p:spTree>
    <p:extLst>
      <p:ext uri="{BB962C8B-B14F-4D97-AF65-F5344CB8AC3E}">
        <p14:creationId xmlns:p14="http://schemas.microsoft.com/office/powerpoint/2010/main" val="242257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197B-8F96-24EB-A7CF-50CF7C686528}"/>
              </a:ext>
            </a:extLst>
          </p:cNvPr>
          <p:cNvSpPr>
            <a:spLocks noGrp="1"/>
          </p:cNvSpPr>
          <p:nvPr>
            <p:ph type="title"/>
          </p:nvPr>
        </p:nvSpPr>
        <p:spPr>
          <a:xfrm>
            <a:off x="838200" y="2859750"/>
            <a:ext cx="10515600" cy="1325563"/>
          </a:xfrm>
        </p:spPr>
        <p:txBody>
          <a:bodyPr/>
          <a:lstStyle/>
          <a:p>
            <a:pPr algn="ctr"/>
            <a:r>
              <a:rPr lang="en-US" b="1" dirty="0"/>
              <a:t>Image Histogram</a:t>
            </a:r>
            <a:endParaRPr lang="en-CA" b="1" dirty="0"/>
          </a:p>
        </p:txBody>
      </p:sp>
      <p:sp>
        <p:nvSpPr>
          <p:cNvPr id="3" name="Footer Placeholder 2">
            <a:extLst>
              <a:ext uri="{FF2B5EF4-FFF2-40B4-BE49-F238E27FC236}">
                <a16:creationId xmlns:a16="http://schemas.microsoft.com/office/drawing/2014/main" id="{F2F66965-C8B2-606E-4AAC-A6FD092148BF}"/>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2A7B98AB-BCAC-7115-315A-C404406F0F65}"/>
              </a:ext>
            </a:extLst>
          </p:cNvPr>
          <p:cNvSpPr>
            <a:spLocks noGrp="1"/>
          </p:cNvSpPr>
          <p:nvPr>
            <p:ph type="sldNum" sz="quarter" idx="12"/>
          </p:nvPr>
        </p:nvSpPr>
        <p:spPr/>
        <p:txBody>
          <a:bodyPr/>
          <a:lstStyle/>
          <a:p>
            <a:fld id="{B20BAE8A-BB5C-499D-956E-1AE79ABD6EE1}" type="slidenum">
              <a:rPr lang="en-CA" smtClean="0"/>
              <a:t>5</a:t>
            </a:fld>
            <a:endParaRPr lang="en-CA"/>
          </a:p>
        </p:txBody>
      </p:sp>
    </p:spTree>
    <p:extLst>
      <p:ext uri="{BB962C8B-B14F-4D97-AF65-F5344CB8AC3E}">
        <p14:creationId xmlns:p14="http://schemas.microsoft.com/office/powerpoint/2010/main" val="411626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94557-3F97-9A9E-A6FD-DC7770C3F2F1}"/>
              </a:ext>
            </a:extLst>
          </p:cNvPr>
          <p:cNvSpPr>
            <a:spLocks noGrp="1"/>
          </p:cNvSpPr>
          <p:nvPr>
            <p:ph type="title"/>
          </p:nvPr>
        </p:nvSpPr>
        <p:spPr>
          <a:xfrm>
            <a:off x="838197" y="55087"/>
            <a:ext cx="10515600" cy="691318"/>
          </a:xfrm>
        </p:spPr>
        <p:txBody>
          <a:bodyPr>
            <a:normAutofit fontScale="90000"/>
          </a:bodyPr>
          <a:lstStyle/>
          <a:p>
            <a:r>
              <a:rPr lang="en-US" b="1" dirty="0"/>
              <a:t>Image Histogram</a:t>
            </a:r>
            <a:endParaRPr lang="en-CA" dirty="0"/>
          </a:p>
        </p:txBody>
      </p:sp>
      <p:sp>
        <p:nvSpPr>
          <p:cNvPr id="3" name="Footer Placeholder 2">
            <a:extLst>
              <a:ext uri="{FF2B5EF4-FFF2-40B4-BE49-F238E27FC236}">
                <a16:creationId xmlns:a16="http://schemas.microsoft.com/office/drawing/2014/main" id="{756B3F23-3930-6DA6-E687-11559071DDDF}"/>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A2CA413A-C2D9-1E18-57C5-00C4CD40D644}"/>
              </a:ext>
            </a:extLst>
          </p:cNvPr>
          <p:cNvSpPr>
            <a:spLocks noGrp="1"/>
          </p:cNvSpPr>
          <p:nvPr>
            <p:ph type="sldNum" sz="quarter" idx="12"/>
          </p:nvPr>
        </p:nvSpPr>
        <p:spPr/>
        <p:txBody>
          <a:bodyPr/>
          <a:lstStyle/>
          <a:p>
            <a:fld id="{B20BAE8A-BB5C-499D-956E-1AE79ABD6EE1}" type="slidenum">
              <a:rPr lang="en-CA" smtClean="0"/>
              <a:t>6</a:t>
            </a:fld>
            <a:endParaRPr lang="en-CA"/>
          </a:p>
        </p:txBody>
      </p:sp>
      <p:sp>
        <p:nvSpPr>
          <p:cNvPr id="6" name="TextBox 5">
            <a:extLst>
              <a:ext uri="{FF2B5EF4-FFF2-40B4-BE49-F238E27FC236}">
                <a16:creationId xmlns:a16="http://schemas.microsoft.com/office/drawing/2014/main" id="{36F5C624-0CD4-EACC-6AF3-C5C2D0C59BE8}"/>
              </a:ext>
            </a:extLst>
          </p:cNvPr>
          <p:cNvSpPr txBox="1"/>
          <p:nvPr/>
        </p:nvSpPr>
        <p:spPr>
          <a:xfrm>
            <a:off x="838197" y="805145"/>
            <a:ext cx="10338786" cy="646331"/>
          </a:xfrm>
          <a:prstGeom prst="rect">
            <a:avLst/>
          </a:prstGeom>
          <a:noFill/>
        </p:spPr>
        <p:txBody>
          <a:bodyPr wrap="square">
            <a:spAutoFit/>
          </a:bodyPr>
          <a:lstStyle/>
          <a:p>
            <a:pPr marL="285750" indent="-285750">
              <a:buFont typeface="Arial" panose="020B0604020202020204" pitchFamily="34" charset="0"/>
              <a:buChar char="•"/>
            </a:pPr>
            <a:r>
              <a:rPr lang="en-CA" dirty="0"/>
              <a:t>Image histogram shows the distribution of pixel intensity. It </a:t>
            </a:r>
            <a:r>
              <a:rPr lang="en-US" dirty="0"/>
              <a:t>is a graphical representation of the number of pixels in an image as a function of their intensity.</a:t>
            </a:r>
            <a:endParaRPr lang="en-CA" dirty="0"/>
          </a:p>
        </p:txBody>
      </p:sp>
      <p:sp>
        <p:nvSpPr>
          <p:cNvPr id="8" name="TextBox 7">
            <a:extLst>
              <a:ext uri="{FF2B5EF4-FFF2-40B4-BE49-F238E27FC236}">
                <a16:creationId xmlns:a16="http://schemas.microsoft.com/office/drawing/2014/main" id="{6ABB3875-16C3-126D-3EB2-B4C4CD55BE78}"/>
              </a:ext>
            </a:extLst>
          </p:cNvPr>
          <p:cNvSpPr txBox="1"/>
          <p:nvPr/>
        </p:nvSpPr>
        <p:spPr>
          <a:xfrm>
            <a:off x="838198" y="1491043"/>
            <a:ext cx="10515599" cy="646331"/>
          </a:xfrm>
          <a:prstGeom prst="rect">
            <a:avLst/>
          </a:prstGeom>
          <a:noFill/>
        </p:spPr>
        <p:txBody>
          <a:bodyPr wrap="square">
            <a:spAutoFit/>
          </a:bodyPr>
          <a:lstStyle/>
          <a:p>
            <a:pPr marL="285750" indent="-285750">
              <a:buFont typeface="Arial" panose="020B0604020202020204" pitchFamily="34" charset="0"/>
              <a:buChar char="•"/>
            </a:pPr>
            <a:r>
              <a:rPr lang="en-CA" dirty="0"/>
              <a:t>By understanding the histogram, you can gain information about the image’s contrast, brightness, and overall tonal distribution. </a:t>
            </a:r>
          </a:p>
        </p:txBody>
      </p:sp>
      <p:sp>
        <p:nvSpPr>
          <p:cNvPr id="10" name="TextBox 9">
            <a:extLst>
              <a:ext uri="{FF2B5EF4-FFF2-40B4-BE49-F238E27FC236}">
                <a16:creationId xmlns:a16="http://schemas.microsoft.com/office/drawing/2014/main" id="{A8684D24-075A-2A37-90BB-6DA0DA95F46D}"/>
              </a:ext>
            </a:extLst>
          </p:cNvPr>
          <p:cNvSpPr txBox="1"/>
          <p:nvPr/>
        </p:nvSpPr>
        <p:spPr>
          <a:xfrm>
            <a:off x="838198" y="2276228"/>
            <a:ext cx="10515599" cy="923330"/>
          </a:xfrm>
          <a:prstGeom prst="rect">
            <a:avLst/>
          </a:prstGeom>
          <a:noFill/>
        </p:spPr>
        <p:txBody>
          <a:bodyPr wrap="square">
            <a:spAutoFit/>
          </a:bodyPr>
          <a:lstStyle/>
          <a:p>
            <a:pPr marL="285750" indent="-285750">
              <a:buFont typeface="Arial" panose="020B0604020202020204" pitchFamily="34" charset="0"/>
              <a:buChar char="•"/>
            </a:pPr>
            <a:r>
              <a:rPr lang="en-CA" dirty="0"/>
              <a:t>By understanding and applying histogram analysis techniques, we are enabled to enhance image quality, perform thresholding operations, analyze colour compositions, extract useful features, and visualize and understand images more effectively.</a:t>
            </a:r>
          </a:p>
        </p:txBody>
      </p:sp>
      <p:sp>
        <p:nvSpPr>
          <p:cNvPr id="12" name="TextBox 11">
            <a:extLst>
              <a:ext uri="{FF2B5EF4-FFF2-40B4-BE49-F238E27FC236}">
                <a16:creationId xmlns:a16="http://schemas.microsoft.com/office/drawing/2014/main" id="{EDC70BF6-D32A-5A09-5F98-A38938FCC3BA}"/>
              </a:ext>
            </a:extLst>
          </p:cNvPr>
          <p:cNvSpPr txBox="1"/>
          <p:nvPr/>
        </p:nvSpPr>
        <p:spPr>
          <a:xfrm>
            <a:off x="838197" y="3338412"/>
            <a:ext cx="5257803" cy="2585323"/>
          </a:xfrm>
          <a:prstGeom prst="rect">
            <a:avLst/>
          </a:prstGeom>
          <a:noFill/>
        </p:spPr>
        <p:txBody>
          <a:bodyPr wrap="square">
            <a:spAutoFit/>
          </a:bodyPr>
          <a:lstStyle/>
          <a:p>
            <a:pPr marL="285750" indent="-285750">
              <a:buFont typeface="Arial" panose="020B0604020202020204" pitchFamily="34" charset="0"/>
              <a:buChar char="•"/>
            </a:pPr>
            <a:r>
              <a:rPr lang="en-CA" dirty="0"/>
              <a:t>To visualize the distribution of colour values within the image, we can create a histogram. This histogram displays the number of pixels having the same colour value. By comparing the heights of the bars, we can easily identify which colour values are more prominent or occur more frequently in the image. This graphical representation provides valuable insights into the overall colour composition and distribution of an image.</a:t>
            </a:r>
          </a:p>
        </p:txBody>
      </p:sp>
      <p:pic>
        <p:nvPicPr>
          <p:cNvPr id="14" name="Picture 13">
            <a:extLst>
              <a:ext uri="{FF2B5EF4-FFF2-40B4-BE49-F238E27FC236}">
                <a16:creationId xmlns:a16="http://schemas.microsoft.com/office/drawing/2014/main" id="{603295AD-EA9D-5520-17E8-250F7A3B95FB}"/>
              </a:ext>
            </a:extLst>
          </p:cNvPr>
          <p:cNvPicPr>
            <a:picLocks noChangeAspect="1"/>
          </p:cNvPicPr>
          <p:nvPr/>
        </p:nvPicPr>
        <p:blipFill>
          <a:blip r:embed="rId2"/>
          <a:stretch>
            <a:fillRect/>
          </a:stretch>
        </p:blipFill>
        <p:spPr>
          <a:xfrm>
            <a:off x="6764784" y="3269819"/>
            <a:ext cx="4181699" cy="3328920"/>
          </a:xfrm>
          <a:prstGeom prst="rect">
            <a:avLst/>
          </a:prstGeom>
        </p:spPr>
      </p:pic>
      <p:pic>
        <p:nvPicPr>
          <p:cNvPr id="16" name="Picture 15">
            <a:extLst>
              <a:ext uri="{FF2B5EF4-FFF2-40B4-BE49-F238E27FC236}">
                <a16:creationId xmlns:a16="http://schemas.microsoft.com/office/drawing/2014/main" id="{06A5A701-C344-47F0-C2CF-9A49A3045FB7}"/>
              </a:ext>
            </a:extLst>
          </p:cNvPr>
          <p:cNvPicPr>
            <a:picLocks noChangeAspect="1"/>
          </p:cNvPicPr>
          <p:nvPr/>
        </p:nvPicPr>
        <p:blipFill>
          <a:blip r:embed="rId3"/>
          <a:stretch>
            <a:fillRect/>
          </a:stretch>
        </p:blipFill>
        <p:spPr>
          <a:xfrm>
            <a:off x="5518861" y="5748220"/>
            <a:ext cx="1305107" cy="628738"/>
          </a:xfrm>
          <a:prstGeom prst="rect">
            <a:avLst/>
          </a:prstGeom>
        </p:spPr>
      </p:pic>
    </p:spTree>
    <p:extLst>
      <p:ext uri="{BB962C8B-B14F-4D97-AF65-F5344CB8AC3E}">
        <p14:creationId xmlns:p14="http://schemas.microsoft.com/office/powerpoint/2010/main" val="428849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4FAFD-3DF9-42C7-BDF9-382A1FA127C7}"/>
              </a:ext>
            </a:extLst>
          </p:cNvPr>
          <p:cNvSpPr>
            <a:spLocks noGrp="1"/>
          </p:cNvSpPr>
          <p:nvPr>
            <p:ph type="title"/>
          </p:nvPr>
        </p:nvSpPr>
        <p:spPr>
          <a:xfrm>
            <a:off x="838200" y="136525"/>
            <a:ext cx="10515600" cy="724609"/>
          </a:xfrm>
        </p:spPr>
        <p:txBody>
          <a:bodyPr>
            <a:normAutofit/>
          </a:bodyPr>
          <a:lstStyle/>
          <a:p>
            <a:r>
              <a:rPr lang="en-US" b="1" dirty="0"/>
              <a:t>Image Histogram</a:t>
            </a:r>
            <a:endParaRPr lang="en-CA" dirty="0"/>
          </a:p>
        </p:txBody>
      </p:sp>
      <p:sp>
        <p:nvSpPr>
          <p:cNvPr id="3" name="Footer Placeholder 2">
            <a:extLst>
              <a:ext uri="{FF2B5EF4-FFF2-40B4-BE49-F238E27FC236}">
                <a16:creationId xmlns:a16="http://schemas.microsoft.com/office/drawing/2014/main" id="{AB6CEFE3-39BF-4F5A-721D-C952976DFBD6}"/>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E16ADC87-4298-98BE-7512-627D477345D4}"/>
              </a:ext>
            </a:extLst>
          </p:cNvPr>
          <p:cNvSpPr>
            <a:spLocks noGrp="1"/>
          </p:cNvSpPr>
          <p:nvPr>
            <p:ph type="sldNum" sz="quarter" idx="12"/>
          </p:nvPr>
        </p:nvSpPr>
        <p:spPr/>
        <p:txBody>
          <a:bodyPr/>
          <a:lstStyle/>
          <a:p>
            <a:fld id="{B20BAE8A-BB5C-499D-956E-1AE79ABD6EE1}" type="slidenum">
              <a:rPr lang="en-CA" smtClean="0"/>
              <a:t>7</a:t>
            </a:fld>
            <a:endParaRPr lang="en-CA"/>
          </a:p>
        </p:txBody>
      </p:sp>
      <p:sp>
        <p:nvSpPr>
          <p:cNvPr id="6" name="TextBox 5">
            <a:extLst>
              <a:ext uri="{FF2B5EF4-FFF2-40B4-BE49-F238E27FC236}">
                <a16:creationId xmlns:a16="http://schemas.microsoft.com/office/drawing/2014/main" id="{7048AF97-2D51-9F77-1776-BDAA0B24BF8B}"/>
              </a:ext>
            </a:extLst>
          </p:cNvPr>
          <p:cNvSpPr txBox="1"/>
          <p:nvPr/>
        </p:nvSpPr>
        <p:spPr>
          <a:xfrm>
            <a:off x="616258" y="1051082"/>
            <a:ext cx="4719222" cy="1477328"/>
          </a:xfrm>
          <a:prstGeom prst="rect">
            <a:avLst/>
          </a:prstGeom>
          <a:noFill/>
        </p:spPr>
        <p:txBody>
          <a:bodyPr wrap="square">
            <a:spAutoFit/>
          </a:bodyPr>
          <a:lstStyle/>
          <a:p>
            <a:pPr marL="285750" indent="-285750">
              <a:buFont typeface="Arial" panose="020B0604020202020204" pitchFamily="34" charset="0"/>
              <a:buChar char="•"/>
            </a:pPr>
            <a:r>
              <a:rPr lang="en-CA" dirty="0"/>
              <a:t>The image must contain more Black pixels if the histogram is shifted to the left (left-skewed) and the image must contain more White pixels if our histogram is shifted to the right (right-skewed).</a:t>
            </a:r>
          </a:p>
        </p:txBody>
      </p:sp>
      <p:pic>
        <p:nvPicPr>
          <p:cNvPr id="8" name="Picture 7">
            <a:extLst>
              <a:ext uri="{FF2B5EF4-FFF2-40B4-BE49-F238E27FC236}">
                <a16:creationId xmlns:a16="http://schemas.microsoft.com/office/drawing/2014/main" id="{4F9F9F98-6D90-4597-C8FD-D698729ACD88}"/>
              </a:ext>
            </a:extLst>
          </p:cNvPr>
          <p:cNvPicPr>
            <a:picLocks noChangeAspect="1"/>
          </p:cNvPicPr>
          <p:nvPr/>
        </p:nvPicPr>
        <p:blipFill>
          <a:blip r:embed="rId2"/>
          <a:stretch>
            <a:fillRect/>
          </a:stretch>
        </p:blipFill>
        <p:spPr>
          <a:xfrm>
            <a:off x="5195411" y="861134"/>
            <a:ext cx="6830378" cy="2305372"/>
          </a:xfrm>
          <a:prstGeom prst="rect">
            <a:avLst/>
          </a:prstGeom>
        </p:spPr>
      </p:pic>
      <p:sp>
        <p:nvSpPr>
          <p:cNvPr id="10" name="TextBox 9">
            <a:extLst>
              <a:ext uri="{FF2B5EF4-FFF2-40B4-BE49-F238E27FC236}">
                <a16:creationId xmlns:a16="http://schemas.microsoft.com/office/drawing/2014/main" id="{7CE70646-D275-FE81-091D-74AF766EA651}"/>
              </a:ext>
            </a:extLst>
          </p:cNvPr>
          <p:cNvSpPr txBox="1"/>
          <p:nvPr/>
        </p:nvSpPr>
        <p:spPr>
          <a:xfrm>
            <a:off x="838200" y="2718358"/>
            <a:ext cx="6094520" cy="646331"/>
          </a:xfrm>
          <a:prstGeom prst="rect">
            <a:avLst/>
          </a:prstGeom>
          <a:noFill/>
        </p:spPr>
        <p:txBody>
          <a:bodyPr wrap="square">
            <a:spAutoFit/>
          </a:bodyPr>
          <a:lstStyle/>
          <a:p>
            <a:r>
              <a:rPr lang="en-CA" dirty="0"/>
              <a:t>More black → darker image</a:t>
            </a:r>
          </a:p>
          <a:p>
            <a:r>
              <a:rPr lang="en-CA" dirty="0"/>
              <a:t>More white → brighter image</a:t>
            </a:r>
          </a:p>
        </p:txBody>
      </p:sp>
      <p:pic>
        <p:nvPicPr>
          <p:cNvPr id="12" name="Picture 11">
            <a:extLst>
              <a:ext uri="{FF2B5EF4-FFF2-40B4-BE49-F238E27FC236}">
                <a16:creationId xmlns:a16="http://schemas.microsoft.com/office/drawing/2014/main" id="{D84B79FF-5A82-DF39-D2DF-5BBE7FE676F4}"/>
              </a:ext>
            </a:extLst>
          </p:cNvPr>
          <p:cNvPicPr>
            <a:picLocks noChangeAspect="1"/>
          </p:cNvPicPr>
          <p:nvPr/>
        </p:nvPicPr>
        <p:blipFill>
          <a:blip r:embed="rId3"/>
          <a:stretch>
            <a:fillRect/>
          </a:stretch>
        </p:blipFill>
        <p:spPr>
          <a:xfrm>
            <a:off x="838200" y="3691495"/>
            <a:ext cx="4615956" cy="1828576"/>
          </a:xfrm>
          <a:prstGeom prst="rect">
            <a:avLst/>
          </a:prstGeom>
        </p:spPr>
      </p:pic>
      <p:pic>
        <p:nvPicPr>
          <p:cNvPr id="14" name="Picture 13">
            <a:extLst>
              <a:ext uri="{FF2B5EF4-FFF2-40B4-BE49-F238E27FC236}">
                <a16:creationId xmlns:a16="http://schemas.microsoft.com/office/drawing/2014/main" id="{0D424C86-A476-F16E-B8AF-405AB0B977EC}"/>
              </a:ext>
            </a:extLst>
          </p:cNvPr>
          <p:cNvPicPr>
            <a:picLocks noChangeAspect="1"/>
          </p:cNvPicPr>
          <p:nvPr/>
        </p:nvPicPr>
        <p:blipFill>
          <a:blip r:embed="rId4"/>
          <a:stretch>
            <a:fillRect/>
          </a:stretch>
        </p:blipFill>
        <p:spPr>
          <a:xfrm>
            <a:off x="5519306" y="3493312"/>
            <a:ext cx="6506483" cy="1971950"/>
          </a:xfrm>
          <a:prstGeom prst="rect">
            <a:avLst/>
          </a:prstGeom>
        </p:spPr>
      </p:pic>
    </p:spTree>
    <p:extLst>
      <p:ext uri="{BB962C8B-B14F-4D97-AF65-F5344CB8AC3E}">
        <p14:creationId xmlns:p14="http://schemas.microsoft.com/office/powerpoint/2010/main" val="102427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F32E-7BD5-0247-FE0C-FA9AE472F76C}"/>
              </a:ext>
            </a:extLst>
          </p:cNvPr>
          <p:cNvSpPr>
            <a:spLocks noGrp="1"/>
          </p:cNvSpPr>
          <p:nvPr>
            <p:ph type="title"/>
          </p:nvPr>
        </p:nvSpPr>
        <p:spPr>
          <a:xfrm>
            <a:off x="838200" y="2682196"/>
            <a:ext cx="10515600" cy="1325563"/>
          </a:xfrm>
        </p:spPr>
        <p:txBody>
          <a:bodyPr/>
          <a:lstStyle/>
          <a:p>
            <a:pPr algn="ctr"/>
            <a:r>
              <a:rPr lang="en-CA" b="1" dirty="0"/>
              <a:t>Histogram Equalization</a:t>
            </a:r>
          </a:p>
        </p:txBody>
      </p:sp>
      <p:sp>
        <p:nvSpPr>
          <p:cNvPr id="3" name="Footer Placeholder 2">
            <a:extLst>
              <a:ext uri="{FF2B5EF4-FFF2-40B4-BE49-F238E27FC236}">
                <a16:creationId xmlns:a16="http://schemas.microsoft.com/office/drawing/2014/main" id="{0388E849-9D62-CBEA-D3AB-B168DB82C585}"/>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15D1959D-AEFB-BD3C-4224-C9CC994F8899}"/>
              </a:ext>
            </a:extLst>
          </p:cNvPr>
          <p:cNvSpPr>
            <a:spLocks noGrp="1"/>
          </p:cNvSpPr>
          <p:nvPr>
            <p:ph type="sldNum" sz="quarter" idx="12"/>
          </p:nvPr>
        </p:nvSpPr>
        <p:spPr/>
        <p:txBody>
          <a:bodyPr/>
          <a:lstStyle/>
          <a:p>
            <a:fld id="{B20BAE8A-BB5C-499D-956E-1AE79ABD6EE1}" type="slidenum">
              <a:rPr lang="en-CA" smtClean="0"/>
              <a:t>8</a:t>
            </a:fld>
            <a:endParaRPr lang="en-CA"/>
          </a:p>
        </p:txBody>
      </p:sp>
    </p:spTree>
    <p:extLst>
      <p:ext uri="{BB962C8B-B14F-4D97-AF65-F5344CB8AC3E}">
        <p14:creationId xmlns:p14="http://schemas.microsoft.com/office/powerpoint/2010/main" val="1338190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4FAFD-3DF9-42C7-BDF9-382A1FA127C7}"/>
              </a:ext>
            </a:extLst>
          </p:cNvPr>
          <p:cNvSpPr>
            <a:spLocks noGrp="1"/>
          </p:cNvSpPr>
          <p:nvPr>
            <p:ph type="title"/>
          </p:nvPr>
        </p:nvSpPr>
        <p:spPr>
          <a:xfrm>
            <a:off x="838200" y="136525"/>
            <a:ext cx="10515600" cy="724609"/>
          </a:xfrm>
        </p:spPr>
        <p:txBody>
          <a:bodyPr>
            <a:normAutofit/>
          </a:bodyPr>
          <a:lstStyle/>
          <a:p>
            <a:r>
              <a:rPr lang="en-CA" b="1" dirty="0"/>
              <a:t>Histogram Equalization</a:t>
            </a:r>
            <a:endParaRPr lang="en-CA" dirty="0"/>
          </a:p>
        </p:txBody>
      </p:sp>
      <p:sp>
        <p:nvSpPr>
          <p:cNvPr id="3" name="Footer Placeholder 2">
            <a:extLst>
              <a:ext uri="{FF2B5EF4-FFF2-40B4-BE49-F238E27FC236}">
                <a16:creationId xmlns:a16="http://schemas.microsoft.com/office/drawing/2014/main" id="{AB6CEFE3-39BF-4F5A-721D-C952976DFBD6}"/>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E16ADC87-4298-98BE-7512-627D477345D4}"/>
              </a:ext>
            </a:extLst>
          </p:cNvPr>
          <p:cNvSpPr>
            <a:spLocks noGrp="1"/>
          </p:cNvSpPr>
          <p:nvPr>
            <p:ph type="sldNum" sz="quarter" idx="12"/>
          </p:nvPr>
        </p:nvSpPr>
        <p:spPr/>
        <p:txBody>
          <a:bodyPr/>
          <a:lstStyle/>
          <a:p>
            <a:fld id="{B20BAE8A-BB5C-499D-956E-1AE79ABD6EE1}" type="slidenum">
              <a:rPr lang="en-CA" smtClean="0"/>
              <a:t>9</a:t>
            </a:fld>
            <a:endParaRPr lang="en-CA"/>
          </a:p>
        </p:txBody>
      </p:sp>
      <p:sp>
        <p:nvSpPr>
          <p:cNvPr id="6" name="TextBox 5">
            <a:extLst>
              <a:ext uri="{FF2B5EF4-FFF2-40B4-BE49-F238E27FC236}">
                <a16:creationId xmlns:a16="http://schemas.microsoft.com/office/drawing/2014/main" id="{95AC1BA6-42FE-4796-5BBD-47108ACF6142}"/>
              </a:ext>
            </a:extLst>
          </p:cNvPr>
          <p:cNvSpPr txBox="1"/>
          <p:nvPr/>
        </p:nvSpPr>
        <p:spPr>
          <a:xfrm>
            <a:off x="838199" y="861134"/>
            <a:ext cx="10862569" cy="646331"/>
          </a:xfrm>
          <a:prstGeom prst="rect">
            <a:avLst/>
          </a:prstGeom>
          <a:noFill/>
        </p:spPr>
        <p:txBody>
          <a:bodyPr wrap="square">
            <a:spAutoFit/>
          </a:bodyPr>
          <a:lstStyle/>
          <a:p>
            <a:pPr marL="285750" indent="-285750">
              <a:buFont typeface="Arial" panose="020B0604020202020204" pitchFamily="34" charset="0"/>
              <a:buChar char="•"/>
            </a:pPr>
            <a:r>
              <a:rPr lang="en-CA" dirty="0"/>
              <a:t>Histogram equalization is a method to process images in order to adjust the contrast of an image by modifying the intensity distribution of the histogram.</a:t>
            </a:r>
          </a:p>
        </p:txBody>
      </p:sp>
      <p:sp>
        <p:nvSpPr>
          <p:cNvPr id="8" name="TextBox 7">
            <a:extLst>
              <a:ext uri="{FF2B5EF4-FFF2-40B4-BE49-F238E27FC236}">
                <a16:creationId xmlns:a16="http://schemas.microsoft.com/office/drawing/2014/main" id="{67A2FC57-E927-9924-6E58-25F6C8103D84}"/>
              </a:ext>
            </a:extLst>
          </p:cNvPr>
          <p:cNvSpPr txBox="1"/>
          <p:nvPr/>
        </p:nvSpPr>
        <p:spPr>
          <a:xfrm>
            <a:off x="838198" y="1585743"/>
            <a:ext cx="10942469" cy="923330"/>
          </a:xfrm>
          <a:prstGeom prst="rect">
            <a:avLst/>
          </a:prstGeom>
          <a:noFill/>
        </p:spPr>
        <p:txBody>
          <a:bodyPr wrap="square">
            <a:spAutoFit/>
          </a:bodyPr>
          <a:lstStyle/>
          <a:p>
            <a:pPr marL="285750" indent="-285750">
              <a:buFont typeface="Arial" panose="020B0604020202020204" pitchFamily="34" charset="0"/>
              <a:buChar char="•"/>
            </a:pPr>
            <a:r>
              <a:rPr lang="en-CA" dirty="0"/>
              <a:t>It accomplishes this by effectively spreading out the most frequent intensity values, i.e. stretching out the intensity range of the image. This method usually increases the global contrast of images when its usable data is represented by close contrast values. This allows for areas of lower local contrast to gain a higher contrast.</a:t>
            </a:r>
          </a:p>
        </p:txBody>
      </p:sp>
      <p:pic>
        <p:nvPicPr>
          <p:cNvPr id="10" name="Picture 9">
            <a:extLst>
              <a:ext uri="{FF2B5EF4-FFF2-40B4-BE49-F238E27FC236}">
                <a16:creationId xmlns:a16="http://schemas.microsoft.com/office/drawing/2014/main" id="{9D1AA54E-C641-AA46-DAE0-80F949A55D5E}"/>
              </a:ext>
            </a:extLst>
          </p:cNvPr>
          <p:cNvPicPr>
            <a:picLocks noChangeAspect="1"/>
          </p:cNvPicPr>
          <p:nvPr/>
        </p:nvPicPr>
        <p:blipFill>
          <a:blip r:embed="rId2"/>
          <a:stretch>
            <a:fillRect/>
          </a:stretch>
        </p:blipFill>
        <p:spPr>
          <a:xfrm>
            <a:off x="2098848" y="2862482"/>
            <a:ext cx="3715268" cy="2819794"/>
          </a:xfrm>
          <a:prstGeom prst="rect">
            <a:avLst/>
          </a:prstGeom>
        </p:spPr>
      </p:pic>
      <p:pic>
        <p:nvPicPr>
          <p:cNvPr id="12" name="Picture 11">
            <a:extLst>
              <a:ext uri="{FF2B5EF4-FFF2-40B4-BE49-F238E27FC236}">
                <a16:creationId xmlns:a16="http://schemas.microsoft.com/office/drawing/2014/main" id="{DABA4D9E-A36E-D1FD-8AE7-CFB5545C4B21}"/>
              </a:ext>
            </a:extLst>
          </p:cNvPr>
          <p:cNvPicPr>
            <a:picLocks noChangeAspect="1"/>
          </p:cNvPicPr>
          <p:nvPr/>
        </p:nvPicPr>
        <p:blipFill>
          <a:blip r:embed="rId3"/>
          <a:stretch>
            <a:fillRect/>
          </a:stretch>
        </p:blipFill>
        <p:spPr>
          <a:xfrm>
            <a:off x="6577307" y="2843430"/>
            <a:ext cx="3724795" cy="2838846"/>
          </a:xfrm>
          <a:prstGeom prst="rect">
            <a:avLst/>
          </a:prstGeom>
        </p:spPr>
      </p:pic>
    </p:spTree>
    <p:extLst>
      <p:ext uri="{BB962C8B-B14F-4D97-AF65-F5344CB8AC3E}">
        <p14:creationId xmlns:p14="http://schemas.microsoft.com/office/powerpoint/2010/main" val="274411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33700</TotalTime>
  <Words>1131</Words>
  <Application>Microsoft Office PowerPoint</Application>
  <PresentationFormat>Widescreen</PresentationFormat>
  <Paragraphs>128</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Week-11</vt:lpstr>
      <vt:lpstr>Recap</vt:lpstr>
      <vt:lpstr>Agenda</vt:lpstr>
      <vt:lpstr>Critical Path</vt:lpstr>
      <vt:lpstr>Image Histogram</vt:lpstr>
      <vt:lpstr>Image Histogram</vt:lpstr>
      <vt:lpstr>Image Histogram</vt:lpstr>
      <vt:lpstr>Histogram Equalization</vt:lpstr>
      <vt:lpstr>Histogram Equalization</vt:lpstr>
      <vt:lpstr>Histogram Equalization</vt:lpstr>
      <vt:lpstr>Adaptive Histogram Equalization</vt:lpstr>
      <vt:lpstr>Contrastive Limited Adaptive Equalization</vt:lpstr>
      <vt:lpstr>Contrastive Limited Adaptive Equalization</vt:lpstr>
      <vt:lpstr>Histogram and Back Projection</vt:lpstr>
      <vt:lpstr>Histogram and Back Projection</vt:lpstr>
      <vt:lpstr>Object Tracking</vt:lpstr>
      <vt:lpstr>Appearance Based Tracking</vt:lpstr>
      <vt:lpstr>Object Tracking</vt:lpstr>
      <vt:lpstr>Disclaimer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NOOPA JAGADEESH</dc:creator>
  <cp:lastModifiedBy>NOOPA JAGADEESH</cp:lastModifiedBy>
  <cp:revision>1056</cp:revision>
  <dcterms:created xsi:type="dcterms:W3CDTF">2021-09-05T14:52:59Z</dcterms:created>
  <dcterms:modified xsi:type="dcterms:W3CDTF">2024-03-29T14:02:27Z</dcterms:modified>
</cp:coreProperties>
</file>