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539" r:id="rId2"/>
    <p:sldId id="524" r:id="rId3"/>
    <p:sldId id="586" r:id="rId4"/>
    <p:sldId id="541" r:id="rId5"/>
    <p:sldId id="494" r:id="rId6"/>
    <p:sldId id="554" r:id="rId7"/>
    <p:sldId id="570" r:id="rId8"/>
    <p:sldId id="571" r:id="rId9"/>
    <p:sldId id="572" r:id="rId10"/>
    <p:sldId id="573" r:id="rId11"/>
    <p:sldId id="574" r:id="rId12"/>
    <p:sldId id="576" r:id="rId13"/>
    <p:sldId id="577" r:id="rId14"/>
    <p:sldId id="578" r:id="rId15"/>
    <p:sldId id="575" r:id="rId16"/>
    <p:sldId id="579" r:id="rId17"/>
    <p:sldId id="580" r:id="rId18"/>
    <p:sldId id="581" r:id="rId19"/>
    <p:sldId id="582" r:id="rId20"/>
    <p:sldId id="583" r:id="rId21"/>
    <p:sldId id="584" r:id="rId22"/>
    <p:sldId id="585" r:id="rId23"/>
    <p:sldId id="360" r:id="rId24"/>
    <p:sldId id="4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194" autoAdjust="0"/>
  </p:normalViewPr>
  <p:slideViewPr>
    <p:cSldViewPr snapToGrid="0">
      <p:cViewPr varScale="1">
        <p:scale>
          <a:sx n="100" d="100"/>
          <a:sy n="100" d="100"/>
        </p:scale>
        <p:origin x="9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E2D9F3-9022-8B6A-D69F-C2FC2DB432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97A05A9D-C6F0-81D1-E460-6E7A53231BE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8823FC-F295-4ADF-A8EC-7CAFF126EE53}" type="datetimeFigureOut">
              <a:rPr lang="en-CA" smtClean="0"/>
              <a:t>2024-02-03</a:t>
            </a:fld>
            <a:endParaRPr lang="en-CA"/>
          </a:p>
        </p:txBody>
      </p:sp>
      <p:sp>
        <p:nvSpPr>
          <p:cNvPr id="4" name="Footer Placeholder 3">
            <a:extLst>
              <a:ext uri="{FF2B5EF4-FFF2-40B4-BE49-F238E27FC236}">
                <a16:creationId xmlns:a16="http://schemas.microsoft.com/office/drawing/2014/main" id="{EBBC426B-9CDC-0674-52BC-D829637F96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3485D78D-DCE8-373A-B114-C1508AA140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464A18-51B9-453A-A8F1-4FD2D6BC861E}" type="slidenum">
              <a:rPr lang="en-CA" smtClean="0"/>
              <a:t>‹#›</a:t>
            </a:fld>
            <a:endParaRPr lang="en-CA"/>
          </a:p>
        </p:txBody>
      </p:sp>
    </p:spTree>
    <p:extLst>
      <p:ext uri="{BB962C8B-B14F-4D97-AF65-F5344CB8AC3E}">
        <p14:creationId xmlns:p14="http://schemas.microsoft.com/office/powerpoint/2010/main" val="26011299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CAFD0-1304-49DD-9B5C-3E6FD743CE61}" type="datetimeFigureOut">
              <a:rPr lang="en-CA" smtClean="0"/>
              <a:t>2024-02-03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B5C89-B32A-4C9E-9DC3-8FFB1ED9A3F3}" type="slidenum">
              <a:rPr lang="en-CA" smtClean="0"/>
              <a:t>‹#›</a:t>
            </a:fld>
            <a:endParaRPr lang="en-CA"/>
          </a:p>
        </p:txBody>
      </p:sp>
    </p:spTree>
    <p:extLst>
      <p:ext uri="{BB962C8B-B14F-4D97-AF65-F5344CB8AC3E}">
        <p14:creationId xmlns:p14="http://schemas.microsoft.com/office/powerpoint/2010/main" val="389523354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endParaRPr lang="en-CA"/>
          </a:p>
        </p:txBody>
      </p:sp>
      <p:sp>
        <p:nvSpPr>
          <p:cNvPr id="5" name="Slide Number Placeholder 4"/>
          <p:cNvSpPr>
            <a:spLocks noGrp="1"/>
          </p:cNvSpPr>
          <p:nvPr>
            <p:ph type="sldNum" sz="quarter" idx="5"/>
          </p:nvPr>
        </p:nvSpPr>
        <p:spPr/>
        <p:txBody>
          <a:bodyPr/>
          <a:lstStyle/>
          <a:p>
            <a:fld id="{A00B5C89-B32A-4C9E-9DC3-8FFB1ED9A3F3}" type="slidenum">
              <a:rPr lang="en-CA" smtClean="0"/>
              <a:t>7</a:t>
            </a:fld>
            <a:endParaRPr lang="en-CA"/>
          </a:p>
        </p:txBody>
      </p:sp>
    </p:spTree>
    <p:extLst>
      <p:ext uri="{BB962C8B-B14F-4D97-AF65-F5344CB8AC3E}">
        <p14:creationId xmlns:p14="http://schemas.microsoft.com/office/powerpoint/2010/main" val="2999171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Header Placeholder 3"/>
          <p:cNvSpPr>
            <a:spLocks noGrp="1"/>
          </p:cNvSpPr>
          <p:nvPr>
            <p:ph type="hdr" sz="quarter"/>
          </p:nvPr>
        </p:nvSpPr>
        <p:spPr/>
        <p:txBody>
          <a:bodyPr/>
          <a:lstStyle/>
          <a:p>
            <a:endParaRPr lang="en-CA"/>
          </a:p>
        </p:txBody>
      </p:sp>
      <p:sp>
        <p:nvSpPr>
          <p:cNvPr id="5" name="Slide Number Placeholder 4"/>
          <p:cNvSpPr>
            <a:spLocks noGrp="1"/>
          </p:cNvSpPr>
          <p:nvPr>
            <p:ph type="sldNum" sz="quarter" idx="5"/>
          </p:nvPr>
        </p:nvSpPr>
        <p:spPr/>
        <p:txBody>
          <a:bodyPr/>
          <a:lstStyle/>
          <a:p>
            <a:fld id="{A00B5C89-B32A-4C9E-9DC3-8FFB1ED9A3F3}" type="slidenum">
              <a:rPr lang="en-CA" smtClean="0"/>
              <a:t>16</a:t>
            </a:fld>
            <a:endParaRPr lang="en-CA"/>
          </a:p>
        </p:txBody>
      </p:sp>
    </p:spTree>
    <p:extLst>
      <p:ext uri="{BB962C8B-B14F-4D97-AF65-F5344CB8AC3E}">
        <p14:creationId xmlns:p14="http://schemas.microsoft.com/office/powerpoint/2010/main" val="34013132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1008F-C8E0-4ACF-87CE-407A7AB9D2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63AFD76-DB79-440C-B9FD-5C3BC56E0A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D7AC714-E933-4C17-B3CC-D2437F126CE3}"/>
              </a:ext>
            </a:extLst>
          </p:cNvPr>
          <p:cNvSpPr>
            <a:spLocks noGrp="1"/>
          </p:cNvSpPr>
          <p:nvPr>
            <p:ph type="dt" sz="half" idx="10"/>
          </p:nvPr>
        </p:nvSpPr>
        <p:spPr/>
        <p:txBody>
          <a:bodyPr/>
          <a:lstStyle/>
          <a:p>
            <a:fld id="{742D7D97-C904-4D75-8D25-DAECEA2E8372}" type="datetime1">
              <a:rPr lang="en-CA" smtClean="0"/>
              <a:t>2024-02-03</a:t>
            </a:fld>
            <a:endParaRPr lang="en-CA"/>
          </a:p>
        </p:txBody>
      </p:sp>
      <p:sp>
        <p:nvSpPr>
          <p:cNvPr id="5" name="Footer Placeholder 4">
            <a:extLst>
              <a:ext uri="{FF2B5EF4-FFF2-40B4-BE49-F238E27FC236}">
                <a16:creationId xmlns:a16="http://schemas.microsoft.com/office/drawing/2014/main" id="{A22E63C3-EC20-4D24-A7A5-99595247DF0A}"/>
              </a:ext>
            </a:extLst>
          </p:cNvPr>
          <p:cNvSpPr>
            <a:spLocks noGrp="1"/>
          </p:cNvSpPr>
          <p:nvPr>
            <p:ph type="ftr" sz="quarter" idx="11"/>
          </p:nvPr>
        </p:nvSpPr>
        <p:spPr/>
        <p:txBody>
          <a:bodyPr/>
          <a:lstStyle/>
          <a:p>
            <a:endParaRPr lang="en-US" dirty="0"/>
          </a:p>
          <a:p>
            <a:endParaRPr lang="en-CA" dirty="0"/>
          </a:p>
        </p:txBody>
      </p:sp>
      <p:sp>
        <p:nvSpPr>
          <p:cNvPr id="6" name="Slide Number Placeholder 5">
            <a:extLst>
              <a:ext uri="{FF2B5EF4-FFF2-40B4-BE49-F238E27FC236}">
                <a16:creationId xmlns:a16="http://schemas.microsoft.com/office/drawing/2014/main" id="{AC98D86B-9516-4863-8CF3-6FC433D98DFB}"/>
              </a:ext>
            </a:extLst>
          </p:cNvPr>
          <p:cNvSpPr>
            <a:spLocks noGrp="1"/>
          </p:cNvSpPr>
          <p:nvPr>
            <p:ph type="sldNum" sz="quarter" idx="12"/>
          </p:nvPr>
        </p:nvSpPr>
        <p:spPr/>
        <p:txBody>
          <a:bodyPr/>
          <a:lstStyle/>
          <a:p>
            <a:fld id="{B20BAE8A-BB5C-499D-956E-1AE79ABD6EE1}" type="slidenum">
              <a:rPr lang="en-CA" smtClean="0"/>
              <a:t>‹#›</a:t>
            </a:fld>
            <a:endParaRPr lang="en-CA"/>
          </a:p>
        </p:txBody>
      </p:sp>
      <p:pic>
        <p:nvPicPr>
          <p:cNvPr id="10" name="Picture 9">
            <a:extLst>
              <a:ext uri="{FF2B5EF4-FFF2-40B4-BE49-F238E27FC236}">
                <a16:creationId xmlns:a16="http://schemas.microsoft.com/office/drawing/2014/main" id="{79B2E9BB-A3DB-1681-0C9F-CF88556865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0" y="23813"/>
            <a:ext cx="1524000" cy="870857"/>
          </a:xfrm>
          <a:prstGeom prst="rect">
            <a:avLst/>
          </a:prstGeom>
        </p:spPr>
      </p:pic>
      <p:sp>
        <p:nvSpPr>
          <p:cNvPr id="11" name="TextBox 10">
            <a:extLst>
              <a:ext uri="{FF2B5EF4-FFF2-40B4-BE49-F238E27FC236}">
                <a16:creationId xmlns:a16="http://schemas.microsoft.com/office/drawing/2014/main" id="{6324142E-5985-986F-5F46-83031089CA94}"/>
              </a:ext>
            </a:extLst>
          </p:cNvPr>
          <p:cNvSpPr txBox="1"/>
          <p:nvPr userDrawn="1"/>
        </p:nvSpPr>
        <p:spPr>
          <a:xfrm>
            <a:off x="5008228" y="6408107"/>
            <a:ext cx="3800212" cy="261610"/>
          </a:xfrm>
          <a:prstGeom prst="rect">
            <a:avLst/>
          </a:prstGeom>
          <a:noFill/>
        </p:spPr>
        <p:txBody>
          <a:bodyPr wrap="square" rtlCol="0">
            <a:spAutoFit/>
          </a:bodyPr>
          <a:lstStyle/>
          <a:p>
            <a:r>
              <a:rPr lang="en-US" sz="1100" dirty="0">
                <a:solidFill>
                  <a:schemeClr val="bg1">
                    <a:lumMod val="50000"/>
                  </a:schemeClr>
                </a:solidFill>
              </a:rPr>
              <a:t>Prepared by: Noopa Jagadeesh</a:t>
            </a:r>
            <a:endParaRPr lang="en-CA" sz="1100" dirty="0">
              <a:solidFill>
                <a:schemeClr val="bg1">
                  <a:lumMod val="50000"/>
                </a:schemeClr>
              </a:solidFill>
            </a:endParaRPr>
          </a:p>
        </p:txBody>
      </p:sp>
    </p:spTree>
    <p:extLst>
      <p:ext uri="{BB962C8B-B14F-4D97-AF65-F5344CB8AC3E}">
        <p14:creationId xmlns:p14="http://schemas.microsoft.com/office/powerpoint/2010/main" val="383012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E1BB-BFF2-4EF1-852C-87BCC5D7267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055B967-6551-4889-8FA2-99F55791C9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3744A2-2F3B-4A7E-AFB3-888B3709B6C3}"/>
              </a:ext>
            </a:extLst>
          </p:cNvPr>
          <p:cNvSpPr>
            <a:spLocks noGrp="1"/>
          </p:cNvSpPr>
          <p:nvPr>
            <p:ph type="dt" sz="half" idx="10"/>
          </p:nvPr>
        </p:nvSpPr>
        <p:spPr/>
        <p:txBody>
          <a:bodyPr/>
          <a:lstStyle/>
          <a:p>
            <a:fld id="{397B9692-14F5-4BAA-9CD1-FC5174B22590}" type="datetime1">
              <a:rPr lang="en-CA" smtClean="0"/>
              <a:t>2024-02-03</a:t>
            </a:fld>
            <a:endParaRPr lang="en-CA"/>
          </a:p>
        </p:txBody>
      </p:sp>
      <p:sp>
        <p:nvSpPr>
          <p:cNvPr id="5" name="Footer Placeholder 4">
            <a:extLst>
              <a:ext uri="{FF2B5EF4-FFF2-40B4-BE49-F238E27FC236}">
                <a16:creationId xmlns:a16="http://schemas.microsoft.com/office/drawing/2014/main" id="{BBB0927F-D5B6-4AD1-AB89-94030809718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14FED54-3A85-49D8-8B5A-321DF10A113B}"/>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303432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D8EEF7-D4BC-4B4B-BCDE-584DABF08D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C5C893F-6FC0-449B-934B-4D8D4ADB95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9F96A0-0767-4CF4-8446-D75A04810174}"/>
              </a:ext>
            </a:extLst>
          </p:cNvPr>
          <p:cNvSpPr>
            <a:spLocks noGrp="1"/>
          </p:cNvSpPr>
          <p:nvPr>
            <p:ph type="dt" sz="half" idx="10"/>
          </p:nvPr>
        </p:nvSpPr>
        <p:spPr/>
        <p:txBody>
          <a:bodyPr/>
          <a:lstStyle/>
          <a:p>
            <a:fld id="{86BC515B-5213-4F7A-A69F-DCF40C28F200}" type="datetime1">
              <a:rPr lang="en-CA" smtClean="0"/>
              <a:t>2024-02-03</a:t>
            </a:fld>
            <a:endParaRPr lang="en-CA"/>
          </a:p>
        </p:txBody>
      </p:sp>
      <p:sp>
        <p:nvSpPr>
          <p:cNvPr id="5" name="Footer Placeholder 4">
            <a:extLst>
              <a:ext uri="{FF2B5EF4-FFF2-40B4-BE49-F238E27FC236}">
                <a16:creationId xmlns:a16="http://schemas.microsoft.com/office/drawing/2014/main" id="{4BF10C2E-D640-44C9-8FF1-4467BA7288F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51BCDB1-8322-4F47-B889-DC52B9E3CC0F}"/>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355332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4E9E-9BF0-4DD5-A3A1-C965EDB643B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AE6BCAC-AFCE-4994-A766-A70F8553E4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ECFD9B4-5FE8-4785-A08B-17707B5CB890}"/>
              </a:ext>
            </a:extLst>
          </p:cNvPr>
          <p:cNvSpPr>
            <a:spLocks noGrp="1"/>
          </p:cNvSpPr>
          <p:nvPr>
            <p:ph type="dt" sz="half" idx="10"/>
          </p:nvPr>
        </p:nvSpPr>
        <p:spPr/>
        <p:txBody>
          <a:bodyPr/>
          <a:lstStyle/>
          <a:p>
            <a:fld id="{2D33721D-30F5-4111-BED9-56E186F2482D}" type="datetime1">
              <a:rPr lang="en-CA" smtClean="0"/>
              <a:t>2024-02-03</a:t>
            </a:fld>
            <a:endParaRPr lang="en-CA"/>
          </a:p>
        </p:txBody>
      </p:sp>
      <p:sp>
        <p:nvSpPr>
          <p:cNvPr id="5" name="Footer Placeholder 4">
            <a:extLst>
              <a:ext uri="{FF2B5EF4-FFF2-40B4-BE49-F238E27FC236}">
                <a16:creationId xmlns:a16="http://schemas.microsoft.com/office/drawing/2014/main" id="{6E89BC0D-E2F7-4AD2-B91F-E0C5B58434EA}"/>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6" name="Slide Number Placeholder 5">
            <a:extLst>
              <a:ext uri="{FF2B5EF4-FFF2-40B4-BE49-F238E27FC236}">
                <a16:creationId xmlns:a16="http://schemas.microsoft.com/office/drawing/2014/main" id="{ABBD864F-221F-4961-B548-49D82DB8A578}"/>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282538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DD49-699B-4173-8E41-1E87770E28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32AACA3-CD43-492C-9E98-9772A43B38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EFA482DE-E19B-460B-A840-3801DAB9D3BC}"/>
              </a:ext>
            </a:extLst>
          </p:cNvPr>
          <p:cNvSpPr>
            <a:spLocks noGrp="1"/>
          </p:cNvSpPr>
          <p:nvPr>
            <p:ph type="sldNum" sz="quarter" idx="12"/>
          </p:nvPr>
        </p:nvSpPr>
        <p:spPr/>
        <p:txBody>
          <a:bodyPr/>
          <a:lstStyle/>
          <a:p>
            <a:fld id="{B20BAE8A-BB5C-499D-956E-1AE79ABD6EE1}" type="slidenum">
              <a:rPr lang="en-CA" smtClean="0"/>
              <a:t>‹#›</a:t>
            </a:fld>
            <a:endParaRPr lang="en-CA" dirty="0"/>
          </a:p>
        </p:txBody>
      </p:sp>
    </p:spTree>
    <p:extLst>
      <p:ext uri="{BB962C8B-B14F-4D97-AF65-F5344CB8AC3E}">
        <p14:creationId xmlns:p14="http://schemas.microsoft.com/office/powerpoint/2010/main" val="346800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9043D-28D5-4AB6-8C4F-2E2F52F2AE0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0000A08-8818-4118-B8A1-CA6FC65E54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3BC2B05-54F9-43F0-8A0F-458F53A15D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118220B-380C-40C2-BAA0-63084E608851}"/>
              </a:ext>
            </a:extLst>
          </p:cNvPr>
          <p:cNvSpPr>
            <a:spLocks noGrp="1"/>
          </p:cNvSpPr>
          <p:nvPr>
            <p:ph type="dt" sz="half" idx="10"/>
          </p:nvPr>
        </p:nvSpPr>
        <p:spPr/>
        <p:txBody>
          <a:bodyPr/>
          <a:lstStyle/>
          <a:p>
            <a:fld id="{A88F4153-B735-49D3-96C3-BDAFAD65CA3D}" type="datetime1">
              <a:rPr lang="en-CA" smtClean="0"/>
              <a:t>2024-02-03</a:t>
            </a:fld>
            <a:endParaRPr lang="en-CA"/>
          </a:p>
        </p:txBody>
      </p:sp>
      <p:sp>
        <p:nvSpPr>
          <p:cNvPr id="6" name="Footer Placeholder 5">
            <a:extLst>
              <a:ext uri="{FF2B5EF4-FFF2-40B4-BE49-F238E27FC236}">
                <a16:creationId xmlns:a16="http://schemas.microsoft.com/office/drawing/2014/main" id="{0CF32AB5-A839-4EBD-937B-5CB2A717FF9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2F00424-7CC3-4AEC-97D3-D03865F8C1BD}"/>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295929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8A0A2-4B9C-43BB-B6F7-F4CC0563C4F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9C8AABF-462F-44EF-85AC-4F65544111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74D384-24AC-4D48-BDA6-E9E22121F0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4880B71-B94F-45B3-A3AB-9CCEF5AE9F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468893-D0C8-402C-824B-4DF5594DE6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AF32958-A02C-4BEE-B01C-C7395D3A13D8}"/>
              </a:ext>
            </a:extLst>
          </p:cNvPr>
          <p:cNvSpPr>
            <a:spLocks noGrp="1"/>
          </p:cNvSpPr>
          <p:nvPr>
            <p:ph type="dt" sz="half" idx="10"/>
          </p:nvPr>
        </p:nvSpPr>
        <p:spPr/>
        <p:txBody>
          <a:bodyPr/>
          <a:lstStyle/>
          <a:p>
            <a:fld id="{A6291CA9-ECF5-4C7A-85F7-C4427D111222}" type="datetime1">
              <a:rPr lang="en-CA" smtClean="0"/>
              <a:t>2024-02-03</a:t>
            </a:fld>
            <a:endParaRPr lang="en-CA"/>
          </a:p>
        </p:txBody>
      </p:sp>
      <p:sp>
        <p:nvSpPr>
          <p:cNvPr id="8" name="Footer Placeholder 7">
            <a:extLst>
              <a:ext uri="{FF2B5EF4-FFF2-40B4-BE49-F238E27FC236}">
                <a16:creationId xmlns:a16="http://schemas.microsoft.com/office/drawing/2014/main" id="{80F4CA3A-B5DA-4BEB-A590-0090BA26194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7B8F72A-A037-4625-B794-F9E13219FB27}"/>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23034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A177-1B9A-4E62-BE87-4BB6FEF1F7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F73CFC9-1A64-40FC-90A0-BBCEFC88B103}"/>
              </a:ext>
            </a:extLst>
          </p:cNvPr>
          <p:cNvSpPr>
            <a:spLocks noGrp="1"/>
          </p:cNvSpPr>
          <p:nvPr>
            <p:ph type="dt" sz="half" idx="10"/>
          </p:nvPr>
        </p:nvSpPr>
        <p:spPr/>
        <p:txBody>
          <a:bodyPr/>
          <a:lstStyle/>
          <a:p>
            <a:fld id="{1BBCD46D-DAED-4300-8F9B-469CFA8ECFF4}" type="datetime1">
              <a:rPr lang="en-CA" smtClean="0"/>
              <a:t>2024-02-03</a:t>
            </a:fld>
            <a:endParaRPr lang="en-CA"/>
          </a:p>
        </p:txBody>
      </p:sp>
      <p:sp>
        <p:nvSpPr>
          <p:cNvPr id="4" name="Footer Placeholder 3">
            <a:extLst>
              <a:ext uri="{FF2B5EF4-FFF2-40B4-BE49-F238E27FC236}">
                <a16:creationId xmlns:a16="http://schemas.microsoft.com/office/drawing/2014/main" id="{873443A5-D5A1-4BD4-8213-5F54A325EE61}"/>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5" name="Slide Number Placeholder 4">
            <a:extLst>
              <a:ext uri="{FF2B5EF4-FFF2-40B4-BE49-F238E27FC236}">
                <a16:creationId xmlns:a16="http://schemas.microsoft.com/office/drawing/2014/main" id="{8E505489-22E4-40D8-86F9-F9CBD78AC61D}"/>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301709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A59B0E-6A14-4C7F-8769-9A271D4B60BD}"/>
              </a:ext>
            </a:extLst>
          </p:cNvPr>
          <p:cNvSpPr>
            <a:spLocks noGrp="1"/>
          </p:cNvSpPr>
          <p:nvPr>
            <p:ph type="dt" sz="half" idx="10"/>
          </p:nvPr>
        </p:nvSpPr>
        <p:spPr/>
        <p:txBody>
          <a:bodyPr/>
          <a:lstStyle/>
          <a:p>
            <a:fld id="{6CC424C1-7058-4321-8730-6B709B043500}" type="datetime1">
              <a:rPr lang="en-CA" smtClean="0"/>
              <a:t>2024-02-03</a:t>
            </a:fld>
            <a:endParaRPr lang="en-CA"/>
          </a:p>
        </p:txBody>
      </p:sp>
      <p:sp>
        <p:nvSpPr>
          <p:cNvPr id="3" name="Footer Placeholder 2">
            <a:extLst>
              <a:ext uri="{FF2B5EF4-FFF2-40B4-BE49-F238E27FC236}">
                <a16:creationId xmlns:a16="http://schemas.microsoft.com/office/drawing/2014/main" id="{61897663-BA4E-4263-937B-23A18B6B719B}"/>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4" name="Slide Number Placeholder 3">
            <a:extLst>
              <a:ext uri="{FF2B5EF4-FFF2-40B4-BE49-F238E27FC236}">
                <a16:creationId xmlns:a16="http://schemas.microsoft.com/office/drawing/2014/main" id="{8157A4C3-F1BE-4E1D-A78B-D502979B1C80}"/>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378853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85B7-7C37-4DEE-929B-620341239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153B3D3-9CEF-4463-A6D0-C0D1D99373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5FF6670-A8D4-4A07-8DDF-215753202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B9CB0-C6C5-4E7F-8E9A-48CF58FD70C3}"/>
              </a:ext>
            </a:extLst>
          </p:cNvPr>
          <p:cNvSpPr>
            <a:spLocks noGrp="1"/>
          </p:cNvSpPr>
          <p:nvPr>
            <p:ph type="dt" sz="half" idx="10"/>
          </p:nvPr>
        </p:nvSpPr>
        <p:spPr/>
        <p:txBody>
          <a:bodyPr/>
          <a:lstStyle/>
          <a:p>
            <a:fld id="{178D0159-AE3A-4CD8-9056-972138C00F60}" type="datetime1">
              <a:rPr lang="en-CA" smtClean="0"/>
              <a:t>2024-02-03</a:t>
            </a:fld>
            <a:endParaRPr lang="en-CA"/>
          </a:p>
        </p:txBody>
      </p:sp>
      <p:sp>
        <p:nvSpPr>
          <p:cNvPr id="6" name="Footer Placeholder 5">
            <a:extLst>
              <a:ext uri="{FF2B5EF4-FFF2-40B4-BE49-F238E27FC236}">
                <a16:creationId xmlns:a16="http://schemas.microsoft.com/office/drawing/2014/main" id="{72CE5FB0-0518-4B01-9A9D-E99BA6C0646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317CB48-C11E-4503-94E8-FDFD0E0D1965}"/>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126697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2813-0EB3-4D6B-9B7F-9F04DC971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44D2EDB-9B1B-47EC-BCE1-EE57DE22E1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B046055-275D-4938-BFFF-D9E3751BC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2FCDB-2170-4355-A616-CE4FE9B17E41}"/>
              </a:ext>
            </a:extLst>
          </p:cNvPr>
          <p:cNvSpPr>
            <a:spLocks noGrp="1"/>
          </p:cNvSpPr>
          <p:nvPr>
            <p:ph type="dt" sz="half" idx="10"/>
          </p:nvPr>
        </p:nvSpPr>
        <p:spPr/>
        <p:txBody>
          <a:bodyPr/>
          <a:lstStyle/>
          <a:p>
            <a:fld id="{32F1F08E-6446-43B2-B3AC-C89530FE3D1F}" type="datetime1">
              <a:rPr lang="en-CA" smtClean="0"/>
              <a:t>2024-02-03</a:t>
            </a:fld>
            <a:endParaRPr lang="en-CA"/>
          </a:p>
        </p:txBody>
      </p:sp>
      <p:sp>
        <p:nvSpPr>
          <p:cNvPr id="6" name="Footer Placeholder 5">
            <a:extLst>
              <a:ext uri="{FF2B5EF4-FFF2-40B4-BE49-F238E27FC236}">
                <a16:creationId xmlns:a16="http://schemas.microsoft.com/office/drawing/2014/main" id="{2EC53BF5-8A58-440D-9722-CA0839256D2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2D3371E-FFDE-4B5A-B107-7CAA72B59C08}"/>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201714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1956AE-29B3-472E-B05B-5701EF8E71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CF9E3DA-367F-46E2-AEB8-E76011B44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D277F6-002F-4098-B9C7-B200832E71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BF7C98-4EB5-47FD-8D95-056E528E5454}" type="datetime1">
              <a:rPr lang="en-CA" smtClean="0"/>
              <a:t>2024-02-03</a:t>
            </a:fld>
            <a:endParaRPr lang="en-CA"/>
          </a:p>
        </p:txBody>
      </p:sp>
      <p:sp>
        <p:nvSpPr>
          <p:cNvPr id="5" name="Footer Placeholder 4">
            <a:extLst>
              <a:ext uri="{FF2B5EF4-FFF2-40B4-BE49-F238E27FC236}">
                <a16:creationId xmlns:a16="http://schemas.microsoft.com/office/drawing/2014/main" id="{D57CFCD5-B84E-44B6-87DB-892458CE35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Prepared by: Noopa Jagadeesh</a:t>
            </a:r>
            <a:endParaRPr lang="en-CA" dirty="0"/>
          </a:p>
        </p:txBody>
      </p:sp>
      <p:sp>
        <p:nvSpPr>
          <p:cNvPr id="6" name="Slide Number Placeholder 5">
            <a:extLst>
              <a:ext uri="{FF2B5EF4-FFF2-40B4-BE49-F238E27FC236}">
                <a16:creationId xmlns:a16="http://schemas.microsoft.com/office/drawing/2014/main" id="{65A5FB8C-C590-44C8-B933-D89CB5B68D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BAE8A-BB5C-499D-956E-1AE79ABD6EE1}" type="slidenum">
              <a:rPr lang="en-CA" smtClean="0"/>
              <a:t>‹#›</a:t>
            </a:fld>
            <a:endParaRPr lang="en-CA"/>
          </a:p>
        </p:txBody>
      </p:sp>
      <p:pic>
        <p:nvPicPr>
          <p:cNvPr id="7" name="Picture 6">
            <a:extLst>
              <a:ext uri="{FF2B5EF4-FFF2-40B4-BE49-F238E27FC236}">
                <a16:creationId xmlns:a16="http://schemas.microsoft.com/office/drawing/2014/main" id="{B1928650-A937-B290-F342-4CD1AC52203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68000" y="136525"/>
            <a:ext cx="1524000" cy="870857"/>
          </a:xfrm>
          <a:prstGeom prst="rect">
            <a:avLst/>
          </a:prstGeom>
        </p:spPr>
      </p:pic>
    </p:spTree>
    <p:extLst>
      <p:ext uri="{BB962C8B-B14F-4D97-AF65-F5344CB8AC3E}">
        <p14:creationId xmlns:p14="http://schemas.microsoft.com/office/powerpoint/2010/main" val="3770602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FBCC-EFE7-15A0-6CD6-4F83F919F2C5}"/>
              </a:ext>
            </a:extLst>
          </p:cNvPr>
          <p:cNvSpPr>
            <a:spLocks noGrp="1"/>
          </p:cNvSpPr>
          <p:nvPr>
            <p:ph type="ctrTitle"/>
          </p:nvPr>
        </p:nvSpPr>
        <p:spPr/>
        <p:txBody>
          <a:bodyPr/>
          <a:lstStyle/>
          <a:p>
            <a:r>
              <a:rPr lang="en-US" dirty="0"/>
              <a:t>Week-4</a:t>
            </a:r>
            <a:endParaRPr lang="en-CA" dirty="0"/>
          </a:p>
        </p:txBody>
      </p:sp>
      <p:sp>
        <p:nvSpPr>
          <p:cNvPr id="3" name="Subtitle 2">
            <a:extLst>
              <a:ext uri="{FF2B5EF4-FFF2-40B4-BE49-F238E27FC236}">
                <a16:creationId xmlns:a16="http://schemas.microsoft.com/office/drawing/2014/main" id="{3DD647E1-2E4B-BEA1-B645-1D668CD3C85F}"/>
              </a:ext>
            </a:extLst>
          </p:cNvPr>
          <p:cNvSpPr>
            <a:spLocks noGrp="1"/>
          </p:cNvSpPr>
          <p:nvPr>
            <p:ph type="subTitle" idx="1"/>
          </p:nvPr>
        </p:nvSpPr>
        <p:spPr/>
        <p:txBody>
          <a:bodyPr/>
          <a:lstStyle/>
          <a:p>
            <a:pPr algn="ctr"/>
            <a:r>
              <a:rPr lang="en-US" dirty="0"/>
              <a:t>COSC 32001 Computer Vision</a:t>
            </a:r>
          </a:p>
          <a:p>
            <a:r>
              <a:rPr lang="en-US" dirty="0"/>
              <a:t>				 	Noopa Jagadeesh</a:t>
            </a:r>
          </a:p>
          <a:p>
            <a:r>
              <a:rPr lang="en-US" dirty="0"/>
              <a:t>                                                       	Date: 1 Feb 2024</a:t>
            </a:r>
            <a:endParaRPr lang="en-CA" dirty="0"/>
          </a:p>
        </p:txBody>
      </p:sp>
      <p:sp>
        <p:nvSpPr>
          <p:cNvPr id="5" name="Slide Number Placeholder 4">
            <a:extLst>
              <a:ext uri="{FF2B5EF4-FFF2-40B4-BE49-F238E27FC236}">
                <a16:creationId xmlns:a16="http://schemas.microsoft.com/office/drawing/2014/main" id="{3AD5D439-1197-4ABF-242A-270553BEB512}"/>
              </a:ext>
            </a:extLst>
          </p:cNvPr>
          <p:cNvSpPr>
            <a:spLocks noGrp="1"/>
          </p:cNvSpPr>
          <p:nvPr>
            <p:ph type="sldNum" sz="quarter" idx="12"/>
          </p:nvPr>
        </p:nvSpPr>
        <p:spPr/>
        <p:txBody>
          <a:bodyPr/>
          <a:lstStyle/>
          <a:p>
            <a:fld id="{B20BAE8A-BB5C-499D-956E-1AE79ABD6EE1}" type="slidenum">
              <a:rPr lang="en-CA" smtClean="0"/>
              <a:t>1</a:t>
            </a:fld>
            <a:endParaRPr lang="en-CA" dirty="0"/>
          </a:p>
        </p:txBody>
      </p:sp>
    </p:spTree>
    <p:extLst>
      <p:ext uri="{BB962C8B-B14F-4D97-AF65-F5344CB8AC3E}">
        <p14:creationId xmlns:p14="http://schemas.microsoft.com/office/powerpoint/2010/main" val="261735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459BB-D470-A529-BA54-199859D40DB4}"/>
              </a:ext>
            </a:extLst>
          </p:cNvPr>
          <p:cNvSpPr>
            <a:spLocks noGrp="1"/>
          </p:cNvSpPr>
          <p:nvPr>
            <p:ph type="title"/>
          </p:nvPr>
        </p:nvSpPr>
        <p:spPr>
          <a:xfrm>
            <a:off x="838200" y="365126"/>
            <a:ext cx="10515600" cy="735706"/>
          </a:xfrm>
        </p:spPr>
        <p:txBody>
          <a:bodyPr>
            <a:normAutofit fontScale="90000"/>
          </a:bodyPr>
          <a:lstStyle/>
          <a:p>
            <a:r>
              <a:rPr lang="en-CA" b="1" dirty="0"/>
              <a:t>Simple Thresholding</a:t>
            </a:r>
            <a:br>
              <a:rPr lang="en-CA" dirty="0"/>
            </a:br>
            <a:endParaRPr lang="en-CA" dirty="0"/>
          </a:p>
        </p:txBody>
      </p:sp>
      <p:sp>
        <p:nvSpPr>
          <p:cNvPr id="3" name="Slide Number Placeholder 2">
            <a:extLst>
              <a:ext uri="{FF2B5EF4-FFF2-40B4-BE49-F238E27FC236}">
                <a16:creationId xmlns:a16="http://schemas.microsoft.com/office/drawing/2014/main" id="{ED2C6A1B-9395-760F-2D4F-99462B4B1B23}"/>
              </a:ext>
            </a:extLst>
          </p:cNvPr>
          <p:cNvSpPr>
            <a:spLocks noGrp="1"/>
          </p:cNvSpPr>
          <p:nvPr>
            <p:ph type="sldNum" sz="quarter" idx="12"/>
          </p:nvPr>
        </p:nvSpPr>
        <p:spPr/>
        <p:txBody>
          <a:bodyPr/>
          <a:lstStyle/>
          <a:p>
            <a:fld id="{B20BAE8A-BB5C-499D-956E-1AE79ABD6EE1}" type="slidenum">
              <a:rPr lang="en-CA" smtClean="0"/>
              <a:t>10</a:t>
            </a:fld>
            <a:endParaRPr lang="en-CA"/>
          </a:p>
        </p:txBody>
      </p:sp>
      <p:sp>
        <p:nvSpPr>
          <p:cNvPr id="5" name="TextBox 4">
            <a:extLst>
              <a:ext uri="{FF2B5EF4-FFF2-40B4-BE49-F238E27FC236}">
                <a16:creationId xmlns:a16="http://schemas.microsoft.com/office/drawing/2014/main" id="{DFEABF70-627D-8482-AECD-C07B4035053E}"/>
              </a:ext>
            </a:extLst>
          </p:cNvPr>
          <p:cNvSpPr txBox="1"/>
          <p:nvPr/>
        </p:nvSpPr>
        <p:spPr>
          <a:xfrm>
            <a:off x="838200" y="822949"/>
            <a:ext cx="6094520" cy="369332"/>
          </a:xfrm>
          <a:prstGeom prst="rect">
            <a:avLst/>
          </a:prstGeom>
          <a:noFill/>
        </p:spPr>
        <p:txBody>
          <a:bodyPr wrap="square">
            <a:spAutoFit/>
          </a:bodyPr>
          <a:lstStyle/>
          <a:p>
            <a:r>
              <a:rPr lang="en-CA" dirty="0"/>
              <a:t>Where we have to manually supply a threshold value, T.</a:t>
            </a:r>
          </a:p>
        </p:txBody>
      </p:sp>
      <p:sp>
        <p:nvSpPr>
          <p:cNvPr id="7" name="TextBox 6">
            <a:extLst>
              <a:ext uri="{FF2B5EF4-FFF2-40B4-BE49-F238E27FC236}">
                <a16:creationId xmlns:a16="http://schemas.microsoft.com/office/drawing/2014/main" id="{179E49CF-4BE0-65BC-5461-6A7FA102E87B}"/>
              </a:ext>
            </a:extLst>
          </p:cNvPr>
          <p:cNvSpPr txBox="1"/>
          <p:nvPr/>
        </p:nvSpPr>
        <p:spPr>
          <a:xfrm>
            <a:off x="838200" y="1192281"/>
            <a:ext cx="10791548" cy="923330"/>
          </a:xfrm>
          <a:prstGeom prst="rect">
            <a:avLst/>
          </a:prstGeom>
          <a:noFill/>
        </p:spPr>
        <p:txBody>
          <a:bodyPr wrap="square">
            <a:spAutoFit/>
          </a:bodyPr>
          <a:lstStyle/>
          <a:p>
            <a:r>
              <a:rPr lang="en-CA" dirty="0"/>
              <a:t>A simple thresholding example would be selecting a threshold value T, and then setting all pixel intensities less than T to 0, and all pixel values greater than T to 255. In this way, we are able to create a binary representation of the image. This is called Binary Thresholding. </a:t>
            </a:r>
          </a:p>
        </p:txBody>
      </p:sp>
      <p:sp>
        <p:nvSpPr>
          <p:cNvPr id="9" name="TextBox 8">
            <a:extLst>
              <a:ext uri="{FF2B5EF4-FFF2-40B4-BE49-F238E27FC236}">
                <a16:creationId xmlns:a16="http://schemas.microsoft.com/office/drawing/2014/main" id="{5FB0E8A0-4A9C-4E73-8BD4-7FD65F6EC6BF}"/>
              </a:ext>
            </a:extLst>
          </p:cNvPr>
          <p:cNvSpPr txBox="1"/>
          <p:nvPr/>
        </p:nvSpPr>
        <p:spPr>
          <a:xfrm>
            <a:off x="838200" y="2228671"/>
            <a:ext cx="11040122" cy="646331"/>
          </a:xfrm>
          <a:prstGeom prst="rect">
            <a:avLst/>
          </a:prstGeom>
          <a:noFill/>
        </p:spPr>
        <p:txBody>
          <a:bodyPr wrap="square">
            <a:spAutoFit/>
          </a:bodyPr>
          <a:lstStyle/>
          <a:p>
            <a:r>
              <a:rPr lang="en-CA" dirty="0"/>
              <a:t>For example if we set the threshold value T=225 all pixels p in the image where p &lt; T are set to 255, and all pixels p &gt;= T are set to 0. </a:t>
            </a:r>
          </a:p>
        </p:txBody>
      </p:sp>
      <p:sp>
        <p:nvSpPr>
          <p:cNvPr id="11" name="TextBox 10">
            <a:extLst>
              <a:ext uri="{FF2B5EF4-FFF2-40B4-BE49-F238E27FC236}">
                <a16:creationId xmlns:a16="http://schemas.microsoft.com/office/drawing/2014/main" id="{0F2BE156-25CE-29A8-2153-94F51818774A}"/>
              </a:ext>
            </a:extLst>
          </p:cNvPr>
          <p:cNvSpPr txBox="1"/>
          <p:nvPr/>
        </p:nvSpPr>
        <p:spPr>
          <a:xfrm>
            <a:off x="916618" y="2905413"/>
            <a:ext cx="10713129" cy="646331"/>
          </a:xfrm>
          <a:prstGeom prst="rect">
            <a:avLst/>
          </a:prstGeom>
          <a:noFill/>
        </p:spPr>
        <p:txBody>
          <a:bodyPr wrap="square">
            <a:spAutoFit/>
          </a:bodyPr>
          <a:lstStyle/>
          <a:p>
            <a:r>
              <a:rPr lang="en-CA" dirty="0"/>
              <a:t>cv2.THRESH_BINARY: If pixel intensity is greater than the set threshold, value set to 255(white), else set to 0 (black).</a:t>
            </a:r>
          </a:p>
        </p:txBody>
      </p:sp>
      <p:pic>
        <p:nvPicPr>
          <p:cNvPr id="13" name="Picture 12">
            <a:extLst>
              <a:ext uri="{FF2B5EF4-FFF2-40B4-BE49-F238E27FC236}">
                <a16:creationId xmlns:a16="http://schemas.microsoft.com/office/drawing/2014/main" id="{6AF34163-E8AC-5CA8-B8CF-C48B0C425A65}"/>
              </a:ext>
            </a:extLst>
          </p:cNvPr>
          <p:cNvPicPr>
            <a:picLocks noChangeAspect="1"/>
          </p:cNvPicPr>
          <p:nvPr/>
        </p:nvPicPr>
        <p:blipFill>
          <a:blip r:embed="rId2"/>
          <a:stretch>
            <a:fillRect/>
          </a:stretch>
        </p:blipFill>
        <p:spPr>
          <a:xfrm>
            <a:off x="3475908" y="3669499"/>
            <a:ext cx="5134692" cy="238158"/>
          </a:xfrm>
          <a:prstGeom prst="rect">
            <a:avLst/>
          </a:prstGeom>
        </p:spPr>
      </p:pic>
      <p:sp>
        <p:nvSpPr>
          <p:cNvPr id="15" name="TextBox 14">
            <a:extLst>
              <a:ext uri="{FF2B5EF4-FFF2-40B4-BE49-F238E27FC236}">
                <a16:creationId xmlns:a16="http://schemas.microsoft.com/office/drawing/2014/main" id="{8D8BF1A3-157F-986A-92BC-5855E3F3250D}"/>
              </a:ext>
            </a:extLst>
          </p:cNvPr>
          <p:cNvSpPr txBox="1"/>
          <p:nvPr/>
        </p:nvSpPr>
        <p:spPr>
          <a:xfrm>
            <a:off x="4041559" y="3976238"/>
            <a:ext cx="6094520" cy="369332"/>
          </a:xfrm>
          <a:prstGeom prst="rect">
            <a:avLst/>
          </a:prstGeom>
          <a:noFill/>
        </p:spPr>
        <p:txBody>
          <a:bodyPr wrap="square">
            <a:spAutoFit/>
          </a:bodyPr>
          <a:lstStyle/>
          <a:p>
            <a:r>
              <a:rPr lang="en-CA" dirty="0"/>
              <a:t>All pixels value above 120 will be set to 255</a:t>
            </a:r>
          </a:p>
        </p:txBody>
      </p:sp>
      <p:pic>
        <p:nvPicPr>
          <p:cNvPr id="17" name="Picture 16">
            <a:extLst>
              <a:ext uri="{FF2B5EF4-FFF2-40B4-BE49-F238E27FC236}">
                <a16:creationId xmlns:a16="http://schemas.microsoft.com/office/drawing/2014/main" id="{0F4E1B19-124B-AFE8-5B06-1F1A86ED95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0654" y="4770064"/>
            <a:ext cx="5966640" cy="1181890"/>
          </a:xfrm>
          <a:prstGeom prst="rect">
            <a:avLst/>
          </a:prstGeom>
        </p:spPr>
      </p:pic>
    </p:spTree>
    <p:extLst>
      <p:ext uri="{BB962C8B-B14F-4D97-AF65-F5344CB8AC3E}">
        <p14:creationId xmlns:p14="http://schemas.microsoft.com/office/powerpoint/2010/main" val="1463140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EF22E-F2DD-5847-95DA-4F7626784D97}"/>
              </a:ext>
            </a:extLst>
          </p:cNvPr>
          <p:cNvSpPr>
            <a:spLocks noGrp="1"/>
          </p:cNvSpPr>
          <p:nvPr>
            <p:ph type="title"/>
          </p:nvPr>
        </p:nvSpPr>
        <p:spPr>
          <a:xfrm>
            <a:off x="838200" y="136525"/>
            <a:ext cx="10515600" cy="777875"/>
          </a:xfrm>
        </p:spPr>
        <p:txBody>
          <a:bodyPr>
            <a:normAutofit/>
          </a:bodyPr>
          <a:lstStyle/>
          <a:p>
            <a:r>
              <a:rPr lang="en-CA" b="1" dirty="0"/>
              <a:t>Simple Thresholding</a:t>
            </a:r>
            <a:endParaRPr lang="en-CA" dirty="0"/>
          </a:p>
        </p:txBody>
      </p:sp>
      <p:sp>
        <p:nvSpPr>
          <p:cNvPr id="3" name="Slide Number Placeholder 2">
            <a:extLst>
              <a:ext uri="{FF2B5EF4-FFF2-40B4-BE49-F238E27FC236}">
                <a16:creationId xmlns:a16="http://schemas.microsoft.com/office/drawing/2014/main" id="{ADA85421-C3FC-66C0-83B6-759157A1A5E9}"/>
              </a:ext>
            </a:extLst>
          </p:cNvPr>
          <p:cNvSpPr>
            <a:spLocks noGrp="1"/>
          </p:cNvSpPr>
          <p:nvPr>
            <p:ph type="sldNum" sz="quarter" idx="12"/>
          </p:nvPr>
        </p:nvSpPr>
        <p:spPr/>
        <p:txBody>
          <a:bodyPr/>
          <a:lstStyle/>
          <a:p>
            <a:fld id="{B20BAE8A-BB5C-499D-956E-1AE79ABD6EE1}" type="slidenum">
              <a:rPr lang="en-CA" smtClean="0"/>
              <a:t>11</a:t>
            </a:fld>
            <a:endParaRPr lang="en-CA"/>
          </a:p>
        </p:txBody>
      </p:sp>
      <p:pic>
        <p:nvPicPr>
          <p:cNvPr id="5" name="Picture 4">
            <a:extLst>
              <a:ext uri="{FF2B5EF4-FFF2-40B4-BE49-F238E27FC236}">
                <a16:creationId xmlns:a16="http://schemas.microsoft.com/office/drawing/2014/main" id="{D19B4376-2606-7FCA-6214-14709A64FD71}"/>
              </a:ext>
            </a:extLst>
          </p:cNvPr>
          <p:cNvPicPr>
            <a:picLocks noChangeAspect="1"/>
          </p:cNvPicPr>
          <p:nvPr/>
        </p:nvPicPr>
        <p:blipFill>
          <a:blip r:embed="rId2"/>
          <a:stretch>
            <a:fillRect/>
          </a:stretch>
        </p:blipFill>
        <p:spPr>
          <a:xfrm>
            <a:off x="2409234" y="2445320"/>
            <a:ext cx="5229955" cy="209579"/>
          </a:xfrm>
          <a:prstGeom prst="rect">
            <a:avLst/>
          </a:prstGeom>
        </p:spPr>
      </p:pic>
      <p:pic>
        <p:nvPicPr>
          <p:cNvPr id="9" name="Picture 8">
            <a:extLst>
              <a:ext uri="{FF2B5EF4-FFF2-40B4-BE49-F238E27FC236}">
                <a16:creationId xmlns:a16="http://schemas.microsoft.com/office/drawing/2014/main" id="{2C12BD78-8F85-19BA-CE65-854296DD3B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9234" y="1012162"/>
            <a:ext cx="5811061" cy="1105054"/>
          </a:xfrm>
          <a:prstGeom prst="rect">
            <a:avLst/>
          </a:prstGeom>
        </p:spPr>
      </p:pic>
      <p:sp>
        <p:nvSpPr>
          <p:cNvPr id="11" name="TextBox 10">
            <a:extLst>
              <a:ext uri="{FF2B5EF4-FFF2-40B4-BE49-F238E27FC236}">
                <a16:creationId xmlns:a16="http://schemas.microsoft.com/office/drawing/2014/main" id="{DC7621C1-86CA-D664-C065-425E562BC93B}"/>
              </a:ext>
            </a:extLst>
          </p:cNvPr>
          <p:cNvSpPr txBox="1"/>
          <p:nvPr/>
        </p:nvSpPr>
        <p:spPr>
          <a:xfrm>
            <a:off x="2516080" y="2782669"/>
            <a:ext cx="6094520" cy="646331"/>
          </a:xfrm>
          <a:prstGeom prst="rect">
            <a:avLst/>
          </a:prstGeom>
          <a:noFill/>
        </p:spPr>
        <p:txBody>
          <a:bodyPr wrap="square">
            <a:spAutoFit/>
          </a:bodyPr>
          <a:lstStyle/>
          <a:p>
            <a:r>
              <a:rPr lang="en-CA" dirty="0"/>
              <a:t>Here, any pixel value that is greater than 120 is set to 0. Any value that is less than 120 is set to 255.</a:t>
            </a:r>
          </a:p>
        </p:txBody>
      </p:sp>
      <p:sp>
        <p:nvSpPr>
          <p:cNvPr id="13" name="TextBox 12">
            <a:extLst>
              <a:ext uri="{FF2B5EF4-FFF2-40B4-BE49-F238E27FC236}">
                <a16:creationId xmlns:a16="http://schemas.microsoft.com/office/drawing/2014/main" id="{5D8CA005-4257-38EF-3109-F3E80CAF60E6}"/>
              </a:ext>
            </a:extLst>
          </p:cNvPr>
          <p:cNvSpPr txBox="1"/>
          <p:nvPr/>
        </p:nvSpPr>
        <p:spPr>
          <a:xfrm>
            <a:off x="721310" y="4094453"/>
            <a:ext cx="10632490" cy="923330"/>
          </a:xfrm>
          <a:prstGeom prst="rect">
            <a:avLst/>
          </a:prstGeom>
          <a:noFill/>
        </p:spPr>
        <p:txBody>
          <a:bodyPr wrap="square">
            <a:spAutoFit/>
          </a:bodyPr>
          <a:lstStyle/>
          <a:p>
            <a:r>
              <a:rPr lang="en-CA" dirty="0"/>
              <a:t>In most cases we are normally seeking our segmented objects to appear as white on a black background, hence using </a:t>
            </a:r>
            <a:r>
              <a:rPr lang="en-CA" dirty="0">
                <a:latin typeface="Bahnschrift Light Condensed" panose="020B0502040204020203" pitchFamily="34" charset="0"/>
              </a:rPr>
              <a:t>cv2.THRESH_BINARY_INV. </a:t>
            </a:r>
            <a:r>
              <a:rPr lang="en-CA" dirty="0"/>
              <a:t>But in the case that we want our objects to appear as black on a white background, be sure to supply the </a:t>
            </a:r>
            <a:r>
              <a:rPr lang="en-CA" dirty="0">
                <a:latin typeface="Bahnschrift Light Condensed" panose="020B0502040204020203" pitchFamily="34" charset="0"/>
              </a:rPr>
              <a:t>cv2.THRESH_BINARY </a:t>
            </a:r>
            <a:r>
              <a:rPr lang="en-CA" dirty="0"/>
              <a:t>flag.</a:t>
            </a:r>
          </a:p>
        </p:txBody>
      </p:sp>
    </p:spTree>
    <p:extLst>
      <p:ext uri="{BB962C8B-B14F-4D97-AF65-F5344CB8AC3E}">
        <p14:creationId xmlns:p14="http://schemas.microsoft.com/office/powerpoint/2010/main" val="415122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126D-D2EE-3E47-4539-9422B85C1FB0}"/>
              </a:ext>
            </a:extLst>
          </p:cNvPr>
          <p:cNvSpPr>
            <a:spLocks noGrp="1"/>
          </p:cNvSpPr>
          <p:nvPr>
            <p:ph type="title"/>
          </p:nvPr>
        </p:nvSpPr>
        <p:spPr>
          <a:xfrm>
            <a:off x="838200" y="365125"/>
            <a:ext cx="10515600" cy="602541"/>
          </a:xfrm>
        </p:spPr>
        <p:txBody>
          <a:bodyPr>
            <a:normAutofit fontScale="90000"/>
          </a:bodyPr>
          <a:lstStyle/>
          <a:p>
            <a:r>
              <a:rPr lang="en-US" b="1" dirty="0"/>
              <a:t>Arithmetic Operations on Images</a:t>
            </a:r>
            <a:endParaRPr lang="en-CA" b="1" dirty="0"/>
          </a:p>
        </p:txBody>
      </p:sp>
      <p:sp>
        <p:nvSpPr>
          <p:cNvPr id="3" name="Slide Number Placeholder 2">
            <a:extLst>
              <a:ext uri="{FF2B5EF4-FFF2-40B4-BE49-F238E27FC236}">
                <a16:creationId xmlns:a16="http://schemas.microsoft.com/office/drawing/2014/main" id="{21939D70-BBCF-BEE7-29DE-A2A48567899D}"/>
              </a:ext>
            </a:extLst>
          </p:cNvPr>
          <p:cNvSpPr>
            <a:spLocks noGrp="1"/>
          </p:cNvSpPr>
          <p:nvPr>
            <p:ph type="sldNum" sz="quarter" idx="12"/>
          </p:nvPr>
        </p:nvSpPr>
        <p:spPr/>
        <p:txBody>
          <a:bodyPr/>
          <a:lstStyle/>
          <a:p>
            <a:fld id="{B20BAE8A-BB5C-499D-956E-1AE79ABD6EE1}" type="slidenum">
              <a:rPr lang="en-CA" smtClean="0"/>
              <a:t>12</a:t>
            </a:fld>
            <a:endParaRPr lang="en-CA"/>
          </a:p>
        </p:txBody>
      </p:sp>
      <p:sp>
        <p:nvSpPr>
          <p:cNvPr id="5" name="TextBox 4">
            <a:extLst>
              <a:ext uri="{FF2B5EF4-FFF2-40B4-BE49-F238E27FC236}">
                <a16:creationId xmlns:a16="http://schemas.microsoft.com/office/drawing/2014/main" id="{48F92772-68F8-3ACB-3B3E-303C4B21D7D6}"/>
              </a:ext>
            </a:extLst>
          </p:cNvPr>
          <p:cNvSpPr txBox="1"/>
          <p:nvPr/>
        </p:nvSpPr>
        <p:spPr>
          <a:xfrm>
            <a:off x="838200" y="967666"/>
            <a:ext cx="10056182" cy="1200329"/>
          </a:xfrm>
          <a:prstGeom prst="rect">
            <a:avLst/>
          </a:prstGeom>
          <a:noFill/>
        </p:spPr>
        <p:txBody>
          <a:bodyPr wrap="square">
            <a:spAutoFit/>
          </a:bodyPr>
          <a:lstStyle/>
          <a:p>
            <a:r>
              <a:rPr lang="en-CA" dirty="0"/>
              <a:t>AND: A bitwise AND is true if and only if both pixels are greater than zero.</a:t>
            </a:r>
          </a:p>
          <a:p>
            <a:r>
              <a:rPr lang="en-CA" dirty="0"/>
              <a:t>OR: A bitwise OR is true if either of the two pixels is greater than zero.</a:t>
            </a:r>
          </a:p>
          <a:p>
            <a:r>
              <a:rPr lang="en-CA" dirty="0"/>
              <a:t>XOR: A bitwise XOR is true if and only if one of the two pixels is greater than zero, but not both.</a:t>
            </a:r>
          </a:p>
          <a:p>
            <a:r>
              <a:rPr lang="en-CA" dirty="0"/>
              <a:t>NOT: A bitwise NOT inverts the “on” and “off” pixels in an image.</a:t>
            </a:r>
          </a:p>
        </p:txBody>
      </p:sp>
      <p:pic>
        <p:nvPicPr>
          <p:cNvPr id="7" name="Picture 6">
            <a:extLst>
              <a:ext uri="{FF2B5EF4-FFF2-40B4-BE49-F238E27FC236}">
                <a16:creationId xmlns:a16="http://schemas.microsoft.com/office/drawing/2014/main" id="{220F4541-D930-4B8B-B073-4B35515B98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022" y="2167995"/>
            <a:ext cx="3232712" cy="3585814"/>
          </a:xfrm>
          <a:prstGeom prst="rect">
            <a:avLst/>
          </a:prstGeom>
        </p:spPr>
      </p:pic>
      <p:pic>
        <p:nvPicPr>
          <p:cNvPr id="9" name="Picture 8">
            <a:extLst>
              <a:ext uri="{FF2B5EF4-FFF2-40B4-BE49-F238E27FC236}">
                <a16:creationId xmlns:a16="http://schemas.microsoft.com/office/drawing/2014/main" id="{6B6327CC-7E70-134D-F41B-F1B213C8901B}"/>
              </a:ext>
            </a:extLst>
          </p:cNvPr>
          <p:cNvPicPr>
            <a:picLocks noChangeAspect="1"/>
          </p:cNvPicPr>
          <p:nvPr/>
        </p:nvPicPr>
        <p:blipFill>
          <a:blip r:embed="rId3"/>
          <a:stretch>
            <a:fillRect/>
          </a:stretch>
        </p:blipFill>
        <p:spPr>
          <a:xfrm>
            <a:off x="659205" y="6538912"/>
            <a:ext cx="3286584" cy="123842"/>
          </a:xfrm>
          <a:prstGeom prst="rect">
            <a:avLst/>
          </a:prstGeom>
        </p:spPr>
      </p:pic>
      <p:pic>
        <p:nvPicPr>
          <p:cNvPr id="11" name="Picture 10">
            <a:extLst>
              <a:ext uri="{FF2B5EF4-FFF2-40B4-BE49-F238E27FC236}">
                <a16:creationId xmlns:a16="http://schemas.microsoft.com/office/drawing/2014/main" id="{71B716E5-A68D-7DBC-A4CC-FD51D72809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4949" y="2237875"/>
            <a:ext cx="3233333" cy="3585814"/>
          </a:xfrm>
          <a:prstGeom prst="rect">
            <a:avLst/>
          </a:prstGeom>
        </p:spPr>
      </p:pic>
      <p:pic>
        <p:nvPicPr>
          <p:cNvPr id="13" name="Picture 12">
            <a:extLst>
              <a:ext uri="{FF2B5EF4-FFF2-40B4-BE49-F238E27FC236}">
                <a16:creationId xmlns:a16="http://schemas.microsoft.com/office/drawing/2014/main" id="{BF7F5ACE-A806-88CB-5295-27007A0F821D}"/>
              </a:ext>
            </a:extLst>
          </p:cNvPr>
          <p:cNvPicPr>
            <a:picLocks noChangeAspect="1"/>
          </p:cNvPicPr>
          <p:nvPr/>
        </p:nvPicPr>
        <p:blipFill>
          <a:blip r:embed="rId5"/>
          <a:stretch>
            <a:fillRect/>
          </a:stretch>
        </p:blipFill>
        <p:spPr>
          <a:xfrm>
            <a:off x="4471760" y="6519925"/>
            <a:ext cx="3248478" cy="123842"/>
          </a:xfrm>
          <a:prstGeom prst="rect">
            <a:avLst/>
          </a:prstGeom>
        </p:spPr>
      </p:pic>
      <p:pic>
        <p:nvPicPr>
          <p:cNvPr id="15" name="Picture 14">
            <a:extLst>
              <a:ext uri="{FF2B5EF4-FFF2-40B4-BE49-F238E27FC236}">
                <a16:creationId xmlns:a16="http://schemas.microsoft.com/office/drawing/2014/main" id="{FA3ADEE4-B8E0-5C26-EA86-1E3B1E0A2F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19378" y="2237874"/>
            <a:ext cx="3192663" cy="3585815"/>
          </a:xfrm>
          <a:prstGeom prst="rect">
            <a:avLst/>
          </a:prstGeom>
        </p:spPr>
      </p:pic>
      <p:pic>
        <p:nvPicPr>
          <p:cNvPr id="17" name="Picture 16">
            <a:extLst>
              <a:ext uri="{FF2B5EF4-FFF2-40B4-BE49-F238E27FC236}">
                <a16:creationId xmlns:a16="http://schemas.microsoft.com/office/drawing/2014/main" id="{C330CF88-9772-76AC-DD5C-14F50483B099}"/>
              </a:ext>
            </a:extLst>
          </p:cNvPr>
          <p:cNvPicPr>
            <a:picLocks noChangeAspect="1"/>
          </p:cNvPicPr>
          <p:nvPr/>
        </p:nvPicPr>
        <p:blipFill>
          <a:blip r:embed="rId7"/>
          <a:stretch>
            <a:fillRect/>
          </a:stretch>
        </p:blipFill>
        <p:spPr>
          <a:xfrm>
            <a:off x="8246209" y="6519925"/>
            <a:ext cx="3296110" cy="171474"/>
          </a:xfrm>
          <a:prstGeom prst="rect">
            <a:avLst/>
          </a:prstGeom>
        </p:spPr>
      </p:pic>
      <p:pic>
        <p:nvPicPr>
          <p:cNvPr id="19" name="Picture 18">
            <a:extLst>
              <a:ext uri="{FF2B5EF4-FFF2-40B4-BE49-F238E27FC236}">
                <a16:creationId xmlns:a16="http://schemas.microsoft.com/office/drawing/2014/main" id="{9C792D1D-D0DD-4E77-03CE-3A5E2EA7D54A}"/>
              </a:ext>
            </a:extLst>
          </p:cNvPr>
          <p:cNvPicPr>
            <a:picLocks noChangeAspect="1"/>
          </p:cNvPicPr>
          <p:nvPr/>
        </p:nvPicPr>
        <p:blipFill>
          <a:blip r:embed="rId8"/>
          <a:stretch>
            <a:fillRect/>
          </a:stretch>
        </p:blipFill>
        <p:spPr>
          <a:xfrm>
            <a:off x="4184258" y="5987264"/>
            <a:ext cx="4214714" cy="402234"/>
          </a:xfrm>
          <a:prstGeom prst="rect">
            <a:avLst/>
          </a:prstGeom>
        </p:spPr>
      </p:pic>
      <p:pic>
        <p:nvPicPr>
          <p:cNvPr id="21" name="Picture 20">
            <a:extLst>
              <a:ext uri="{FF2B5EF4-FFF2-40B4-BE49-F238E27FC236}">
                <a16:creationId xmlns:a16="http://schemas.microsoft.com/office/drawing/2014/main" id="{6232B721-1A4F-EC2A-FD7F-85AEA5E03ED2}"/>
              </a:ext>
            </a:extLst>
          </p:cNvPr>
          <p:cNvPicPr>
            <a:picLocks noChangeAspect="1"/>
          </p:cNvPicPr>
          <p:nvPr/>
        </p:nvPicPr>
        <p:blipFill>
          <a:blip r:embed="rId9"/>
          <a:stretch>
            <a:fillRect/>
          </a:stretch>
        </p:blipFill>
        <p:spPr>
          <a:xfrm>
            <a:off x="310362" y="5824266"/>
            <a:ext cx="3662270" cy="705980"/>
          </a:xfrm>
          <a:prstGeom prst="rect">
            <a:avLst/>
          </a:prstGeom>
        </p:spPr>
      </p:pic>
      <p:pic>
        <p:nvPicPr>
          <p:cNvPr id="23" name="Picture 22">
            <a:extLst>
              <a:ext uri="{FF2B5EF4-FFF2-40B4-BE49-F238E27FC236}">
                <a16:creationId xmlns:a16="http://schemas.microsoft.com/office/drawing/2014/main" id="{90A18DEE-50C3-F900-1651-8056783D037A}"/>
              </a:ext>
            </a:extLst>
          </p:cNvPr>
          <p:cNvPicPr>
            <a:picLocks noChangeAspect="1"/>
          </p:cNvPicPr>
          <p:nvPr/>
        </p:nvPicPr>
        <p:blipFill>
          <a:blip r:embed="rId10"/>
          <a:stretch>
            <a:fillRect/>
          </a:stretch>
        </p:blipFill>
        <p:spPr>
          <a:xfrm>
            <a:off x="8398972" y="6013068"/>
            <a:ext cx="3662271" cy="382150"/>
          </a:xfrm>
          <a:prstGeom prst="rect">
            <a:avLst/>
          </a:prstGeom>
        </p:spPr>
      </p:pic>
    </p:spTree>
    <p:extLst>
      <p:ext uri="{BB962C8B-B14F-4D97-AF65-F5344CB8AC3E}">
        <p14:creationId xmlns:p14="http://schemas.microsoft.com/office/powerpoint/2010/main" val="283343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126D-D2EE-3E47-4539-9422B85C1FB0}"/>
              </a:ext>
            </a:extLst>
          </p:cNvPr>
          <p:cNvSpPr>
            <a:spLocks noGrp="1"/>
          </p:cNvSpPr>
          <p:nvPr>
            <p:ph type="title"/>
          </p:nvPr>
        </p:nvSpPr>
        <p:spPr>
          <a:xfrm>
            <a:off x="838200" y="365125"/>
            <a:ext cx="10515600" cy="602541"/>
          </a:xfrm>
        </p:spPr>
        <p:txBody>
          <a:bodyPr>
            <a:normAutofit fontScale="90000"/>
          </a:bodyPr>
          <a:lstStyle/>
          <a:p>
            <a:r>
              <a:rPr lang="en-US" b="1" dirty="0"/>
              <a:t>Arithmetic Operations on Images</a:t>
            </a:r>
            <a:endParaRPr lang="en-CA" b="1" dirty="0"/>
          </a:p>
        </p:txBody>
      </p:sp>
      <p:sp>
        <p:nvSpPr>
          <p:cNvPr id="3" name="Slide Number Placeholder 2">
            <a:extLst>
              <a:ext uri="{FF2B5EF4-FFF2-40B4-BE49-F238E27FC236}">
                <a16:creationId xmlns:a16="http://schemas.microsoft.com/office/drawing/2014/main" id="{21939D70-BBCF-BEE7-29DE-A2A48567899D}"/>
              </a:ext>
            </a:extLst>
          </p:cNvPr>
          <p:cNvSpPr>
            <a:spLocks noGrp="1"/>
          </p:cNvSpPr>
          <p:nvPr>
            <p:ph type="sldNum" sz="quarter" idx="12"/>
          </p:nvPr>
        </p:nvSpPr>
        <p:spPr/>
        <p:txBody>
          <a:bodyPr/>
          <a:lstStyle/>
          <a:p>
            <a:fld id="{B20BAE8A-BB5C-499D-956E-1AE79ABD6EE1}" type="slidenum">
              <a:rPr lang="en-CA" smtClean="0"/>
              <a:t>13</a:t>
            </a:fld>
            <a:endParaRPr lang="en-CA"/>
          </a:p>
        </p:txBody>
      </p:sp>
      <p:sp>
        <p:nvSpPr>
          <p:cNvPr id="5" name="TextBox 4">
            <a:extLst>
              <a:ext uri="{FF2B5EF4-FFF2-40B4-BE49-F238E27FC236}">
                <a16:creationId xmlns:a16="http://schemas.microsoft.com/office/drawing/2014/main" id="{48F92772-68F8-3ACB-3B3E-303C4B21D7D6}"/>
              </a:ext>
            </a:extLst>
          </p:cNvPr>
          <p:cNvSpPr txBox="1"/>
          <p:nvPr/>
        </p:nvSpPr>
        <p:spPr>
          <a:xfrm>
            <a:off x="838200" y="967666"/>
            <a:ext cx="10056182" cy="1200329"/>
          </a:xfrm>
          <a:prstGeom prst="rect">
            <a:avLst/>
          </a:prstGeom>
          <a:noFill/>
        </p:spPr>
        <p:txBody>
          <a:bodyPr wrap="square">
            <a:spAutoFit/>
          </a:bodyPr>
          <a:lstStyle/>
          <a:p>
            <a:r>
              <a:rPr lang="en-CA" dirty="0"/>
              <a:t>AND: A bitwise AND is true if and only if both pixels are greater than zero.</a:t>
            </a:r>
          </a:p>
          <a:p>
            <a:r>
              <a:rPr lang="en-CA" dirty="0"/>
              <a:t>OR: A bitwise OR is true if either of the two pixels is greater than zero.</a:t>
            </a:r>
          </a:p>
          <a:p>
            <a:r>
              <a:rPr lang="en-CA" dirty="0"/>
              <a:t>XOR: A bitwise XOR is true if and only if one of the two pixels is greater than zero, but not both.</a:t>
            </a:r>
          </a:p>
          <a:p>
            <a:r>
              <a:rPr lang="en-CA" dirty="0"/>
              <a:t>NOT: A bitwise NOT inverts the “on” and “off” pixels in an image.</a:t>
            </a:r>
          </a:p>
        </p:txBody>
      </p:sp>
      <p:pic>
        <p:nvPicPr>
          <p:cNvPr id="6" name="Picture 5">
            <a:extLst>
              <a:ext uri="{FF2B5EF4-FFF2-40B4-BE49-F238E27FC236}">
                <a16:creationId xmlns:a16="http://schemas.microsoft.com/office/drawing/2014/main" id="{A7BCD2B6-588A-C671-EFFD-6B2E2F492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36450"/>
            <a:ext cx="5521363" cy="3236381"/>
          </a:xfrm>
          <a:prstGeom prst="rect">
            <a:avLst/>
          </a:prstGeom>
        </p:spPr>
      </p:pic>
      <p:pic>
        <p:nvPicPr>
          <p:cNvPr id="10" name="Picture 9">
            <a:extLst>
              <a:ext uri="{FF2B5EF4-FFF2-40B4-BE49-F238E27FC236}">
                <a16:creationId xmlns:a16="http://schemas.microsoft.com/office/drawing/2014/main" id="{2A019A8C-4A1F-B220-2566-F43BE7FCCF6B}"/>
              </a:ext>
            </a:extLst>
          </p:cNvPr>
          <p:cNvPicPr>
            <a:picLocks noChangeAspect="1"/>
          </p:cNvPicPr>
          <p:nvPr/>
        </p:nvPicPr>
        <p:blipFill>
          <a:blip r:embed="rId3"/>
          <a:stretch>
            <a:fillRect/>
          </a:stretch>
        </p:blipFill>
        <p:spPr>
          <a:xfrm>
            <a:off x="838200" y="6046744"/>
            <a:ext cx="4867954" cy="619211"/>
          </a:xfrm>
          <a:prstGeom prst="rect">
            <a:avLst/>
          </a:prstGeom>
        </p:spPr>
      </p:pic>
      <p:pic>
        <p:nvPicPr>
          <p:cNvPr id="14" name="Picture 13">
            <a:extLst>
              <a:ext uri="{FF2B5EF4-FFF2-40B4-BE49-F238E27FC236}">
                <a16:creationId xmlns:a16="http://schemas.microsoft.com/office/drawing/2014/main" id="{119EC86A-57C1-96D9-8E10-8DE8C08CE027}"/>
              </a:ext>
            </a:extLst>
          </p:cNvPr>
          <p:cNvPicPr>
            <a:picLocks noChangeAspect="1"/>
          </p:cNvPicPr>
          <p:nvPr/>
        </p:nvPicPr>
        <p:blipFill>
          <a:blip r:embed="rId4"/>
          <a:stretch>
            <a:fillRect/>
          </a:stretch>
        </p:blipFill>
        <p:spPr>
          <a:xfrm>
            <a:off x="6670637" y="2576605"/>
            <a:ext cx="5521363" cy="499708"/>
          </a:xfrm>
          <a:prstGeom prst="rect">
            <a:avLst/>
          </a:prstGeom>
        </p:spPr>
      </p:pic>
      <p:pic>
        <p:nvPicPr>
          <p:cNvPr id="18" name="Picture 17">
            <a:extLst>
              <a:ext uri="{FF2B5EF4-FFF2-40B4-BE49-F238E27FC236}">
                <a16:creationId xmlns:a16="http://schemas.microsoft.com/office/drawing/2014/main" id="{3C51C027-4529-4DEF-39C3-CB93E71D96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8086" y="3187922"/>
            <a:ext cx="2208563" cy="1497330"/>
          </a:xfrm>
          <a:prstGeom prst="rect">
            <a:avLst/>
          </a:prstGeom>
        </p:spPr>
      </p:pic>
      <p:pic>
        <p:nvPicPr>
          <p:cNvPr id="20" name="Picture 19">
            <a:extLst>
              <a:ext uri="{FF2B5EF4-FFF2-40B4-BE49-F238E27FC236}">
                <a16:creationId xmlns:a16="http://schemas.microsoft.com/office/drawing/2014/main" id="{EA6F25B4-3A06-AED7-FE1F-249A83AF9D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8086" y="4957418"/>
            <a:ext cx="4637300" cy="1710612"/>
          </a:xfrm>
          <a:prstGeom prst="rect">
            <a:avLst/>
          </a:prstGeom>
        </p:spPr>
      </p:pic>
      <p:pic>
        <p:nvPicPr>
          <p:cNvPr id="22" name="Picture 21">
            <a:extLst>
              <a:ext uri="{FF2B5EF4-FFF2-40B4-BE49-F238E27FC236}">
                <a16:creationId xmlns:a16="http://schemas.microsoft.com/office/drawing/2014/main" id="{BDCFB3E8-44C0-78A9-7D6C-25A53A90A36A}"/>
              </a:ext>
            </a:extLst>
          </p:cNvPr>
          <p:cNvPicPr>
            <a:picLocks noChangeAspect="1"/>
          </p:cNvPicPr>
          <p:nvPr/>
        </p:nvPicPr>
        <p:blipFill>
          <a:blip r:embed="rId7"/>
          <a:stretch>
            <a:fillRect/>
          </a:stretch>
        </p:blipFill>
        <p:spPr>
          <a:xfrm>
            <a:off x="6731958" y="4685252"/>
            <a:ext cx="4267796" cy="314369"/>
          </a:xfrm>
          <a:prstGeom prst="rect">
            <a:avLst/>
          </a:prstGeom>
        </p:spPr>
      </p:pic>
    </p:spTree>
    <p:extLst>
      <p:ext uri="{BB962C8B-B14F-4D97-AF65-F5344CB8AC3E}">
        <p14:creationId xmlns:p14="http://schemas.microsoft.com/office/powerpoint/2010/main" val="221706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7C56-4B36-D406-FCED-9A64C894C30A}"/>
              </a:ext>
            </a:extLst>
          </p:cNvPr>
          <p:cNvSpPr>
            <a:spLocks noGrp="1"/>
          </p:cNvSpPr>
          <p:nvPr>
            <p:ph type="title"/>
          </p:nvPr>
        </p:nvSpPr>
        <p:spPr>
          <a:xfrm>
            <a:off x="838200" y="365126"/>
            <a:ext cx="10515600" cy="567030"/>
          </a:xfrm>
        </p:spPr>
        <p:txBody>
          <a:bodyPr>
            <a:normAutofit fontScale="90000"/>
          </a:bodyPr>
          <a:lstStyle/>
          <a:p>
            <a:r>
              <a:rPr lang="en-US" b="1" dirty="0"/>
              <a:t>Arithmetic Operations on Images</a:t>
            </a:r>
            <a:endParaRPr lang="en-CA" dirty="0"/>
          </a:p>
        </p:txBody>
      </p:sp>
      <p:sp>
        <p:nvSpPr>
          <p:cNvPr id="3" name="Slide Number Placeholder 2">
            <a:extLst>
              <a:ext uri="{FF2B5EF4-FFF2-40B4-BE49-F238E27FC236}">
                <a16:creationId xmlns:a16="http://schemas.microsoft.com/office/drawing/2014/main" id="{B950C347-DE44-8D13-5178-46ED25EB1713}"/>
              </a:ext>
            </a:extLst>
          </p:cNvPr>
          <p:cNvSpPr>
            <a:spLocks noGrp="1"/>
          </p:cNvSpPr>
          <p:nvPr>
            <p:ph type="sldNum" sz="quarter" idx="12"/>
          </p:nvPr>
        </p:nvSpPr>
        <p:spPr/>
        <p:txBody>
          <a:bodyPr/>
          <a:lstStyle/>
          <a:p>
            <a:fld id="{B20BAE8A-BB5C-499D-956E-1AE79ABD6EE1}" type="slidenum">
              <a:rPr lang="en-CA" smtClean="0"/>
              <a:t>14</a:t>
            </a:fld>
            <a:endParaRPr lang="en-CA"/>
          </a:p>
        </p:txBody>
      </p:sp>
      <p:pic>
        <p:nvPicPr>
          <p:cNvPr id="4" name="Picture 3">
            <a:extLst>
              <a:ext uri="{FF2B5EF4-FFF2-40B4-BE49-F238E27FC236}">
                <a16:creationId xmlns:a16="http://schemas.microsoft.com/office/drawing/2014/main" id="{A7F08D79-EC47-468A-CEFF-B99B71B5D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32" y="1172691"/>
            <a:ext cx="2208563" cy="1497330"/>
          </a:xfrm>
          <a:prstGeom prst="rect">
            <a:avLst/>
          </a:prstGeom>
        </p:spPr>
      </p:pic>
      <p:pic>
        <p:nvPicPr>
          <p:cNvPr id="5" name="Picture 4">
            <a:extLst>
              <a:ext uri="{FF2B5EF4-FFF2-40B4-BE49-F238E27FC236}">
                <a16:creationId xmlns:a16="http://schemas.microsoft.com/office/drawing/2014/main" id="{6A792EA2-3CDD-3AE9-66F6-48134ABF07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8419" y="1165412"/>
            <a:ext cx="4657033" cy="1717891"/>
          </a:xfrm>
          <a:prstGeom prst="rect">
            <a:avLst/>
          </a:prstGeom>
        </p:spPr>
      </p:pic>
      <p:sp>
        <p:nvSpPr>
          <p:cNvPr id="6" name="Rectangle 5">
            <a:extLst>
              <a:ext uri="{FF2B5EF4-FFF2-40B4-BE49-F238E27FC236}">
                <a16:creationId xmlns:a16="http://schemas.microsoft.com/office/drawing/2014/main" id="{3A87984F-15E4-D1B9-05C5-0FF0722CE96D}"/>
              </a:ext>
            </a:extLst>
          </p:cNvPr>
          <p:cNvSpPr/>
          <p:nvPr/>
        </p:nvSpPr>
        <p:spPr>
          <a:xfrm>
            <a:off x="6178858" y="1172691"/>
            <a:ext cx="2583402" cy="183683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1C063B2C-490B-8F8B-842A-A70E5B29B0E0}"/>
              </a:ext>
            </a:extLst>
          </p:cNvPr>
          <p:cNvSpPr txBox="1"/>
          <p:nvPr/>
        </p:nvSpPr>
        <p:spPr>
          <a:xfrm>
            <a:off x="1724487" y="2813570"/>
            <a:ext cx="9541275" cy="369332"/>
          </a:xfrm>
          <a:prstGeom prst="rect">
            <a:avLst/>
          </a:prstGeom>
          <a:noFill/>
        </p:spPr>
        <p:txBody>
          <a:bodyPr wrap="square">
            <a:spAutoFit/>
          </a:bodyPr>
          <a:lstStyle/>
          <a:p>
            <a:r>
              <a:rPr lang="en-CA" dirty="0"/>
              <a:t>nemo                                                  mask                                                                                 result</a:t>
            </a:r>
          </a:p>
        </p:txBody>
      </p:sp>
      <p:sp>
        <p:nvSpPr>
          <p:cNvPr id="10" name="TextBox 9">
            <a:extLst>
              <a:ext uri="{FF2B5EF4-FFF2-40B4-BE49-F238E27FC236}">
                <a16:creationId xmlns:a16="http://schemas.microsoft.com/office/drawing/2014/main" id="{B5555CF8-FD14-F29A-C273-D373A349832A}"/>
              </a:ext>
            </a:extLst>
          </p:cNvPr>
          <p:cNvSpPr txBox="1"/>
          <p:nvPr/>
        </p:nvSpPr>
        <p:spPr>
          <a:xfrm>
            <a:off x="316636" y="3250065"/>
            <a:ext cx="11558727" cy="3416320"/>
          </a:xfrm>
          <a:prstGeom prst="rect">
            <a:avLst/>
          </a:prstGeom>
          <a:noFill/>
        </p:spPr>
        <p:txBody>
          <a:bodyPr wrap="square">
            <a:spAutoFit/>
          </a:bodyPr>
          <a:lstStyle/>
          <a:p>
            <a:r>
              <a:rPr lang="en-CA" b="1" dirty="0"/>
              <a:t>How the Bitwise AND Operation Works:</a:t>
            </a:r>
          </a:p>
          <a:p>
            <a:pPr marL="285750" indent="-285750">
              <a:buFont typeface="Arial" panose="020B0604020202020204" pitchFamily="34" charset="0"/>
              <a:buChar char="•"/>
            </a:pPr>
            <a:r>
              <a:rPr lang="en-CA" dirty="0"/>
              <a:t>The bitwise AND operation is performed on the binary representations of the pixel values of the images.</a:t>
            </a:r>
          </a:p>
          <a:p>
            <a:pPr marL="285750" indent="-285750">
              <a:buFont typeface="Arial" panose="020B0604020202020204" pitchFamily="34" charset="0"/>
              <a:buChar char="•"/>
            </a:pPr>
            <a:r>
              <a:rPr lang="en-CA" dirty="0"/>
              <a:t>When an image is bitwise ANDed with itself without a mask, the result is simply the original image.</a:t>
            </a:r>
          </a:p>
          <a:p>
            <a:pPr marL="285750" indent="-285750">
              <a:buFont typeface="Arial" panose="020B0604020202020204" pitchFamily="34" charset="0"/>
              <a:buChar char="•"/>
            </a:pPr>
            <a:r>
              <a:rPr lang="en-CA" dirty="0"/>
              <a:t>However, when a mask is applied, the output pixel value is calculated as follows:</a:t>
            </a:r>
          </a:p>
          <a:p>
            <a:pPr lvl="1"/>
            <a:r>
              <a:rPr lang="en-CA" dirty="0"/>
              <a:t>If a pixel in the mask is 0, the corresponding pixel in the output image is set to 0 (black).</a:t>
            </a:r>
          </a:p>
          <a:p>
            <a:pPr lvl="1"/>
            <a:r>
              <a:rPr lang="en-CA" dirty="0"/>
              <a:t>If a pixel in the mask is non-zero, the corresponding pixel in the output image retains its original value from the nemo image.</a:t>
            </a:r>
          </a:p>
          <a:p>
            <a:endParaRPr lang="en-CA" dirty="0"/>
          </a:p>
          <a:p>
            <a:r>
              <a:rPr lang="en-CA" b="1" dirty="0"/>
              <a:t>Purpose of Using a Mask:</a:t>
            </a:r>
          </a:p>
          <a:p>
            <a:r>
              <a:rPr lang="en-CA" dirty="0"/>
              <a:t>A mask is used in image processing to focus on certain parts of an image while ignoring others.</a:t>
            </a:r>
          </a:p>
          <a:p>
            <a:r>
              <a:rPr lang="en-CA" dirty="0"/>
              <a:t>Here the mask is used to isolate certain features or regions of the nemo image. For example, it could be used to highlight a specific color range or a region of interest.</a:t>
            </a:r>
          </a:p>
        </p:txBody>
      </p:sp>
      <p:pic>
        <p:nvPicPr>
          <p:cNvPr id="11" name="Picture 10">
            <a:extLst>
              <a:ext uri="{FF2B5EF4-FFF2-40B4-BE49-F238E27FC236}">
                <a16:creationId xmlns:a16="http://schemas.microsoft.com/office/drawing/2014/main" id="{E1C01480-EBC7-E432-BFA7-55711B163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7501" y="1106973"/>
            <a:ext cx="4847278" cy="1788069"/>
          </a:xfrm>
          <a:prstGeom prst="rect">
            <a:avLst/>
          </a:prstGeom>
        </p:spPr>
      </p:pic>
      <p:sp>
        <p:nvSpPr>
          <p:cNvPr id="12" name="Rectangle 11">
            <a:extLst>
              <a:ext uri="{FF2B5EF4-FFF2-40B4-BE49-F238E27FC236}">
                <a16:creationId xmlns:a16="http://schemas.microsoft.com/office/drawing/2014/main" id="{3987D93E-D099-DEC8-6C35-49CF4807CC3D}"/>
              </a:ext>
            </a:extLst>
          </p:cNvPr>
          <p:cNvSpPr/>
          <p:nvPr/>
        </p:nvSpPr>
        <p:spPr>
          <a:xfrm>
            <a:off x="6216935" y="1165412"/>
            <a:ext cx="2427160" cy="1909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5203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2F899-A826-0654-4F7E-D3517C23CFF0}"/>
              </a:ext>
            </a:extLst>
          </p:cNvPr>
          <p:cNvSpPr>
            <a:spLocks noGrp="1"/>
          </p:cNvSpPr>
          <p:nvPr>
            <p:ph type="title"/>
          </p:nvPr>
        </p:nvSpPr>
        <p:spPr>
          <a:xfrm>
            <a:off x="838200" y="230819"/>
            <a:ext cx="10515600" cy="639193"/>
          </a:xfrm>
        </p:spPr>
        <p:txBody>
          <a:bodyPr>
            <a:normAutofit fontScale="90000"/>
          </a:bodyPr>
          <a:lstStyle/>
          <a:p>
            <a:r>
              <a:rPr lang="en-US" b="1" dirty="0"/>
              <a:t>Add two Images/ Blending Images</a:t>
            </a:r>
            <a:endParaRPr lang="en-CA" b="1" dirty="0"/>
          </a:p>
        </p:txBody>
      </p:sp>
      <p:pic>
        <p:nvPicPr>
          <p:cNvPr id="6" name="Content Placeholder 5">
            <a:extLst>
              <a:ext uri="{FF2B5EF4-FFF2-40B4-BE49-F238E27FC236}">
                <a16:creationId xmlns:a16="http://schemas.microsoft.com/office/drawing/2014/main" id="{6D2E0F9C-CB1D-146A-489F-B8A4DB149B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7564" y="1053225"/>
            <a:ext cx="4547771" cy="2559955"/>
          </a:xfrm>
        </p:spPr>
      </p:pic>
      <p:sp>
        <p:nvSpPr>
          <p:cNvPr id="4" name="Slide Number Placeholder 3">
            <a:extLst>
              <a:ext uri="{FF2B5EF4-FFF2-40B4-BE49-F238E27FC236}">
                <a16:creationId xmlns:a16="http://schemas.microsoft.com/office/drawing/2014/main" id="{BBB62DF2-E9F3-4499-6F5D-6CD65AA72B07}"/>
              </a:ext>
            </a:extLst>
          </p:cNvPr>
          <p:cNvSpPr>
            <a:spLocks noGrp="1"/>
          </p:cNvSpPr>
          <p:nvPr>
            <p:ph type="sldNum" sz="quarter" idx="12"/>
          </p:nvPr>
        </p:nvSpPr>
        <p:spPr/>
        <p:txBody>
          <a:bodyPr/>
          <a:lstStyle/>
          <a:p>
            <a:fld id="{B20BAE8A-BB5C-499D-956E-1AE79ABD6EE1}" type="slidenum">
              <a:rPr lang="en-CA" smtClean="0"/>
              <a:t>15</a:t>
            </a:fld>
            <a:endParaRPr lang="en-CA"/>
          </a:p>
        </p:txBody>
      </p:sp>
      <p:pic>
        <p:nvPicPr>
          <p:cNvPr id="8" name="Picture 7">
            <a:extLst>
              <a:ext uri="{FF2B5EF4-FFF2-40B4-BE49-F238E27FC236}">
                <a16:creationId xmlns:a16="http://schemas.microsoft.com/office/drawing/2014/main" id="{E0FE69A1-DBDD-3AA0-7CA2-965538551E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0957" y="869045"/>
            <a:ext cx="4547771" cy="2559955"/>
          </a:xfrm>
          <a:prstGeom prst="rect">
            <a:avLst/>
          </a:prstGeom>
        </p:spPr>
      </p:pic>
      <p:pic>
        <p:nvPicPr>
          <p:cNvPr id="10" name="Picture 9">
            <a:extLst>
              <a:ext uri="{FF2B5EF4-FFF2-40B4-BE49-F238E27FC236}">
                <a16:creationId xmlns:a16="http://schemas.microsoft.com/office/drawing/2014/main" id="{FA19DC83-D747-B2F3-5D58-DE307D7A7B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5974" y="3711981"/>
            <a:ext cx="4740051" cy="2644369"/>
          </a:xfrm>
          <a:prstGeom prst="rect">
            <a:avLst/>
          </a:prstGeom>
        </p:spPr>
      </p:pic>
    </p:spTree>
    <p:extLst>
      <p:ext uri="{BB962C8B-B14F-4D97-AF65-F5344CB8AC3E}">
        <p14:creationId xmlns:p14="http://schemas.microsoft.com/office/powerpoint/2010/main" val="264530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A7D1-DDD0-DDE9-2FF2-75D4FFF7E989}"/>
              </a:ext>
            </a:extLst>
          </p:cNvPr>
          <p:cNvSpPr>
            <a:spLocks noGrp="1"/>
          </p:cNvSpPr>
          <p:nvPr>
            <p:ph type="title"/>
          </p:nvPr>
        </p:nvSpPr>
        <p:spPr>
          <a:xfrm>
            <a:off x="838200" y="136525"/>
            <a:ext cx="10515600" cy="620296"/>
          </a:xfrm>
        </p:spPr>
        <p:txBody>
          <a:bodyPr>
            <a:normAutofit fontScale="90000"/>
          </a:bodyPr>
          <a:lstStyle/>
          <a:p>
            <a:r>
              <a:rPr lang="en-CA" b="1" dirty="0"/>
              <a:t>Otsu Thresholding</a:t>
            </a:r>
          </a:p>
        </p:txBody>
      </p:sp>
      <p:sp>
        <p:nvSpPr>
          <p:cNvPr id="3" name="Slide Number Placeholder 2">
            <a:extLst>
              <a:ext uri="{FF2B5EF4-FFF2-40B4-BE49-F238E27FC236}">
                <a16:creationId xmlns:a16="http://schemas.microsoft.com/office/drawing/2014/main" id="{5A264770-66AB-6360-3AB6-F971CDD632CE}"/>
              </a:ext>
            </a:extLst>
          </p:cNvPr>
          <p:cNvSpPr>
            <a:spLocks noGrp="1"/>
          </p:cNvSpPr>
          <p:nvPr>
            <p:ph type="sldNum" sz="quarter" idx="12"/>
          </p:nvPr>
        </p:nvSpPr>
        <p:spPr/>
        <p:txBody>
          <a:bodyPr/>
          <a:lstStyle/>
          <a:p>
            <a:fld id="{B20BAE8A-BB5C-499D-956E-1AE79ABD6EE1}" type="slidenum">
              <a:rPr lang="en-CA" smtClean="0"/>
              <a:t>16</a:t>
            </a:fld>
            <a:endParaRPr lang="en-CA"/>
          </a:p>
        </p:txBody>
      </p:sp>
      <p:sp>
        <p:nvSpPr>
          <p:cNvPr id="5" name="TextBox 4">
            <a:extLst>
              <a:ext uri="{FF2B5EF4-FFF2-40B4-BE49-F238E27FC236}">
                <a16:creationId xmlns:a16="http://schemas.microsoft.com/office/drawing/2014/main" id="{D122FD41-93F6-828C-E7DA-19B859B2BCC7}"/>
              </a:ext>
            </a:extLst>
          </p:cNvPr>
          <p:cNvSpPr txBox="1"/>
          <p:nvPr/>
        </p:nvSpPr>
        <p:spPr>
          <a:xfrm>
            <a:off x="838200" y="949884"/>
            <a:ext cx="10827058" cy="646331"/>
          </a:xfrm>
          <a:prstGeom prst="rect">
            <a:avLst/>
          </a:prstGeom>
          <a:noFill/>
        </p:spPr>
        <p:txBody>
          <a:bodyPr wrap="square">
            <a:spAutoFit/>
          </a:bodyPr>
          <a:lstStyle/>
          <a:p>
            <a:pPr marL="285750" indent="-285750">
              <a:buFont typeface="Arial" panose="020B0604020202020204" pitchFamily="34" charset="0"/>
              <a:buChar char="•"/>
            </a:pPr>
            <a:r>
              <a:rPr lang="en-CA" dirty="0"/>
              <a:t>In simple thresholding we needed to manually supply a threshold value of T. For simple images in controlled lighting conditions, it might be feasible for us to hardcode this value.</a:t>
            </a:r>
          </a:p>
        </p:txBody>
      </p:sp>
      <p:sp>
        <p:nvSpPr>
          <p:cNvPr id="7" name="TextBox 6">
            <a:extLst>
              <a:ext uri="{FF2B5EF4-FFF2-40B4-BE49-F238E27FC236}">
                <a16:creationId xmlns:a16="http://schemas.microsoft.com/office/drawing/2014/main" id="{A707A0A9-59D6-F942-5981-8FA5A465A333}"/>
              </a:ext>
            </a:extLst>
          </p:cNvPr>
          <p:cNvSpPr txBox="1"/>
          <p:nvPr/>
        </p:nvSpPr>
        <p:spPr>
          <a:xfrm>
            <a:off x="838200" y="1789278"/>
            <a:ext cx="10827058" cy="923330"/>
          </a:xfrm>
          <a:prstGeom prst="rect">
            <a:avLst/>
          </a:prstGeom>
          <a:noFill/>
        </p:spPr>
        <p:txBody>
          <a:bodyPr wrap="square">
            <a:spAutoFit/>
          </a:bodyPr>
          <a:lstStyle/>
          <a:p>
            <a:pPr marL="285750" indent="-285750">
              <a:buFont typeface="Arial" panose="020B0604020202020204" pitchFamily="34" charset="0"/>
              <a:buChar char="•"/>
            </a:pPr>
            <a:r>
              <a:rPr lang="en-CA" dirty="0"/>
              <a:t>But in real-world conditions where we do not have any  priori knowledge of the lighting conditions, we can automatically compute an optimal value of T using Otsu’s method.</a:t>
            </a:r>
          </a:p>
          <a:p>
            <a:pPr marL="285750" indent="-285750">
              <a:buFont typeface="Arial" panose="020B0604020202020204" pitchFamily="34" charset="0"/>
              <a:buChar char="•"/>
            </a:pPr>
            <a:r>
              <a:rPr lang="en-CA" dirty="0"/>
              <a:t>Otsu’s method assumes that our image contains two classes of pixels: the background and the foreground</a:t>
            </a:r>
          </a:p>
        </p:txBody>
      </p:sp>
      <p:sp>
        <p:nvSpPr>
          <p:cNvPr id="9" name="TextBox 8">
            <a:extLst>
              <a:ext uri="{FF2B5EF4-FFF2-40B4-BE49-F238E27FC236}">
                <a16:creationId xmlns:a16="http://schemas.microsoft.com/office/drawing/2014/main" id="{C1ECD5C0-7E90-69FC-9C26-AAEB431E3ED6}"/>
              </a:ext>
            </a:extLst>
          </p:cNvPr>
          <p:cNvSpPr txBox="1"/>
          <p:nvPr/>
        </p:nvSpPr>
        <p:spPr>
          <a:xfrm>
            <a:off x="838200" y="2905671"/>
            <a:ext cx="10215979" cy="646331"/>
          </a:xfrm>
          <a:prstGeom prst="rect">
            <a:avLst/>
          </a:prstGeom>
          <a:noFill/>
        </p:spPr>
        <p:txBody>
          <a:bodyPr wrap="square">
            <a:spAutoFit/>
          </a:bodyPr>
          <a:lstStyle/>
          <a:p>
            <a:pPr marL="285750" indent="-285750">
              <a:buFont typeface="Arial" panose="020B0604020202020204" pitchFamily="34" charset="0"/>
              <a:buChar char="•"/>
            </a:pPr>
            <a:r>
              <a:rPr lang="en-CA" dirty="0"/>
              <a:t>Otsu’s method makes the assumption that the grayscale histogram of the pixel intensities of our image is bi-modal, which simply means that the histogram is two peaks.</a:t>
            </a:r>
          </a:p>
        </p:txBody>
      </p:sp>
      <p:pic>
        <p:nvPicPr>
          <p:cNvPr id="11" name="Picture 10">
            <a:extLst>
              <a:ext uri="{FF2B5EF4-FFF2-40B4-BE49-F238E27FC236}">
                <a16:creationId xmlns:a16="http://schemas.microsoft.com/office/drawing/2014/main" id="{B9C47190-E68A-2192-DE15-A00374E802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629" y="3745065"/>
            <a:ext cx="4101863" cy="2895432"/>
          </a:xfrm>
          <a:prstGeom prst="rect">
            <a:avLst/>
          </a:prstGeom>
        </p:spPr>
      </p:pic>
      <p:sp>
        <p:nvSpPr>
          <p:cNvPr id="13" name="TextBox 12">
            <a:extLst>
              <a:ext uri="{FF2B5EF4-FFF2-40B4-BE49-F238E27FC236}">
                <a16:creationId xmlns:a16="http://schemas.microsoft.com/office/drawing/2014/main" id="{495ECE8D-669E-A707-7F5C-0BEF10549D16}"/>
              </a:ext>
            </a:extLst>
          </p:cNvPr>
          <p:cNvSpPr txBox="1"/>
          <p:nvPr/>
        </p:nvSpPr>
        <p:spPr>
          <a:xfrm>
            <a:off x="5570738" y="3800398"/>
            <a:ext cx="6094520" cy="1200329"/>
          </a:xfrm>
          <a:prstGeom prst="rect">
            <a:avLst/>
          </a:prstGeom>
          <a:noFill/>
        </p:spPr>
        <p:txBody>
          <a:bodyPr wrap="square">
            <a:spAutoFit/>
          </a:bodyPr>
          <a:lstStyle/>
          <a:p>
            <a:pPr marL="285750" indent="-285750">
              <a:buFont typeface="Arial" panose="020B0604020202020204" pitchFamily="34" charset="0"/>
              <a:buChar char="•"/>
            </a:pPr>
            <a:r>
              <a:rPr lang="en-CA" dirty="0"/>
              <a:t>Here the histogram clearly has two peaks — the first sharp peak corresponds to the uniform background color of the image, while the second peak corresponds to the pill region itself.</a:t>
            </a:r>
          </a:p>
        </p:txBody>
      </p:sp>
      <p:sp>
        <p:nvSpPr>
          <p:cNvPr id="15" name="TextBox 14">
            <a:extLst>
              <a:ext uri="{FF2B5EF4-FFF2-40B4-BE49-F238E27FC236}">
                <a16:creationId xmlns:a16="http://schemas.microsoft.com/office/drawing/2014/main" id="{D52DC039-8943-9F57-8C8C-6040C22CFC2B}"/>
              </a:ext>
            </a:extLst>
          </p:cNvPr>
          <p:cNvSpPr txBox="1"/>
          <p:nvPr/>
        </p:nvSpPr>
        <p:spPr>
          <a:xfrm>
            <a:off x="5570738" y="5137610"/>
            <a:ext cx="6094520" cy="1200329"/>
          </a:xfrm>
          <a:prstGeom prst="rect">
            <a:avLst/>
          </a:prstGeom>
          <a:noFill/>
        </p:spPr>
        <p:txBody>
          <a:bodyPr wrap="square">
            <a:spAutoFit/>
          </a:bodyPr>
          <a:lstStyle/>
          <a:p>
            <a:pPr marL="285750" indent="-285750">
              <a:buFont typeface="Arial" panose="020B0604020202020204" pitchFamily="34" charset="0"/>
              <a:buChar char="•"/>
            </a:pPr>
            <a:r>
              <a:rPr lang="en-CA" dirty="0"/>
              <a:t>Based on the grayscale histogram, Otsu’s method then computes an optimal threshold value T such that the variance between the background and foreground peaks is minimal.</a:t>
            </a:r>
          </a:p>
        </p:txBody>
      </p:sp>
    </p:spTree>
    <p:extLst>
      <p:ext uri="{BB962C8B-B14F-4D97-AF65-F5344CB8AC3E}">
        <p14:creationId xmlns:p14="http://schemas.microsoft.com/office/powerpoint/2010/main" val="117484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3"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AD38A-9CF3-4909-0523-0DE2702078EA}"/>
              </a:ext>
            </a:extLst>
          </p:cNvPr>
          <p:cNvSpPr>
            <a:spLocks noGrp="1"/>
          </p:cNvSpPr>
          <p:nvPr>
            <p:ph type="title"/>
          </p:nvPr>
        </p:nvSpPr>
        <p:spPr>
          <a:xfrm>
            <a:off x="838200" y="223083"/>
            <a:ext cx="10515600" cy="691318"/>
          </a:xfrm>
        </p:spPr>
        <p:txBody>
          <a:bodyPr>
            <a:normAutofit fontScale="90000"/>
          </a:bodyPr>
          <a:lstStyle/>
          <a:p>
            <a:r>
              <a:rPr lang="en-CA" b="1" dirty="0"/>
              <a:t>Otsu Thresholding</a:t>
            </a:r>
            <a:endParaRPr lang="en-CA" dirty="0"/>
          </a:p>
        </p:txBody>
      </p:sp>
      <p:sp>
        <p:nvSpPr>
          <p:cNvPr id="3" name="Slide Number Placeholder 2">
            <a:extLst>
              <a:ext uri="{FF2B5EF4-FFF2-40B4-BE49-F238E27FC236}">
                <a16:creationId xmlns:a16="http://schemas.microsoft.com/office/drawing/2014/main" id="{64C6E277-BE93-4F2C-8FEB-9E6BAE80F5A2}"/>
              </a:ext>
            </a:extLst>
          </p:cNvPr>
          <p:cNvSpPr>
            <a:spLocks noGrp="1"/>
          </p:cNvSpPr>
          <p:nvPr>
            <p:ph type="sldNum" sz="quarter" idx="12"/>
          </p:nvPr>
        </p:nvSpPr>
        <p:spPr/>
        <p:txBody>
          <a:bodyPr/>
          <a:lstStyle/>
          <a:p>
            <a:fld id="{B20BAE8A-BB5C-499D-956E-1AE79ABD6EE1}" type="slidenum">
              <a:rPr lang="en-CA" smtClean="0"/>
              <a:t>17</a:t>
            </a:fld>
            <a:endParaRPr lang="en-CA"/>
          </a:p>
        </p:txBody>
      </p:sp>
      <p:sp>
        <p:nvSpPr>
          <p:cNvPr id="5" name="TextBox 4">
            <a:extLst>
              <a:ext uri="{FF2B5EF4-FFF2-40B4-BE49-F238E27FC236}">
                <a16:creationId xmlns:a16="http://schemas.microsoft.com/office/drawing/2014/main" id="{A015D8B0-4568-6177-68CA-243C837C5810}"/>
              </a:ext>
            </a:extLst>
          </p:cNvPr>
          <p:cNvSpPr txBox="1"/>
          <p:nvPr/>
        </p:nvSpPr>
        <p:spPr>
          <a:xfrm>
            <a:off x="749423" y="1028888"/>
            <a:ext cx="10898080" cy="646331"/>
          </a:xfrm>
          <a:prstGeom prst="rect">
            <a:avLst/>
          </a:prstGeom>
          <a:noFill/>
        </p:spPr>
        <p:txBody>
          <a:bodyPr wrap="square">
            <a:spAutoFit/>
          </a:bodyPr>
          <a:lstStyle/>
          <a:p>
            <a:pPr marL="285750" indent="-285750">
              <a:buFont typeface="Arial" panose="020B0604020202020204" pitchFamily="34" charset="0"/>
              <a:buChar char="•"/>
            </a:pPr>
            <a:r>
              <a:rPr lang="en-CA" dirty="0"/>
              <a:t>Otsu’s method has no prior knowledge of what pixels belong to the foreground and which pixels belong to the background — it’s simply trying to optimally separate the peaks of the histogram.</a:t>
            </a:r>
          </a:p>
        </p:txBody>
      </p:sp>
      <p:pic>
        <p:nvPicPr>
          <p:cNvPr id="7" name="Picture 6">
            <a:extLst>
              <a:ext uri="{FF2B5EF4-FFF2-40B4-BE49-F238E27FC236}">
                <a16:creationId xmlns:a16="http://schemas.microsoft.com/office/drawing/2014/main" id="{7D4650CA-BE36-1AFD-2E9B-50D63111102E}"/>
              </a:ext>
            </a:extLst>
          </p:cNvPr>
          <p:cNvPicPr>
            <a:picLocks noChangeAspect="1"/>
          </p:cNvPicPr>
          <p:nvPr/>
        </p:nvPicPr>
        <p:blipFill>
          <a:blip r:embed="rId2"/>
          <a:stretch>
            <a:fillRect/>
          </a:stretch>
        </p:blipFill>
        <p:spPr>
          <a:xfrm>
            <a:off x="2921729" y="1869811"/>
            <a:ext cx="5229955" cy="685896"/>
          </a:xfrm>
          <a:prstGeom prst="rect">
            <a:avLst/>
          </a:prstGeom>
        </p:spPr>
      </p:pic>
      <p:sp>
        <p:nvSpPr>
          <p:cNvPr id="9" name="TextBox 8">
            <a:extLst>
              <a:ext uri="{FF2B5EF4-FFF2-40B4-BE49-F238E27FC236}">
                <a16:creationId xmlns:a16="http://schemas.microsoft.com/office/drawing/2014/main" id="{D00E99F5-70A3-F261-A53D-445932F3BCA1}"/>
              </a:ext>
            </a:extLst>
          </p:cNvPr>
          <p:cNvSpPr txBox="1"/>
          <p:nvPr/>
        </p:nvSpPr>
        <p:spPr>
          <a:xfrm>
            <a:off x="838199" y="2871133"/>
            <a:ext cx="10809303" cy="1200329"/>
          </a:xfrm>
          <a:prstGeom prst="rect">
            <a:avLst/>
          </a:prstGeom>
          <a:noFill/>
        </p:spPr>
        <p:txBody>
          <a:bodyPr wrap="square">
            <a:spAutoFit/>
          </a:bodyPr>
          <a:lstStyle/>
          <a:p>
            <a:pPr marL="285750" indent="-285750">
              <a:buFont typeface="Arial" panose="020B0604020202020204" pitchFamily="34" charset="0"/>
              <a:buChar char="•"/>
            </a:pPr>
            <a:r>
              <a:rPr lang="en-CA" dirty="0"/>
              <a:t>We start by passing in the (blurred) image that we want to threshold. </a:t>
            </a:r>
          </a:p>
          <a:p>
            <a:pPr marL="285750" indent="-285750">
              <a:buFont typeface="Arial" panose="020B0604020202020204" pitchFamily="34" charset="0"/>
              <a:buChar char="•"/>
            </a:pPr>
            <a:r>
              <a:rPr lang="en-CA" dirty="0"/>
              <a:t>The second parameter (— this is supposed to be our threshold value T) is set to zero. This is because Otsu’s method is going to automatically compute the optimal value of T for us.  We could technically specify any value we wanted for this argument.</a:t>
            </a:r>
          </a:p>
        </p:txBody>
      </p:sp>
      <p:sp>
        <p:nvSpPr>
          <p:cNvPr id="11" name="TextBox 10">
            <a:extLst>
              <a:ext uri="{FF2B5EF4-FFF2-40B4-BE49-F238E27FC236}">
                <a16:creationId xmlns:a16="http://schemas.microsoft.com/office/drawing/2014/main" id="{1CA03A3C-7000-4505-405A-D96808A893F2}"/>
              </a:ext>
            </a:extLst>
          </p:cNvPr>
          <p:cNvSpPr txBox="1"/>
          <p:nvPr/>
        </p:nvSpPr>
        <p:spPr>
          <a:xfrm>
            <a:off x="838198" y="4198243"/>
            <a:ext cx="10898079" cy="2308324"/>
          </a:xfrm>
          <a:prstGeom prst="rect">
            <a:avLst/>
          </a:prstGeom>
          <a:noFill/>
        </p:spPr>
        <p:txBody>
          <a:bodyPr wrap="square">
            <a:spAutoFit/>
          </a:bodyPr>
          <a:lstStyle/>
          <a:p>
            <a:pPr marL="285750" indent="-285750">
              <a:buFont typeface="Arial" panose="020B0604020202020204" pitchFamily="34" charset="0"/>
              <a:buChar char="•"/>
            </a:pPr>
            <a:r>
              <a:rPr lang="en-CA" dirty="0"/>
              <a:t>The third argument is the output value of the threshold, provided the given pixel passes the threshold test. </a:t>
            </a:r>
            <a:r>
              <a:rPr lang="en-US" dirty="0"/>
              <a:t>Pixels that meet or exceed the threshold will be set to this value.</a:t>
            </a:r>
            <a:endParaRPr lang="en-CA" dirty="0"/>
          </a:p>
          <a:p>
            <a:pPr marL="285750" indent="-285750">
              <a:buFont typeface="Arial" panose="020B0604020202020204" pitchFamily="34" charset="0"/>
              <a:buChar char="•"/>
            </a:pPr>
            <a:r>
              <a:rPr lang="en-CA" dirty="0"/>
              <a:t>The last argument is one we need to pay extra special attention to. Previously, we had supplied values of cv2.THRESH_BINARY or cv2.THRESH_BINARY_INV depending on what type of thresholding we wanted to perform. </a:t>
            </a:r>
            <a:r>
              <a:rPr lang="en-US" dirty="0"/>
              <a:t>But now we are passing in a second flag that is logically </a:t>
            </a:r>
            <a:r>
              <a:rPr lang="en-US" dirty="0" err="1"/>
              <a:t>OR’d</a:t>
            </a:r>
            <a:r>
              <a:rPr lang="en-US" dirty="0"/>
              <a:t> with the previous method. Notice that this method is cv2.THRESH_OTSU, which obviously corresponds to Otsu’s thresholding method.</a:t>
            </a:r>
          </a:p>
          <a:p>
            <a:pPr marL="285750" indent="-285750">
              <a:buFont typeface="Arial" panose="020B0604020202020204" pitchFamily="34" charset="0"/>
              <a:buChar char="•"/>
            </a:pPr>
            <a:r>
              <a:rPr lang="en-US" dirty="0"/>
              <a:t>cv2.THRESH_OTSU instructs OpenCV to use Otsu's method to automatically determine the optimal threshold value. cv2.THRESH_BINARY is the basic binary thresholding type used ones we get the T. </a:t>
            </a:r>
            <a:endParaRPr lang="en-CA" dirty="0"/>
          </a:p>
        </p:txBody>
      </p:sp>
    </p:spTree>
    <p:extLst>
      <p:ext uri="{BB962C8B-B14F-4D97-AF65-F5344CB8AC3E}">
        <p14:creationId xmlns:p14="http://schemas.microsoft.com/office/powerpoint/2010/main" val="54228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A6CC1-EFBE-A884-A0DA-8553B3A9FF2E}"/>
              </a:ext>
            </a:extLst>
          </p:cNvPr>
          <p:cNvSpPr>
            <a:spLocks noGrp="1"/>
          </p:cNvSpPr>
          <p:nvPr>
            <p:ph type="title"/>
          </p:nvPr>
        </p:nvSpPr>
        <p:spPr>
          <a:xfrm>
            <a:off x="838200" y="151551"/>
            <a:ext cx="10515600" cy="700195"/>
          </a:xfrm>
        </p:spPr>
        <p:txBody>
          <a:bodyPr/>
          <a:lstStyle/>
          <a:p>
            <a:r>
              <a:rPr lang="en-US" b="1" dirty="0"/>
              <a:t>Image Segmentation</a:t>
            </a:r>
            <a:endParaRPr lang="en-CA" b="1" dirty="0"/>
          </a:p>
        </p:txBody>
      </p:sp>
      <p:sp>
        <p:nvSpPr>
          <p:cNvPr id="3" name="Slide Number Placeholder 2">
            <a:extLst>
              <a:ext uri="{FF2B5EF4-FFF2-40B4-BE49-F238E27FC236}">
                <a16:creationId xmlns:a16="http://schemas.microsoft.com/office/drawing/2014/main" id="{6DC4B3CB-275C-4DF2-672B-099668D1C315}"/>
              </a:ext>
            </a:extLst>
          </p:cNvPr>
          <p:cNvSpPr>
            <a:spLocks noGrp="1"/>
          </p:cNvSpPr>
          <p:nvPr>
            <p:ph type="sldNum" sz="quarter" idx="12"/>
          </p:nvPr>
        </p:nvSpPr>
        <p:spPr/>
        <p:txBody>
          <a:bodyPr/>
          <a:lstStyle/>
          <a:p>
            <a:fld id="{B20BAE8A-BB5C-499D-956E-1AE79ABD6EE1}" type="slidenum">
              <a:rPr lang="en-CA" smtClean="0"/>
              <a:t>18</a:t>
            </a:fld>
            <a:endParaRPr lang="en-CA"/>
          </a:p>
        </p:txBody>
      </p:sp>
      <p:pic>
        <p:nvPicPr>
          <p:cNvPr id="5" name="Picture 4">
            <a:extLst>
              <a:ext uri="{FF2B5EF4-FFF2-40B4-BE49-F238E27FC236}">
                <a16:creationId xmlns:a16="http://schemas.microsoft.com/office/drawing/2014/main" id="{1208F96B-0994-5E61-1596-B360E9975A17}"/>
              </a:ext>
            </a:extLst>
          </p:cNvPr>
          <p:cNvPicPr>
            <a:picLocks noChangeAspect="1"/>
          </p:cNvPicPr>
          <p:nvPr/>
        </p:nvPicPr>
        <p:blipFill>
          <a:blip r:embed="rId2"/>
          <a:stretch>
            <a:fillRect/>
          </a:stretch>
        </p:blipFill>
        <p:spPr>
          <a:xfrm>
            <a:off x="773395" y="851746"/>
            <a:ext cx="10964805" cy="1257475"/>
          </a:xfrm>
          <a:prstGeom prst="rect">
            <a:avLst/>
          </a:prstGeom>
        </p:spPr>
      </p:pic>
      <p:pic>
        <p:nvPicPr>
          <p:cNvPr id="7" name="Picture 6">
            <a:extLst>
              <a:ext uri="{FF2B5EF4-FFF2-40B4-BE49-F238E27FC236}">
                <a16:creationId xmlns:a16="http://schemas.microsoft.com/office/drawing/2014/main" id="{B4C53F30-724A-21DF-DF5E-73979F3BE255}"/>
              </a:ext>
            </a:extLst>
          </p:cNvPr>
          <p:cNvPicPr>
            <a:picLocks noChangeAspect="1"/>
          </p:cNvPicPr>
          <p:nvPr/>
        </p:nvPicPr>
        <p:blipFill>
          <a:blip r:embed="rId3"/>
          <a:stretch>
            <a:fillRect/>
          </a:stretch>
        </p:blipFill>
        <p:spPr>
          <a:xfrm>
            <a:off x="3900057" y="2590259"/>
            <a:ext cx="4711480" cy="1677481"/>
          </a:xfrm>
          <a:prstGeom prst="rect">
            <a:avLst/>
          </a:prstGeom>
        </p:spPr>
      </p:pic>
      <p:pic>
        <p:nvPicPr>
          <p:cNvPr id="9" name="Picture 8">
            <a:extLst>
              <a:ext uri="{FF2B5EF4-FFF2-40B4-BE49-F238E27FC236}">
                <a16:creationId xmlns:a16="http://schemas.microsoft.com/office/drawing/2014/main" id="{76A46275-04A5-4C4E-7617-746C772120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8812" y="2590259"/>
            <a:ext cx="9114375" cy="3598556"/>
          </a:xfrm>
          <a:prstGeom prst="rect">
            <a:avLst/>
          </a:prstGeom>
        </p:spPr>
      </p:pic>
    </p:spTree>
    <p:extLst>
      <p:ext uri="{BB962C8B-B14F-4D97-AF65-F5344CB8AC3E}">
        <p14:creationId xmlns:p14="http://schemas.microsoft.com/office/powerpoint/2010/main" val="370156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E671-1478-4904-805E-AD9DB3FA8748}"/>
              </a:ext>
            </a:extLst>
          </p:cNvPr>
          <p:cNvSpPr>
            <a:spLocks noGrp="1"/>
          </p:cNvSpPr>
          <p:nvPr>
            <p:ph type="title"/>
          </p:nvPr>
        </p:nvSpPr>
        <p:spPr>
          <a:xfrm>
            <a:off x="838200" y="249717"/>
            <a:ext cx="10515600" cy="744584"/>
          </a:xfrm>
        </p:spPr>
        <p:txBody>
          <a:bodyPr/>
          <a:lstStyle/>
          <a:p>
            <a:r>
              <a:rPr lang="en-CA" b="1" dirty="0"/>
              <a:t>Adaptive thresholding</a:t>
            </a:r>
          </a:p>
        </p:txBody>
      </p:sp>
      <p:sp>
        <p:nvSpPr>
          <p:cNvPr id="3" name="Slide Number Placeholder 2">
            <a:extLst>
              <a:ext uri="{FF2B5EF4-FFF2-40B4-BE49-F238E27FC236}">
                <a16:creationId xmlns:a16="http://schemas.microsoft.com/office/drawing/2014/main" id="{77240370-9E5E-DB07-CD0B-884A19164264}"/>
              </a:ext>
            </a:extLst>
          </p:cNvPr>
          <p:cNvSpPr>
            <a:spLocks noGrp="1"/>
          </p:cNvSpPr>
          <p:nvPr>
            <p:ph type="sldNum" sz="quarter" idx="12"/>
          </p:nvPr>
        </p:nvSpPr>
        <p:spPr/>
        <p:txBody>
          <a:bodyPr/>
          <a:lstStyle/>
          <a:p>
            <a:fld id="{B20BAE8A-BB5C-499D-956E-1AE79ABD6EE1}" type="slidenum">
              <a:rPr lang="en-CA" smtClean="0"/>
              <a:t>19</a:t>
            </a:fld>
            <a:endParaRPr lang="en-CA"/>
          </a:p>
        </p:txBody>
      </p:sp>
      <p:pic>
        <p:nvPicPr>
          <p:cNvPr id="5" name="Picture 4">
            <a:extLst>
              <a:ext uri="{FF2B5EF4-FFF2-40B4-BE49-F238E27FC236}">
                <a16:creationId xmlns:a16="http://schemas.microsoft.com/office/drawing/2014/main" id="{36B76817-B75E-9832-6E97-857EDDCED42E}"/>
              </a:ext>
            </a:extLst>
          </p:cNvPr>
          <p:cNvPicPr>
            <a:picLocks noChangeAspect="1"/>
          </p:cNvPicPr>
          <p:nvPr/>
        </p:nvPicPr>
        <p:blipFill>
          <a:blip r:embed="rId2"/>
          <a:stretch>
            <a:fillRect/>
          </a:stretch>
        </p:blipFill>
        <p:spPr>
          <a:xfrm>
            <a:off x="976402" y="994301"/>
            <a:ext cx="2539955" cy="5198838"/>
          </a:xfrm>
          <a:prstGeom prst="rect">
            <a:avLst/>
          </a:prstGeom>
        </p:spPr>
      </p:pic>
      <p:sp>
        <p:nvSpPr>
          <p:cNvPr id="7" name="TextBox 6">
            <a:extLst>
              <a:ext uri="{FF2B5EF4-FFF2-40B4-BE49-F238E27FC236}">
                <a16:creationId xmlns:a16="http://schemas.microsoft.com/office/drawing/2014/main" id="{141917BE-1A7D-9C18-F1CA-A0BBAE7E680D}"/>
              </a:ext>
            </a:extLst>
          </p:cNvPr>
          <p:cNvSpPr txBox="1"/>
          <p:nvPr/>
        </p:nvSpPr>
        <p:spPr>
          <a:xfrm>
            <a:off x="3721963" y="1043836"/>
            <a:ext cx="6094520" cy="1477328"/>
          </a:xfrm>
          <a:prstGeom prst="rect">
            <a:avLst/>
          </a:prstGeom>
          <a:noFill/>
        </p:spPr>
        <p:txBody>
          <a:bodyPr wrap="square">
            <a:spAutoFit/>
          </a:bodyPr>
          <a:lstStyle/>
          <a:p>
            <a:pPr algn="just"/>
            <a:r>
              <a:rPr lang="en-CA" dirty="0"/>
              <a:t>One of the downsides of using simple thresholding methods is that we need to manually supply our threshold value, T. Furthermore, finding a good value of T may require many manual experiments and parameter tunings, which is simply not practical in most situations.</a:t>
            </a:r>
          </a:p>
        </p:txBody>
      </p:sp>
      <p:sp>
        <p:nvSpPr>
          <p:cNvPr id="9" name="TextBox 8">
            <a:extLst>
              <a:ext uri="{FF2B5EF4-FFF2-40B4-BE49-F238E27FC236}">
                <a16:creationId xmlns:a16="http://schemas.microsoft.com/office/drawing/2014/main" id="{895B487E-A6D5-8C1D-51CC-384230E33FB6}"/>
              </a:ext>
            </a:extLst>
          </p:cNvPr>
          <p:cNvSpPr txBox="1"/>
          <p:nvPr/>
        </p:nvSpPr>
        <p:spPr>
          <a:xfrm>
            <a:off x="3810739" y="2638263"/>
            <a:ext cx="6094520" cy="1200329"/>
          </a:xfrm>
          <a:prstGeom prst="rect">
            <a:avLst/>
          </a:prstGeom>
          <a:noFill/>
        </p:spPr>
        <p:txBody>
          <a:bodyPr wrap="square">
            <a:spAutoFit/>
          </a:bodyPr>
          <a:lstStyle/>
          <a:p>
            <a:pPr algn="just"/>
            <a:r>
              <a:rPr lang="en-CA" dirty="0"/>
              <a:t>To aid us in automatically determining the value of T, we leveraged Otsu’s method. And while Otsu’s method can save us a lot of time playing the “guess and checking” game, we are left with only a single value of T to threshold the entire image.</a:t>
            </a:r>
          </a:p>
        </p:txBody>
      </p:sp>
      <p:sp>
        <p:nvSpPr>
          <p:cNvPr id="11" name="TextBox 10">
            <a:extLst>
              <a:ext uri="{FF2B5EF4-FFF2-40B4-BE49-F238E27FC236}">
                <a16:creationId xmlns:a16="http://schemas.microsoft.com/office/drawing/2014/main" id="{DB899B0B-73BE-71CA-3B3C-07FA3A7D36C9}"/>
              </a:ext>
            </a:extLst>
          </p:cNvPr>
          <p:cNvSpPr txBox="1"/>
          <p:nvPr/>
        </p:nvSpPr>
        <p:spPr>
          <a:xfrm>
            <a:off x="3810738" y="4065051"/>
            <a:ext cx="6469603" cy="1200329"/>
          </a:xfrm>
          <a:prstGeom prst="rect">
            <a:avLst/>
          </a:prstGeom>
          <a:noFill/>
        </p:spPr>
        <p:txBody>
          <a:bodyPr wrap="square">
            <a:spAutoFit/>
          </a:bodyPr>
          <a:lstStyle/>
          <a:p>
            <a:pPr algn="just"/>
            <a:r>
              <a:rPr lang="en-CA" dirty="0"/>
              <a:t>For simple images with controlled lighting conditions, this usually isn’t a problem. But for situations when the lighting is non-uniform across the image, having only a single value of T can seriously hurt our thresholding performance.</a:t>
            </a:r>
          </a:p>
        </p:txBody>
      </p:sp>
    </p:spTree>
    <p:extLst>
      <p:ext uri="{BB962C8B-B14F-4D97-AF65-F5344CB8AC3E}">
        <p14:creationId xmlns:p14="http://schemas.microsoft.com/office/powerpoint/2010/main" val="109826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E77D1-BD40-BD4C-0FF1-281095432945}"/>
              </a:ext>
            </a:extLst>
          </p:cNvPr>
          <p:cNvSpPr>
            <a:spLocks noGrp="1"/>
          </p:cNvSpPr>
          <p:nvPr>
            <p:ph type="title"/>
          </p:nvPr>
        </p:nvSpPr>
        <p:spPr>
          <a:xfrm>
            <a:off x="767179" y="133044"/>
            <a:ext cx="10515600" cy="659914"/>
          </a:xfrm>
        </p:spPr>
        <p:txBody>
          <a:bodyPr>
            <a:normAutofit fontScale="90000"/>
          </a:bodyPr>
          <a:lstStyle/>
          <a:p>
            <a:r>
              <a:rPr lang="en-US" b="1" dirty="0"/>
              <a:t>Critical Path</a:t>
            </a:r>
            <a:endParaRPr lang="en-CA" b="1" dirty="0"/>
          </a:p>
        </p:txBody>
      </p:sp>
      <p:sp>
        <p:nvSpPr>
          <p:cNvPr id="3" name="Slide Number Placeholder 2">
            <a:extLst>
              <a:ext uri="{FF2B5EF4-FFF2-40B4-BE49-F238E27FC236}">
                <a16:creationId xmlns:a16="http://schemas.microsoft.com/office/drawing/2014/main" id="{DB37DA7B-31FF-B6B1-4681-0CD89AD9CBF1}"/>
              </a:ext>
            </a:extLst>
          </p:cNvPr>
          <p:cNvSpPr>
            <a:spLocks noGrp="1"/>
          </p:cNvSpPr>
          <p:nvPr>
            <p:ph type="sldNum" sz="quarter" idx="12"/>
          </p:nvPr>
        </p:nvSpPr>
        <p:spPr/>
        <p:txBody>
          <a:bodyPr/>
          <a:lstStyle/>
          <a:p>
            <a:fld id="{B20BAE8A-BB5C-499D-956E-1AE79ABD6EE1}" type="slidenum">
              <a:rPr lang="en-CA" smtClean="0"/>
              <a:t>2</a:t>
            </a:fld>
            <a:endParaRPr lang="en-CA"/>
          </a:p>
        </p:txBody>
      </p:sp>
      <p:pic>
        <p:nvPicPr>
          <p:cNvPr id="5" name="Picture 4">
            <a:extLst>
              <a:ext uri="{FF2B5EF4-FFF2-40B4-BE49-F238E27FC236}">
                <a16:creationId xmlns:a16="http://schemas.microsoft.com/office/drawing/2014/main" id="{4A3B430F-366A-3BC8-5DF8-BEDE4A47E7BF}"/>
              </a:ext>
            </a:extLst>
          </p:cNvPr>
          <p:cNvPicPr>
            <a:picLocks noChangeAspect="1"/>
          </p:cNvPicPr>
          <p:nvPr/>
        </p:nvPicPr>
        <p:blipFill>
          <a:blip r:embed="rId2"/>
          <a:stretch>
            <a:fillRect/>
          </a:stretch>
        </p:blipFill>
        <p:spPr>
          <a:xfrm>
            <a:off x="3013231" y="659914"/>
            <a:ext cx="5785623" cy="6065042"/>
          </a:xfrm>
          <a:prstGeom prst="rect">
            <a:avLst/>
          </a:prstGeom>
        </p:spPr>
      </p:pic>
    </p:spTree>
    <p:extLst>
      <p:ext uri="{BB962C8B-B14F-4D97-AF65-F5344CB8AC3E}">
        <p14:creationId xmlns:p14="http://schemas.microsoft.com/office/powerpoint/2010/main" val="1986254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E671-1478-4904-805E-AD9DB3FA8748}"/>
              </a:ext>
            </a:extLst>
          </p:cNvPr>
          <p:cNvSpPr>
            <a:spLocks noGrp="1"/>
          </p:cNvSpPr>
          <p:nvPr>
            <p:ph type="title"/>
          </p:nvPr>
        </p:nvSpPr>
        <p:spPr>
          <a:xfrm>
            <a:off x="838200" y="249717"/>
            <a:ext cx="10515600" cy="744584"/>
          </a:xfrm>
        </p:spPr>
        <p:txBody>
          <a:bodyPr/>
          <a:lstStyle/>
          <a:p>
            <a:r>
              <a:rPr lang="en-CA" b="1" dirty="0"/>
              <a:t>Adaptive thresholding</a:t>
            </a:r>
          </a:p>
        </p:txBody>
      </p:sp>
      <p:sp>
        <p:nvSpPr>
          <p:cNvPr id="3" name="Slide Number Placeholder 2">
            <a:extLst>
              <a:ext uri="{FF2B5EF4-FFF2-40B4-BE49-F238E27FC236}">
                <a16:creationId xmlns:a16="http://schemas.microsoft.com/office/drawing/2014/main" id="{77240370-9E5E-DB07-CD0B-884A19164264}"/>
              </a:ext>
            </a:extLst>
          </p:cNvPr>
          <p:cNvSpPr>
            <a:spLocks noGrp="1"/>
          </p:cNvSpPr>
          <p:nvPr>
            <p:ph type="sldNum" sz="quarter" idx="12"/>
          </p:nvPr>
        </p:nvSpPr>
        <p:spPr/>
        <p:txBody>
          <a:bodyPr/>
          <a:lstStyle/>
          <a:p>
            <a:fld id="{B20BAE8A-BB5C-499D-956E-1AE79ABD6EE1}" type="slidenum">
              <a:rPr lang="en-CA" smtClean="0"/>
              <a:t>20</a:t>
            </a:fld>
            <a:endParaRPr lang="en-CA"/>
          </a:p>
        </p:txBody>
      </p:sp>
      <p:sp>
        <p:nvSpPr>
          <p:cNvPr id="5" name="TextBox 4">
            <a:extLst>
              <a:ext uri="{FF2B5EF4-FFF2-40B4-BE49-F238E27FC236}">
                <a16:creationId xmlns:a16="http://schemas.microsoft.com/office/drawing/2014/main" id="{C9D4F59C-699C-9647-550E-ADFE98902029}"/>
              </a:ext>
            </a:extLst>
          </p:cNvPr>
          <p:cNvSpPr txBox="1"/>
          <p:nvPr/>
        </p:nvSpPr>
        <p:spPr>
          <a:xfrm>
            <a:off x="764959" y="994301"/>
            <a:ext cx="10588841" cy="2031325"/>
          </a:xfrm>
          <a:prstGeom prst="rect">
            <a:avLst/>
          </a:prstGeom>
          <a:noFill/>
        </p:spPr>
        <p:txBody>
          <a:bodyPr wrap="square">
            <a:spAutoFit/>
          </a:bodyPr>
          <a:lstStyle/>
          <a:p>
            <a:pPr marL="285750" indent="-285750" algn="just">
              <a:buFont typeface="Arial" panose="020B0604020202020204" pitchFamily="34" charset="0"/>
              <a:buChar char="•"/>
            </a:pPr>
            <a:r>
              <a:rPr lang="en-CA" dirty="0"/>
              <a:t>To overcome this problem, we can use adaptive thresholding, which considers small neighbors of pixels and then finds an optimal threshold value T for each neighbor. This method allows us to handle cases where there may be dramatic ranges of pixel intensities and the optimal value of T may change for different parts of the image.</a:t>
            </a:r>
          </a:p>
          <a:p>
            <a:pPr algn="just"/>
            <a:endParaRPr lang="en-CA" dirty="0"/>
          </a:p>
          <a:p>
            <a:pPr marL="285750" indent="-285750" algn="just">
              <a:buFont typeface="Arial" panose="020B0604020202020204" pitchFamily="34" charset="0"/>
              <a:buChar char="•"/>
            </a:pPr>
            <a:r>
              <a:rPr lang="en-CA" dirty="0"/>
              <a:t>In adaptive thresholding, sometimes called local thresholding, our goal is to statistically examine the pixel intensity values in the neighborhood of a given pixel, p.</a:t>
            </a:r>
          </a:p>
        </p:txBody>
      </p:sp>
      <p:sp>
        <p:nvSpPr>
          <p:cNvPr id="7" name="TextBox 6">
            <a:extLst>
              <a:ext uri="{FF2B5EF4-FFF2-40B4-BE49-F238E27FC236}">
                <a16:creationId xmlns:a16="http://schemas.microsoft.com/office/drawing/2014/main" id="{449D80EA-4294-B9CB-0528-6A6E6F889111}"/>
              </a:ext>
            </a:extLst>
          </p:cNvPr>
          <p:cNvSpPr txBox="1"/>
          <p:nvPr/>
        </p:nvSpPr>
        <p:spPr>
          <a:xfrm>
            <a:off x="835979" y="3066839"/>
            <a:ext cx="10588840" cy="1200329"/>
          </a:xfrm>
          <a:prstGeom prst="rect">
            <a:avLst/>
          </a:prstGeom>
          <a:noFill/>
        </p:spPr>
        <p:txBody>
          <a:bodyPr wrap="square">
            <a:spAutoFit/>
          </a:bodyPr>
          <a:lstStyle/>
          <a:p>
            <a:pPr marL="285750" indent="-285750" algn="just">
              <a:buFont typeface="Arial" panose="020B0604020202020204" pitchFamily="34" charset="0"/>
              <a:buChar char="•"/>
            </a:pPr>
            <a:r>
              <a:rPr lang="en-CA" dirty="0"/>
              <a:t>The general assumption that underlies all adaptive and local thresholding methods is that smaller regions of an image are more likely to have approximately uniform illumination. This implies that local regions of an image will have similar lighting, as opposed to the image as a whole, which may have dramatically different lighting for each region.</a:t>
            </a:r>
          </a:p>
        </p:txBody>
      </p:sp>
      <p:sp>
        <p:nvSpPr>
          <p:cNvPr id="9" name="TextBox 8">
            <a:extLst>
              <a:ext uri="{FF2B5EF4-FFF2-40B4-BE49-F238E27FC236}">
                <a16:creationId xmlns:a16="http://schemas.microsoft.com/office/drawing/2014/main" id="{0EAF3B60-F3E1-1ACA-3197-890FB3B71C90}"/>
              </a:ext>
            </a:extLst>
          </p:cNvPr>
          <p:cNvSpPr txBox="1"/>
          <p:nvPr/>
        </p:nvSpPr>
        <p:spPr>
          <a:xfrm>
            <a:off x="835979" y="4308381"/>
            <a:ext cx="10446799" cy="923330"/>
          </a:xfrm>
          <a:prstGeom prst="rect">
            <a:avLst/>
          </a:prstGeom>
          <a:noFill/>
        </p:spPr>
        <p:txBody>
          <a:bodyPr wrap="square">
            <a:spAutoFit/>
          </a:bodyPr>
          <a:lstStyle/>
          <a:p>
            <a:pPr marL="285750" indent="-285750" algn="just">
              <a:buFont typeface="Arial" panose="020B0604020202020204" pitchFamily="34" charset="0"/>
              <a:buChar char="•"/>
            </a:pPr>
            <a:r>
              <a:rPr lang="en-CA" dirty="0"/>
              <a:t>However, choosing the size of the pixel neighborhood for local thresholding is absolutely crucial. The neighborhood must be large enough to cover sufficient background and foreground pixels, otherwise the value of T will be more or less irrelevant.</a:t>
            </a:r>
          </a:p>
        </p:txBody>
      </p:sp>
      <p:sp>
        <p:nvSpPr>
          <p:cNvPr id="11" name="TextBox 10">
            <a:extLst>
              <a:ext uri="{FF2B5EF4-FFF2-40B4-BE49-F238E27FC236}">
                <a16:creationId xmlns:a16="http://schemas.microsoft.com/office/drawing/2014/main" id="{740EE86E-A80D-9891-03CB-2077BDA3CCD3}"/>
              </a:ext>
            </a:extLst>
          </p:cNvPr>
          <p:cNvSpPr txBox="1"/>
          <p:nvPr/>
        </p:nvSpPr>
        <p:spPr>
          <a:xfrm>
            <a:off x="835979" y="5272924"/>
            <a:ext cx="10784890" cy="1200329"/>
          </a:xfrm>
          <a:prstGeom prst="rect">
            <a:avLst/>
          </a:prstGeom>
          <a:noFill/>
        </p:spPr>
        <p:txBody>
          <a:bodyPr wrap="square">
            <a:spAutoFit/>
          </a:bodyPr>
          <a:lstStyle/>
          <a:p>
            <a:pPr marL="285750" indent="-285750">
              <a:buFont typeface="Arial" panose="020B0604020202020204" pitchFamily="34" charset="0"/>
              <a:buChar char="•"/>
            </a:pPr>
            <a:r>
              <a:rPr lang="en-CA" dirty="0"/>
              <a:t>But if we make our neighborhood value too large, then we completely violate the assumption that local regions of an image will have approximately uniform illumination. Again, if we supply a very large neighborhood, then our results will look very similar to global thresholding using the simple thresholding or Otsu’s methods.</a:t>
            </a:r>
          </a:p>
        </p:txBody>
      </p:sp>
    </p:spTree>
    <p:extLst>
      <p:ext uri="{BB962C8B-B14F-4D97-AF65-F5344CB8AC3E}">
        <p14:creationId xmlns:p14="http://schemas.microsoft.com/office/powerpoint/2010/main" val="187355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20EAF-AF7B-288E-95D9-32A04D26A333}"/>
              </a:ext>
            </a:extLst>
          </p:cNvPr>
          <p:cNvSpPr>
            <a:spLocks noGrp="1"/>
          </p:cNvSpPr>
          <p:nvPr>
            <p:ph type="title"/>
          </p:nvPr>
        </p:nvSpPr>
        <p:spPr>
          <a:xfrm>
            <a:off x="838200" y="365126"/>
            <a:ext cx="10515600" cy="788972"/>
          </a:xfrm>
        </p:spPr>
        <p:txBody>
          <a:bodyPr/>
          <a:lstStyle/>
          <a:p>
            <a:r>
              <a:rPr lang="en-CA" b="1" dirty="0"/>
              <a:t>Adaptive thresholding</a:t>
            </a:r>
            <a:endParaRPr lang="en-CA" dirty="0"/>
          </a:p>
        </p:txBody>
      </p:sp>
      <p:sp>
        <p:nvSpPr>
          <p:cNvPr id="3" name="Slide Number Placeholder 2">
            <a:extLst>
              <a:ext uri="{FF2B5EF4-FFF2-40B4-BE49-F238E27FC236}">
                <a16:creationId xmlns:a16="http://schemas.microsoft.com/office/drawing/2014/main" id="{A8176AFC-8BC1-0F5C-D8FC-FEB42A54A1FC}"/>
              </a:ext>
            </a:extLst>
          </p:cNvPr>
          <p:cNvSpPr>
            <a:spLocks noGrp="1"/>
          </p:cNvSpPr>
          <p:nvPr>
            <p:ph type="sldNum" sz="quarter" idx="12"/>
          </p:nvPr>
        </p:nvSpPr>
        <p:spPr/>
        <p:txBody>
          <a:bodyPr/>
          <a:lstStyle/>
          <a:p>
            <a:fld id="{B20BAE8A-BB5C-499D-956E-1AE79ABD6EE1}" type="slidenum">
              <a:rPr lang="en-CA" smtClean="0"/>
              <a:t>21</a:t>
            </a:fld>
            <a:endParaRPr lang="en-CA"/>
          </a:p>
        </p:txBody>
      </p:sp>
      <p:sp>
        <p:nvSpPr>
          <p:cNvPr id="5" name="TextBox 4">
            <a:extLst>
              <a:ext uri="{FF2B5EF4-FFF2-40B4-BE49-F238E27FC236}">
                <a16:creationId xmlns:a16="http://schemas.microsoft.com/office/drawing/2014/main" id="{28D20B70-1F78-1570-E9D0-330987EFD063}"/>
              </a:ext>
            </a:extLst>
          </p:cNvPr>
          <p:cNvSpPr txBox="1"/>
          <p:nvPr/>
        </p:nvSpPr>
        <p:spPr>
          <a:xfrm>
            <a:off x="838200" y="1154098"/>
            <a:ext cx="10729404" cy="923330"/>
          </a:xfrm>
          <a:prstGeom prst="rect">
            <a:avLst/>
          </a:prstGeom>
          <a:noFill/>
        </p:spPr>
        <p:txBody>
          <a:bodyPr wrap="square">
            <a:spAutoFit/>
          </a:bodyPr>
          <a:lstStyle/>
          <a:p>
            <a:r>
              <a:rPr lang="en-CA" dirty="0"/>
              <a:t>In practice, tuning the neighborhood size is (usually) not that hard of a problem. We’ll often find that there is a broad range of neighborhood sizes that provide you with adequate results — it’s not like finding an optimal value of T that could make or break your thresholding output.</a:t>
            </a:r>
          </a:p>
        </p:txBody>
      </p:sp>
      <p:sp>
        <p:nvSpPr>
          <p:cNvPr id="7" name="TextBox 6">
            <a:extLst>
              <a:ext uri="{FF2B5EF4-FFF2-40B4-BE49-F238E27FC236}">
                <a16:creationId xmlns:a16="http://schemas.microsoft.com/office/drawing/2014/main" id="{CDF125C9-651D-7B45-3DAE-4F852CA70ADE}"/>
              </a:ext>
            </a:extLst>
          </p:cNvPr>
          <p:cNvSpPr txBox="1"/>
          <p:nvPr/>
        </p:nvSpPr>
        <p:spPr>
          <a:xfrm>
            <a:off x="837460" y="2109033"/>
            <a:ext cx="11005352" cy="2862322"/>
          </a:xfrm>
          <a:prstGeom prst="rect">
            <a:avLst/>
          </a:prstGeom>
          <a:noFill/>
        </p:spPr>
        <p:txBody>
          <a:bodyPr wrap="square">
            <a:spAutoFit/>
          </a:bodyPr>
          <a:lstStyle/>
          <a:p>
            <a:r>
              <a:rPr lang="en-CA" dirty="0"/>
              <a:t>To summarize, our goal in adaptive thresholding is to statistically examine local regions of our image and determine an optimal value of T for each region .</a:t>
            </a:r>
          </a:p>
          <a:p>
            <a:r>
              <a:rPr lang="en-CA" dirty="0"/>
              <a:t>But which statistic do we use to compute the threshold value T for each region?</a:t>
            </a:r>
          </a:p>
          <a:p>
            <a:endParaRPr lang="en-CA" dirty="0"/>
          </a:p>
          <a:p>
            <a:r>
              <a:rPr lang="en-CA" dirty="0"/>
              <a:t>It is common practice to use either the arithmetic mean or the Gaussian mean of the pixel intensities in each region (other methods do exist, but the arithmetic mean and the Gaussian mean are by far the most popular).</a:t>
            </a:r>
          </a:p>
          <a:p>
            <a:endParaRPr lang="en-CA" dirty="0"/>
          </a:p>
          <a:p>
            <a:r>
              <a:rPr lang="en-CA" dirty="0"/>
              <a:t>In the arithmetic mean, each pixel in the neighborhood contributes equally to computing T. And in the Gaussian mean, pixel values farther away from the (x, y)-coordinate center of the region contribute less to the overall calculation of T.</a:t>
            </a:r>
          </a:p>
        </p:txBody>
      </p:sp>
    </p:spTree>
    <p:extLst>
      <p:ext uri="{BB962C8B-B14F-4D97-AF65-F5344CB8AC3E}">
        <p14:creationId xmlns:p14="http://schemas.microsoft.com/office/powerpoint/2010/main" val="116952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72B12-7E0D-8626-5AE8-E8B01C770C46}"/>
              </a:ext>
            </a:extLst>
          </p:cNvPr>
          <p:cNvSpPr>
            <a:spLocks noGrp="1"/>
          </p:cNvSpPr>
          <p:nvPr>
            <p:ph type="title"/>
          </p:nvPr>
        </p:nvSpPr>
        <p:spPr>
          <a:xfrm>
            <a:off x="838199" y="89407"/>
            <a:ext cx="10515600" cy="824483"/>
          </a:xfrm>
        </p:spPr>
        <p:txBody>
          <a:bodyPr/>
          <a:lstStyle/>
          <a:p>
            <a:r>
              <a:rPr lang="en-CA" b="1" dirty="0"/>
              <a:t>Adaptive thresholding</a:t>
            </a:r>
            <a:endParaRPr lang="en-CA" dirty="0"/>
          </a:p>
        </p:txBody>
      </p:sp>
      <p:sp>
        <p:nvSpPr>
          <p:cNvPr id="3" name="Slide Number Placeholder 2">
            <a:extLst>
              <a:ext uri="{FF2B5EF4-FFF2-40B4-BE49-F238E27FC236}">
                <a16:creationId xmlns:a16="http://schemas.microsoft.com/office/drawing/2014/main" id="{0E1D7339-B7B2-990B-CA8D-AC51DE83558B}"/>
              </a:ext>
            </a:extLst>
          </p:cNvPr>
          <p:cNvSpPr>
            <a:spLocks noGrp="1"/>
          </p:cNvSpPr>
          <p:nvPr>
            <p:ph type="sldNum" sz="quarter" idx="12"/>
          </p:nvPr>
        </p:nvSpPr>
        <p:spPr/>
        <p:txBody>
          <a:bodyPr/>
          <a:lstStyle/>
          <a:p>
            <a:fld id="{B20BAE8A-BB5C-499D-956E-1AE79ABD6EE1}" type="slidenum">
              <a:rPr lang="en-CA" smtClean="0"/>
              <a:t>22</a:t>
            </a:fld>
            <a:endParaRPr lang="en-CA"/>
          </a:p>
        </p:txBody>
      </p:sp>
      <p:sp>
        <p:nvSpPr>
          <p:cNvPr id="5" name="TextBox 4">
            <a:extLst>
              <a:ext uri="{FF2B5EF4-FFF2-40B4-BE49-F238E27FC236}">
                <a16:creationId xmlns:a16="http://schemas.microsoft.com/office/drawing/2014/main" id="{6DADFA8E-92CD-8726-A69C-327980F682BD}"/>
              </a:ext>
            </a:extLst>
          </p:cNvPr>
          <p:cNvSpPr txBox="1"/>
          <p:nvPr/>
        </p:nvSpPr>
        <p:spPr>
          <a:xfrm>
            <a:off x="838199" y="753602"/>
            <a:ext cx="10640627" cy="2862322"/>
          </a:xfrm>
          <a:prstGeom prst="rect">
            <a:avLst/>
          </a:prstGeom>
          <a:noFill/>
        </p:spPr>
        <p:txBody>
          <a:bodyPr wrap="square">
            <a:spAutoFit/>
          </a:bodyPr>
          <a:lstStyle/>
          <a:p>
            <a:r>
              <a:rPr lang="en-CA" b="1" dirty="0"/>
              <a:t>How Adaptive Thresholding Works:</a:t>
            </a:r>
          </a:p>
          <a:p>
            <a:r>
              <a:rPr lang="en-CA" dirty="0"/>
              <a:t>Local Thresholds: Instead of a global threshold for the entire image, adaptive thresholding applies different thresholds for different regions of the image. This is particularly useful for images where lighting conditions vary across the image.</a:t>
            </a:r>
          </a:p>
          <a:p>
            <a:endParaRPr lang="en-CA" dirty="0"/>
          </a:p>
          <a:p>
            <a:r>
              <a:rPr lang="en-CA" dirty="0"/>
              <a:t>Dividing the Image: The image is divided into smaller blocks or regions, and the threshold for each block is computed as per a specific method.</a:t>
            </a:r>
          </a:p>
          <a:p>
            <a:endParaRPr lang="en-CA" dirty="0"/>
          </a:p>
          <a:p>
            <a:r>
              <a:rPr lang="en-CA" dirty="0"/>
              <a:t>Threshold Calculation: The threshold for a block can be determined in various ways, typically based on the mean or median of the pixel intensities in the block or a weighted sum of the neighborhood values minus a constant.</a:t>
            </a:r>
          </a:p>
        </p:txBody>
      </p:sp>
      <p:pic>
        <p:nvPicPr>
          <p:cNvPr id="7" name="Picture 6">
            <a:extLst>
              <a:ext uri="{FF2B5EF4-FFF2-40B4-BE49-F238E27FC236}">
                <a16:creationId xmlns:a16="http://schemas.microsoft.com/office/drawing/2014/main" id="{53459554-B78A-E1F4-8AFF-C427536D8518}"/>
              </a:ext>
            </a:extLst>
          </p:cNvPr>
          <p:cNvPicPr>
            <a:picLocks noChangeAspect="1"/>
          </p:cNvPicPr>
          <p:nvPr/>
        </p:nvPicPr>
        <p:blipFill>
          <a:blip r:embed="rId2"/>
          <a:stretch>
            <a:fillRect/>
          </a:stretch>
        </p:blipFill>
        <p:spPr>
          <a:xfrm>
            <a:off x="941033" y="3615924"/>
            <a:ext cx="4704960" cy="3089354"/>
          </a:xfrm>
          <a:prstGeom prst="rect">
            <a:avLst/>
          </a:prstGeom>
        </p:spPr>
      </p:pic>
      <p:sp>
        <p:nvSpPr>
          <p:cNvPr id="9" name="TextBox 8">
            <a:extLst>
              <a:ext uri="{FF2B5EF4-FFF2-40B4-BE49-F238E27FC236}">
                <a16:creationId xmlns:a16="http://schemas.microsoft.com/office/drawing/2014/main" id="{12C494A8-88CA-9924-87E2-CC755763F166}"/>
              </a:ext>
            </a:extLst>
          </p:cNvPr>
          <p:cNvSpPr txBox="1"/>
          <p:nvPr/>
        </p:nvSpPr>
        <p:spPr>
          <a:xfrm>
            <a:off x="5748827" y="4073073"/>
            <a:ext cx="6094520" cy="2031325"/>
          </a:xfrm>
          <a:prstGeom prst="rect">
            <a:avLst/>
          </a:prstGeom>
          <a:noFill/>
        </p:spPr>
        <p:txBody>
          <a:bodyPr wrap="square">
            <a:spAutoFit/>
          </a:bodyPr>
          <a:lstStyle/>
          <a:p>
            <a:r>
              <a:rPr lang="en-CA" dirty="0"/>
              <a:t>In this example, cv2.ADAPTIVE_THRESH_MEAN_C is the adaptive method where the threshold value is the mean of the neighborhood area minus the constant C. The block size (11 in this case) determines the size of the area to compute the threshold for. A block size of 11 means a 11x11 area is used to calculate the threshold. The constant C (2 in this case) is subtracted from the mean to fine-tune the thresholding.</a:t>
            </a:r>
          </a:p>
        </p:txBody>
      </p:sp>
    </p:spTree>
    <p:extLst>
      <p:ext uri="{BB962C8B-B14F-4D97-AF65-F5344CB8AC3E}">
        <p14:creationId xmlns:p14="http://schemas.microsoft.com/office/powerpoint/2010/main" val="39865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Disclaimer</a:t>
            </a:r>
          </a:p>
        </p:txBody>
      </p:sp>
      <p:sp>
        <p:nvSpPr>
          <p:cNvPr id="3" name="Content Placeholder 2"/>
          <p:cNvSpPr>
            <a:spLocks noGrp="1"/>
          </p:cNvSpPr>
          <p:nvPr>
            <p:ph idx="1"/>
          </p:nvPr>
        </p:nvSpPr>
        <p:spPr/>
        <p:txBody>
          <a:bodyPr>
            <a:normAutofit/>
          </a:bodyPr>
          <a:lstStyle/>
          <a:p>
            <a:pPr marL="0" indent="0" algn="just">
              <a:buNone/>
            </a:pPr>
            <a:r>
              <a:rPr lang="en-US" dirty="0"/>
              <a:t>Due to nature of the course, various materials have compiled from different open source resources with some moderation. I sincerely acknowledge their hard work and contribution</a:t>
            </a:r>
          </a:p>
        </p:txBody>
      </p:sp>
      <p:sp>
        <p:nvSpPr>
          <p:cNvPr id="4" name="Slide Number Placeholder 3">
            <a:extLst>
              <a:ext uri="{FF2B5EF4-FFF2-40B4-BE49-F238E27FC236}">
                <a16:creationId xmlns:a16="http://schemas.microsoft.com/office/drawing/2014/main" id="{8C5730A2-842A-A749-8934-330257B719B8}"/>
              </a:ext>
            </a:extLst>
          </p:cNvPr>
          <p:cNvSpPr>
            <a:spLocks noGrp="1"/>
          </p:cNvSpPr>
          <p:nvPr>
            <p:ph type="sldNum" sz="quarter" idx="12"/>
          </p:nvPr>
        </p:nvSpPr>
        <p:spPr/>
        <p:txBody>
          <a:bodyPr/>
          <a:lstStyle/>
          <a:p>
            <a:fld id="{B20BAE8A-BB5C-499D-956E-1AE79ABD6EE1}" type="slidenum">
              <a:rPr lang="en-CA" smtClean="0"/>
              <a:t>23</a:t>
            </a:fld>
            <a:endParaRPr lang="en-CA"/>
          </a:p>
        </p:txBody>
      </p:sp>
    </p:spTree>
    <p:extLst>
      <p:ext uri="{BB962C8B-B14F-4D97-AF65-F5344CB8AC3E}">
        <p14:creationId xmlns:p14="http://schemas.microsoft.com/office/powerpoint/2010/main" val="2689557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7EB824-E02C-63C0-384C-15E960FB6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833562"/>
            <a:ext cx="4572000" cy="3190875"/>
          </a:xfrm>
          <a:prstGeom prst="rect">
            <a:avLst/>
          </a:prstGeom>
        </p:spPr>
      </p:pic>
      <p:sp>
        <p:nvSpPr>
          <p:cNvPr id="2" name="Slide Number Placeholder 1">
            <a:extLst>
              <a:ext uri="{FF2B5EF4-FFF2-40B4-BE49-F238E27FC236}">
                <a16:creationId xmlns:a16="http://schemas.microsoft.com/office/drawing/2014/main" id="{5FE2ABC8-4751-51D3-EFE6-A7EF728E0614}"/>
              </a:ext>
            </a:extLst>
          </p:cNvPr>
          <p:cNvSpPr>
            <a:spLocks noGrp="1"/>
          </p:cNvSpPr>
          <p:nvPr>
            <p:ph type="sldNum" sz="quarter" idx="12"/>
          </p:nvPr>
        </p:nvSpPr>
        <p:spPr/>
        <p:txBody>
          <a:bodyPr/>
          <a:lstStyle/>
          <a:p>
            <a:fld id="{B20BAE8A-BB5C-499D-956E-1AE79ABD6EE1}" type="slidenum">
              <a:rPr lang="en-CA" smtClean="0"/>
              <a:t>24</a:t>
            </a:fld>
            <a:endParaRPr lang="en-CA"/>
          </a:p>
        </p:txBody>
      </p:sp>
    </p:spTree>
    <p:extLst>
      <p:ext uri="{BB962C8B-B14F-4D97-AF65-F5344CB8AC3E}">
        <p14:creationId xmlns:p14="http://schemas.microsoft.com/office/powerpoint/2010/main" val="2453824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7C42-43CA-597F-56AE-430B291F7E29}"/>
              </a:ext>
            </a:extLst>
          </p:cNvPr>
          <p:cNvSpPr>
            <a:spLocks noGrp="1"/>
          </p:cNvSpPr>
          <p:nvPr>
            <p:ph type="title"/>
          </p:nvPr>
        </p:nvSpPr>
        <p:spPr/>
        <p:txBody>
          <a:bodyPr/>
          <a:lstStyle/>
          <a:p>
            <a:r>
              <a:rPr lang="en-US" b="1" dirty="0"/>
              <a:t>Evaluation</a:t>
            </a:r>
            <a:endParaRPr lang="en-CA" b="1" dirty="0"/>
          </a:p>
        </p:txBody>
      </p:sp>
      <p:sp>
        <p:nvSpPr>
          <p:cNvPr id="3" name="Slide Number Placeholder 2">
            <a:extLst>
              <a:ext uri="{FF2B5EF4-FFF2-40B4-BE49-F238E27FC236}">
                <a16:creationId xmlns:a16="http://schemas.microsoft.com/office/drawing/2014/main" id="{CBB654A6-DBAA-0397-B2DC-BC78BCA79036}"/>
              </a:ext>
            </a:extLst>
          </p:cNvPr>
          <p:cNvSpPr>
            <a:spLocks noGrp="1"/>
          </p:cNvSpPr>
          <p:nvPr>
            <p:ph type="sldNum" sz="quarter" idx="12"/>
          </p:nvPr>
        </p:nvSpPr>
        <p:spPr/>
        <p:txBody>
          <a:bodyPr/>
          <a:lstStyle/>
          <a:p>
            <a:fld id="{B20BAE8A-BB5C-499D-956E-1AE79ABD6EE1}" type="slidenum">
              <a:rPr lang="en-CA" smtClean="0"/>
              <a:t>3</a:t>
            </a:fld>
            <a:endParaRPr lang="en-CA"/>
          </a:p>
        </p:txBody>
      </p:sp>
      <p:pic>
        <p:nvPicPr>
          <p:cNvPr id="5" name="Picture 4">
            <a:extLst>
              <a:ext uri="{FF2B5EF4-FFF2-40B4-BE49-F238E27FC236}">
                <a16:creationId xmlns:a16="http://schemas.microsoft.com/office/drawing/2014/main" id="{384BC622-A48E-6B8A-0AA5-F3E8B1C9BC9C}"/>
              </a:ext>
            </a:extLst>
          </p:cNvPr>
          <p:cNvPicPr>
            <a:picLocks noChangeAspect="1"/>
          </p:cNvPicPr>
          <p:nvPr/>
        </p:nvPicPr>
        <p:blipFill>
          <a:blip r:embed="rId2"/>
          <a:stretch>
            <a:fillRect/>
          </a:stretch>
        </p:blipFill>
        <p:spPr>
          <a:xfrm>
            <a:off x="838200" y="1690688"/>
            <a:ext cx="3820058" cy="1276528"/>
          </a:xfrm>
          <a:prstGeom prst="rect">
            <a:avLst/>
          </a:prstGeom>
        </p:spPr>
      </p:pic>
    </p:spTree>
    <p:extLst>
      <p:ext uri="{BB962C8B-B14F-4D97-AF65-F5344CB8AC3E}">
        <p14:creationId xmlns:p14="http://schemas.microsoft.com/office/powerpoint/2010/main" val="240011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D097-892B-0699-58CE-94CA5DD8543D}"/>
              </a:ext>
            </a:extLst>
          </p:cNvPr>
          <p:cNvSpPr>
            <a:spLocks noGrp="1"/>
          </p:cNvSpPr>
          <p:nvPr>
            <p:ph type="title"/>
          </p:nvPr>
        </p:nvSpPr>
        <p:spPr/>
        <p:txBody>
          <a:bodyPr/>
          <a:lstStyle/>
          <a:p>
            <a:r>
              <a:rPr lang="en-US" b="1" dirty="0"/>
              <a:t>Recap</a:t>
            </a:r>
            <a:endParaRPr lang="en-CA" b="1" dirty="0"/>
          </a:p>
        </p:txBody>
      </p:sp>
      <p:sp>
        <p:nvSpPr>
          <p:cNvPr id="3" name="Content Placeholder 2">
            <a:extLst>
              <a:ext uri="{FF2B5EF4-FFF2-40B4-BE49-F238E27FC236}">
                <a16:creationId xmlns:a16="http://schemas.microsoft.com/office/drawing/2014/main" id="{2D895724-C152-D2B4-8D90-4FC374A3184E}"/>
              </a:ext>
            </a:extLst>
          </p:cNvPr>
          <p:cNvSpPr>
            <a:spLocks noGrp="1"/>
          </p:cNvSpPr>
          <p:nvPr>
            <p:ph idx="1"/>
          </p:nvPr>
        </p:nvSpPr>
        <p:spPr/>
        <p:txBody>
          <a:bodyPr/>
          <a:lstStyle/>
          <a:p>
            <a:r>
              <a:rPr lang="en-CA" dirty="0"/>
              <a:t>Template Matching</a:t>
            </a:r>
          </a:p>
          <a:p>
            <a:r>
              <a:rPr lang="en-CA" dirty="0"/>
              <a:t>Image Segmentation Using K-means</a:t>
            </a:r>
          </a:p>
          <a:p>
            <a:r>
              <a:rPr lang="en-CA" dirty="0"/>
              <a:t>Image Segmentation Using Color Spaces</a:t>
            </a:r>
          </a:p>
          <a:p>
            <a:r>
              <a:rPr lang="en-CA" dirty="0"/>
              <a:t>Data Augmentation </a:t>
            </a:r>
            <a:endParaRPr lang="en-US" sz="2800" dirty="0"/>
          </a:p>
          <a:p>
            <a:pPr marL="0" indent="0">
              <a:buNone/>
            </a:pPr>
            <a:endParaRPr lang="en-US" sz="2800" dirty="0"/>
          </a:p>
        </p:txBody>
      </p:sp>
      <p:sp>
        <p:nvSpPr>
          <p:cNvPr id="4" name="Slide Number Placeholder 3">
            <a:extLst>
              <a:ext uri="{FF2B5EF4-FFF2-40B4-BE49-F238E27FC236}">
                <a16:creationId xmlns:a16="http://schemas.microsoft.com/office/drawing/2014/main" id="{F17D1F23-9C93-956F-569C-D3D1F8C0E0B0}"/>
              </a:ext>
            </a:extLst>
          </p:cNvPr>
          <p:cNvSpPr>
            <a:spLocks noGrp="1"/>
          </p:cNvSpPr>
          <p:nvPr>
            <p:ph type="sldNum" sz="quarter" idx="12"/>
          </p:nvPr>
        </p:nvSpPr>
        <p:spPr/>
        <p:txBody>
          <a:bodyPr/>
          <a:lstStyle/>
          <a:p>
            <a:fld id="{B20BAE8A-BB5C-499D-956E-1AE79ABD6EE1}" type="slidenum">
              <a:rPr lang="en-CA" smtClean="0"/>
              <a:t>4</a:t>
            </a:fld>
            <a:endParaRPr lang="en-CA"/>
          </a:p>
        </p:txBody>
      </p:sp>
    </p:spTree>
    <p:extLst>
      <p:ext uri="{BB962C8B-B14F-4D97-AF65-F5344CB8AC3E}">
        <p14:creationId xmlns:p14="http://schemas.microsoft.com/office/powerpoint/2010/main" val="3791077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D097-892B-0699-58CE-94CA5DD8543D}"/>
              </a:ext>
            </a:extLst>
          </p:cNvPr>
          <p:cNvSpPr>
            <a:spLocks noGrp="1"/>
          </p:cNvSpPr>
          <p:nvPr>
            <p:ph type="title"/>
          </p:nvPr>
        </p:nvSpPr>
        <p:spPr/>
        <p:txBody>
          <a:bodyPr/>
          <a:lstStyle/>
          <a:p>
            <a:r>
              <a:rPr lang="en-US" b="1" dirty="0"/>
              <a:t>Agenda</a:t>
            </a:r>
            <a:endParaRPr lang="en-CA" b="1" dirty="0"/>
          </a:p>
        </p:txBody>
      </p:sp>
      <p:sp>
        <p:nvSpPr>
          <p:cNvPr id="3" name="Content Placeholder 2">
            <a:extLst>
              <a:ext uri="{FF2B5EF4-FFF2-40B4-BE49-F238E27FC236}">
                <a16:creationId xmlns:a16="http://schemas.microsoft.com/office/drawing/2014/main" id="{2D895724-C152-D2B4-8D90-4FC374A3184E}"/>
              </a:ext>
            </a:extLst>
          </p:cNvPr>
          <p:cNvSpPr>
            <a:spLocks noGrp="1"/>
          </p:cNvSpPr>
          <p:nvPr>
            <p:ph idx="1"/>
          </p:nvPr>
        </p:nvSpPr>
        <p:spPr/>
        <p:txBody>
          <a:bodyPr/>
          <a:lstStyle/>
          <a:p>
            <a:pPr marL="0" indent="0">
              <a:buNone/>
            </a:pPr>
            <a:r>
              <a:rPr lang="en-US" sz="2800" dirty="0"/>
              <a:t>Simple Thresholding</a:t>
            </a:r>
          </a:p>
          <a:p>
            <a:pPr marL="0" indent="0">
              <a:buNone/>
            </a:pPr>
            <a:r>
              <a:rPr lang="en-US" sz="2800" dirty="0"/>
              <a:t>Otsu Thresholding</a:t>
            </a:r>
          </a:p>
          <a:p>
            <a:pPr marL="0" indent="0">
              <a:buNone/>
            </a:pPr>
            <a:r>
              <a:rPr lang="en-US" sz="2800" dirty="0"/>
              <a:t>Adaptive Thresholding</a:t>
            </a:r>
          </a:p>
          <a:p>
            <a:pPr marL="0" indent="0">
              <a:buNone/>
            </a:pPr>
            <a:endParaRPr lang="en-US" sz="2800" dirty="0"/>
          </a:p>
        </p:txBody>
      </p:sp>
      <p:sp>
        <p:nvSpPr>
          <p:cNvPr id="4" name="Slide Number Placeholder 3">
            <a:extLst>
              <a:ext uri="{FF2B5EF4-FFF2-40B4-BE49-F238E27FC236}">
                <a16:creationId xmlns:a16="http://schemas.microsoft.com/office/drawing/2014/main" id="{F17D1F23-9C93-956F-569C-D3D1F8C0E0B0}"/>
              </a:ext>
            </a:extLst>
          </p:cNvPr>
          <p:cNvSpPr>
            <a:spLocks noGrp="1"/>
          </p:cNvSpPr>
          <p:nvPr>
            <p:ph type="sldNum" sz="quarter" idx="12"/>
          </p:nvPr>
        </p:nvSpPr>
        <p:spPr/>
        <p:txBody>
          <a:bodyPr/>
          <a:lstStyle/>
          <a:p>
            <a:fld id="{B20BAE8A-BB5C-499D-956E-1AE79ABD6EE1}" type="slidenum">
              <a:rPr lang="en-CA" smtClean="0"/>
              <a:t>5</a:t>
            </a:fld>
            <a:endParaRPr lang="en-CA"/>
          </a:p>
        </p:txBody>
      </p:sp>
    </p:spTree>
    <p:extLst>
      <p:ext uri="{BB962C8B-B14F-4D97-AF65-F5344CB8AC3E}">
        <p14:creationId xmlns:p14="http://schemas.microsoft.com/office/powerpoint/2010/main" val="4190115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99FD-93C6-F8EE-BAE3-76F2C776634B}"/>
              </a:ext>
            </a:extLst>
          </p:cNvPr>
          <p:cNvSpPr>
            <a:spLocks noGrp="1"/>
          </p:cNvSpPr>
          <p:nvPr>
            <p:ph type="title"/>
          </p:nvPr>
        </p:nvSpPr>
        <p:spPr>
          <a:xfrm>
            <a:off x="838200" y="2766218"/>
            <a:ext cx="10515600" cy="1325563"/>
          </a:xfrm>
        </p:spPr>
        <p:txBody>
          <a:bodyPr/>
          <a:lstStyle/>
          <a:p>
            <a:pPr algn="ctr"/>
            <a:r>
              <a:rPr lang="en-CA" b="1" dirty="0"/>
              <a:t>Image Segmentation with Thresholding</a:t>
            </a:r>
          </a:p>
        </p:txBody>
      </p:sp>
      <p:sp>
        <p:nvSpPr>
          <p:cNvPr id="3" name="Slide Number Placeholder 2">
            <a:extLst>
              <a:ext uri="{FF2B5EF4-FFF2-40B4-BE49-F238E27FC236}">
                <a16:creationId xmlns:a16="http://schemas.microsoft.com/office/drawing/2014/main" id="{F5D749A1-1B5E-525F-66B0-26ED479B3A3A}"/>
              </a:ext>
            </a:extLst>
          </p:cNvPr>
          <p:cNvSpPr>
            <a:spLocks noGrp="1"/>
          </p:cNvSpPr>
          <p:nvPr>
            <p:ph type="sldNum" sz="quarter" idx="12"/>
          </p:nvPr>
        </p:nvSpPr>
        <p:spPr/>
        <p:txBody>
          <a:bodyPr/>
          <a:lstStyle/>
          <a:p>
            <a:fld id="{B20BAE8A-BB5C-499D-956E-1AE79ABD6EE1}" type="slidenum">
              <a:rPr lang="en-CA" smtClean="0"/>
              <a:t>6</a:t>
            </a:fld>
            <a:endParaRPr lang="en-CA"/>
          </a:p>
        </p:txBody>
      </p:sp>
    </p:spTree>
    <p:extLst>
      <p:ext uri="{BB962C8B-B14F-4D97-AF65-F5344CB8AC3E}">
        <p14:creationId xmlns:p14="http://schemas.microsoft.com/office/powerpoint/2010/main" val="3345326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2A88B-1B9C-EBB8-579C-7E43E920D396}"/>
              </a:ext>
            </a:extLst>
          </p:cNvPr>
          <p:cNvSpPr>
            <a:spLocks noGrp="1"/>
          </p:cNvSpPr>
          <p:nvPr>
            <p:ph type="title"/>
          </p:nvPr>
        </p:nvSpPr>
        <p:spPr>
          <a:xfrm>
            <a:off x="801947" y="40691"/>
            <a:ext cx="10515600" cy="691318"/>
          </a:xfrm>
        </p:spPr>
        <p:txBody>
          <a:bodyPr>
            <a:normAutofit fontScale="90000"/>
          </a:bodyPr>
          <a:lstStyle/>
          <a:p>
            <a:r>
              <a:rPr lang="en-CA" b="1" dirty="0"/>
              <a:t>Image Segmentation with Thresholding</a:t>
            </a:r>
          </a:p>
        </p:txBody>
      </p:sp>
      <p:sp>
        <p:nvSpPr>
          <p:cNvPr id="3" name="Slide Number Placeholder 2">
            <a:extLst>
              <a:ext uri="{FF2B5EF4-FFF2-40B4-BE49-F238E27FC236}">
                <a16:creationId xmlns:a16="http://schemas.microsoft.com/office/drawing/2014/main" id="{59DF081E-EB3F-3806-C774-9E8C3B74A8D9}"/>
              </a:ext>
            </a:extLst>
          </p:cNvPr>
          <p:cNvSpPr>
            <a:spLocks noGrp="1"/>
          </p:cNvSpPr>
          <p:nvPr>
            <p:ph type="sldNum" sz="quarter" idx="12"/>
          </p:nvPr>
        </p:nvSpPr>
        <p:spPr/>
        <p:txBody>
          <a:bodyPr/>
          <a:lstStyle/>
          <a:p>
            <a:fld id="{B20BAE8A-BB5C-499D-956E-1AE79ABD6EE1}" type="slidenum">
              <a:rPr lang="en-CA" smtClean="0"/>
              <a:t>7</a:t>
            </a:fld>
            <a:endParaRPr lang="en-CA"/>
          </a:p>
        </p:txBody>
      </p:sp>
      <p:sp>
        <p:nvSpPr>
          <p:cNvPr id="5" name="TextBox 4">
            <a:extLst>
              <a:ext uri="{FF2B5EF4-FFF2-40B4-BE49-F238E27FC236}">
                <a16:creationId xmlns:a16="http://schemas.microsoft.com/office/drawing/2014/main" id="{99085E58-2194-52F8-53C2-27759CE25941}"/>
              </a:ext>
            </a:extLst>
          </p:cNvPr>
          <p:cNvSpPr txBox="1"/>
          <p:nvPr/>
        </p:nvSpPr>
        <p:spPr>
          <a:xfrm>
            <a:off x="838198" y="809531"/>
            <a:ext cx="10515599" cy="1754326"/>
          </a:xfrm>
          <a:prstGeom prst="rect">
            <a:avLst/>
          </a:prstGeom>
          <a:noFill/>
        </p:spPr>
        <p:txBody>
          <a:bodyPr wrap="square">
            <a:spAutoFit/>
          </a:bodyPr>
          <a:lstStyle/>
          <a:p>
            <a:pPr marL="285750" indent="-285750">
              <a:buFont typeface="Arial" panose="020B0604020202020204" pitchFamily="34" charset="0"/>
              <a:buChar char="•"/>
            </a:pPr>
            <a:r>
              <a:rPr lang="en-CA" dirty="0"/>
              <a:t>One of the most commonly used segmentation techniques is thresholding. </a:t>
            </a:r>
          </a:p>
          <a:p>
            <a:pPr marL="285750" indent="-285750">
              <a:buFont typeface="Arial" panose="020B0604020202020204" pitchFamily="34" charset="0"/>
              <a:buChar char="•"/>
            </a:pPr>
            <a:r>
              <a:rPr lang="en-CA" dirty="0"/>
              <a:t>It is widely used in computer vision and is very useful to separate the object that we are interested in from the background.</a:t>
            </a:r>
          </a:p>
          <a:p>
            <a:pPr marL="285750" indent="-285750">
              <a:buFont typeface="Arial" panose="020B0604020202020204" pitchFamily="34" charset="0"/>
              <a:buChar char="•"/>
            </a:pPr>
            <a:r>
              <a:rPr lang="en-US" dirty="0"/>
              <a:t>Thresholding is the binarization of an image. In general, we seek to convert a grayscale image to a binary image, where the pixels are either 0 or 255.</a:t>
            </a:r>
            <a:endParaRPr lang="en-CA" dirty="0"/>
          </a:p>
          <a:p>
            <a:pPr marL="285750" indent="-285750">
              <a:buFont typeface="Arial" panose="020B0604020202020204" pitchFamily="34" charset="0"/>
              <a:buChar char="•"/>
            </a:pPr>
            <a:r>
              <a:rPr lang="en-CA" dirty="0"/>
              <a:t>Grayscale images are an array of shades. But in the binary images, the pixel values are either 0 or 255.</a:t>
            </a:r>
          </a:p>
        </p:txBody>
      </p:sp>
      <p:sp>
        <p:nvSpPr>
          <p:cNvPr id="7" name="TextBox 6">
            <a:extLst>
              <a:ext uri="{FF2B5EF4-FFF2-40B4-BE49-F238E27FC236}">
                <a16:creationId xmlns:a16="http://schemas.microsoft.com/office/drawing/2014/main" id="{ECEB94F9-1966-F6F9-7425-470DFACC0046}"/>
              </a:ext>
            </a:extLst>
          </p:cNvPr>
          <p:cNvSpPr txBox="1"/>
          <p:nvPr/>
        </p:nvSpPr>
        <p:spPr>
          <a:xfrm>
            <a:off x="838199" y="2301668"/>
            <a:ext cx="6094520" cy="1477328"/>
          </a:xfrm>
          <a:prstGeom prst="rect">
            <a:avLst/>
          </a:prstGeom>
          <a:noFill/>
        </p:spPr>
        <p:txBody>
          <a:bodyPr wrap="square">
            <a:spAutoFit/>
          </a:bodyPr>
          <a:lstStyle/>
          <a:p>
            <a:endParaRPr lang="en-CA" dirty="0"/>
          </a:p>
          <a:p>
            <a:pPr marL="285750" indent="-285750">
              <a:buFont typeface="Arial" panose="020B0604020202020204" pitchFamily="34" charset="0"/>
              <a:buChar char="•"/>
            </a:pPr>
            <a:r>
              <a:rPr lang="en-CA" dirty="0"/>
              <a:t>There are three different types of thresholding.</a:t>
            </a:r>
          </a:p>
          <a:p>
            <a:pPr marL="1200150" lvl="2" indent="-285750">
              <a:buFont typeface="Wingdings" panose="05000000000000000000" pitchFamily="2" charset="2"/>
              <a:buChar char="q"/>
            </a:pPr>
            <a:r>
              <a:rPr lang="en-CA" dirty="0"/>
              <a:t>Simple Thresholding</a:t>
            </a:r>
          </a:p>
          <a:p>
            <a:pPr marL="1200150" lvl="2" indent="-285750">
              <a:buFont typeface="Wingdings" panose="05000000000000000000" pitchFamily="2" charset="2"/>
              <a:buChar char="q"/>
            </a:pPr>
            <a:r>
              <a:rPr lang="en-CA" dirty="0"/>
              <a:t>Otsu Thresholding</a:t>
            </a:r>
          </a:p>
          <a:p>
            <a:pPr marL="1200150" lvl="2" indent="-285750">
              <a:buFont typeface="Wingdings" panose="05000000000000000000" pitchFamily="2" charset="2"/>
              <a:buChar char="q"/>
            </a:pPr>
            <a:r>
              <a:rPr lang="en-CA" dirty="0"/>
              <a:t>Adaptive Thresholding</a:t>
            </a:r>
          </a:p>
        </p:txBody>
      </p:sp>
      <p:sp>
        <p:nvSpPr>
          <p:cNvPr id="9" name="TextBox 8">
            <a:extLst>
              <a:ext uri="{FF2B5EF4-FFF2-40B4-BE49-F238E27FC236}">
                <a16:creationId xmlns:a16="http://schemas.microsoft.com/office/drawing/2014/main" id="{3DC77B17-3011-07FC-C2DB-190251EFEE16}"/>
              </a:ext>
            </a:extLst>
          </p:cNvPr>
          <p:cNvSpPr txBox="1"/>
          <p:nvPr/>
        </p:nvSpPr>
        <p:spPr>
          <a:xfrm>
            <a:off x="765698" y="3921217"/>
            <a:ext cx="10588099" cy="2031325"/>
          </a:xfrm>
          <a:prstGeom prst="rect">
            <a:avLst/>
          </a:prstGeom>
          <a:noFill/>
        </p:spPr>
        <p:txBody>
          <a:bodyPr wrap="square">
            <a:spAutoFit/>
          </a:bodyPr>
          <a:lstStyle/>
          <a:p>
            <a:pPr marL="285750" indent="-285750">
              <a:buFont typeface="Arial" panose="020B0604020202020204" pitchFamily="34" charset="0"/>
              <a:buChar char="•"/>
            </a:pPr>
            <a:r>
              <a:rPr lang="en-CA" b="1" dirty="0"/>
              <a:t>Simple Thresholding: </a:t>
            </a:r>
            <a:r>
              <a:rPr lang="en-US" dirty="0"/>
              <a:t>This technique sets a threshold value and compares each pixel to that particular threshold value. If the pixel value is less than or equal to the assigned threshold, then the pixel value is set to zero or to the maximum value. </a:t>
            </a:r>
          </a:p>
          <a:p>
            <a:pPr marL="285750" indent="-285750">
              <a:buFont typeface="Arial" panose="020B0604020202020204" pitchFamily="34" charset="0"/>
              <a:buChar char="•"/>
            </a:pPr>
            <a:r>
              <a:rPr lang="en-CA" dirty="0"/>
              <a:t>Simple thresholding can work well in very controlled lighting conditions where there is high contrast between the foreground (the object we are interested in, in the image) and background. </a:t>
            </a:r>
          </a:p>
          <a:p>
            <a:pPr marL="285750" indent="-285750">
              <a:buFont typeface="Arial" panose="020B0604020202020204" pitchFamily="34" charset="0"/>
              <a:buChar char="•"/>
            </a:pPr>
            <a:r>
              <a:rPr lang="en-CA" dirty="0"/>
              <a:t>The hardest part about simple thresholding is, we need to manually supply the threshold values which may take a lot of trials. </a:t>
            </a:r>
          </a:p>
        </p:txBody>
      </p:sp>
    </p:spTree>
    <p:extLst>
      <p:ext uri="{BB962C8B-B14F-4D97-AF65-F5344CB8AC3E}">
        <p14:creationId xmlns:p14="http://schemas.microsoft.com/office/powerpoint/2010/main" val="34931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BDE3-FDD1-509A-D792-B5D5984189E8}"/>
              </a:ext>
            </a:extLst>
          </p:cNvPr>
          <p:cNvSpPr>
            <a:spLocks noGrp="1"/>
          </p:cNvSpPr>
          <p:nvPr>
            <p:ph type="title"/>
          </p:nvPr>
        </p:nvSpPr>
        <p:spPr>
          <a:xfrm>
            <a:off x="838200" y="136525"/>
            <a:ext cx="10515600" cy="859993"/>
          </a:xfrm>
        </p:spPr>
        <p:txBody>
          <a:bodyPr/>
          <a:lstStyle/>
          <a:p>
            <a:r>
              <a:rPr lang="en-CA" b="1" dirty="0"/>
              <a:t>Image Segmentation with Thresholding</a:t>
            </a:r>
            <a:endParaRPr lang="en-CA" dirty="0"/>
          </a:p>
        </p:txBody>
      </p:sp>
      <p:sp>
        <p:nvSpPr>
          <p:cNvPr id="3" name="Slide Number Placeholder 2">
            <a:extLst>
              <a:ext uri="{FF2B5EF4-FFF2-40B4-BE49-F238E27FC236}">
                <a16:creationId xmlns:a16="http://schemas.microsoft.com/office/drawing/2014/main" id="{01766847-0311-0EA8-82B8-1289DD7C4735}"/>
              </a:ext>
            </a:extLst>
          </p:cNvPr>
          <p:cNvSpPr>
            <a:spLocks noGrp="1"/>
          </p:cNvSpPr>
          <p:nvPr>
            <p:ph type="sldNum" sz="quarter" idx="12"/>
          </p:nvPr>
        </p:nvSpPr>
        <p:spPr/>
        <p:txBody>
          <a:bodyPr/>
          <a:lstStyle/>
          <a:p>
            <a:fld id="{B20BAE8A-BB5C-499D-956E-1AE79ABD6EE1}" type="slidenum">
              <a:rPr lang="en-CA" smtClean="0"/>
              <a:t>8</a:t>
            </a:fld>
            <a:endParaRPr lang="en-CA"/>
          </a:p>
        </p:txBody>
      </p:sp>
      <p:sp>
        <p:nvSpPr>
          <p:cNvPr id="5" name="TextBox 4">
            <a:extLst>
              <a:ext uri="{FF2B5EF4-FFF2-40B4-BE49-F238E27FC236}">
                <a16:creationId xmlns:a16="http://schemas.microsoft.com/office/drawing/2014/main" id="{E86E4A6C-04B8-D33A-0AA0-1050AE777B3D}"/>
              </a:ext>
            </a:extLst>
          </p:cNvPr>
          <p:cNvSpPr txBox="1"/>
          <p:nvPr/>
        </p:nvSpPr>
        <p:spPr>
          <a:xfrm>
            <a:off x="838200" y="838933"/>
            <a:ext cx="6094520" cy="369332"/>
          </a:xfrm>
          <a:prstGeom prst="rect">
            <a:avLst/>
          </a:prstGeom>
          <a:noFill/>
        </p:spPr>
        <p:txBody>
          <a:bodyPr wrap="square">
            <a:spAutoFit/>
          </a:bodyPr>
          <a:lstStyle/>
          <a:p>
            <a:r>
              <a:rPr lang="en-CA" b="1" dirty="0"/>
              <a:t>Simple Thresholding: </a:t>
            </a:r>
            <a:endParaRPr lang="en-CA" dirty="0"/>
          </a:p>
        </p:txBody>
      </p:sp>
      <p:pic>
        <p:nvPicPr>
          <p:cNvPr id="7" name="Picture 6">
            <a:extLst>
              <a:ext uri="{FF2B5EF4-FFF2-40B4-BE49-F238E27FC236}">
                <a16:creationId xmlns:a16="http://schemas.microsoft.com/office/drawing/2014/main" id="{D625A47F-0537-6B23-DBFF-93218D3C855F}"/>
              </a:ext>
            </a:extLst>
          </p:cNvPr>
          <p:cNvPicPr>
            <a:picLocks noChangeAspect="1"/>
          </p:cNvPicPr>
          <p:nvPr/>
        </p:nvPicPr>
        <p:blipFill>
          <a:blip r:embed="rId2"/>
          <a:stretch>
            <a:fillRect/>
          </a:stretch>
        </p:blipFill>
        <p:spPr>
          <a:xfrm>
            <a:off x="906938" y="1208265"/>
            <a:ext cx="4286498" cy="3541476"/>
          </a:xfrm>
          <a:prstGeom prst="rect">
            <a:avLst/>
          </a:prstGeom>
        </p:spPr>
      </p:pic>
      <p:sp>
        <p:nvSpPr>
          <p:cNvPr id="9" name="TextBox 8">
            <a:extLst>
              <a:ext uri="{FF2B5EF4-FFF2-40B4-BE49-F238E27FC236}">
                <a16:creationId xmlns:a16="http://schemas.microsoft.com/office/drawing/2014/main" id="{7A2BB7AF-4193-8B5B-2FF8-02FEFFAABC22}"/>
              </a:ext>
            </a:extLst>
          </p:cNvPr>
          <p:cNvSpPr txBox="1"/>
          <p:nvPr/>
        </p:nvSpPr>
        <p:spPr>
          <a:xfrm>
            <a:off x="838200" y="4776822"/>
            <a:ext cx="6094520" cy="369332"/>
          </a:xfrm>
          <a:prstGeom prst="rect">
            <a:avLst/>
          </a:prstGeom>
          <a:noFill/>
        </p:spPr>
        <p:txBody>
          <a:bodyPr wrap="square">
            <a:spAutoFit/>
          </a:bodyPr>
          <a:lstStyle/>
          <a:p>
            <a:r>
              <a:rPr lang="en-CA" dirty="0"/>
              <a:t>The below image is obtained after applying simple thresholding</a:t>
            </a:r>
          </a:p>
        </p:txBody>
      </p:sp>
      <p:pic>
        <p:nvPicPr>
          <p:cNvPr id="11" name="Picture 10">
            <a:extLst>
              <a:ext uri="{FF2B5EF4-FFF2-40B4-BE49-F238E27FC236}">
                <a16:creationId xmlns:a16="http://schemas.microsoft.com/office/drawing/2014/main" id="{C99991B2-ECEC-6DCE-D9DC-0EAE8D9390DF}"/>
              </a:ext>
            </a:extLst>
          </p:cNvPr>
          <p:cNvPicPr>
            <a:picLocks noChangeAspect="1"/>
          </p:cNvPicPr>
          <p:nvPr/>
        </p:nvPicPr>
        <p:blipFill>
          <a:blip r:embed="rId3"/>
          <a:stretch>
            <a:fillRect/>
          </a:stretch>
        </p:blipFill>
        <p:spPr>
          <a:xfrm>
            <a:off x="838200" y="5367173"/>
            <a:ext cx="8278380" cy="1171739"/>
          </a:xfrm>
          <a:prstGeom prst="rect">
            <a:avLst/>
          </a:prstGeom>
        </p:spPr>
      </p:pic>
    </p:spTree>
    <p:extLst>
      <p:ext uri="{BB962C8B-B14F-4D97-AF65-F5344CB8AC3E}">
        <p14:creationId xmlns:p14="http://schemas.microsoft.com/office/powerpoint/2010/main" val="241633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6740-620D-8E92-ABF8-621C9C5DF719}"/>
              </a:ext>
            </a:extLst>
          </p:cNvPr>
          <p:cNvSpPr>
            <a:spLocks noGrp="1"/>
          </p:cNvSpPr>
          <p:nvPr>
            <p:ph type="title"/>
          </p:nvPr>
        </p:nvSpPr>
        <p:spPr>
          <a:xfrm>
            <a:off x="838200" y="136525"/>
            <a:ext cx="10515600" cy="682440"/>
          </a:xfrm>
        </p:spPr>
        <p:txBody>
          <a:bodyPr>
            <a:normAutofit fontScale="90000"/>
          </a:bodyPr>
          <a:lstStyle/>
          <a:p>
            <a:r>
              <a:rPr lang="en-CA" b="1" dirty="0"/>
              <a:t>Image Segmentation with Thresholding</a:t>
            </a:r>
            <a:endParaRPr lang="en-CA" dirty="0"/>
          </a:p>
        </p:txBody>
      </p:sp>
      <p:sp>
        <p:nvSpPr>
          <p:cNvPr id="3" name="Slide Number Placeholder 2">
            <a:extLst>
              <a:ext uri="{FF2B5EF4-FFF2-40B4-BE49-F238E27FC236}">
                <a16:creationId xmlns:a16="http://schemas.microsoft.com/office/drawing/2014/main" id="{B1480755-878A-40C2-6047-DCAEFEA2E4B1}"/>
              </a:ext>
            </a:extLst>
          </p:cNvPr>
          <p:cNvSpPr>
            <a:spLocks noGrp="1"/>
          </p:cNvSpPr>
          <p:nvPr>
            <p:ph type="sldNum" sz="quarter" idx="12"/>
          </p:nvPr>
        </p:nvSpPr>
        <p:spPr/>
        <p:txBody>
          <a:bodyPr/>
          <a:lstStyle/>
          <a:p>
            <a:fld id="{B20BAE8A-BB5C-499D-956E-1AE79ABD6EE1}" type="slidenum">
              <a:rPr lang="en-CA" smtClean="0"/>
              <a:t>9</a:t>
            </a:fld>
            <a:endParaRPr lang="en-CA"/>
          </a:p>
        </p:txBody>
      </p:sp>
      <p:sp>
        <p:nvSpPr>
          <p:cNvPr id="5" name="TextBox 4">
            <a:extLst>
              <a:ext uri="{FF2B5EF4-FFF2-40B4-BE49-F238E27FC236}">
                <a16:creationId xmlns:a16="http://schemas.microsoft.com/office/drawing/2014/main" id="{9E86F8C0-8BFD-71BA-D12A-D6E2605BABF3}"/>
              </a:ext>
            </a:extLst>
          </p:cNvPr>
          <p:cNvSpPr txBox="1"/>
          <p:nvPr/>
        </p:nvSpPr>
        <p:spPr>
          <a:xfrm>
            <a:off x="961005" y="781231"/>
            <a:ext cx="10633229" cy="1200329"/>
          </a:xfrm>
          <a:prstGeom prst="rect">
            <a:avLst/>
          </a:prstGeom>
          <a:noFill/>
        </p:spPr>
        <p:txBody>
          <a:bodyPr wrap="square">
            <a:spAutoFit/>
          </a:bodyPr>
          <a:lstStyle/>
          <a:p>
            <a:r>
              <a:rPr lang="en-CA" b="1" dirty="0"/>
              <a:t>Otsu’s Thresholding</a:t>
            </a:r>
          </a:p>
          <a:p>
            <a:r>
              <a:rPr lang="en-CA" dirty="0"/>
              <a:t>One of the ways to achieve an optimal threshold is Otsu’s method. In this method, we find the spread of foreground and background of the pictures for all possible values of threshold. The threshold with the least spread is taken as the optimal threshold.</a:t>
            </a:r>
          </a:p>
        </p:txBody>
      </p:sp>
      <p:pic>
        <p:nvPicPr>
          <p:cNvPr id="7" name="Picture 6">
            <a:extLst>
              <a:ext uri="{FF2B5EF4-FFF2-40B4-BE49-F238E27FC236}">
                <a16:creationId xmlns:a16="http://schemas.microsoft.com/office/drawing/2014/main" id="{38D5CC0A-D3C7-41F7-C2CE-8BA7851766C5}"/>
              </a:ext>
            </a:extLst>
          </p:cNvPr>
          <p:cNvPicPr>
            <a:picLocks noChangeAspect="1"/>
          </p:cNvPicPr>
          <p:nvPr/>
        </p:nvPicPr>
        <p:blipFill>
          <a:blip r:embed="rId2"/>
          <a:stretch>
            <a:fillRect/>
          </a:stretch>
        </p:blipFill>
        <p:spPr>
          <a:xfrm>
            <a:off x="4911085" y="1716501"/>
            <a:ext cx="2991267" cy="1819529"/>
          </a:xfrm>
          <a:prstGeom prst="rect">
            <a:avLst/>
          </a:prstGeom>
        </p:spPr>
      </p:pic>
      <p:sp>
        <p:nvSpPr>
          <p:cNvPr id="9" name="TextBox 8">
            <a:extLst>
              <a:ext uri="{FF2B5EF4-FFF2-40B4-BE49-F238E27FC236}">
                <a16:creationId xmlns:a16="http://schemas.microsoft.com/office/drawing/2014/main" id="{16C96D02-BCF3-B561-065C-FAC8C50AC756}"/>
              </a:ext>
            </a:extLst>
          </p:cNvPr>
          <p:cNvSpPr txBox="1"/>
          <p:nvPr/>
        </p:nvSpPr>
        <p:spPr>
          <a:xfrm>
            <a:off x="961005" y="3182144"/>
            <a:ext cx="10633229" cy="2031325"/>
          </a:xfrm>
          <a:prstGeom prst="rect">
            <a:avLst/>
          </a:prstGeom>
          <a:noFill/>
        </p:spPr>
        <p:txBody>
          <a:bodyPr wrap="square">
            <a:spAutoFit/>
          </a:bodyPr>
          <a:lstStyle/>
          <a:p>
            <a:endParaRPr lang="en-CA" dirty="0"/>
          </a:p>
          <a:p>
            <a:r>
              <a:rPr lang="en-CA" b="1" dirty="0"/>
              <a:t>Adaptive Thresholding</a:t>
            </a:r>
          </a:p>
          <a:p>
            <a:r>
              <a:rPr lang="en-CA" dirty="0"/>
              <a:t>Both Simple thresholding and Otsu’s thresholding are global thresholding techniques using a single threshold value in image thresholding. But a single threshold value may not be sufficient because it may work well in a certain part of the image but may fail in another part. To resolve these limitations, adaptive thresholding can be used. Adaptive thresholding is a local thresholding technique. This technique considers each pixel and its neighborhood.</a:t>
            </a:r>
          </a:p>
        </p:txBody>
      </p:sp>
      <p:pic>
        <p:nvPicPr>
          <p:cNvPr id="11" name="Picture 10">
            <a:extLst>
              <a:ext uri="{FF2B5EF4-FFF2-40B4-BE49-F238E27FC236}">
                <a16:creationId xmlns:a16="http://schemas.microsoft.com/office/drawing/2014/main" id="{87EA1056-20A6-4A0F-7543-979C7B27C861}"/>
              </a:ext>
            </a:extLst>
          </p:cNvPr>
          <p:cNvPicPr>
            <a:picLocks noChangeAspect="1"/>
          </p:cNvPicPr>
          <p:nvPr/>
        </p:nvPicPr>
        <p:blipFill>
          <a:blip r:embed="rId3"/>
          <a:stretch>
            <a:fillRect/>
          </a:stretch>
        </p:blipFill>
        <p:spPr>
          <a:xfrm>
            <a:off x="3045041" y="4844605"/>
            <a:ext cx="7910761" cy="1950095"/>
          </a:xfrm>
          <a:prstGeom prst="rect">
            <a:avLst/>
          </a:prstGeom>
        </p:spPr>
      </p:pic>
    </p:spTree>
    <p:extLst>
      <p:ext uri="{BB962C8B-B14F-4D97-AF65-F5344CB8AC3E}">
        <p14:creationId xmlns:p14="http://schemas.microsoft.com/office/powerpoint/2010/main" val="109854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23743</TotalTime>
  <Words>2260</Words>
  <Application>Microsoft Office PowerPoint</Application>
  <PresentationFormat>Widescreen</PresentationFormat>
  <Paragraphs>140</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Bahnschrift Light Condensed</vt:lpstr>
      <vt:lpstr>Calibri</vt:lpstr>
      <vt:lpstr>Calibri Light</vt:lpstr>
      <vt:lpstr>Wingdings</vt:lpstr>
      <vt:lpstr>Office Theme</vt:lpstr>
      <vt:lpstr>Week-4</vt:lpstr>
      <vt:lpstr>Critical Path</vt:lpstr>
      <vt:lpstr>Evaluation</vt:lpstr>
      <vt:lpstr>Recap</vt:lpstr>
      <vt:lpstr>Agenda</vt:lpstr>
      <vt:lpstr>Image Segmentation with Thresholding</vt:lpstr>
      <vt:lpstr>Image Segmentation with Thresholding</vt:lpstr>
      <vt:lpstr>Image Segmentation with Thresholding</vt:lpstr>
      <vt:lpstr>Image Segmentation with Thresholding</vt:lpstr>
      <vt:lpstr>Simple Thresholding </vt:lpstr>
      <vt:lpstr>Simple Thresholding</vt:lpstr>
      <vt:lpstr>Arithmetic Operations on Images</vt:lpstr>
      <vt:lpstr>Arithmetic Operations on Images</vt:lpstr>
      <vt:lpstr>Arithmetic Operations on Images</vt:lpstr>
      <vt:lpstr>Add two Images/ Blending Images</vt:lpstr>
      <vt:lpstr>Otsu Thresholding</vt:lpstr>
      <vt:lpstr>Otsu Thresholding</vt:lpstr>
      <vt:lpstr>Image Segmentation</vt:lpstr>
      <vt:lpstr>Adaptive thresholding</vt:lpstr>
      <vt:lpstr>Adaptive thresholding</vt:lpstr>
      <vt:lpstr>Adaptive thresholding</vt:lpstr>
      <vt:lpstr>Adaptive thresholding</vt:lpstr>
      <vt:lpstr>Disclaimer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NOOPA JAGADEESH</dc:creator>
  <cp:lastModifiedBy>NOOPA JAGADEESH</cp:lastModifiedBy>
  <cp:revision>637</cp:revision>
  <dcterms:created xsi:type="dcterms:W3CDTF">2021-09-05T14:52:59Z</dcterms:created>
  <dcterms:modified xsi:type="dcterms:W3CDTF">2024-02-03T17:48:07Z</dcterms:modified>
</cp:coreProperties>
</file>