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539" r:id="rId2"/>
    <p:sldId id="541" r:id="rId3"/>
    <p:sldId id="494" r:id="rId4"/>
    <p:sldId id="623" r:id="rId5"/>
    <p:sldId id="660" r:id="rId6"/>
    <p:sldId id="655" r:id="rId7"/>
    <p:sldId id="656" r:id="rId8"/>
    <p:sldId id="657" r:id="rId9"/>
    <p:sldId id="658" r:id="rId10"/>
    <p:sldId id="659" r:id="rId11"/>
    <p:sldId id="661" r:id="rId12"/>
    <p:sldId id="662" r:id="rId13"/>
    <p:sldId id="663" r:id="rId14"/>
    <p:sldId id="554" r:id="rId15"/>
    <p:sldId id="654" r:id="rId16"/>
    <p:sldId id="664" r:id="rId17"/>
    <p:sldId id="665" r:id="rId18"/>
    <p:sldId id="666" r:id="rId19"/>
    <p:sldId id="667" r:id="rId20"/>
    <p:sldId id="668" r:id="rId21"/>
    <p:sldId id="360" r:id="rId22"/>
    <p:sldId id="4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2208" autoAdjust="0"/>
  </p:normalViewPr>
  <p:slideViewPr>
    <p:cSldViewPr snapToGrid="0">
      <p:cViewPr varScale="1">
        <p:scale>
          <a:sx n="104" d="100"/>
          <a:sy n="104" d="100"/>
        </p:scale>
        <p:origin x="8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E2D9F3-9022-8B6A-D69F-C2FC2DB432A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97A05A9D-C6F0-81D1-E460-6E7A53231B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8823FC-F295-4ADF-A8EC-7CAFF126EE53}" type="datetimeFigureOut">
              <a:rPr lang="en-CA" smtClean="0"/>
              <a:t>2024-03-16</a:t>
            </a:fld>
            <a:endParaRPr lang="en-CA"/>
          </a:p>
        </p:txBody>
      </p:sp>
      <p:sp>
        <p:nvSpPr>
          <p:cNvPr id="4" name="Footer Placeholder 3">
            <a:extLst>
              <a:ext uri="{FF2B5EF4-FFF2-40B4-BE49-F238E27FC236}">
                <a16:creationId xmlns:a16="http://schemas.microsoft.com/office/drawing/2014/main" id="{EBBC426B-9CDC-0674-52BC-D829637F96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485D78D-DCE8-373A-B114-C1508AA140A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464A18-51B9-453A-A8F1-4FD2D6BC861E}" type="slidenum">
              <a:rPr lang="en-CA" smtClean="0"/>
              <a:t>‹#›</a:t>
            </a:fld>
            <a:endParaRPr lang="en-CA"/>
          </a:p>
        </p:txBody>
      </p:sp>
    </p:spTree>
    <p:extLst>
      <p:ext uri="{BB962C8B-B14F-4D97-AF65-F5344CB8AC3E}">
        <p14:creationId xmlns:p14="http://schemas.microsoft.com/office/powerpoint/2010/main" val="26011299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CAFD0-1304-49DD-9B5C-3E6FD743CE61}" type="datetimeFigureOut">
              <a:rPr lang="en-CA" smtClean="0"/>
              <a:t>2024-03-16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B5C89-B32A-4C9E-9DC3-8FFB1ED9A3F3}" type="slidenum">
              <a:rPr lang="en-CA" smtClean="0"/>
              <a:t>‹#›</a:t>
            </a:fld>
            <a:endParaRPr lang="en-CA"/>
          </a:p>
        </p:txBody>
      </p:sp>
    </p:spTree>
    <p:extLst>
      <p:ext uri="{BB962C8B-B14F-4D97-AF65-F5344CB8AC3E}">
        <p14:creationId xmlns:p14="http://schemas.microsoft.com/office/powerpoint/2010/main" val="389523354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easyocr</a:t>
            </a:r>
            <a:r>
              <a:rPr lang="en-CA" dirty="0"/>
              <a:t>==1.6.2</a:t>
            </a:r>
          </a:p>
        </p:txBody>
      </p:sp>
      <p:sp>
        <p:nvSpPr>
          <p:cNvPr id="4" name="Header Placeholder 3"/>
          <p:cNvSpPr>
            <a:spLocks noGrp="1"/>
          </p:cNvSpPr>
          <p:nvPr>
            <p:ph type="hdr" sz="quarter"/>
          </p:nvPr>
        </p:nvSpPr>
        <p:spPr/>
        <p:txBody>
          <a:bodyPr/>
          <a:lstStyle/>
          <a:p>
            <a:endParaRPr lang="en-CA"/>
          </a:p>
        </p:txBody>
      </p:sp>
      <p:sp>
        <p:nvSpPr>
          <p:cNvPr id="5" name="Slide Number Placeholder 4"/>
          <p:cNvSpPr>
            <a:spLocks noGrp="1"/>
          </p:cNvSpPr>
          <p:nvPr>
            <p:ph type="sldNum" sz="quarter" idx="5"/>
          </p:nvPr>
        </p:nvSpPr>
        <p:spPr/>
        <p:txBody>
          <a:bodyPr/>
          <a:lstStyle/>
          <a:p>
            <a:fld id="{A00B5C89-B32A-4C9E-9DC3-8FFB1ED9A3F3}" type="slidenum">
              <a:rPr lang="en-CA" smtClean="0"/>
              <a:t>16</a:t>
            </a:fld>
            <a:endParaRPr lang="en-CA"/>
          </a:p>
        </p:txBody>
      </p:sp>
    </p:spTree>
    <p:extLst>
      <p:ext uri="{BB962C8B-B14F-4D97-AF65-F5344CB8AC3E}">
        <p14:creationId xmlns:p14="http://schemas.microsoft.com/office/powerpoint/2010/main" val="1478251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opencv</a:t>
            </a:r>
            <a:r>
              <a:rPr lang="en-CA" dirty="0"/>
              <a:t>-python==4.6.0.66</a:t>
            </a:r>
          </a:p>
          <a:p>
            <a:r>
              <a:rPr lang="en-CA" dirty="0" err="1"/>
              <a:t>mediapipe</a:t>
            </a:r>
            <a:r>
              <a:rPr lang="en-CA" dirty="0"/>
              <a:t>==0.9.0</a:t>
            </a:r>
          </a:p>
        </p:txBody>
      </p:sp>
      <p:sp>
        <p:nvSpPr>
          <p:cNvPr id="4" name="Header Placeholder 3"/>
          <p:cNvSpPr>
            <a:spLocks noGrp="1"/>
          </p:cNvSpPr>
          <p:nvPr>
            <p:ph type="hdr" sz="quarter"/>
          </p:nvPr>
        </p:nvSpPr>
        <p:spPr/>
        <p:txBody>
          <a:bodyPr/>
          <a:lstStyle/>
          <a:p>
            <a:endParaRPr lang="en-CA"/>
          </a:p>
        </p:txBody>
      </p:sp>
      <p:sp>
        <p:nvSpPr>
          <p:cNvPr id="5" name="Slide Number Placeholder 4"/>
          <p:cNvSpPr>
            <a:spLocks noGrp="1"/>
          </p:cNvSpPr>
          <p:nvPr>
            <p:ph type="sldNum" sz="quarter" idx="5"/>
          </p:nvPr>
        </p:nvSpPr>
        <p:spPr/>
        <p:txBody>
          <a:bodyPr/>
          <a:lstStyle/>
          <a:p>
            <a:fld id="{A00B5C89-B32A-4C9E-9DC3-8FFB1ED9A3F3}" type="slidenum">
              <a:rPr lang="en-CA" smtClean="0"/>
              <a:t>20</a:t>
            </a:fld>
            <a:endParaRPr lang="en-CA"/>
          </a:p>
        </p:txBody>
      </p:sp>
    </p:spTree>
    <p:extLst>
      <p:ext uri="{BB962C8B-B14F-4D97-AF65-F5344CB8AC3E}">
        <p14:creationId xmlns:p14="http://schemas.microsoft.com/office/powerpoint/2010/main" val="1387725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1008F-C8E0-4ACF-87CE-407A7AB9D2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463AFD76-DB79-440C-B9FD-5C3BC56E0A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D7AC714-E933-4C17-B3CC-D2437F126CE3}"/>
              </a:ext>
            </a:extLst>
          </p:cNvPr>
          <p:cNvSpPr>
            <a:spLocks noGrp="1"/>
          </p:cNvSpPr>
          <p:nvPr>
            <p:ph type="dt" sz="half" idx="10"/>
          </p:nvPr>
        </p:nvSpPr>
        <p:spPr/>
        <p:txBody>
          <a:bodyPr/>
          <a:lstStyle/>
          <a:p>
            <a:fld id="{3F7400D9-86DE-4480-A54B-4FE9059C0D38}" type="datetime1">
              <a:rPr lang="en-CA" smtClean="0"/>
              <a:t>2024-03-16</a:t>
            </a:fld>
            <a:endParaRPr lang="en-CA"/>
          </a:p>
        </p:txBody>
      </p:sp>
      <p:sp>
        <p:nvSpPr>
          <p:cNvPr id="5" name="Footer Placeholder 4">
            <a:extLst>
              <a:ext uri="{FF2B5EF4-FFF2-40B4-BE49-F238E27FC236}">
                <a16:creationId xmlns:a16="http://schemas.microsoft.com/office/drawing/2014/main" id="{A22E63C3-EC20-4D24-A7A5-99595247DF0A}"/>
              </a:ext>
            </a:extLst>
          </p:cNvPr>
          <p:cNvSpPr>
            <a:spLocks noGrp="1"/>
          </p:cNvSpPr>
          <p:nvPr>
            <p:ph type="ftr" sz="quarter" idx="11"/>
          </p:nvPr>
        </p:nvSpPr>
        <p:spPr/>
        <p:txBody>
          <a:bodyPr/>
          <a:lstStyle/>
          <a:p>
            <a:r>
              <a:rPr lang="en-US"/>
              <a:t> Prepared by: Noopa Jagadeesh </a:t>
            </a:r>
            <a:endParaRPr lang="en-CA" dirty="0"/>
          </a:p>
        </p:txBody>
      </p:sp>
      <p:sp>
        <p:nvSpPr>
          <p:cNvPr id="6" name="Slide Number Placeholder 5">
            <a:extLst>
              <a:ext uri="{FF2B5EF4-FFF2-40B4-BE49-F238E27FC236}">
                <a16:creationId xmlns:a16="http://schemas.microsoft.com/office/drawing/2014/main" id="{AC98D86B-9516-4863-8CF3-6FC433D98DFB}"/>
              </a:ext>
            </a:extLst>
          </p:cNvPr>
          <p:cNvSpPr>
            <a:spLocks noGrp="1"/>
          </p:cNvSpPr>
          <p:nvPr>
            <p:ph type="sldNum" sz="quarter" idx="12"/>
          </p:nvPr>
        </p:nvSpPr>
        <p:spPr/>
        <p:txBody>
          <a:bodyPr/>
          <a:lstStyle/>
          <a:p>
            <a:fld id="{B20BAE8A-BB5C-499D-956E-1AE79ABD6EE1}" type="slidenum">
              <a:rPr lang="en-CA" smtClean="0"/>
              <a:t>‹#›</a:t>
            </a:fld>
            <a:endParaRPr lang="en-CA"/>
          </a:p>
        </p:txBody>
      </p:sp>
      <p:pic>
        <p:nvPicPr>
          <p:cNvPr id="10" name="Picture 9">
            <a:extLst>
              <a:ext uri="{FF2B5EF4-FFF2-40B4-BE49-F238E27FC236}">
                <a16:creationId xmlns:a16="http://schemas.microsoft.com/office/drawing/2014/main" id="{79B2E9BB-A3DB-1681-0C9F-CF88556865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68000" y="23813"/>
            <a:ext cx="1524000" cy="870857"/>
          </a:xfrm>
          <a:prstGeom prst="rect">
            <a:avLst/>
          </a:prstGeom>
        </p:spPr>
      </p:pic>
      <p:sp>
        <p:nvSpPr>
          <p:cNvPr id="11" name="TextBox 10">
            <a:extLst>
              <a:ext uri="{FF2B5EF4-FFF2-40B4-BE49-F238E27FC236}">
                <a16:creationId xmlns:a16="http://schemas.microsoft.com/office/drawing/2014/main" id="{6324142E-5985-986F-5F46-83031089CA94}"/>
              </a:ext>
            </a:extLst>
          </p:cNvPr>
          <p:cNvSpPr txBox="1"/>
          <p:nvPr userDrawn="1"/>
        </p:nvSpPr>
        <p:spPr>
          <a:xfrm>
            <a:off x="5008228" y="6408107"/>
            <a:ext cx="3800212" cy="261610"/>
          </a:xfrm>
          <a:prstGeom prst="rect">
            <a:avLst/>
          </a:prstGeom>
          <a:noFill/>
        </p:spPr>
        <p:txBody>
          <a:bodyPr wrap="square" rtlCol="0">
            <a:spAutoFit/>
          </a:bodyPr>
          <a:lstStyle/>
          <a:p>
            <a:r>
              <a:rPr lang="en-US" sz="1100" dirty="0">
                <a:solidFill>
                  <a:schemeClr val="bg1">
                    <a:lumMod val="50000"/>
                  </a:schemeClr>
                </a:solidFill>
              </a:rPr>
              <a:t>Prepared by: Noopa Jagadeesh</a:t>
            </a:r>
            <a:endParaRPr lang="en-CA" sz="1100" dirty="0">
              <a:solidFill>
                <a:schemeClr val="bg1">
                  <a:lumMod val="50000"/>
                </a:schemeClr>
              </a:solidFill>
            </a:endParaRPr>
          </a:p>
        </p:txBody>
      </p:sp>
    </p:spTree>
    <p:extLst>
      <p:ext uri="{BB962C8B-B14F-4D97-AF65-F5344CB8AC3E}">
        <p14:creationId xmlns:p14="http://schemas.microsoft.com/office/powerpoint/2010/main" val="3830124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E1BB-BFF2-4EF1-852C-87BCC5D7267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55B967-6551-4889-8FA2-99F55791C9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D3744A2-2F3B-4A7E-AFB3-888B3709B6C3}"/>
              </a:ext>
            </a:extLst>
          </p:cNvPr>
          <p:cNvSpPr>
            <a:spLocks noGrp="1"/>
          </p:cNvSpPr>
          <p:nvPr>
            <p:ph type="dt" sz="half" idx="10"/>
          </p:nvPr>
        </p:nvSpPr>
        <p:spPr/>
        <p:txBody>
          <a:bodyPr/>
          <a:lstStyle/>
          <a:p>
            <a:fld id="{B444AA2C-AF1D-4002-8C8F-C9A44C9DBB86}" type="datetime1">
              <a:rPr lang="en-CA" smtClean="0"/>
              <a:t>2024-03-16</a:t>
            </a:fld>
            <a:endParaRPr lang="en-CA"/>
          </a:p>
        </p:txBody>
      </p:sp>
      <p:sp>
        <p:nvSpPr>
          <p:cNvPr id="5" name="Footer Placeholder 4">
            <a:extLst>
              <a:ext uri="{FF2B5EF4-FFF2-40B4-BE49-F238E27FC236}">
                <a16:creationId xmlns:a16="http://schemas.microsoft.com/office/drawing/2014/main" id="{BBB0927F-D5B6-4AD1-AB89-94030809718F}"/>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6" name="Slide Number Placeholder 5">
            <a:extLst>
              <a:ext uri="{FF2B5EF4-FFF2-40B4-BE49-F238E27FC236}">
                <a16:creationId xmlns:a16="http://schemas.microsoft.com/office/drawing/2014/main" id="{414FED54-3A85-49D8-8B5A-321DF10A113B}"/>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034322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D8EEF7-D4BC-4B4B-BCDE-584DABF08D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C5C893F-6FC0-449B-934B-4D8D4ADB9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9F96A0-0767-4CF4-8446-D75A04810174}"/>
              </a:ext>
            </a:extLst>
          </p:cNvPr>
          <p:cNvSpPr>
            <a:spLocks noGrp="1"/>
          </p:cNvSpPr>
          <p:nvPr>
            <p:ph type="dt" sz="half" idx="10"/>
          </p:nvPr>
        </p:nvSpPr>
        <p:spPr/>
        <p:txBody>
          <a:bodyPr/>
          <a:lstStyle/>
          <a:p>
            <a:fld id="{B4F7C83C-B940-41E9-81CB-4C94F8FECD65}" type="datetime1">
              <a:rPr lang="en-CA" smtClean="0"/>
              <a:t>2024-03-16</a:t>
            </a:fld>
            <a:endParaRPr lang="en-CA"/>
          </a:p>
        </p:txBody>
      </p:sp>
      <p:sp>
        <p:nvSpPr>
          <p:cNvPr id="5" name="Footer Placeholder 4">
            <a:extLst>
              <a:ext uri="{FF2B5EF4-FFF2-40B4-BE49-F238E27FC236}">
                <a16:creationId xmlns:a16="http://schemas.microsoft.com/office/drawing/2014/main" id="{4BF10C2E-D640-44C9-8FF1-4467BA7288F1}"/>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6" name="Slide Number Placeholder 5">
            <a:extLst>
              <a:ext uri="{FF2B5EF4-FFF2-40B4-BE49-F238E27FC236}">
                <a16:creationId xmlns:a16="http://schemas.microsoft.com/office/drawing/2014/main" id="{A51BCDB1-8322-4F47-B889-DC52B9E3CC0F}"/>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553322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4E9E-9BF0-4DD5-A3A1-C965EDB643BB}"/>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AE6BCAC-AFCE-4994-A766-A70F8553E4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ECFD9B4-5FE8-4785-A08B-17707B5CB890}"/>
              </a:ext>
            </a:extLst>
          </p:cNvPr>
          <p:cNvSpPr>
            <a:spLocks noGrp="1"/>
          </p:cNvSpPr>
          <p:nvPr>
            <p:ph type="dt" sz="half" idx="10"/>
          </p:nvPr>
        </p:nvSpPr>
        <p:spPr/>
        <p:txBody>
          <a:bodyPr/>
          <a:lstStyle/>
          <a:p>
            <a:fld id="{E5DE4CAD-042C-49BD-91F1-70F47E6DB0D7}" type="datetime1">
              <a:rPr lang="en-CA" smtClean="0"/>
              <a:t>2024-03-16</a:t>
            </a:fld>
            <a:endParaRPr lang="en-CA"/>
          </a:p>
        </p:txBody>
      </p:sp>
      <p:sp>
        <p:nvSpPr>
          <p:cNvPr id="5" name="Footer Placeholder 4">
            <a:extLst>
              <a:ext uri="{FF2B5EF4-FFF2-40B4-BE49-F238E27FC236}">
                <a16:creationId xmlns:a16="http://schemas.microsoft.com/office/drawing/2014/main" id="{6E89BC0D-E2F7-4AD2-B91F-E0C5B58434EA}"/>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6" name="Slide Number Placeholder 5">
            <a:extLst>
              <a:ext uri="{FF2B5EF4-FFF2-40B4-BE49-F238E27FC236}">
                <a16:creationId xmlns:a16="http://schemas.microsoft.com/office/drawing/2014/main" id="{ABBD864F-221F-4961-B548-49D82DB8A578}"/>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82538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DD49-699B-4173-8E41-1E87770E2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32AACA3-CD43-492C-9E98-9772A43B38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EFA482DE-E19B-460B-A840-3801DAB9D3BC}"/>
              </a:ext>
            </a:extLst>
          </p:cNvPr>
          <p:cNvSpPr>
            <a:spLocks noGrp="1"/>
          </p:cNvSpPr>
          <p:nvPr>
            <p:ph type="sldNum" sz="quarter" idx="12"/>
          </p:nvPr>
        </p:nvSpPr>
        <p:spPr/>
        <p:txBody>
          <a:bodyPr/>
          <a:lstStyle/>
          <a:p>
            <a:fld id="{B20BAE8A-BB5C-499D-956E-1AE79ABD6EE1}" type="slidenum">
              <a:rPr lang="en-CA" smtClean="0"/>
              <a:t>‹#›</a:t>
            </a:fld>
            <a:endParaRPr lang="en-CA" dirty="0"/>
          </a:p>
        </p:txBody>
      </p:sp>
    </p:spTree>
    <p:extLst>
      <p:ext uri="{BB962C8B-B14F-4D97-AF65-F5344CB8AC3E}">
        <p14:creationId xmlns:p14="http://schemas.microsoft.com/office/powerpoint/2010/main" val="3468005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9043D-28D5-4AB6-8C4F-2E2F52F2AE0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0000A08-8818-4118-B8A1-CA6FC65E54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3BC2B05-54F9-43F0-8A0F-458F53A15D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118220B-380C-40C2-BAA0-63084E608851}"/>
              </a:ext>
            </a:extLst>
          </p:cNvPr>
          <p:cNvSpPr>
            <a:spLocks noGrp="1"/>
          </p:cNvSpPr>
          <p:nvPr>
            <p:ph type="dt" sz="half" idx="10"/>
          </p:nvPr>
        </p:nvSpPr>
        <p:spPr/>
        <p:txBody>
          <a:bodyPr/>
          <a:lstStyle/>
          <a:p>
            <a:fld id="{5DB6136B-B861-4758-9255-83FD7DAA412E}" type="datetime1">
              <a:rPr lang="en-CA" smtClean="0"/>
              <a:t>2024-03-16</a:t>
            </a:fld>
            <a:endParaRPr lang="en-CA"/>
          </a:p>
        </p:txBody>
      </p:sp>
      <p:sp>
        <p:nvSpPr>
          <p:cNvPr id="6" name="Footer Placeholder 5">
            <a:extLst>
              <a:ext uri="{FF2B5EF4-FFF2-40B4-BE49-F238E27FC236}">
                <a16:creationId xmlns:a16="http://schemas.microsoft.com/office/drawing/2014/main" id="{0CF32AB5-A839-4EBD-937B-5CB2A717FF92}"/>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7" name="Slide Number Placeholder 6">
            <a:extLst>
              <a:ext uri="{FF2B5EF4-FFF2-40B4-BE49-F238E27FC236}">
                <a16:creationId xmlns:a16="http://schemas.microsoft.com/office/drawing/2014/main" id="{72F00424-7CC3-4AEC-97D3-D03865F8C1BD}"/>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95929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8A0A2-4B9C-43BB-B6F7-F4CC0563C4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9C8AABF-462F-44EF-85AC-4F6554411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74D384-24AC-4D48-BDA6-E9E22121F0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4880B71-B94F-45B3-A3AB-9CCEF5AE9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468893-D0C8-402C-824B-4DF5594DE6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AF32958-A02C-4BEE-B01C-C7395D3A13D8}"/>
              </a:ext>
            </a:extLst>
          </p:cNvPr>
          <p:cNvSpPr>
            <a:spLocks noGrp="1"/>
          </p:cNvSpPr>
          <p:nvPr>
            <p:ph type="dt" sz="half" idx="10"/>
          </p:nvPr>
        </p:nvSpPr>
        <p:spPr/>
        <p:txBody>
          <a:bodyPr/>
          <a:lstStyle/>
          <a:p>
            <a:fld id="{EA50C4DE-09D6-423D-A3AD-CE89D76E195A}" type="datetime1">
              <a:rPr lang="en-CA" smtClean="0"/>
              <a:t>2024-03-16</a:t>
            </a:fld>
            <a:endParaRPr lang="en-CA"/>
          </a:p>
        </p:txBody>
      </p:sp>
      <p:sp>
        <p:nvSpPr>
          <p:cNvPr id="8" name="Footer Placeholder 7">
            <a:extLst>
              <a:ext uri="{FF2B5EF4-FFF2-40B4-BE49-F238E27FC236}">
                <a16:creationId xmlns:a16="http://schemas.microsoft.com/office/drawing/2014/main" id="{80F4CA3A-B5DA-4BEB-A590-0090BA261946}"/>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9" name="Slide Number Placeholder 8">
            <a:extLst>
              <a:ext uri="{FF2B5EF4-FFF2-40B4-BE49-F238E27FC236}">
                <a16:creationId xmlns:a16="http://schemas.microsoft.com/office/drawing/2014/main" id="{A7B8F72A-A037-4625-B794-F9E13219FB27}"/>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3034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A177-1B9A-4E62-BE87-4BB6FEF1F7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F73CFC9-1A64-40FC-90A0-BBCEFC88B103}"/>
              </a:ext>
            </a:extLst>
          </p:cNvPr>
          <p:cNvSpPr>
            <a:spLocks noGrp="1"/>
          </p:cNvSpPr>
          <p:nvPr>
            <p:ph type="dt" sz="half" idx="10"/>
          </p:nvPr>
        </p:nvSpPr>
        <p:spPr/>
        <p:txBody>
          <a:bodyPr/>
          <a:lstStyle/>
          <a:p>
            <a:fld id="{1D4A29FC-C61F-42C0-B5FE-4C1C5DECA842}" type="datetime1">
              <a:rPr lang="en-CA" smtClean="0"/>
              <a:t>2024-03-16</a:t>
            </a:fld>
            <a:endParaRPr lang="en-CA"/>
          </a:p>
        </p:txBody>
      </p:sp>
      <p:sp>
        <p:nvSpPr>
          <p:cNvPr id="4" name="Footer Placeholder 3">
            <a:extLst>
              <a:ext uri="{FF2B5EF4-FFF2-40B4-BE49-F238E27FC236}">
                <a16:creationId xmlns:a16="http://schemas.microsoft.com/office/drawing/2014/main" id="{873443A5-D5A1-4BD4-8213-5F54A325EE61}"/>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5" name="Slide Number Placeholder 4">
            <a:extLst>
              <a:ext uri="{FF2B5EF4-FFF2-40B4-BE49-F238E27FC236}">
                <a16:creationId xmlns:a16="http://schemas.microsoft.com/office/drawing/2014/main" id="{8E505489-22E4-40D8-86F9-F9CBD78AC61D}"/>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01709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A59B0E-6A14-4C7F-8769-9A271D4B60BD}"/>
              </a:ext>
            </a:extLst>
          </p:cNvPr>
          <p:cNvSpPr>
            <a:spLocks noGrp="1"/>
          </p:cNvSpPr>
          <p:nvPr>
            <p:ph type="dt" sz="half" idx="10"/>
          </p:nvPr>
        </p:nvSpPr>
        <p:spPr/>
        <p:txBody>
          <a:bodyPr/>
          <a:lstStyle/>
          <a:p>
            <a:fld id="{176DB856-F953-473C-B045-23E612A93AE6}" type="datetime1">
              <a:rPr lang="en-CA" smtClean="0"/>
              <a:t>2024-03-16</a:t>
            </a:fld>
            <a:endParaRPr lang="en-CA"/>
          </a:p>
        </p:txBody>
      </p:sp>
      <p:sp>
        <p:nvSpPr>
          <p:cNvPr id="3" name="Footer Placeholder 2">
            <a:extLst>
              <a:ext uri="{FF2B5EF4-FFF2-40B4-BE49-F238E27FC236}">
                <a16:creationId xmlns:a16="http://schemas.microsoft.com/office/drawing/2014/main" id="{61897663-BA4E-4263-937B-23A18B6B719B}"/>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4" name="Slide Number Placeholder 3">
            <a:extLst>
              <a:ext uri="{FF2B5EF4-FFF2-40B4-BE49-F238E27FC236}">
                <a16:creationId xmlns:a16="http://schemas.microsoft.com/office/drawing/2014/main" id="{8157A4C3-F1BE-4E1D-A78B-D502979B1C80}"/>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378853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85B7-7C37-4DEE-929B-6203412399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153B3D3-9CEF-4463-A6D0-C0D1D9937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5FF6670-A8D4-4A07-8DDF-215753202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2B9CB0-C6C5-4E7F-8E9A-48CF58FD70C3}"/>
              </a:ext>
            </a:extLst>
          </p:cNvPr>
          <p:cNvSpPr>
            <a:spLocks noGrp="1"/>
          </p:cNvSpPr>
          <p:nvPr>
            <p:ph type="dt" sz="half" idx="10"/>
          </p:nvPr>
        </p:nvSpPr>
        <p:spPr/>
        <p:txBody>
          <a:bodyPr/>
          <a:lstStyle/>
          <a:p>
            <a:fld id="{49FA785C-E538-43B7-91CF-D1BAF1BF59CB}" type="datetime1">
              <a:rPr lang="en-CA" smtClean="0"/>
              <a:t>2024-03-16</a:t>
            </a:fld>
            <a:endParaRPr lang="en-CA"/>
          </a:p>
        </p:txBody>
      </p:sp>
      <p:sp>
        <p:nvSpPr>
          <p:cNvPr id="6" name="Footer Placeholder 5">
            <a:extLst>
              <a:ext uri="{FF2B5EF4-FFF2-40B4-BE49-F238E27FC236}">
                <a16:creationId xmlns:a16="http://schemas.microsoft.com/office/drawing/2014/main" id="{72CE5FB0-0518-4B01-9A9D-E99BA6C0646D}"/>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7" name="Slide Number Placeholder 6">
            <a:extLst>
              <a:ext uri="{FF2B5EF4-FFF2-40B4-BE49-F238E27FC236}">
                <a16:creationId xmlns:a16="http://schemas.microsoft.com/office/drawing/2014/main" id="{8317CB48-C11E-4503-94E8-FDFD0E0D1965}"/>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126697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A2813-0EB3-4D6B-9B7F-9F04DC971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44D2EDB-9B1B-47EC-BCE1-EE57DE22E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B046055-275D-4938-BFFF-D9E3751BCC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2FCDB-2170-4355-A616-CE4FE9B17E41}"/>
              </a:ext>
            </a:extLst>
          </p:cNvPr>
          <p:cNvSpPr>
            <a:spLocks noGrp="1"/>
          </p:cNvSpPr>
          <p:nvPr>
            <p:ph type="dt" sz="half" idx="10"/>
          </p:nvPr>
        </p:nvSpPr>
        <p:spPr/>
        <p:txBody>
          <a:bodyPr/>
          <a:lstStyle/>
          <a:p>
            <a:fld id="{6DEBE9B8-F405-4E4F-9482-A5E43223E20E}" type="datetime1">
              <a:rPr lang="en-CA" smtClean="0"/>
              <a:t>2024-03-16</a:t>
            </a:fld>
            <a:endParaRPr lang="en-CA"/>
          </a:p>
        </p:txBody>
      </p:sp>
      <p:sp>
        <p:nvSpPr>
          <p:cNvPr id="6" name="Footer Placeholder 5">
            <a:extLst>
              <a:ext uri="{FF2B5EF4-FFF2-40B4-BE49-F238E27FC236}">
                <a16:creationId xmlns:a16="http://schemas.microsoft.com/office/drawing/2014/main" id="{2EC53BF5-8A58-440D-9722-CA0839256D27}"/>
              </a:ext>
            </a:extLst>
          </p:cNvPr>
          <p:cNvSpPr>
            <a:spLocks noGrp="1"/>
          </p:cNvSpPr>
          <p:nvPr>
            <p:ph type="ftr" sz="quarter" idx="11"/>
          </p:nvPr>
        </p:nvSpPr>
        <p:spPr/>
        <p:txBody>
          <a:bodyPr/>
          <a:lstStyle/>
          <a:p>
            <a:endParaRPr lang="en-US" dirty="0"/>
          </a:p>
          <a:p>
            <a:r>
              <a:rPr lang="en-US" dirty="0"/>
              <a:t>Prepared by: Noopa Jagadeesh</a:t>
            </a:r>
            <a:endParaRPr lang="en-CA" dirty="0"/>
          </a:p>
          <a:p>
            <a:endParaRPr lang="en-CA" dirty="0"/>
          </a:p>
        </p:txBody>
      </p:sp>
      <p:sp>
        <p:nvSpPr>
          <p:cNvPr id="7" name="Slide Number Placeholder 6">
            <a:extLst>
              <a:ext uri="{FF2B5EF4-FFF2-40B4-BE49-F238E27FC236}">
                <a16:creationId xmlns:a16="http://schemas.microsoft.com/office/drawing/2014/main" id="{72D3371E-FFDE-4B5A-B107-7CAA72B59C08}"/>
              </a:ext>
            </a:extLst>
          </p:cNvPr>
          <p:cNvSpPr>
            <a:spLocks noGrp="1"/>
          </p:cNvSpPr>
          <p:nvPr>
            <p:ph type="sldNum" sz="quarter" idx="12"/>
          </p:nvPr>
        </p:nvSpPr>
        <p:spPr/>
        <p:txBody>
          <a:bodyPr/>
          <a:lstStyle/>
          <a:p>
            <a:fld id="{B20BAE8A-BB5C-499D-956E-1AE79ABD6EE1}" type="slidenum">
              <a:rPr lang="en-CA" smtClean="0"/>
              <a:t>‹#›</a:t>
            </a:fld>
            <a:endParaRPr lang="en-CA"/>
          </a:p>
        </p:txBody>
      </p:sp>
    </p:spTree>
    <p:extLst>
      <p:ext uri="{BB962C8B-B14F-4D97-AF65-F5344CB8AC3E}">
        <p14:creationId xmlns:p14="http://schemas.microsoft.com/office/powerpoint/2010/main" val="2017140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56AE-29B3-472E-B05B-5701EF8E71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CF9E3DA-367F-46E2-AEB8-E76011B44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8D277F6-002F-4098-B9C7-B200832E71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F37E7-BC08-4A03-A330-8535A2F15B65}" type="datetime1">
              <a:rPr lang="en-CA" smtClean="0"/>
              <a:t>2024-03-16</a:t>
            </a:fld>
            <a:endParaRPr lang="en-CA"/>
          </a:p>
        </p:txBody>
      </p:sp>
      <p:sp>
        <p:nvSpPr>
          <p:cNvPr id="5" name="Footer Placeholder 4">
            <a:extLst>
              <a:ext uri="{FF2B5EF4-FFF2-40B4-BE49-F238E27FC236}">
                <a16:creationId xmlns:a16="http://schemas.microsoft.com/office/drawing/2014/main" id="{D57CFCD5-B84E-44B6-87DB-892458CE3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Prepared by: Noopa Jagadeesh </a:t>
            </a:r>
            <a:endParaRPr lang="en-CA" dirty="0"/>
          </a:p>
        </p:txBody>
      </p:sp>
      <p:sp>
        <p:nvSpPr>
          <p:cNvPr id="6" name="Slide Number Placeholder 5">
            <a:extLst>
              <a:ext uri="{FF2B5EF4-FFF2-40B4-BE49-F238E27FC236}">
                <a16:creationId xmlns:a16="http://schemas.microsoft.com/office/drawing/2014/main" id="{65A5FB8C-C590-44C8-B933-D89CB5B68D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0BAE8A-BB5C-499D-956E-1AE79ABD6EE1}" type="slidenum">
              <a:rPr lang="en-CA" smtClean="0"/>
              <a:t>‹#›</a:t>
            </a:fld>
            <a:endParaRPr lang="en-CA"/>
          </a:p>
        </p:txBody>
      </p:sp>
      <p:pic>
        <p:nvPicPr>
          <p:cNvPr id="7" name="Picture 6">
            <a:extLst>
              <a:ext uri="{FF2B5EF4-FFF2-40B4-BE49-F238E27FC236}">
                <a16:creationId xmlns:a16="http://schemas.microsoft.com/office/drawing/2014/main" id="{B1928650-A937-B290-F342-4CD1AC52203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68000" y="136525"/>
            <a:ext cx="1524000" cy="870857"/>
          </a:xfrm>
          <a:prstGeom prst="rect">
            <a:avLst/>
          </a:prstGeom>
        </p:spPr>
      </p:pic>
    </p:spTree>
    <p:extLst>
      <p:ext uri="{BB962C8B-B14F-4D97-AF65-F5344CB8AC3E}">
        <p14:creationId xmlns:p14="http://schemas.microsoft.com/office/powerpoint/2010/main" val="3770602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FBCC-EFE7-15A0-6CD6-4F83F919F2C5}"/>
              </a:ext>
            </a:extLst>
          </p:cNvPr>
          <p:cNvSpPr>
            <a:spLocks noGrp="1"/>
          </p:cNvSpPr>
          <p:nvPr>
            <p:ph type="ctrTitle"/>
          </p:nvPr>
        </p:nvSpPr>
        <p:spPr/>
        <p:txBody>
          <a:bodyPr/>
          <a:lstStyle/>
          <a:p>
            <a:r>
              <a:rPr lang="en-US" dirty="0"/>
              <a:t>Week-9</a:t>
            </a:r>
            <a:endParaRPr lang="en-CA" dirty="0"/>
          </a:p>
        </p:txBody>
      </p:sp>
      <p:sp>
        <p:nvSpPr>
          <p:cNvPr id="3" name="Subtitle 2">
            <a:extLst>
              <a:ext uri="{FF2B5EF4-FFF2-40B4-BE49-F238E27FC236}">
                <a16:creationId xmlns:a16="http://schemas.microsoft.com/office/drawing/2014/main" id="{3DD647E1-2E4B-BEA1-B645-1D668CD3C85F}"/>
              </a:ext>
            </a:extLst>
          </p:cNvPr>
          <p:cNvSpPr>
            <a:spLocks noGrp="1"/>
          </p:cNvSpPr>
          <p:nvPr>
            <p:ph type="subTitle" idx="1"/>
          </p:nvPr>
        </p:nvSpPr>
        <p:spPr/>
        <p:txBody>
          <a:bodyPr/>
          <a:lstStyle/>
          <a:p>
            <a:pPr algn="ctr"/>
            <a:r>
              <a:rPr lang="en-US" dirty="0"/>
              <a:t>COSC 32001 Computer Vision</a:t>
            </a:r>
          </a:p>
          <a:p>
            <a:r>
              <a:rPr lang="en-US" dirty="0"/>
              <a:t>				 	Noopa Jagadeesh</a:t>
            </a:r>
          </a:p>
          <a:p>
            <a:r>
              <a:rPr lang="en-US" dirty="0"/>
              <a:t>                                                       	Date: 7 March 2024</a:t>
            </a:r>
            <a:endParaRPr lang="en-CA" dirty="0"/>
          </a:p>
        </p:txBody>
      </p:sp>
      <p:sp>
        <p:nvSpPr>
          <p:cNvPr id="5" name="Slide Number Placeholder 4">
            <a:extLst>
              <a:ext uri="{FF2B5EF4-FFF2-40B4-BE49-F238E27FC236}">
                <a16:creationId xmlns:a16="http://schemas.microsoft.com/office/drawing/2014/main" id="{3AD5D439-1197-4ABF-242A-270553BEB512}"/>
              </a:ext>
            </a:extLst>
          </p:cNvPr>
          <p:cNvSpPr>
            <a:spLocks noGrp="1"/>
          </p:cNvSpPr>
          <p:nvPr>
            <p:ph type="sldNum" sz="quarter" idx="12"/>
          </p:nvPr>
        </p:nvSpPr>
        <p:spPr/>
        <p:txBody>
          <a:bodyPr/>
          <a:lstStyle/>
          <a:p>
            <a:fld id="{B20BAE8A-BB5C-499D-956E-1AE79ABD6EE1}" type="slidenum">
              <a:rPr lang="en-CA" smtClean="0"/>
              <a:t>1</a:t>
            </a:fld>
            <a:endParaRPr lang="en-CA" dirty="0"/>
          </a:p>
        </p:txBody>
      </p:sp>
    </p:spTree>
    <p:extLst>
      <p:ext uri="{BB962C8B-B14F-4D97-AF65-F5344CB8AC3E}">
        <p14:creationId xmlns:p14="http://schemas.microsoft.com/office/powerpoint/2010/main" val="2617356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F184-10EB-83F1-92CA-75BA70D0B243}"/>
              </a:ext>
            </a:extLst>
          </p:cNvPr>
          <p:cNvSpPr>
            <a:spLocks noGrp="1"/>
          </p:cNvSpPr>
          <p:nvPr>
            <p:ph type="title"/>
          </p:nvPr>
        </p:nvSpPr>
        <p:spPr>
          <a:xfrm>
            <a:off x="838200" y="136525"/>
            <a:ext cx="10515600" cy="777875"/>
          </a:xfrm>
        </p:spPr>
        <p:txBody>
          <a:bodyPr>
            <a:normAutofit/>
          </a:bodyPr>
          <a:lstStyle/>
          <a:p>
            <a:r>
              <a:rPr lang="en-CA" b="1" dirty="0"/>
              <a:t>Image Gradients</a:t>
            </a:r>
          </a:p>
        </p:txBody>
      </p:sp>
      <p:sp>
        <p:nvSpPr>
          <p:cNvPr id="3" name="Footer Placeholder 2">
            <a:extLst>
              <a:ext uri="{FF2B5EF4-FFF2-40B4-BE49-F238E27FC236}">
                <a16:creationId xmlns:a16="http://schemas.microsoft.com/office/drawing/2014/main" id="{BB1E227E-5833-962B-270E-0AEE43657DA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CE2C45F2-F9E1-D71F-6B50-217AB6728DE3}"/>
              </a:ext>
            </a:extLst>
          </p:cNvPr>
          <p:cNvSpPr>
            <a:spLocks noGrp="1"/>
          </p:cNvSpPr>
          <p:nvPr>
            <p:ph type="sldNum" sz="quarter" idx="12"/>
          </p:nvPr>
        </p:nvSpPr>
        <p:spPr/>
        <p:txBody>
          <a:bodyPr/>
          <a:lstStyle/>
          <a:p>
            <a:fld id="{B20BAE8A-BB5C-499D-956E-1AE79ABD6EE1}" type="slidenum">
              <a:rPr lang="en-CA" smtClean="0"/>
              <a:t>10</a:t>
            </a:fld>
            <a:endParaRPr lang="en-CA"/>
          </a:p>
        </p:txBody>
      </p:sp>
      <p:sp>
        <p:nvSpPr>
          <p:cNvPr id="6" name="TextBox 5">
            <a:extLst>
              <a:ext uri="{FF2B5EF4-FFF2-40B4-BE49-F238E27FC236}">
                <a16:creationId xmlns:a16="http://schemas.microsoft.com/office/drawing/2014/main" id="{454A9844-9CA1-FEBE-FD9E-CB031F4893DF}"/>
              </a:ext>
            </a:extLst>
          </p:cNvPr>
          <p:cNvSpPr txBox="1"/>
          <p:nvPr/>
        </p:nvSpPr>
        <p:spPr>
          <a:xfrm>
            <a:off x="838200" y="914400"/>
            <a:ext cx="9584184" cy="1477328"/>
          </a:xfrm>
          <a:prstGeom prst="rect">
            <a:avLst/>
          </a:prstGeom>
          <a:noFill/>
        </p:spPr>
        <p:txBody>
          <a:bodyPr wrap="square">
            <a:spAutoFit/>
          </a:bodyPr>
          <a:lstStyle/>
          <a:p>
            <a:r>
              <a:rPr lang="en-CA" dirty="0"/>
              <a:t>Different filters or kernels can be used for finding gradients, i.e., detecting edges.</a:t>
            </a:r>
          </a:p>
          <a:p>
            <a:r>
              <a:rPr lang="en-CA" dirty="0"/>
              <a:t>3 filters that are commonly used are:</a:t>
            </a:r>
          </a:p>
          <a:p>
            <a:pPr lvl="2"/>
            <a:r>
              <a:rPr lang="en-CA" dirty="0"/>
              <a:t>    Roberts filter</a:t>
            </a:r>
          </a:p>
          <a:p>
            <a:pPr lvl="2"/>
            <a:r>
              <a:rPr lang="en-CA" dirty="0"/>
              <a:t>    Prewitt filter</a:t>
            </a:r>
          </a:p>
          <a:p>
            <a:pPr lvl="2"/>
            <a:r>
              <a:rPr lang="en-CA" dirty="0"/>
              <a:t>    Sobel filter</a:t>
            </a:r>
          </a:p>
        </p:txBody>
      </p:sp>
      <p:sp>
        <p:nvSpPr>
          <p:cNvPr id="8" name="TextBox 7">
            <a:extLst>
              <a:ext uri="{FF2B5EF4-FFF2-40B4-BE49-F238E27FC236}">
                <a16:creationId xmlns:a16="http://schemas.microsoft.com/office/drawing/2014/main" id="{5D46BE6F-7E7D-CC8B-9829-460E3EBB3ED1}"/>
              </a:ext>
            </a:extLst>
          </p:cNvPr>
          <p:cNvSpPr txBox="1"/>
          <p:nvPr/>
        </p:nvSpPr>
        <p:spPr>
          <a:xfrm>
            <a:off x="838200" y="2699643"/>
            <a:ext cx="10515600" cy="1477328"/>
          </a:xfrm>
          <a:prstGeom prst="rect">
            <a:avLst/>
          </a:prstGeom>
          <a:noFill/>
        </p:spPr>
        <p:txBody>
          <a:bodyPr wrap="square">
            <a:spAutoFit/>
          </a:bodyPr>
          <a:lstStyle/>
          <a:p>
            <a:r>
              <a:rPr lang="en-CA" b="1" dirty="0"/>
              <a:t>Roberts Filter</a:t>
            </a:r>
          </a:p>
          <a:p>
            <a:endParaRPr lang="en-CA" dirty="0"/>
          </a:p>
          <a:p>
            <a:r>
              <a:rPr lang="en-CA" dirty="0"/>
              <a:t>Roberts filter is a 2 * 2 filter. It is one of the oldest and simplest filters. The idea behind the Roberts cross operator is to approximate the gradient of an image through discrete differentiation, computed by summing the squares of the differences between diagonally adjacent pixels.</a:t>
            </a:r>
          </a:p>
        </p:txBody>
      </p:sp>
      <p:pic>
        <p:nvPicPr>
          <p:cNvPr id="10" name="Picture 9">
            <a:extLst>
              <a:ext uri="{FF2B5EF4-FFF2-40B4-BE49-F238E27FC236}">
                <a16:creationId xmlns:a16="http://schemas.microsoft.com/office/drawing/2014/main" id="{C8AAABA7-6D9D-3B2E-6234-31A11D076978}"/>
              </a:ext>
            </a:extLst>
          </p:cNvPr>
          <p:cNvPicPr>
            <a:picLocks noChangeAspect="1"/>
          </p:cNvPicPr>
          <p:nvPr/>
        </p:nvPicPr>
        <p:blipFill>
          <a:blip r:embed="rId2"/>
          <a:stretch>
            <a:fillRect/>
          </a:stretch>
        </p:blipFill>
        <p:spPr>
          <a:xfrm>
            <a:off x="950104" y="4718509"/>
            <a:ext cx="2514951" cy="1314633"/>
          </a:xfrm>
          <a:prstGeom prst="rect">
            <a:avLst/>
          </a:prstGeom>
        </p:spPr>
      </p:pic>
      <p:sp>
        <p:nvSpPr>
          <p:cNvPr id="12" name="TextBox 11">
            <a:extLst>
              <a:ext uri="{FF2B5EF4-FFF2-40B4-BE49-F238E27FC236}">
                <a16:creationId xmlns:a16="http://schemas.microsoft.com/office/drawing/2014/main" id="{96AEBDA1-9833-3D2C-2C7A-B5DDB1B57AC0}"/>
              </a:ext>
            </a:extLst>
          </p:cNvPr>
          <p:cNvSpPr txBox="1"/>
          <p:nvPr/>
        </p:nvSpPr>
        <p:spPr>
          <a:xfrm>
            <a:off x="4327864" y="4386441"/>
            <a:ext cx="6094520" cy="369332"/>
          </a:xfrm>
          <a:prstGeom prst="rect">
            <a:avLst/>
          </a:prstGeom>
          <a:noFill/>
        </p:spPr>
        <p:txBody>
          <a:bodyPr wrap="square">
            <a:spAutoFit/>
          </a:bodyPr>
          <a:lstStyle/>
          <a:p>
            <a:r>
              <a:rPr lang="en-CA" dirty="0"/>
              <a:t>Suppose we have this 4*4 image</a:t>
            </a:r>
          </a:p>
        </p:txBody>
      </p:sp>
      <p:pic>
        <p:nvPicPr>
          <p:cNvPr id="14" name="Picture 13">
            <a:extLst>
              <a:ext uri="{FF2B5EF4-FFF2-40B4-BE49-F238E27FC236}">
                <a16:creationId xmlns:a16="http://schemas.microsoft.com/office/drawing/2014/main" id="{6226B24B-70C1-F1AD-928A-4B128F64CB4A}"/>
              </a:ext>
            </a:extLst>
          </p:cNvPr>
          <p:cNvPicPr>
            <a:picLocks noChangeAspect="1"/>
          </p:cNvPicPr>
          <p:nvPr/>
        </p:nvPicPr>
        <p:blipFill>
          <a:blip r:embed="rId3"/>
          <a:stretch>
            <a:fillRect/>
          </a:stretch>
        </p:blipFill>
        <p:spPr>
          <a:xfrm>
            <a:off x="5084049" y="4752099"/>
            <a:ext cx="1710259" cy="1604251"/>
          </a:xfrm>
          <a:prstGeom prst="rect">
            <a:avLst/>
          </a:prstGeom>
        </p:spPr>
      </p:pic>
    </p:spTree>
    <p:extLst>
      <p:ext uri="{BB962C8B-B14F-4D97-AF65-F5344CB8AC3E}">
        <p14:creationId xmlns:p14="http://schemas.microsoft.com/office/powerpoint/2010/main" val="255880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672E-60F0-CB9A-F24D-A46B303EE6B0}"/>
              </a:ext>
            </a:extLst>
          </p:cNvPr>
          <p:cNvSpPr>
            <a:spLocks noGrp="1"/>
          </p:cNvSpPr>
          <p:nvPr>
            <p:ph type="title"/>
          </p:nvPr>
        </p:nvSpPr>
        <p:spPr>
          <a:xfrm>
            <a:off x="838200" y="365125"/>
            <a:ext cx="10515600" cy="540397"/>
          </a:xfrm>
        </p:spPr>
        <p:txBody>
          <a:bodyPr>
            <a:normAutofit fontScale="90000"/>
          </a:bodyPr>
          <a:lstStyle/>
          <a:p>
            <a:r>
              <a:rPr lang="en-CA" b="1" dirty="0"/>
              <a:t>Image Gradients</a:t>
            </a:r>
            <a:endParaRPr lang="en-CA" dirty="0"/>
          </a:p>
        </p:txBody>
      </p:sp>
      <p:sp>
        <p:nvSpPr>
          <p:cNvPr id="3" name="Footer Placeholder 2">
            <a:extLst>
              <a:ext uri="{FF2B5EF4-FFF2-40B4-BE49-F238E27FC236}">
                <a16:creationId xmlns:a16="http://schemas.microsoft.com/office/drawing/2014/main" id="{58625483-66CC-5A1F-B34E-F08760F10000}"/>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EAA13F9F-C735-360B-7AC3-509FC760A1A8}"/>
              </a:ext>
            </a:extLst>
          </p:cNvPr>
          <p:cNvSpPr>
            <a:spLocks noGrp="1"/>
          </p:cNvSpPr>
          <p:nvPr>
            <p:ph type="sldNum" sz="quarter" idx="12"/>
          </p:nvPr>
        </p:nvSpPr>
        <p:spPr/>
        <p:txBody>
          <a:bodyPr/>
          <a:lstStyle/>
          <a:p>
            <a:fld id="{B20BAE8A-BB5C-499D-956E-1AE79ABD6EE1}" type="slidenum">
              <a:rPr lang="en-CA" smtClean="0"/>
              <a:t>11</a:t>
            </a:fld>
            <a:endParaRPr lang="en-CA"/>
          </a:p>
        </p:txBody>
      </p:sp>
      <p:pic>
        <p:nvPicPr>
          <p:cNvPr id="5" name="Picture 4">
            <a:extLst>
              <a:ext uri="{FF2B5EF4-FFF2-40B4-BE49-F238E27FC236}">
                <a16:creationId xmlns:a16="http://schemas.microsoft.com/office/drawing/2014/main" id="{D168D9B7-67AF-2720-8729-CA4693B94ACE}"/>
              </a:ext>
            </a:extLst>
          </p:cNvPr>
          <p:cNvPicPr>
            <a:picLocks noChangeAspect="1"/>
          </p:cNvPicPr>
          <p:nvPr/>
        </p:nvPicPr>
        <p:blipFill>
          <a:blip r:embed="rId2"/>
          <a:stretch>
            <a:fillRect/>
          </a:stretch>
        </p:blipFill>
        <p:spPr>
          <a:xfrm>
            <a:off x="838200" y="1069787"/>
            <a:ext cx="2514951" cy="1314633"/>
          </a:xfrm>
          <a:prstGeom prst="rect">
            <a:avLst/>
          </a:prstGeom>
        </p:spPr>
      </p:pic>
      <p:sp>
        <p:nvSpPr>
          <p:cNvPr id="7" name="TextBox 6">
            <a:extLst>
              <a:ext uri="{FF2B5EF4-FFF2-40B4-BE49-F238E27FC236}">
                <a16:creationId xmlns:a16="http://schemas.microsoft.com/office/drawing/2014/main" id="{9D3AE899-B6CA-1724-02C2-D0322EDEA5F6}"/>
              </a:ext>
            </a:extLst>
          </p:cNvPr>
          <p:cNvSpPr txBox="1"/>
          <p:nvPr/>
        </p:nvSpPr>
        <p:spPr>
          <a:xfrm>
            <a:off x="1094173" y="2384420"/>
            <a:ext cx="3824057" cy="369332"/>
          </a:xfrm>
          <a:prstGeom prst="rect">
            <a:avLst/>
          </a:prstGeom>
          <a:noFill/>
        </p:spPr>
        <p:txBody>
          <a:bodyPr wrap="square">
            <a:spAutoFit/>
          </a:bodyPr>
          <a:lstStyle/>
          <a:p>
            <a:r>
              <a:rPr lang="en-CA" dirty="0"/>
              <a:t>Roberts filter </a:t>
            </a:r>
          </a:p>
        </p:txBody>
      </p:sp>
      <p:pic>
        <p:nvPicPr>
          <p:cNvPr id="8" name="Picture 7">
            <a:extLst>
              <a:ext uri="{FF2B5EF4-FFF2-40B4-BE49-F238E27FC236}">
                <a16:creationId xmlns:a16="http://schemas.microsoft.com/office/drawing/2014/main" id="{23FFF333-D819-F2F9-2328-D6E353E247EB}"/>
              </a:ext>
            </a:extLst>
          </p:cNvPr>
          <p:cNvPicPr>
            <a:picLocks noChangeAspect="1"/>
          </p:cNvPicPr>
          <p:nvPr/>
        </p:nvPicPr>
        <p:blipFill>
          <a:blip r:embed="rId3"/>
          <a:stretch>
            <a:fillRect/>
          </a:stretch>
        </p:blipFill>
        <p:spPr>
          <a:xfrm>
            <a:off x="4294872" y="1026539"/>
            <a:ext cx="2124706" cy="1993009"/>
          </a:xfrm>
          <a:prstGeom prst="rect">
            <a:avLst/>
          </a:prstGeom>
        </p:spPr>
      </p:pic>
      <p:sp>
        <p:nvSpPr>
          <p:cNvPr id="10" name="TextBox 9">
            <a:extLst>
              <a:ext uri="{FF2B5EF4-FFF2-40B4-BE49-F238E27FC236}">
                <a16:creationId xmlns:a16="http://schemas.microsoft.com/office/drawing/2014/main" id="{1E6BE74B-B47D-C167-7015-4F7D1784D2D3}"/>
              </a:ext>
            </a:extLst>
          </p:cNvPr>
          <p:cNvSpPr txBox="1"/>
          <p:nvPr/>
        </p:nvSpPr>
        <p:spPr>
          <a:xfrm>
            <a:off x="4870126" y="3059668"/>
            <a:ext cx="3495583" cy="369332"/>
          </a:xfrm>
          <a:prstGeom prst="rect">
            <a:avLst/>
          </a:prstGeom>
          <a:noFill/>
        </p:spPr>
        <p:txBody>
          <a:bodyPr wrap="square">
            <a:spAutoFit/>
          </a:bodyPr>
          <a:lstStyle/>
          <a:p>
            <a:r>
              <a:rPr lang="en-CA" dirty="0"/>
              <a:t>4*4 image</a:t>
            </a:r>
          </a:p>
        </p:txBody>
      </p:sp>
      <p:pic>
        <p:nvPicPr>
          <p:cNvPr id="12" name="Picture 11">
            <a:extLst>
              <a:ext uri="{FF2B5EF4-FFF2-40B4-BE49-F238E27FC236}">
                <a16:creationId xmlns:a16="http://schemas.microsoft.com/office/drawing/2014/main" id="{37B9A5F8-5BB8-C70B-C0D4-8199A8D626CE}"/>
              </a:ext>
            </a:extLst>
          </p:cNvPr>
          <p:cNvPicPr>
            <a:picLocks noChangeAspect="1"/>
          </p:cNvPicPr>
          <p:nvPr/>
        </p:nvPicPr>
        <p:blipFill>
          <a:blip r:embed="rId4"/>
          <a:stretch>
            <a:fillRect/>
          </a:stretch>
        </p:blipFill>
        <p:spPr>
          <a:xfrm>
            <a:off x="7457678" y="365125"/>
            <a:ext cx="3029373" cy="3934374"/>
          </a:xfrm>
          <a:prstGeom prst="rect">
            <a:avLst/>
          </a:prstGeom>
        </p:spPr>
      </p:pic>
      <p:pic>
        <p:nvPicPr>
          <p:cNvPr id="14" name="Picture 13">
            <a:extLst>
              <a:ext uri="{FF2B5EF4-FFF2-40B4-BE49-F238E27FC236}">
                <a16:creationId xmlns:a16="http://schemas.microsoft.com/office/drawing/2014/main" id="{F9C3231F-E592-7308-7487-E380B0265E55}"/>
              </a:ext>
            </a:extLst>
          </p:cNvPr>
          <p:cNvPicPr>
            <a:picLocks noChangeAspect="1"/>
          </p:cNvPicPr>
          <p:nvPr/>
        </p:nvPicPr>
        <p:blipFill>
          <a:blip r:embed="rId5"/>
          <a:stretch>
            <a:fillRect/>
          </a:stretch>
        </p:blipFill>
        <p:spPr>
          <a:xfrm>
            <a:off x="661818" y="3033773"/>
            <a:ext cx="3162194" cy="3778086"/>
          </a:xfrm>
          <a:prstGeom prst="rect">
            <a:avLst/>
          </a:prstGeom>
        </p:spPr>
      </p:pic>
    </p:spTree>
    <p:extLst>
      <p:ext uri="{BB962C8B-B14F-4D97-AF65-F5344CB8AC3E}">
        <p14:creationId xmlns:p14="http://schemas.microsoft.com/office/powerpoint/2010/main" val="147820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7BE1-5B60-60FA-FD4F-0F2E636AF01C}"/>
              </a:ext>
            </a:extLst>
          </p:cNvPr>
          <p:cNvSpPr>
            <a:spLocks noGrp="1"/>
          </p:cNvSpPr>
          <p:nvPr>
            <p:ph type="title"/>
          </p:nvPr>
        </p:nvSpPr>
        <p:spPr>
          <a:xfrm>
            <a:off x="838200" y="154343"/>
            <a:ext cx="10515600" cy="575908"/>
          </a:xfrm>
        </p:spPr>
        <p:txBody>
          <a:bodyPr>
            <a:normAutofit fontScale="90000"/>
          </a:bodyPr>
          <a:lstStyle/>
          <a:p>
            <a:r>
              <a:rPr lang="en-CA" b="1" dirty="0"/>
              <a:t>Image Gradients</a:t>
            </a:r>
            <a:endParaRPr lang="en-CA" dirty="0"/>
          </a:p>
        </p:txBody>
      </p:sp>
      <p:sp>
        <p:nvSpPr>
          <p:cNvPr id="3" name="Footer Placeholder 2">
            <a:extLst>
              <a:ext uri="{FF2B5EF4-FFF2-40B4-BE49-F238E27FC236}">
                <a16:creationId xmlns:a16="http://schemas.microsoft.com/office/drawing/2014/main" id="{BA08CCB3-633C-9E0A-9FF2-0E0BC9A468C4}"/>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684DD86F-4078-3259-6325-A6303C497CB8}"/>
              </a:ext>
            </a:extLst>
          </p:cNvPr>
          <p:cNvSpPr>
            <a:spLocks noGrp="1"/>
          </p:cNvSpPr>
          <p:nvPr>
            <p:ph type="sldNum" sz="quarter" idx="12"/>
          </p:nvPr>
        </p:nvSpPr>
        <p:spPr/>
        <p:txBody>
          <a:bodyPr/>
          <a:lstStyle/>
          <a:p>
            <a:fld id="{B20BAE8A-BB5C-499D-956E-1AE79ABD6EE1}" type="slidenum">
              <a:rPr lang="en-CA" smtClean="0"/>
              <a:t>12</a:t>
            </a:fld>
            <a:endParaRPr lang="en-CA"/>
          </a:p>
        </p:txBody>
      </p:sp>
      <p:pic>
        <p:nvPicPr>
          <p:cNvPr id="6" name="Picture 5">
            <a:extLst>
              <a:ext uri="{FF2B5EF4-FFF2-40B4-BE49-F238E27FC236}">
                <a16:creationId xmlns:a16="http://schemas.microsoft.com/office/drawing/2014/main" id="{EF928081-69B0-945E-44F8-F6187007EBFE}"/>
              </a:ext>
            </a:extLst>
          </p:cNvPr>
          <p:cNvPicPr>
            <a:picLocks noChangeAspect="1"/>
          </p:cNvPicPr>
          <p:nvPr/>
        </p:nvPicPr>
        <p:blipFill>
          <a:blip r:embed="rId2"/>
          <a:stretch>
            <a:fillRect/>
          </a:stretch>
        </p:blipFill>
        <p:spPr>
          <a:xfrm>
            <a:off x="838200" y="947404"/>
            <a:ext cx="5014403" cy="1209870"/>
          </a:xfrm>
          <a:prstGeom prst="rect">
            <a:avLst/>
          </a:prstGeom>
        </p:spPr>
      </p:pic>
      <p:pic>
        <p:nvPicPr>
          <p:cNvPr id="8" name="Picture 7">
            <a:extLst>
              <a:ext uri="{FF2B5EF4-FFF2-40B4-BE49-F238E27FC236}">
                <a16:creationId xmlns:a16="http://schemas.microsoft.com/office/drawing/2014/main" id="{4C45F510-5C34-8FDD-70FD-437B414328F2}"/>
              </a:ext>
            </a:extLst>
          </p:cNvPr>
          <p:cNvPicPr>
            <a:picLocks noChangeAspect="1"/>
          </p:cNvPicPr>
          <p:nvPr/>
        </p:nvPicPr>
        <p:blipFill>
          <a:blip r:embed="rId3"/>
          <a:stretch>
            <a:fillRect/>
          </a:stretch>
        </p:blipFill>
        <p:spPr>
          <a:xfrm>
            <a:off x="1006876" y="2712076"/>
            <a:ext cx="6837808" cy="1209870"/>
          </a:xfrm>
          <a:prstGeom prst="rect">
            <a:avLst/>
          </a:prstGeom>
        </p:spPr>
      </p:pic>
    </p:spTree>
    <p:extLst>
      <p:ext uri="{BB962C8B-B14F-4D97-AF65-F5344CB8AC3E}">
        <p14:creationId xmlns:p14="http://schemas.microsoft.com/office/powerpoint/2010/main" val="4209214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7EF5B-58FA-F2BB-415F-5A3FEE2EEC9E}"/>
              </a:ext>
            </a:extLst>
          </p:cNvPr>
          <p:cNvSpPr>
            <a:spLocks noGrp="1"/>
          </p:cNvSpPr>
          <p:nvPr>
            <p:ph type="title"/>
          </p:nvPr>
        </p:nvSpPr>
        <p:spPr>
          <a:xfrm>
            <a:off x="838200" y="223083"/>
            <a:ext cx="10515600" cy="638052"/>
          </a:xfrm>
        </p:spPr>
        <p:txBody>
          <a:bodyPr>
            <a:normAutofit fontScale="90000"/>
          </a:bodyPr>
          <a:lstStyle/>
          <a:p>
            <a:r>
              <a:rPr lang="en-CA" b="1" dirty="0"/>
              <a:t>Image Gradients</a:t>
            </a:r>
            <a:endParaRPr lang="en-CA" dirty="0"/>
          </a:p>
        </p:txBody>
      </p:sp>
      <p:sp>
        <p:nvSpPr>
          <p:cNvPr id="3" name="Footer Placeholder 2">
            <a:extLst>
              <a:ext uri="{FF2B5EF4-FFF2-40B4-BE49-F238E27FC236}">
                <a16:creationId xmlns:a16="http://schemas.microsoft.com/office/drawing/2014/main" id="{72A8CF0B-2E45-5658-CAE6-649DB97803FB}"/>
              </a:ext>
            </a:extLst>
          </p:cNvPr>
          <p:cNvSpPr>
            <a:spLocks noGrp="1"/>
          </p:cNvSpPr>
          <p:nvPr>
            <p:ph type="ftr" sz="quarter" idx="11"/>
          </p:nvPr>
        </p:nvSpPr>
        <p:spPr>
          <a:xfrm>
            <a:off x="4038600" y="6533965"/>
            <a:ext cx="4114800" cy="187510"/>
          </a:xfrm>
        </p:spPr>
        <p:txBody>
          <a:bodyPr/>
          <a:lstStyle/>
          <a:p>
            <a:endParaRPr lang="en-US" dirty="0"/>
          </a:p>
          <a:p>
            <a:r>
              <a:rPr lang="en-US" dirty="0"/>
              <a:t>Prepared by: Noopa Jagadeesh</a:t>
            </a:r>
            <a:endParaRPr lang="en-CA" dirty="0"/>
          </a:p>
          <a:p>
            <a:endParaRPr lang="en-CA" dirty="0"/>
          </a:p>
        </p:txBody>
      </p:sp>
      <p:sp>
        <p:nvSpPr>
          <p:cNvPr id="4" name="Slide Number Placeholder 3">
            <a:extLst>
              <a:ext uri="{FF2B5EF4-FFF2-40B4-BE49-F238E27FC236}">
                <a16:creationId xmlns:a16="http://schemas.microsoft.com/office/drawing/2014/main" id="{CBA02E58-F943-1162-DA18-D40C7594E767}"/>
              </a:ext>
            </a:extLst>
          </p:cNvPr>
          <p:cNvSpPr>
            <a:spLocks noGrp="1"/>
          </p:cNvSpPr>
          <p:nvPr>
            <p:ph type="sldNum" sz="quarter" idx="12"/>
          </p:nvPr>
        </p:nvSpPr>
        <p:spPr/>
        <p:txBody>
          <a:bodyPr/>
          <a:lstStyle/>
          <a:p>
            <a:fld id="{B20BAE8A-BB5C-499D-956E-1AE79ABD6EE1}" type="slidenum">
              <a:rPr lang="en-CA" smtClean="0"/>
              <a:t>13</a:t>
            </a:fld>
            <a:endParaRPr lang="en-CA"/>
          </a:p>
        </p:txBody>
      </p:sp>
      <p:sp>
        <p:nvSpPr>
          <p:cNvPr id="6" name="TextBox 5">
            <a:extLst>
              <a:ext uri="{FF2B5EF4-FFF2-40B4-BE49-F238E27FC236}">
                <a16:creationId xmlns:a16="http://schemas.microsoft.com/office/drawing/2014/main" id="{9CA85D6A-7D85-8882-DED5-DB747B9245C3}"/>
              </a:ext>
            </a:extLst>
          </p:cNvPr>
          <p:cNvSpPr txBox="1"/>
          <p:nvPr/>
        </p:nvSpPr>
        <p:spPr>
          <a:xfrm>
            <a:off x="838199" y="861135"/>
            <a:ext cx="10977979" cy="1200329"/>
          </a:xfrm>
          <a:prstGeom prst="rect">
            <a:avLst/>
          </a:prstGeom>
          <a:noFill/>
        </p:spPr>
        <p:txBody>
          <a:bodyPr wrap="square">
            <a:spAutoFit/>
          </a:bodyPr>
          <a:lstStyle/>
          <a:p>
            <a:r>
              <a:rPr lang="en-CA" b="1" dirty="0"/>
              <a:t>Prewitt Filter</a:t>
            </a:r>
            <a:endParaRPr lang="en-CA" dirty="0"/>
          </a:p>
          <a:p>
            <a:r>
              <a:rPr lang="en-CA" dirty="0"/>
              <a:t>Prewitt filter is a 3 * 3 filter and it is more sensitive to vertical and horizontal edges as compared to the Sobel filter. It detects two types of edges – vertical and horizontal. Edges are calculated by using the difference between corresponding pixel intensities of an image.</a:t>
            </a:r>
          </a:p>
        </p:txBody>
      </p:sp>
      <p:pic>
        <p:nvPicPr>
          <p:cNvPr id="8" name="Picture 7">
            <a:extLst>
              <a:ext uri="{FF2B5EF4-FFF2-40B4-BE49-F238E27FC236}">
                <a16:creationId xmlns:a16="http://schemas.microsoft.com/office/drawing/2014/main" id="{1FE95269-4CE6-FC91-E180-CDB875BBBBCB}"/>
              </a:ext>
            </a:extLst>
          </p:cNvPr>
          <p:cNvPicPr>
            <a:picLocks noChangeAspect="1"/>
          </p:cNvPicPr>
          <p:nvPr/>
        </p:nvPicPr>
        <p:blipFill>
          <a:blip r:embed="rId2"/>
          <a:stretch>
            <a:fillRect/>
          </a:stretch>
        </p:blipFill>
        <p:spPr>
          <a:xfrm>
            <a:off x="4124438" y="2049317"/>
            <a:ext cx="3019846" cy="1781424"/>
          </a:xfrm>
          <a:prstGeom prst="rect">
            <a:avLst/>
          </a:prstGeom>
        </p:spPr>
      </p:pic>
      <p:sp>
        <p:nvSpPr>
          <p:cNvPr id="10" name="TextBox 9">
            <a:extLst>
              <a:ext uri="{FF2B5EF4-FFF2-40B4-BE49-F238E27FC236}">
                <a16:creationId xmlns:a16="http://schemas.microsoft.com/office/drawing/2014/main" id="{331E4DAD-18D5-F934-E4B0-E955DF3EC787}"/>
              </a:ext>
            </a:extLst>
          </p:cNvPr>
          <p:cNvSpPr txBox="1"/>
          <p:nvPr/>
        </p:nvSpPr>
        <p:spPr>
          <a:xfrm>
            <a:off x="838199" y="3989438"/>
            <a:ext cx="10775272" cy="923330"/>
          </a:xfrm>
          <a:prstGeom prst="rect">
            <a:avLst/>
          </a:prstGeom>
          <a:noFill/>
        </p:spPr>
        <p:txBody>
          <a:bodyPr wrap="square">
            <a:spAutoFit/>
          </a:bodyPr>
          <a:lstStyle/>
          <a:p>
            <a:r>
              <a:rPr lang="en-CA" b="1" dirty="0"/>
              <a:t>Sobel Filter</a:t>
            </a:r>
            <a:endParaRPr lang="en-CA" dirty="0"/>
          </a:p>
          <a:p>
            <a:r>
              <a:rPr lang="en-CA" dirty="0"/>
              <a:t>Sobel filter is the same as the Prewitt filter, and just the center 2 values are changed from 1 to 2 and -1 to -2 in both the filters used for horizontal and vertical edge detection.</a:t>
            </a:r>
          </a:p>
        </p:txBody>
      </p:sp>
      <p:pic>
        <p:nvPicPr>
          <p:cNvPr id="12" name="Picture 11">
            <a:extLst>
              <a:ext uri="{FF2B5EF4-FFF2-40B4-BE49-F238E27FC236}">
                <a16:creationId xmlns:a16="http://schemas.microsoft.com/office/drawing/2014/main" id="{56CEAD48-5D85-6A04-9D59-C35B4175538A}"/>
              </a:ext>
            </a:extLst>
          </p:cNvPr>
          <p:cNvPicPr>
            <a:picLocks noChangeAspect="1"/>
          </p:cNvPicPr>
          <p:nvPr/>
        </p:nvPicPr>
        <p:blipFill>
          <a:blip r:embed="rId3"/>
          <a:stretch>
            <a:fillRect/>
          </a:stretch>
        </p:blipFill>
        <p:spPr>
          <a:xfrm>
            <a:off x="4426704" y="4932681"/>
            <a:ext cx="2876951" cy="1581371"/>
          </a:xfrm>
          <a:prstGeom prst="rect">
            <a:avLst/>
          </a:prstGeom>
        </p:spPr>
      </p:pic>
    </p:spTree>
    <p:extLst>
      <p:ext uri="{BB962C8B-B14F-4D97-AF65-F5344CB8AC3E}">
        <p14:creationId xmlns:p14="http://schemas.microsoft.com/office/powerpoint/2010/main" val="3667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99FD-93C6-F8EE-BAE3-76F2C776634B}"/>
              </a:ext>
            </a:extLst>
          </p:cNvPr>
          <p:cNvSpPr>
            <a:spLocks noGrp="1"/>
          </p:cNvSpPr>
          <p:nvPr>
            <p:ph type="title"/>
          </p:nvPr>
        </p:nvSpPr>
        <p:spPr>
          <a:xfrm>
            <a:off x="838200" y="2766218"/>
            <a:ext cx="10515600" cy="1325563"/>
          </a:xfrm>
        </p:spPr>
        <p:txBody>
          <a:bodyPr/>
          <a:lstStyle/>
          <a:p>
            <a:pPr algn="ctr"/>
            <a:r>
              <a:rPr lang="en-CA" b="1" dirty="0"/>
              <a:t>Corner Detection</a:t>
            </a:r>
          </a:p>
        </p:txBody>
      </p:sp>
      <p:sp>
        <p:nvSpPr>
          <p:cNvPr id="3" name="Slide Number Placeholder 2">
            <a:extLst>
              <a:ext uri="{FF2B5EF4-FFF2-40B4-BE49-F238E27FC236}">
                <a16:creationId xmlns:a16="http://schemas.microsoft.com/office/drawing/2014/main" id="{F5D749A1-1B5E-525F-66B0-26ED479B3A3A}"/>
              </a:ext>
            </a:extLst>
          </p:cNvPr>
          <p:cNvSpPr>
            <a:spLocks noGrp="1"/>
          </p:cNvSpPr>
          <p:nvPr>
            <p:ph type="sldNum" sz="quarter" idx="12"/>
          </p:nvPr>
        </p:nvSpPr>
        <p:spPr/>
        <p:txBody>
          <a:bodyPr/>
          <a:lstStyle/>
          <a:p>
            <a:fld id="{B20BAE8A-BB5C-499D-956E-1AE79ABD6EE1}" type="slidenum">
              <a:rPr lang="en-CA" smtClean="0"/>
              <a:t>14</a:t>
            </a:fld>
            <a:endParaRPr lang="en-CA"/>
          </a:p>
        </p:txBody>
      </p:sp>
      <p:sp>
        <p:nvSpPr>
          <p:cNvPr id="6" name="Footer Placeholder 5">
            <a:extLst>
              <a:ext uri="{FF2B5EF4-FFF2-40B4-BE49-F238E27FC236}">
                <a16:creationId xmlns:a16="http://schemas.microsoft.com/office/drawing/2014/main" id="{0C3BE36B-884C-A636-6CAD-A9C8D7C3C0AB}"/>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pic>
        <p:nvPicPr>
          <p:cNvPr id="8" name="Picture 7">
            <a:extLst>
              <a:ext uri="{FF2B5EF4-FFF2-40B4-BE49-F238E27FC236}">
                <a16:creationId xmlns:a16="http://schemas.microsoft.com/office/drawing/2014/main" id="{FFD2FBD1-0A0D-40B1-6681-729F1FAC81E3}"/>
              </a:ext>
            </a:extLst>
          </p:cNvPr>
          <p:cNvPicPr>
            <a:picLocks noChangeAspect="1"/>
          </p:cNvPicPr>
          <p:nvPr/>
        </p:nvPicPr>
        <p:blipFill>
          <a:blip r:embed="rId2"/>
          <a:stretch>
            <a:fillRect/>
          </a:stretch>
        </p:blipFill>
        <p:spPr>
          <a:xfrm>
            <a:off x="7183768" y="4202508"/>
            <a:ext cx="2991267" cy="1400370"/>
          </a:xfrm>
          <a:prstGeom prst="rect">
            <a:avLst/>
          </a:prstGeom>
        </p:spPr>
      </p:pic>
    </p:spTree>
    <p:extLst>
      <p:ext uri="{BB962C8B-B14F-4D97-AF65-F5344CB8AC3E}">
        <p14:creationId xmlns:p14="http://schemas.microsoft.com/office/powerpoint/2010/main" val="1797016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F184-10EB-83F1-92CA-75BA70D0B243}"/>
              </a:ext>
            </a:extLst>
          </p:cNvPr>
          <p:cNvSpPr>
            <a:spLocks noGrp="1"/>
          </p:cNvSpPr>
          <p:nvPr>
            <p:ph type="title"/>
          </p:nvPr>
        </p:nvSpPr>
        <p:spPr>
          <a:xfrm>
            <a:off x="838200" y="136525"/>
            <a:ext cx="10515600" cy="777875"/>
          </a:xfrm>
        </p:spPr>
        <p:txBody>
          <a:bodyPr>
            <a:normAutofit/>
          </a:bodyPr>
          <a:lstStyle/>
          <a:p>
            <a:r>
              <a:rPr lang="en-CA" b="1" dirty="0"/>
              <a:t>Corner Detection</a:t>
            </a:r>
          </a:p>
        </p:txBody>
      </p:sp>
      <p:sp>
        <p:nvSpPr>
          <p:cNvPr id="3" name="Footer Placeholder 2">
            <a:extLst>
              <a:ext uri="{FF2B5EF4-FFF2-40B4-BE49-F238E27FC236}">
                <a16:creationId xmlns:a16="http://schemas.microsoft.com/office/drawing/2014/main" id="{BB1E227E-5833-962B-270E-0AEE43657DA6}"/>
              </a:ext>
            </a:extLst>
          </p:cNvPr>
          <p:cNvSpPr>
            <a:spLocks noGrp="1"/>
          </p:cNvSpPr>
          <p:nvPr>
            <p:ph type="ftr" sz="quarter" idx="11"/>
          </p:nvPr>
        </p:nvSpPr>
        <p:spPr>
          <a:xfrm>
            <a:off x="4038600" y="6454066"/>
            <a:ext cx="4114800" cy="267409"/>
          </a:xfrm>
        </p:spPr>
        <p:txBody>
          <a:bodyPr/>
          <a:lstStyle/>
          <a:p>
            <a:endParaRPr lang="en-US" dirty="0"/>
          </a:p>
          <a:p>
            <a:r>
              <a:rPr lang="en-US" dirty="0"/>
              <a:t>Prepared by: Noopa Jagadeesh</a:t>
            </a:r>
            <a:endParaRPr lang="en-CA" dirty="0"/>
          </a:p>
          <a:p>
            <a:endParaRPr lang="en-CA" dirty="0"/>
          </a:p>
        </p:txBody>
      </p:sp>
      <p:sp>
        <p:nvSpPr>
          <p:cNvPr id="4" name="Slide Number Placeholder 3">
            <a:extLst>
              <a:ext uri="{FF2B5EF4-FFF2-40B4-BE49-F238E27FC236}">
                <a16:creationId xmlns:a16="http://schemas.microsoft.com/office/drawing/2014/main" id="{CE2C45F2-F9E1-D71F-6B50-217AB6728DE3}"/>
              </a:ext>
            </a:extLst>
          </p:cNvPr>
          <p:cNvSpPr>
            <a:spLocks noGrp="1"/>
          </p:cNvSpPr>
          <p:nvPr>
            <p:ph type="sldNum" sz="quarter" idx="12"/>
          </p:nvPr>
        </p:nvSpPr>
        <p:spPr/>
        <p:txBody>
          <a:bodyPr/>
          <a:lstStyle/>
          <a:p>
            <a:fld id="{B20BAE8A-BB5C-499D-956E-1AE79ABD6EE1}" type="slidenum">
              <a:rPr lang="en-CA" smtClean="0"/>
              <a:t>15</a:t>
            </a:fld>
            <a:endParaRPr lang="en-CA"/>
          </a:p>
        </p:txBody>
      </p:sp>
      <p:sp>
        <p:nvSpPr>
          <p:cNvPr id="6" name="TextBox 5">
            <a:extLst>
              <a:ext uri="{FF2B5EF4-FFF2-40B4-BE49-F238E27FC236}">
                <a16:creationId xmlns:a16="http://schemas.microsoft.com/office/drawing/2014/main" id="{D2E0F0AE-1E69-A447-AC09-6728C9C7D845}"/>
              </a:ext>
            </a:extLst>
          </p:cNvPr>
          <p:cNvSpPr txBox="1"/>
          <p:nvPr/>
        </p:nvSpPr>
        <p:spPr>
          <a:xfrm>
            <a:off x="838199" y="1094575"/>
            <a:ext cx="10515599" cy="923330"/>
          </a:xfrm>
          <a:prstGeom prst="rect">
            <a:avLst/>
          </a:prstGeom>
          <a:noFill/>
        </p:spPr>
        <p:txBody>
          <a:bodyPr wrap="square">
            <a:spAutoFit/>
          </a:bodyPr>
          <a:lstStyle/>
          <a:p>
            <a:pPr marL="285750" indent="-285750">
              <a:buFont typeface="Arial" panose="020B0604020202020204" pitchFamily="34" charset="0"/>
              <a:buChar char="•"/>
            </a:pPr>
            <a:r>
              <a:rPr lang="en-CA" dirty="0"/>
              <a:t>Corners are basically the intersection of two edges. </a:t>
            </a:r>
          </a:p>
          <a:p>
            <a:pPr marL="285750" indent="-285750">
              <a:buFont typeface="Arial" panose="020B0604020202020204" pitchFamily="34" charset="0"/>
              <a:buChar char="•"/>
            </a:pPr>
            <a:r>
              <a:rPr lang="en-CA" dirty="0"/>
              <a:t>One of the most popular methods for corner detection is the Harris Corner Detection algorithm.</a:t>
            </a:r>
          </a:p>
          <a:p>
            <a:pPr marL="285750" indent="-285750">
              <a:buFont typeface="Arial" panose="020B0604020202020204" pitchFamily="34" charset="0"/>
              <a:buChar char="•"/>
            </a:pPr>
            <a:r>
              <a:rPr lang="en-CA" dirty="0"/>
              <a:t>Shi-</a:t>
            </a:r>
            <a:r>
              <a:rPr lang="en-CA" dirty="0" err="1"/>
              <a:t>Tomasi</a:t>
            </a:r>
            <a:r>
              <a:rPr lang="en-CA" dirty="0"/>
              <a:t> is another one of the algorithms for Corner Detection.</a:t>
            </a:r>
          </a:p>
        </p:txBody>
      </p:sp>
      <p:sp>
        <p:nvSpPr>
          <p:cNvPr id="8" name="TextBox 7">
            <a:extLst>
              <a:ext uri="{FF2B5EF4-FFF2-40B4-BE49-F238E27FC236}">
                <a16:creationId xmlns:a16="http://schemas.microsoft.com/office/drawing/2014/main" id="{63BD4F9A-7885-9982-0594-6E48E955BC04}"/>
              </a:ext>
            </a:extLst>
          </p:cNvPr>
          <p:cNvSpPr txBox="1"/>
          <p:nvPr/>
        </p:nvSpPr>
        <p:spPr>
          <a:xfrm>
            <a:off x="838199" y="2291595"/>
            <a:ext cx="10809304" cy="4247317"/>
          </a:xfrm>
          <a:prstGeom prst="rect">
            <a:avLst/>
          </a:prstGeom>
          <a:noFill/>
        </p:spPr>
        <p:txBody>
          <a:bodyPr wrap="square">
            <a:spAutoFit/>
          </a:bodyPr>
          <a:lstStyle/>
          <a:p>
            <a:r>
              <a:rPr lang="en-CA" b="1" dirty="0"/>
              <a:t>Steps:</a:t>
            </a:r>
          </a:p>
          <a:p>
            <a:r>
              <a:rPr lang="en-CA" b="1" dirty="0"/>
              <a:t>1. Convert Image to Grayscale</a:t>
            </a:r>
          </a:p>
          <a:p>
            <a:r>
              <a:rPr lang="en-CA" b="1" dirty="0"/>
              <a:t>2. Convert to Float</a:t>
            </a:r>
          </a:p>
          <a:p>
            <a:r>
              <a:rPr lang="en-CA" dirty="0"/>
              <a:t>	The </a:t>
            </a:r>
            <a:r>
              <a:rPr lang="en-CA" b="1" dirty="0"/>
              <a:t>Harris Corner Detection </a:t>
            </a:r>
            <a:r>
              <a:rPr lang="en-CA" dirty="0"/>
              <a:t>function in OpenCV requires the image to be in float32 format. So, we will 	convert our grayscale image to float32 using the np.float32() function.</a:t>
            </a:r>
          </a:p>
          <a:p>
            <a:r>
              <a:rPr lang="en-US" b="1" dirty="0"/>
              <a:t>3. Apply Harris Corner Detection</a:t>
            </a:r>
          </a:p>
          <a:p>
            <a:r>
              <a:rPr lang="en-US" dirty="0"/>
              <a:t>	Use the </a:t>
            </a:r>
            <a:r>
              <a:rPr lang="en-US" dirty="0" err="1"/>
              <a:t>cornerHarris</a:t>
            </a:r>
            <a:r>
              <a:rPr lang="en-US" dirty="0"/>
              <a:t>() function in OpenCV. This function takes in the grayscale image, the size of the 	neighborhood considered for corner detection (</a:t>
            </a:r>
            <a:r>
              <a:rPr lang="en-US" dirty="0" err="1"/>
              <a:t>blockSize</a:t>
            </a:r>
            <a:r>
              <a:rPr lang="en-US" dirty="0"/>
              <a:t>), the aperture parameter for the Sobel 	operator (</a:t>
            </a:r>
            <a:r>
              <a:rPr lang="en-US" dirty="0" err="1"/>
              <a:t>ksize</a:t>
            </a:r>
            <a:r>
              <a:rPr lang="en-US" dirty="0"/>
              <a:t>), and the Harris detector free parameter (k).</a:t>
            </a:r>
          </a:p>
          <a:p>
            <a:r>
              <a:rPr lang="en-US" b="1" dirty="0"/>
              <a:t>4. Dilate to Mark the Corners</a:t>
            </a:r>
          </a:p>
          <a:p>
            <a:r>
              <a:rPr lang="en-US" dirty="0"/>
              <a:t>	To mark the corners in the image, we can dilate the image. Dilation expands the shapes found in the 	image, making the corner points more apparent.</a:t>
            </a:r>
          </a:p>
          <a:p>
            <a:r>
              <a:rPr lang="en-US" b="1" dirty="0"/>
              <a:t>5. Threshold for an Optimal Value</a:t>
            </a:r>
          </a:p>
          <a:p>
            <a:r>
              <a:rPr lang="en-US" dirty="0"/>
              <a:t>	Next, we threshold the image to find the significant corners. For example we can say threshold as 1% of 	the maximum value in the image obtained after applying the Harris Corner Detection.</a:t>
            </a:r>
            <a:endParaRPr lang="en-CA" dirty="0"/>
          </a:p>
        </p:txBody>
      </p:sp>
    </p:spTree>
    <p:extLst>
      <p:ext uri="{BB962C8B-B14F-4D97-AF65-F5344CB8AC3E}">
        <p14:creationId xmlns:p14="http://schemas.microsoft.com/office/powerpoint/2010/main" val="289382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87037-8E0D-C2A8-D8EA-683DAC0BD162}"/>
              </a:ext>
            </a:extLst>
          </p:cNvPr>
          <p:cNvSpPr>
            <a:spLocks noGrp="1"/>
          </p:cNvSpPr>
          <p:nvPr>
            <p:ph type="title"/>
          </p:nvPr>
        </p:nvSpPr>
        <p:spPr>
          <a:xfrm>
            <a:off x="838200" y="2531277"/>
            <a:ext cx="10515600" cy="1325563"/>
          </a:xfrm>
        </p:spPr>
        <p:txBody>
          <a:bodyPr/>
          <a:lstStyle/>
          <a:p>
            <a:pPr algn="ctr"/>
            <a:r>
              <a:rPr lang="en-CA" b="1" dirty="0"/>
              <a:t>Optical Character Recognition(OCR)</a:t>
            </a:r>
          </a:p>
        </p:txBody>
      </p:sp>
      <p:sp>
        <p:nvSpPr>
          <p:cNvPr id="3" name="Footer Placeholder 2">
            <a:extLst>
              <a:ext uri="{FF2B5EF4-FFF2-40B4-BE49-F238E27FC236}">
                <a16:creationId xmlns:a16="http://schemas.microsoft.com/office/drawing/2014/main" id="{9CA7B6BD-0945-D005-B8F9-C21C02FC94CE}"/>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3E9CDEB2-473E-3A88-4DB9-3A6CFFB63AE7}"/>
              </a:ext>
            </a:extLst>
          </p:cNvPr>
          <p:cNvSpPr>
            <a:spLocks noGrp="1"/>
          </p:cNvSpPr>
          <p:nvPr>
            <p:ph type="sldNum" sz="quarter" idx="12"/>
          </p:nvPr>
        </p:nvSpPr>
        <p:spPr/>
        <p:txBody>
          <a:bodyPr/>
          <a:lstStyle/>
          <a:p>
            <a:fld id="{B20BAE8A-BB5C-499D-956E-1AE79ABD6EE1}" type="slidenum">
              <a:rPr lang="en-CA" smtClean="0"/>
              <a:t>16</a:t>
            </a:fld>
            <a:endParaRPr lang="en-CA"/>
          </a:p>
        </p:txBody>
      </p:sp>
    </p:spTree>
    <p:extLst>
      <p:ext uri="{BB962C8B-B14F-4D97-AF65-F5344CB8AC3E}">
        <p14:creationId xmlns:p14="http://schemas.microsoft.com/office/powerpoint/2010/main" val="17488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70AC-B5AF-2D27-7A9A-165303C7244D}"/>
              </a:ext>
            </a:extLst>
          </p:cNvPr>
          <p:cNvSpPr>
            <a:spLocks noGrp="1"/>
          </p:cNvSpPr>
          <p:nvPr>
            <p:ph type="title"/>
          </p:nvPr>
        </p:nvSpPr>
        <p:spPr>
          <a:xfrm>
            <a:off x="838200" y="173775"/>
            <a:ext cx="10515600" cy="673562"/>
          </a:xfrm>
        </p:spPr>
        <p:txBody>
          <a:bodyPr>
            <a:normAutofit fontScale="90000"/>
          </a:bodyPr>
          <a:lstStyle/>
          <a:p>
            <a:r>
              <a:rPr lang="en-CA" b="1" dirty="0"/>
              <a:t>OCR</a:t>
            </a:r>
            <a:endParaRPr lang="en-CA" dirty="0"/>
          </a:p>
        </p:txBody>
      </p:sp>
      <p:sp>
        <p:nvSpPr>
          <p:cNvPr id="3" name="Footer Placeholder 2">
            <a:extLst>
              <a:ext uri="{FF2B5EF4-FFF2-40B4-BE49-F238E27FC236}">
                <a16:creationId xmlns:a16="http://schemas.microsoft.com/office/drawing/2014/main" id="{3EA3B2CD-BDFE-C6F0-6D3F-F3273289DC44}"/>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D4060FBD-26E3-1D79-114C-DA45BEB8835A}"/>
              </a:ext>
            </a:extLst>
          </p:cNvPr>
          <p:cNvSpPr>
            <a:spLocks noGrp="1"/>
          </p:cNvSpPr>
          <p:nvPr>
            <p:ph type="sldNum" sz="quarter" idx="12"/>
          </p:nvPr>
        </p:nvSpPr>
        <p:spPr/>
        <p:txBody>
          <a:bodyPr/>
          <a:lstStyle/>
          <a:p>
            <a:fld id="{B20BAE8A-BB5C-499D-956E-1AE79ABD6EE1}" type="slidenum">
              <a:rPr lang="en-CA" smtClean="0"/>
              <a:t>17</a:t>
            </a:fld>
            <a:endParaRPr lang="en-CA"/>
          </a:p>
        </p:txBody>
      </p:sp>
      <p:sp>
        <p:nvSpPr>
          <p:cNvPr id="6" name="TextBox 5">
            <a:extLst>
              <a:ext uri="{FF2B5EF4-FFF2-40B4-BE49-F238E27FC236}">
                <a16:creationId xmlns:a16="http://schemas.microsoft.com/office/drawing/2014/main" id="{2B456A57-2E3F-6F81-9962-B3D8CE5102A4}"/>
              </a:ext>
            </a:extLst>
          </p:cNvPr>
          <p:cNvSpPr txBox="1"/>
          <p:nvPr/>
        </p:nvSpPr>
        <p:spPr>
          <a:xfrm>
            <a:off x="838199" y="769834"/>
            <a:ext cx="6094520" cy="369332"/>
          </a:xfrm>
          <a:prstGeom prst="rect">
            <a:avLst/>
          </a:prstGeom>
          <a:noFill/>
        </p:spPr>
        <p:txBody>
          <a:bodyPr wrap="square">
            <a:spAutoFit/>
          </a:bodyPr>
          <a:lstStyle/>
          <a:p>
            <a:r>
              <a:rPr lang="en-CA" dirty="0"/>
              <a:t>pip install </a:t>
            </a:r>
            <a:r>
              <a:rPr lang="en-CA" dirty="0" err="1"/>
              <a:t>easyocr</a:t>
            </a:r>
            <a:r>
              <a:rPr lang="en-CA" dirty="0"/>
              <a:t>==1.6.2</a:t>
            </a:r>
          </a:p>
        </p:txBody>
      </p:sp>
      <p:sp>
        <p:nvSpPr>
          <p:cNvPr id="8" name="TextBox 7">
            <a:extLst>
              <a:ext uri="{FF2B5EF4-FFF2-40B4-BE49-F238E27FC236}">
                <a16:creationId xmlns:a16="http://schemas.microsoft.com/office/drawing/2014/main" id="{1576DD27-4422-13AB-C54D-57686EB2F80B}"/>
              </a:ext>
            </a:extLst>
          </p:cNvPr>
          <p:cNvSpPr txBox="1"/>
          <p:nvPr/>
        </p:nvSpPr>
        <p:spPr>
          <a:xfrm>
            <a:off x="838199" y="1139166"/>
            <a:ext cx="10515599" cy="646331"/>
          </a:xfrm>
          <a:prstGeom prst="rect">
            <a:avLst/>
          </a:prstGeom>
          <a:noFill/>
        </p:spPr>
        <p:txBody>
          <a:bodyPr wrap="square">
            <a:spAutoFit/>
          </a:bodyPr>
          <a:lstStyle/>
          <a:p>
            <a:r>
              <a:rPr lang="en-CA" dirty="0"/>
              <a:t>(OCR) is a technique to extract text from printed or scanned photos, handwritten text images and convert them into a digital format that can be editable and searchable.</a:t>
            </a:r>
          </a:p>
        </p:txBody>
      </p:sp>
      <p:pic>
        <p:nvPicPr>
          <p:cNvPr id="10" name="Picture 9">
            <a:extLst>
              <a:ext uri="{FF2B5EF4-FFF2-40B4-BE49-F238E27FC236}">
                <a16:creationId xmlns:a16="http://schemas.microsoft.com/office/drawing/2014/main" id="{95CF3F98-FF17-EEB8-9ADE-8B24801954CD}"/>
              </a:ext>
            </a:extLst>
          </p:cNvPr>
          <p:cNvPicPr>
            <a:picLocks noChangeAspect="1"/>
          </p:cNvPicPr>
          <p:nvPr/>
        </p:nvPicPr>
        <p:blipFill>
          <a:blip r:embed="rId2"/>
          <a:stretch>
            <a:fillRect/>
          </a:stretch>
        </p:blipFill>
        <p:spPr>
          <a:xfrm>
            <a:off x="951684" y="1825437"/>
            <a:ext cx="2276793" cy="381053"/>
          </a:xfrm>
          <a:prstGeom prst="rect">
            <a:avLst/>
          </a:prstGeom>
        </p:spPr>
      </p:pic>
      <p:pic>
        <p:nvPicPr>
          <p:cNvPr id="12" name="Picture 11">
            <a:extLst>
              <a:ext uri="{FF2B5EF4-FFF2-40B4-BE49-F238E27FC236}">
                <a16:creationId xmlns:a16="http://schemas.microsoft.com/office/drawing/2014/main" id="{3B15F129-2734-E441-8DA6-9682A197C8AB}"/>
              </a:ext>
            </a:extLst>
          </p:cNvPr>
          <p:cNvPicPr>
            <a:picLocks noChangeAspect="1"/>
          </p:cNvPicPr>
          <p:nvPr/>
        </p:nvPicPr>
        <p:blipFill>
          <a:blip r:embed="rId3"/>
          <a:stretch>
            <a:fillRect/>
          </a:stretch>
        </p:blipFill>
        <p:spPr>
          <a:xfrm>
            <a:off x="3791578" y="1735225"/>
            <a:ext cx="5171947" cy="4324767"/>
          </a:xfrm>
          <a:prstGeom prst="rect">
            <a:avLst/>
          </a:prstGeom>
        </p:spPr>
      </p:pic>
    </p:spTree>
    <p:extLst>
      <p:ext uri="{BB962C8B-B14F-4D97-AF65-F5344CB8AC3E}">
        <p14:creationId xmlns:p14="http://schemas.microsoft.com/office/powerpoint/2010/main" val="4013046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68A2D-7B8C-BE05-8D72-7133E418F0AB}"/>
              </a:ext>
            </a:extLst>
          </p:cNvPr>
          <p:cNvSpPr>
            <a:spLocks noGrp="1"/>
          </p:cNvSpPr>
          <p:nvPr>
            <p:ph type="title"/>
          </p:nvPr>
        </p:nvSpPr>
        <p:spPr>
          <a:xfrm>
            <a:off x="838200" y="2766218"/>
            <a:ext cx="10515600" cy="1325563"/>
          </a:xfrm>
        </p:spPr>
        <p:txBody>
          <a:bodyPr/>
          <a:lstStyle/>
          <a:p>
            <a:pPr algn="ctr"/>
            <a:r>
              <a:rPr lang="en-US" b="1" dirty="0"/>
              <a:t>Simple Shape Detection</a:t>
            </a:r>
            <a:endParaRPr lang="en-CA" b="1" dirty="0"/>
          </a:p>
        </p:txBody>
      </p:sp>
      <p:sp>
        <p:nvSpPr>
          <p:cNvPr id="3" name="Footer Placeholder 2">
            <a:extLst>
              <a:ext uri="{FF2B5EF4-FFF2-40B4-BE49-F238E27FC236}">
                <a16:creationId xmlns:a16="http://schemas.microsoft.com/office/drawing/2014/main" id="{7E50DB8D-8C1A-2460-6E3F-35EC830F1833}"/>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B5F00351-443A-84E0-8B3E-9E15E375F63F}"/>
              </a:ext>
            </a:extLst>
          </p:cNvPr>
          <p:cNvSpPr>
            <a:spLocks noGrp="1"/>
          </p:cNvSpPr>
          <p:nvPr>
            <p:ph type="sldNum" sz="quarter" idx="12"/>
          </p:nvPr>
        </p:nvSpPr>
        <p:spPr/>
        <p:txBody>
          <a:bodyPr/>
          <a:lstStyle/>
          <a:p>
            <a:fld id="{B20BAE8A-BB5C-499D-956E-1AE79ABD6EE1}" type="slidenum">
              <a:rPr lang="en-CA" smtClean="0"/>
              <a:t>18</a:t>
            </a:fld>
            <a:endParaRPr lang="en-CA"/>
          </a:p>
        </p:txBody>
      </p:sp>
    </p:spTree>
    <p:extLst>
      <p:ext uri="{BB962C8B-B14F-4D97-AF65-F5344CB8AC3E}">
        <p14:creationId xmlns:p14="http://schemas.microsoft.com/office/powerpoint/2010/main" val="2043659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4C4C-2549-D2F5-2C4C-ED42790A4BAA}"/>
              </a:ext>
            </a:extLst>
          </p:cNvPr>
          <p:cNvSpPr>
            <a:spLocks noGrp="1"/>
          </p:cNvSpPr>
          <p:nvPr>
            <p:ph type="title"/>
          </p:nvPr>
        </p:nvSpPr>
        <p:spPr>
          <a:xfrm>
            <a:off x="838200" y="365125"/>
            <a:ext cx="10515600" cy="593663"/>
          </a:xfrm>
        </p:spPr>
        <p:txBody>
          <a:bodyPr>
            <a:normAutofit fontScale="90000"/>
          </a:bodyPr>
          <a:lstStyle/>
          <a:p>
            <a:r>
              <a:rPr lang="en-US" b="1" dirty="0"/>
              <a:t>Simple Shape Detection</a:t>
            </a:r>
            <a:endParaRPr lang="en-CA" b="1" dirty="0"/>
          </a:p>
        </p:txBody>
      </p:sp>
      <p:sp>
        <p:nvSpPr>
          <p:cNvPr id="3" name="Footer Placeholder 2">
            <a:extLst>
              <a:ext uri="{FF2B5EF4-FFF2-40B4-BE49-F238E27FC236}">
                <a16:creationId xmlns:a16="http://schemas.microsoft.com/office/drawing/2014/main" id="{EA1A65BE-4C54-1E09-A9C8-4401BE5C264C}"/>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7A1C1DB7-1ADE-6F16-F8F5-9EF1FEADF53E}"/>
              </a:ext>
            </a:extLst>
          </p:cNvPr>
          <p:cNvSpPr>
            <a:spLocks noGrp="1"/>
          </p:cNvSpPr>
          <p:nvPr>
            <p:ph type="sldNum" sz="quarter" idx="12"/>
          </p:nvPr>
        </p:nvSpPr>
        <p:spPr/>
        <p:txBody>
          <a:bodyPr/>
          <a:lstStyle/>
          <a:p>
            <a:fld id="{B20BAE8A-BB5C-499D-956E-1AE79ABD6EE1}" type="slidenum">
              <a:rPr lang="en-CA" smtClean="0"/>
              <a:t>19</a:t>
            </a:fld>
            <a:endParaRPr lang="en-CA"/>
          </a:p>
        </p:txBody>
      </p:sp>
      <p:pic>
        <p:nvPicPr>
          <p:cNvPr id="6" name="Picture 5">
            <a:extLst>
              <a:ext uri="{FF2B5EF4-FFF2-40B4-BE49-F238E27FC236}">
                <a16:creationId xmlns:a16="http://schemas.microsoft.com/office/drawing/2014/main" id="{E95E6528-840E-7332-1DA8-4F4CE94BF1CC}"/>
              </a:ext>
            </a:extLst>
          </p:cNvPr>
          <p:cNvPicPr>
            <a:picLocks noChangeAspect="1"/>
          </p:cNvPicPr>
          <p:nvPr/>
        </p:nvPicPr>
        <p:blipFill>
          <a:blip r:embed="rId2"/>
          <a:stretch>
            <a:fillRect/>
          </a:stretch>
        </p:blipFill>
        <p:spPr>
          <a:xfrm>
            <a:off x="3723944" y="1123628"/>
            <a:ext cx="4744112" cy="4610743"/>
          </a:xfrm>
          <a:prstGeom prst="rect">
            <a:avLst/>
          </a:prstGeom>
        </p:spPr>
      </p:pic>
    </p:spTree>
    <p:extLst>
      <p:ext uri="{BB962C8B-B14F-4D97-AF65-F5344CB8AC3E}">
        <p14:creationId xmlns:p14="http://schemas.microsoft.com/office/powerpoint/2010/main" val="215225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D097-892B-0699-58CE-94CA5DD8543D}"/>
              </a:ext>
            </a:extLst>
          </p:cNvPr>
          <p:cNvSpPr>
            <a:spLocks noGrp="1"/>
          </p:cNvSpPr>
          <p:nvPr>
            <p:ph type="title"/>
          </p:nvPr>
        </p:nvSpPr>
        <p:spPr>
          <a:xfrm>
            <a:off x="838200" y="365125"/>
            <a:ext cx="10515600" cy="931015"/>
          </a:xfrm>
        </p:spPr>
        <p:txBody>
          <a:bodyPr/>
          <a:lstStyle/>
          <a:p>
            <a:r>
              <a:rPr lang="en-US" b="1" dirty="0"/>
              <a:t>Recap</a:t>
            </a:r>
            <a:endParaRPr lang="en-CA" b="1" dirty="0"/>
          </a:p>
        </p:txBody>
      </p:sp>
      <p:sp>
        <p:nvSpPr>
          <p:cNvPr id="3" name="Content Placeholder 2">
            <a:extLst>
              <a:ext uri="{FF2B5EF4-FFF2-40B4-BE49-F238E27FC236}">
                <a16:creationId xmlns:a16="http://schemas.microsoft.com/office/drawing/2014/main" id="{2D895724-C152-D2B4-8D90-4FC374A3184E}"/>
              </a:ext>
            </a:extLst>
          </p:cNvPr>
          <p:cNvSpPr>
            <a:spLocks noGrp="1"/>
          </p:cNvSpPr>
          <p:nvPr>
            <p:ph idx="1"/>
          </p:nvPr>
        </p:nvSpPr>
        <p:spPr>
          <a:xfrm>
            <a:off x="838200" y="1296140"/>
            <a:ext cx="10515600" cy="4880823"/>
          </a:xfrm>
        </p:spPr>
        <p:txBody>
          <a:bodyPr>
            <a:normAutofit/>
          </a:bodyPr>
          <a:lstStyle/>
          <a:p>
            <a:pPr marL="285750" indent="-285750">
              <a:buFont typeface="Arial" panose="020B0604020202020204" pitchFamily="34" charset="0"/>
              <a:buChar char="•"/>
            </a:pPr>
            <a:r>
              <a:rPr lang="en-CA" sz="2400" dirty="0"/>
              <a:t>Motion Detection</a:t>
            </a:r>
          </a:p>
          <a:p>
            <a:pPr marL="1257300" lvl="2" indent="-342900">
              <a:buFont typeface="Wingdings" panose="05000000000000000000" pitchFamily="2" charset="2"/>
              <a:buChar char="Ø"/>
            </a:pPr>
            <a:r>
              <a:rPr lang="en-CA" sz="2400" dirty="0"/>
              <a:t>Frame Differencing</a:t>
            </a:r>
          </a:p>
          <a:p>
            <a:pPr marL="1257300" lvl="2" indent="-342900">
              <a:buFont typeface="Wingdings" panose="05000000000000000000" pitchFamily="2" charset="2"/>
              <a:buChar char="Ø"/>
            </a:pPr>
            <a:r>
              <a:rPr lang="en-CA" sz="2400" dirty="0"/>
              <a:t>Optical Flow</a:t>
            </a:r>
          </a:p>
          <a:p>
            <a:pPr marL="1257300" lvl="2" indent="-342900">
              <a:buFont typeface="Wingdings" panose="05000000000000000000" pitchFamily="2" charset="2"/>
              <a:buChar char="Ø"/>
            </a:pPr>
            <a:r>
              <a:rPr lang="en-CA" sz="2400" dirty="0"/>
              <a:t>Background Subtraction</a:t>
            </a:r>
          </a:p>
          <a:p>
            <a:pPr marL="285750" indent="-285750">
              <a:buFont typeface="Arial" panose="020B0604020202020204" pitchFamily="34" charset="0"/>
              <a:buChar char="•"/>
            </a:pPr>
            <a:r>
              <a:rPr lang="en-CA" sz="2400" dirty="0"/>
              <a:t>Hough transform</a:t>
            </a:r>
          </a:p>
          <a:p>
            <a:pPr lvl="2">
              <a:buFont typeface="Wingdings" panose="05000000000000000000" pitchFamily="2" charset="2"/>
              <a:buChar char="ü"/>
            </a:pPr>
            <a:r>
              <a:rPr lang="en-CA" sz="2400" dirty="0"/>
              <a:t>Line Detection</a:t>
            </a:r>
          </a:p>
          <a:p>
            <a:pPr lvl="2">
              <a:buFont typeface="Wingdings" panose="05000000000000000000" pitchFamily="2" charset="2"/>
              <a:buChar char="ü"/>
            </a:pPr>
            <a:r>
              <a:rPr lang="en-CA" sz="2400" dirty="0"/>
              <a:t>Circle Detection</a:t>
            </a:r>
          </a:p>
          <a:p>
            <a:pPr marL="0" indent="0">
              <a:buNone/>
            </a:pPr>
            <a:endParaRPr lang="en-US" sz="2800" dirty="0"/>
          </a:p>
        </p:txBody>
      </p:sp>
      <p:sp>
        <p:nvSpPr>
          <p:cNvPr id="4" name="Slide Number Placeholder 3">
            <a:extLst>
              <a:ext uri="{FF2B5EF4-FFF2-40B4-BE49-F238E27FC236}">
                <a16:creationId xmlns:a16="http://schemas.microsoft.com/office/drawing/2014/main" id="{F17D1F23-9C93-956F-569C-D3D1F8C0E0B0}"/>
              </a:ext>
            </a:extLst>
          </p:cNvPr>
          <p:cNvSpPr>
            <a:spLocks noGrp="1"/>
          </p:cNvSpPr>
          <p:nvPr>
            <p:ph type="sldNum" sz="quarter" idx="12"/>
          </p:nvPr>
        </p:nvSpPr>
        <p:spPr/>
        <p:txBody>
          <a:bodyPr/>
          <a:lstStyle/>
          <a:p>
            <a:fld id="{B20BAE8A-BB5C-499D-956E-1AE79ABD6EE1}" type="slidenum">
              <a:rPr lang="en-CA" smtClean="0"/>
              <a:t>2</a:t>
            </a:fld>
            <a:endParaRPr lang="en-CA"/>
          </a:p>
        </p:txBody>
      </p:sp>
      <p:sp>
        <p:nvSpPr>
          <p:cNvPr id="5" name="Footer Placeholder 4">
            <a:extLst>
              <a:ext uri="{FF2B5EF4-FFF2-40B4-BE49-F238E27FC236}">
                <a16:creationId xmlns:a16="http://schemas.microsoft.com/office/drawing/2014/main" id="{CA0D62C3-02E3-6B40-4B12-273A63FBDE03}"/>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Tree>
    <p:extLst>
      <p:ext uri="{BB962C8B-B14F-4D97-AF65-F5344CB8AC3E}">
        <p14:creationId xmlns:p14="http://schemas.microsoft.com/office/powerpoint/2010/main" val="3791077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24FF-182F-2C35-5C67-B36D8AD45B62}"/>
              </a:ext>
            </a:extLst>
          </p:cNvPr>
          <p:cNvSpPr>
            <a:spLocks noGrp="1"/>
          </p:cNvSpPr>
          <p:nvPr>
            <p:ph type="title"/>
          </p:nvPr>
        </p:nvSpPr>
        <p:spPr>
          <a:xfrm>
            <a:off x="838200" y="365125"/>
            <a:ext cx="10515600" cy="664685"/>
          </a:xfrm>
        </p:spPr>
        <p:txBody>
          <a:bodyPr>
            <a:normAutofit fontScale="90000"/>
          </a:bodyPr>
          <a:lstStyle/>
          <a:p>
            <a:r>
              <a:rPr lang="en-CA" b="1" dirty="0"/>
              <a:t>Face detection</a:t>
            </a:r>
          </a:p>
        </p:txBody>
      </p:sp>
      <p:sp>
        <p:nvSpPr>
          <p:cNvPr id="3" name="Footer Placeholder 2">
            <a:extLst>
              <a:ext uri="{FF2B5EF4-FFF2-40B4-BE49-F238E27FC236}">
                <a16:creationId xmlns:a16="http://schemas.microsoft.com/office/drawing/2014/main" id="{88E05F2E-4226-3C83-0460-BCFE99CFF0A2}"/>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88F81CB9-C46D-8819-E6A8-D55EB25A452A}"/>
              </a:ext>
            </a:extLst>
          </p:cNvPr>
          <p:cNvSpPr>
            <a:spLocks noGrp="1"/>
          </p:cNvSpPr>
          <p:nvPr>
            <p:ph type="sldNum" sz="quarter" idx="12"/>
          </p:nvPr>
        </p:nvSpPr>
        <p:spPr/>
        <p:txBody>
          <a:bodyPr/>
          <a:lstStyle/>
          <a:p>
            <a:fld id="{B20BAE8A-BB5C-499D-956E-1AE79ABD6EE1}" type="slidenum">
              <a:rPr lang="en-CA" smtClean="0"/>
              <a:t>20</a:t>
            </a:fld>
            <a:endParaRPr lang="en-CA"/>
          </a:p>
        </p:txBody>
      </p:sp>
      <p:pic>
        <p:nvPicPr>
          <p:cNvPr id="6" name="Picture 5">
            <a:extLst>
              <a:ext uri="{FF2B5EF4-FFF2-40B4-BE49-F238E27FC236}">
                <a16:creationId xmlns:a16="http://schemas.microsoft.com/office/drawing/2014/main" id="{4AF6A604-C2C2-96DA-06EF-968C614B6B3F}"/>
              </a:ext>
            </a:extLst>
          </p:cNvPr>
          <p:cNvPicPr>
            <a:picLocks noChangeAspect="1"/>
          </p:cNvPicPr>
          <p:nvPr/>
        </p:nvPicPr>
        <p:blipFill>
          <a:blip r:embed="rId3"/>
          <a:stretch>
            <a:fillRect/>
          </a:stretch>
        </p:blipFill>
        <p:spPr>
          <a:xfrm>
            <a:off x="970823" y="1114116"/>
            <a:ext cx="1124107" cy="457264"/>
          </a:xfrm>
          <a:prstGeom prst="rect">
            <a:avLst/>
          </a:prstGeom>
        </p:spPr>
      </p:pic>
      <p:sp>
        <p:nvSpPr>
          <p:cNvPr id="8" name="TextBox 7">
            <a:extLst>
              <a:ext uri="{FF2B5EF4-FFF2-40B4-BE49-F238E27FC236}">
                <a16:creationId xmlns:a16="http://schemas.microsoft.com/office/drawing/2014/main" id="{F5CAF5F3-DBCF-5218-C04E-D6939733C980}"/>
              </a:ext>
            </a:extLst>
          </p:cNvPr>
          <p:cNvSpPr txBox="1"/>
          <p:nvPr/>
        </p:nvSpPr>
        <p:spPr>
          <a:xfrm>
            <a:off x="838200" y="1826125"/>
            <a:ext cx="6094520" cy="369332"/>
          </a:xfrm>
          <a:prstGeom prst="rect">
            <a:avLst/>
          </a:prstGeom>
          <a:noFill/>
        </p:spPr>
        <p:txBody>
          <a:bodyPr wrap="square">
            <a:spAutoFit/>
          </a:bodyPr>
          <a:lstStyle/>
          <a:p>
            <a:r>
              <a:rPr lang="en-CA" dirty="0"/>
              <a:t>pip install </a:t>
            </a:r>
            <a:r>
              <a:rPr lang="en-CA" dirty="0" err="1"/>
              <a:t>mediapipe</a:t>
            </a:r>
            <a:r>
              <a:rPr lang="en-CA" dirty="0"/>
              <a:t>==0.9.0</a:t>
            </a:r>
          </a:p>
        </p:txBody>
      </p:sp>
      <p:pic>
        <p:nvPicPr>
          <p:cNvPr id="10" name="Picture 9">
            <a:extLst>
              <a:ext uri="{FF2B5EF4-FFF2-40B4-BE49-F238E27FC236}">
                <a16:creationId xmlns:a16="http://schemas.microsoft.com/office/drawing/2014/main" id="{C0CDDAAE-4A5E-160E-0BA9-042AAC6ACC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660" y="2557444"/>
            <a:ext cx="7361558" cy="3436918"/>
          </a:xfrm>
          <a:prstGeom prst="rect">
            <a:avLst/>
          </a:prstGeom>
        </p:spPr>
      </p:pic>
      <p:pic>
        <p:nvPicPr>
          <p:cNvPr id="12" name="Picture 11">
            <a:extLst>
              <a:ext uri="{FF2B5EF4-FFF2-40B4-BE49-F238E27FC236}">
                <a16:creationId xmlns:a16="http://schemas.microsoft.com/office/drawing/2014/main" id="{A79590C1-715D-167F-B7C9-4725C6C2EE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5019" y="1826125"/>
            <a:ext cx="4393321" cy="3844944"/>
          </a:xfrm>
          <a:prstGeom prst="rect">
            <a:avLst/>
          </a:prstGeom>
        </p:spPr>
      </p:pic>
    </p:spTree>
    <p:extLst>
      <p:ext uri="{BB962C8B-B14F-4D97-AF65-F5344CB8AC3E}">
        <p14:creationId xmlns:p14="http://schemas.microsoft.com/office/powerpoint/2010/main" val="105519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Disclaimer</a:t>
            </a:r>
          </a:p>
        </p:txBody>
      </p:sp>
      <p:sp>
        <p:nvSpPr>
          <p:cNvPr id="3" name="Content Placeholder 2"/>
          <p:cNvSpPr>
            <a:spLocks noGrp="1"/>
          </p:cNvSpPr>
          <p:nvPr>
            <p:ph idx="1"/>
          </p:nvPr>
        </p:nvSpPr>
        <p:spPr/>
        <p:txBody>
          <a:bodyPr>
            <a:normAutofit/>
          </a:bodyPr>
          <a:lstStyle/>
          <a:p>
            <a:pPr marL="0" indent="0" algn="just">
              <a:buNone/>
            </a:pPr>
            <a:r>
              <a:rPr lang="en-US" dirty="0"/>
              <a:t>Due to nature of the course, various materials have compiled from different open source resources with some moderation. I sincerely acknowledge their hard work and contribution</a:t>
            </a:r>
          </a:p>
        </p:txBody>
      </p:sp>
      <p:sp>
        <p:nvSpPr>
          <p:cNvPr id="4" name="Slide Number Placeholder 3">
            <a:extLst>
              <a:ext uri="{FF2B5EF4-FFF2-40B4-BE49-F238E27FC236}">
                <a16:creationId xmlns:a16="http://schemas.microsoft.com/office/drawing/2014/main" id="{8C5730A2-842A-A749-8934-330257B719B8}"/>
              </a:ext>
            </a:extLst>
          </p:cNvPr>
          <p:cNvSpPr>
            <a:spLocks noGrp="1"/>
          </p:cNvSpPr>
          <p:nvPr>
            <p:ph type="sldNum" sz="quarter" idx="12"/>
          </p:nvPr>
        </p:nvSpPr>
        <p:spPr/>
        <p:txBody>
          <a:bodyPr/>
          <a:lstStyle/>
          <a:p>
            <a:fld id="{B20BAE8A-BB5C-499D-956E-1AE79ABD6EE1}" type="slidenum">
              <a:rPr lang="en-CA" smtClean="0"/>
              <a:t>21</a:t>
            </a:fld>
            <a:endParaRPr lang="en-CA"/>
          </a:p>
        </p:txBody>
      </p:sp>
      <p:sp>
        <p:nvSpPr>
          <p:cNvPr id="5" name="Footer Placeholder 4">
            <a:extLst>
              <a:ext uri="{FF2B5EF4-FFF2-40B4-BE49-F238E27FC236}">
                <a16:creationId xmlns:a16="http://schemas.microsoft.com/office/drawing/2014/main" id="{19484C61-72AF-6932-48E0-0E3D18649DE3}"/>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Tree>
    <p:extLst>
      <p:ext uri="{BB962C8B-B14F-4D97-AF65-F5344CB8AC3E}">
        <p14:creationId xmlns:p14="http://schemas.microsoft.com/office/powerpoint/2010/main" val="268955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EB824-E02C-63C0-384C-15E960FB6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833562"/>
            <a:ext cx="4572000" cy="3190875"/>
          </a:xfrm>
          <a:prstGeom prst="rect">
            <a:avLst/>
          </a:prstGeom>
        </p:spPr>
      </p:pic>
      <p:sp>
        <p:nvSpPr>
          <p:cNvPr id="2" name="Slide Number Placeholder 1">
            <a:extLst>
              <a:ext uri="{FF2B5EF4-FFF2-40B4-BE49-F238E27FC236}">
                <a16:creationId xmlns:a16="http://schemas.microsoft.com/office/drawing/2014/main" id="{5FE2ABC8-4751-51D3-EFE6-A7EF728E0614}"/>
              </a:ext>
            </a:extLst>
          </p:cNvPr>
          <p:cNvSpPr>
            <a:spLocks noGrp="1"/>
          </p:cNvSpPr>
          <p:nvPr>
            <p:ph type="sldNum" sz="quarter" idx="12"/>
          </p:nvPr>
        </p:nvSpPr>
        <p:spPr/>
        <p:txBody>
          <a:bodyPr/>
          <a:lstStyle/>
          <a:p>
            <a:fld id="{B20BAE8A-BB5C-499D-956E-1AE79ABD6EE1}" type="slidenum">
              <a:rPr lang="en-CA" smtClean="0"/>
              <a:t>22</a:t>
            </a:fld>
            <a:endParaRPr lang="en-CA"/>
          </a:p>
        </p:txBody>
      </p:sp>
      <p:sp>
        <p:nvSpPr>
          <p:cNvPr id="4" name="Footer Placeholder 3">
            <a:extLst>
              <a:ext uri="{FF2B5EF4-FFF2-40B4-BE49-F238E27FC236}">
                <a16:creationId xmlns:a16="http://schemas.microsoft.com/office/drawing/2014/main" id="{366BA228-0CEA-E345-FB61-82A35C17FE4B}"/>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Tree>
    <p:extLst>
      <p:ext uri="{BB962C8B-B14F-4D97-AF65-F5344CB8AC3E}">
        <p14:creationId xmlns:p14="http://schemas.microsoft.com/office/powerpoint/2010/main" val="2453824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D097-892B-0699-58CE-94CA5DD8543D}"/>
              </a:ext>
            </a:extLst>
          </p:cNvPr>
          <p:cNvSpPr>
            <a:spLocks noGrp="1"/>
          </p:cNvSpPr>
          <p:nvPr>
            <p:ph type="title"/>
          </p:nvPr>
        </p:nvSpPr>
        <p:spPr/>
        <p:txBody>
          <a:bodyPr/>
          <a:lstStyle/>
          <a:p>
            <a:r>
              <a:rPr lang="en-US" b="1" dirty="0"/>
              <a:t>Agenda</a:t>
            </a:r>
            <a:endParaRPr lang="en-CA" b="1" dirty="0"/>
          </a:p>
        </p:txBody>
      </p:sp>
      <p:sp>
        <p:nvSpPr>
          <p:cNvPr id="4" name="Slide Number Placeholder 3">
            <a:extLst>
              <a:ext uri="{FF2B5EF4-FFF2-40B4-BE49-F238E27FC236}">
                <a16:creationId xmlns:a16="http://schemas.microsoft.com/office/drawing/2014/main" id="{F17D1F23-9C93-956F-569C-D3D1F8C0E0B0}"/>
              </a:ext>
            </a:extLst>
          </p:cNvPr>
          <p:cNvSpPr>
            <a:spLocks noGrp="1"/>
          </p:cNvSpPr>
          <p:nvPr>
            <p:ph type="sldNum" sz="quarter" idx="12"/>
          </p:nvPr>
        </p:nvSpPr>
        <p:spPr/>
        <p:txBody>
          <a:bodyPr/>
          <a:lstStyle/>
          <a:p>
            <a:fld id="{B20BAE8A-BB5C-499D-956E-1AE79ABD6EE1}" type="slidenum">
              <a:rPr lang="en-CA" smtClean="0"/>
              <a:t>3</a:t>
            </a:fld>
            <a:endParaRPr lang="en-CA"/>
          </a:p>
        </p:txBody>
      </p:sp>
      <p:sp>
        <p:nvSpPr>
          <p:cNvPr id="5" name="Footer Placeholder 4">
            <a:extLst>
              <a:ext uri="{FF2B5EF4-FFF2-40B4-BE49-F238E27FC236}">
                <a16:creationId xmlns:a16="http://schemas.microsoft.com/office/drawing/2014/main" id="{702DC149-3EEB-C9E2-037A-654D09FAA93D}"/>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6" name="TextBox 5">
            <a:extLst>
              <a:ext uri="{FF2B5EF4-FFF2-40B4-BE49-F238E27FC236}">
                <a16:creationId xmlns:a16="http://schemas.microsoft.com/office/drawing/2014/main" id="{4D80E30F-5056-B03E-2F87-4AAB69F37381}"/>
              </a:ext>
            </a:extLst>
          </p:cNvPr>
          <p:cNvSpPr txBox="1"/>
          <p:nvPr/>
        </p:nvSpPr>
        <p:spPr>
          <a:xfrm>
            <a:off x="765699" y="1485192"/>
            <a:ext cx="6094520" cy="2246769"/>
          </a:xfrm>
          <a:prstGeom prst="rect">
            <a:avLst/>
          </a:prstGeom>
          <a:noFill/>
        </p:spPr>
        <p:txBody>
          <a:bodyPr wrap="square">
            <a:spAutoFit/>
          </a:bodyPr>
          <a:lstStyle/>
          <a:p>
            <a:pPr marL="285750" indent="-285750">
              <a:buFont typeface="Arial" panose="020B0604020202020204" pitchFamily="34" charset="0"/>
              <a:buChar char="•"/>
            </a:pPr>
            <a:r>
              <a:rPr lang="en-CA" sz="2800" dirty="0"/>
              <a:t>Image Gradients</a:t>
            </a:r>
          </a:p>
          <a:p>
            <a:pPr marL="285750" indent="-285750">
              <a:buFont typeface="Arial" panose="020B0604020202020204" pitchFamily="34" charset="0"/>
              <a:buChar char="•"/>
            </a:pPr>
            <a:r>
              <a:rPr lang="en-CA" sz="2800" dirty="0"/>
              <a:t>Corner Detection</a:t>
            </a:r>
          </a:p>
          <a:p>
            <a:pPr marL="285750" indent="-285750">
              <a:buFont typeface="Arial" panose="020B0604020202020204" pitchFamily="34" charset="0"/>
              <a:buChar char="•"/>
            </a:pPr>
            <a:r>
              <a:rPr lang="en-CA" sz="2800" dirty="0"/>
              <a:t>Optical Character Recognition(OCR)</a:t>
            </a:r>
          </a:p>
          <a:p>
            <a:pPr marL="285750" indent="-285750">
              <a:buFont typeface="Arial" panose="020B0604020202020204" pitchFamily="34" charset="0"/>
              <a:buChar char="•"/>
            </a:pPr>
            <a:r>
              <a:rPr lang="en-CA" sz="2800" dirty="0"/>
              <a:t>Simple Shape Detection</a:t>
            </a:r>
          </a:p>
          <a:p>
            <a:pPr marL="285750" indent="-285750">
              <a:buFont typeface="Arial" panose="020B0604020202020204" pitchFamily="34" charset="0"/>
              <a:buChar char="•"/>
            </a:pPr>
            <a:r>
              <a:rPr lang="en-CA" sz="2800" dirty="0"/>
              <a:t>Face detection</a:t>
            </a:r>
          </a:p>
        </p:txBody>
      </p:sp>
    </p:spTree>
    <p:extLst>
      <p:ext uri="{BB962C8B-B14F-4D97-AF65-F5344CB8AC3E}">
        <p14:creationId xmlns:p14="http://schemas.microsoft.com/office/powerpoint/2010/main" val="4190115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37943-194F-CD39-6F71-EE8C73791856}"/>
              </a:ext>
            </a:extLst>
          </p:cNvPr>
          <p:cNvSpPr>
            <a:spLocks noGrp="1"/>
          </p:cNvSpPr>
          <p:nvPr>
            <p:ph type="title"/>
          </p:nvPr>
        </p:nvSpPr>
        <p:spPr>
          <a:xfrm>
            <a:off x="838200" y="365126"/>
            <a:ext cx="10515600" cy="850906"/>
          </a:xfrm>
        </p:spPr>
        <p:txBody>
          <a:bodyPr/>
          <a:lstStyle/>
          <a:p>
            <a:r>
              <a:rPr lang="en-US" b="1" dirty="0"/>
              <a:t>Critical Path</a:t>
            </a:r>
            <a:endParaRPr lang="en-CA" b="1" dirty="0"/>
          </a:p>
        </p:txBody>
      </p:sp>
      <p:sp>
        <p:nvSpPr>
          <p:cNvPr id="4" name="Slide Number Placeholder 3">
            <a:extLst>
              <a:ext uri="{FF2B5EF4-FFF2-40B4-BE49-F238E27FC236}">
                <a16:creationId xmlns:a16="http://schemas.microsoft.com/office/drawing/2014/main" id="{DE789FA6-55D4-1B69-1CC0-3929CB8D531F}"/>
              </a:ext>
            </a:extLst>
          </p:cNvPr>
          <p:cNvSpPr>
            <a:spLocks noGrp="1"/>
          </p:cNvSpPr>
          <p:nvPr>
            <p:ph type="sldNum" sz="quarter" idx="12"/>
          </p:nvPr>
        </p:nvSpPr>
        <p:spPr/>
        <p:txBody>
          <a:bodyPr/>
          <a:lstStyle/>
          <a:p>
            <a:fld id="{B20BAE8A-BB5C-499D-956E-1AE79ABD6EE1}" type="slidenum">
              <a:rPr lang="en-CA" smtClean="0"/>
              <a:t>4</a:t>
            </a:fld>
            <a:endParaRPr lang="en-CA"/>
          </a:p>
        </p:txBody>
      </p:sp>
      <p:sp>
        <p:nvSpPr>
          <p:cNvPr id="8" name="Footer Placeholder 7">
            <a:extLst>
              <a:ext uri="{FF2B5EF4-FFF2-40B4-BE49-F238E27FC236}">
                <a16:creationId xmlns:a16="http://schemas.microsoft.com/office/drawing/2014/main" id="{D125DDB6-E177-2771-30DB-A91CC7B3D712}"/>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pic>
        <p:nvPicPr>
          <p:cNvPr id="5" name="Picture 4">
            <a:extLst>
              <a:ext uri="{FF2B5EF4-FFF2-40B4-BE49-F238E27FC236}">
                <a16:creationId xmlns:a16="http://schemas.microsoft.com/office/drawing/2014/main" id="{1BF87CA4-72C5-592E-DDC4-28830DEA1806}"/>
              </a:ext>
            </a:extLst>
          </p:cNvPr>
          <p:cNvPicPr>
            <a:picLocks noChangeAspect="1"/>
          </p:cNvPicPr>
          <p:nvPr/>
        </p:nvPicPr>
        <p:blipFill>
          <a:blip r:embed="rId2"/>
          <a:stretch>
            <a:fillRect/>
          </a:stretch>
        </p:blipFill>
        <p:spPr>
          <a:xfrm>
            <a:off x="956540" y="1384896"/>
            <a:ext cx="5715798" cy="2934109"/>
          </a:xfrm>
          <a:prstGeom prst="rect">
            <a:avLst/>
          </a:prstGeom>
        </p:spPr>
      </p:pic>
    </p:spTree>
    <p:extLst>
      <p:ext uri="{BB962C8B-B14F-4D97-AF65-F5344CB8AC3E}">
        <p14:creationId xmlns:p14="http://schemas.microsoft.com/office/powerpoint/2010/main" val="2422578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197B-8F96-24EB-A7CF-50CF7C686528}"/>
              </a:ext>
            </a:extLst>
          </p:cNvPr>
          <p:cNvSpPr>
            <a:spLocks noGrp="1"/>
          </p:cNvSpPr>
          <p:nvPr>
            <p:ph type="title"/>
          </p:nvPr>
        </p:nvSpPr>
        <p:spPr>
          <a:xfrm>
            <a:off x="838200" y="2859750"/>
            <a:ext cx="10515600" cy="1325563"/>
          </a:xfrm>
        </p:spPr>
        <p:txBody>
          <a:bodyPr/>
          <a:lstStyle/>
          <a:p>
            <a:pPr algn="ctr"/>
            <a:r>
              <a:rPr lang="en-CA" b="1" dirty="0"/>
              <a:t>Image Gradients</a:t>
            </a:r>
          </a:p>
        </p:txBody>
      </p:sp>
      <p:sp>
        <p:nvSpPr>
          <p:cNvPr id="3" name="Footer Placeholder 2">
            <a:extLst>
              <a:ext uri="{FF2B5EF4-FFF2-40B4-BE49-F238E27FC236}">
                <a16:creationId xmlns:a16="http://schemas.microsoft.com/office/drawing/2014/main" id="{F2F66965-C8B2-606E-4AAC-A6FD092148BF}"/>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2A7B98AB-BCAC-7115-315A-C404406F0F65}"/>
              </a:ext>
            </a:extLst>
          </p:cNvPr>
          <p:cNvSpPr>
            <a:spLocks noGrp="1"/>
          </p:cNvSpPr>
          <p:nvPr>
            <p:ph type="sldNum" sz="quarter" idx="12"/>
          </p:nvPr>
        </p:nvSpPr>
        <p:spPr/>
        <p:txBody>
          <a:bodyPr/>
          <a:lstStyle/>
          <a:p>
            <a:fld id="{B20BAE8A-BB5C-499D-956E-1AE79ABD6EE1}" type="slidenum">
              <a:rPr lang="en-CA" smtClean="0"/>
              <a:t>5</a:t>
            </a:fld>
            <a:endParaRPr lang="en-CA"/>
          </a:p>
        </p:txBody>
      </p:sp>
    </p:spTree>
    <p:extLst>
      <p:ext uri="{BB962C8B-B14F-4D97-AF65-F5344CB8AC3E}">
        <p14:creationId xmlns:p14="http://schemas.microsoft.com/office/powerpoint/2010/main" val="411626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F184-10EB-83F1-92CA-75BA70D0B243}"/>
              </a:ext>
            </a:extLst>
          </p:cNvPr>
          <p:cNvSpPr>
            <a:spLocks noGrp="1"/>
          </p:cNvSpPr>
          <p:nvPr>
            <p:ph type="title"/>
          </p:nvPr>
        </p:nvSpPr>
        <p:spPr>
          <a:xfrm>
            <a:off x="838200" y="136525"/>
            <a:ext cx="10515600" cy="777875"/>
          </a:xfrm>
        </p:spPr>
        <p:txBody>
          <a:bodyPr>
            <a:normAutofit/>
          </a:bodyPr>
          <a:lstStyle/>
          <a:p>
            <a:r>
              <a:rPr lang="en-CA" b="1" dirty="0"/>
              <a:t>Image Gradients</a:t>
            </a:r>
          </a:p>
        </p:txBody>
      </p:sp>
      <p:sp>
        <p:nvSpPr>
          <p:cNvPr id="3" name="Footer Placeholder 2">
            <a:extLst>
              <a:ext uri="{FF2B5EF4-FFF2-40B4-BE49-F238E27FC236}">
                <a16:creationId xmlns:a16="http://schemas.microsoft.com/office/drawing/2014/main" id="{BB1E227E-5833-962B-270E-0AEE43657DA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CE2C45F2-F9E1-D71F-6B50-217AB6728DE3}"/>
              </a:ext>
            </a:extLst>
          </p:cNvPr>
          <p:cNvSpPr>
            <a:spLocks noGrp="1"/>
          </p:cNvSpPr>
          <p:nvPr>
            <p:ph type="sldNum" sz="quarter" idx="12"/>
          </p:nvPr>
        </p:nvSpPr>
        <p:spPr/>
        <p:txBody>
          <a:bodyPr/>
          <a:lstStyle/>
          <a:p>
            <a:fld id="{B20BAE8A-BB5C-499D-956E-1AE79ABD6EE1}" type="slidenum">
              <a:rPr lang="en-CA" smtClean="0"/>
              <a:t>6</a:t>
            </a:fld>
            <a:endParaRPr lang="en-CA"/>
          </a:p>
        </p:txBody>
      </p:sp>
      <p:sp>
        <p:nvSpPr>
          <p:cNvPr id="6" name="TextBox 5">
            <a:extLst>
              <a:ext uri="{FF2B5EF4-FFF2-40B4-BE49-F238E27FC236}">
                <a16:creationId xmlns:a16="http://schemas.microsoft.com/office/drawing/2014/main" id="{94DD8FF1-4E42-A2DE-4038-82BAA55754E4}"/>
              </a:ext>
            </a:extLst>
          </p:cNvPr>
          <p:cNvSpPr txBox="1"/>
          <p:nvPr/>
        </p:nvSpPr>
        <p:spPr>
          <a:xfrm>
            <a:off x="838199" y="914400"/>
            <a:ext cx="10747159" cy="646331"/>
          </a:xfrm>
          <a:prstGeom prst="rect">
            <a:avLst/>
          </a:prstGeom>
          <a:noFill/>
        </p:spPr>
        <p:txBody>
          <a:bodyPr wrap="square">
            <a:spAutoFit/>
          </a:bodyPr>
          <a:lstStyle/>
          <a:p>
            <a:pPr marL="285750" indent="-285750">
              <a:buFont typeface="Arial" panose="020B0604020202020204" pitchFamily="34" charset="0"/>
              <a:buChar char="•"/>
            </a:pPr>
            <a:r>
              <a:rPr lang="en-CA" dirty="0"/>
              <a:t>An image gradient is a directional change in the intensity or color in an image. </a:t>
            </a:r>
          </a:p>
          <a:p>
            <a:pPr marL="285750" indent="-285750">
              <a:buFont typeface="Arial" panose="020B0604020202020204" pitchFamily="34" charset="0"/>
              <a:buChar char="•"/>
            </a:pPr>
            <a:r>
              <a:rPr lang="en-CA" dirty="0"/>
              <a:t>The gradient of the image is one of the fundamental building blocks in image processing.</a:t>
            </a:r>
          </a:p>
        </p:txBody>
      </p:sp>
      <p:sp>
        <p:nvSpPr>
          <p:cNvPr id="8" name="TextBox 7">
            <a:extLst>
              <a:ext uri="{FF2B5EF4-FFF2-40B4-BE49-F238E27FC236}">
                <a16:creationId xmlns:a16="http://schemas.microsoft.com/office/drawing/2014/main" id="{46330C18-DEFB-3484-E4B0-2F7018AE7DBD}"/>
              </a:ext>
            </a:extLst>
          </p:cNvPr>
          <p:cNvSpPr txBox="1"/>
          <p:nvPr/>
        </p:nvSpPr>
        <p:spPr>
          <a:xfrm>
            <a:off x="838198" y="1838549"/>
            <a:ext cx="10090213" cy="369332"/>
          </a:xfrm>
          <a:prstGeom prst="rect">
            <a:avLst/>
          </a:prstGeom>
          <a:noFill/>
        </p:spPr>
        <p:txBody>
          <a:bodyPr wrap="square">
            <a:spAutoFit/>
          </a:bodyPr>
          <a:lstStyle/>
          <a:p>
            <a:pPr marL="285750" indent="-285750">
              <a:buFont typeface="Arial" panose="020B0604020202020204" pitchFamily="34" charset="0"/>
              <a:buChar char="•"/>
            </a:pPr>
            <a:r>
              <a:rPr lang="en-CA" dirty="0"/>
              <a:t>The gradient can be defined as the change in the direction of the intensity level of an image.</a:t>
            </a:r>
          </a:p>
        </p:txBody>
      </p:sp>
      <p:pic>
        <p:nvPicPr>
          <p:cNvPr id="10" name="Picture 9">
            <a:extLst>
              <a:ext uri="{FF2B5EF4-FFF2-40B4-BE49-F238E27FC236}">
                <a16:creationId xmlns:a16="http://schemas.microsoft.com/office/drawing/2014/main" id="{1825C336-F587-9953-A42F-E87D60888EFC}"/>
              </a:ext>
            </a:extLst>
          </p:cNvPr>
          <p:cNvPicPr>
            <a:picLocks noChangeAspect="1"/>
          </p:cNvPicPr>
          <p:nvPr/>
        </p:nvPicPr>
        <p:blipFill>
          <a:blip r:embed="rId2"/>
          <a:stretch>
            <a:fillRect/>
          </a:stretch>
        </p:blipFill>
        <p:spPr>
          <a:xfrm>
            <a:off x="2568141" y="2513732"/>
            <a:ext cx="6630325" cy="3086531"/>
          </a:xfrm>
          <a:prstGeom prst="rect">
            <a:avLst/>
          </a:prstGeom>
        </p:spPr>
      </p:pic>
      <p:sp>
        <p:nvSpPr>
          <p:cNvPr id="12" name="TextBox 11">
            <a:extLst>
              <a:ext uri="{FF2B5EF4-FFF2-40B4-BE49-F238E27FC236}">
                <a16:creationId xmlns:a16="http://schemas.microsoft.com/office/drawing/2014/main" id="{796C32B8-5CDB-B7AA-F1BE-7FEA819409A5}"/>
              </a:ext>
            </a:extLst>
          </p:cNvPr>
          <p:cNvSpPr txBox="1"/>
          <p:nvPr/>
        </p:nvSpPr>
        <p:spPr>
          <a:xfrm>
            <a:off x="715760" y="5615582"/>
            <a:ext cx="10869597" cy="646331"/>
          </a:xfrm>
          <a:prstGeom prst="rect">
            <a:avLst/>
          </a:prstGeom>
          <a:noFill/>
        </p:spPr>
        <p:txBody>
          <a:bodyPr wrap="square">
            <a:spAutoFit/>
          </a:bodyPr>
          <a:lstStyle/>
          <a:p>
            <a:pPr marL="285750" indent="-285750">
              <a:buFont typeface="Arial" panose="020B0604020202020204" pitchFamily="34" charset="0"/>
              <a:buChar char="•"/>
            </a:pPr>
            <a:r>
              <a:rPr lang="en-CA" dirty="0"/>
              <a:t>So, the gradient helps us measure how the image changes and based on sharp changes in the intensity levels; it detects the presence of an edge.</a:t>
            </a:r>
          </a:p>
        </p:txBody>
      </p:sp>
    </p:spTree>
    <p:extLst>
      <p:ext uri="{BB962C8B-B14F-4D97-AF65-F5344CB8AC3E}">
        <p14:creationId xmlns:p14="http://schemas.microsoft.com/office/powerpoint/2010/main" val="1866089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F184-10EB-83F1-92CA-75BA70D0B243}"/>
              </a:ext>
            </a:extLst>
          </p:cNvPr>
          <p:cNvSpPr>
            <a:spLocks noGrp="1"/>
          </p:cNvSpPr>
          <p:nvPr>
            <p:ph type="title"/>
          </p:nvPr>
        </p:nvSpPr>
        <p:spPr>
          <a:xfrm>
            <a:off x="838200" y="136525"/>
            <a:ext cx="10515600" cy="777875"/>
          </a:xfrm>
        </p:spPr>
        <p:txBody>
          <a:bodyPr>
            <a:normAutofit/>
          </a:bodyPr>
          <a:lstStyle/>
          <a:p>
            <a:r>
              <a:rPr lang="en-CA" b="1" dirty="0"/>
              <a:t>Image Gradients</a:t>
            </a:r>
          </a:p>
        </p:txBody>
      </p:sp>
      <p:sp>
        <p:nvSpPr>
          <p:cNvPr id="3" name="Footer Placeholder 2">
            <a:extLst>
              <a:ext uri="{FF2B5EF4-FFF2-40B4-BE49-F238E27FC236}">
                <a16:creationId xmlns:a16="http://schemas.microsoft.com/office/drawing/2014/main" id="{BB1E227E-5833-962B-270E-0AEE43657DA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CE2C45F2-F9E1-D71F-6B50-217AB6728DE3}"/>
              </a:ext>
            </a:extLst>
          </p:cNvPr>
          <p:cNvSpPr>
            <a:spLocks noGrp="1"/>
          </p:cNvSpPr>
          <p:nvPr>
            <p:ph type="sldNum" sz="quarter" idx="12"/>
          </p:nvPr>
        </p:nvSpPr>
        <p:spPr/>
        <p:txBody>
          <a:bodyPr/>
          <a:lstStyle/>
          <a:p>
            <a:fld id="{B20BAE8A-BB5C-499D-956E-1AE79ABD6EE1}" type="slidenum">
              <a:rPr lang="en-CA" smtClean="0"/>
              <a:t>7</a:t>
            </a:fld>
            <a:endParaRPr lang="en-CA"/>
          </a:p>
        </p:txBody>
      </p:sp>
      <p:sp>
        <p:nvSpPr>
          <p:cNvPr id="6" name="TextBox 5">
            <a:extLst>
              <a:ext uri="{FF2B5EF4-FFF2-40B4-BE49-F238E27FC236}">
                <a16:creationId xmlns:a16="http://schemas.microsoft.com/office/drawing/2014/main" id="{EB6B9988-78F7-1627-3FC0-6FB54C3260F6}"/>
              </a:ext>
            </a:extLst>
          </p:cNvPr>
          <p:cNvSpPr txBox="1"/>
          <p:nvPr/>
        </p:nvSpPr>
        <p:spPr>
          <a:xfrm>
            <a:off x="774577" y="996920"/>
            <a:ext cx="10970580" cy="923330"/>
          </a:xfrm>
          <a:prstGeom prst="rect">
            <a:avLst/>
          </a:prstGeom>
          <a:noFill/>
        </p:spPr>
        <p:txBody>
          <a:bodyPr wrap="square">
            <a:spAutoFit/>
          </a:bodyPr>
          <a:lstStyle/>
          <a:p>
            <a:pPr marL="285750" indent="-285750">
              <a:buFont typeface="Arial" panose="020B0604020202020204" pitchFamily="34" charset="0"/>
              <a:buChar char="•"/>
            </a:pPr>
            <a:r>
              <a:rPr lang="en-CA" dirty="0"/>
              <a:t>Image gradient is used to extract information from an image. It is one of the fundamental building blocks in image processing and edge detection. The main application of image gradient is in edge detection. Many algorithms, such as Canny Edge Detection, use image gradients for detecting edges.</a:t>
            </a:r>
          </a:p>
        </p:txBody>
      </p:sp>
      <p:pic>
        <p:nvPicPr>
          <p:cNvPr id="8" name="Picture 7">
            <a:extLst>
              <a:ext uri="{FF2B5EF4-FFF2-40B4-BE49-F238E27FC236}">
                <a16:creationId xmlns:a16="http://schemas.microsoft.com/office/drawing/2014/main" id="{8FB00713-9721-F1D4-44E7-84DF6E9F012E}"/>
              </a:ext>
            </a:extLst>
          </p:cNvPr>
          <p:cNvPicPr>
            <a:picLocks noChangeAspect="1"/>
          </p:cNvPicPr>
          <p:nvPr/>
        </p:nvPicPr>
        <p:blipFill>
          <a:blip r:embed="rId2"/>
          <a:stretch>
            <a:fillRect/>
          </a:stretch>
        </p:blipFill>
        <p:spPr>
          <a:xfrm>
            <a:off x="1115963" y="1920250"/>
            <a:ext cx="2467319" cy="2619741"/>
          </a:xfrm>
          <a:prstGeom prst="rect">
            <a:avLst/>
          </a:prstGeom>
        </p:spPr>
      </p:pic>
      <p:sp>
        <p:nvSpPr>
          <p:cNvPr id="10" name="TextBox 9">
            <a:extLst>
              <a:ext uri="{FF2B5EF4-FFF2-40B4-BE49-F238E27FC236}">
                <a16:creationId xmlns:a16="http://schemas.microsoft.com/office/drawing/2014/main" id="{C79BE1EE-9492-6B9F-8A02-0B93DAECE8C4}"/>
              </a:ext>
            </a:extLst>
          </p:cNvPr>
          <p:cNvSpPr txBox="1"/>
          <p:nvPr/>
        </p:nvSpPr>
        <p:spPr>
          <a:xfrm>
            <a:off x="3583282" y="2392506"/>
            <a:ext cx="6094520" cy="646331"/>
          </a:xfrm>
          <a:prstGeom prst="rect">
            <a:avLst/>
          </a:prstGeom>
          <a:noFill/>
        </p:spPr>
        <p:txBody>
          <a:bodyPr wrap="square">
            <a:spAutoFit/>
          </a:bodyPr>
          <a:lstStyle/>
          <a:p>
            <a:r>
              <a:rPr lang="en-CA" dirty="0"/>
              <a:t>In this image there is a change in intensity levels only in the horizontal direction and no change in the y direction. </a:t>
            </a:r>
          </a:p>
        </p:txBody>
      </p:sp>
      <p:pic>
        <p:nvPicPr>
          <p:cNvPr id="12" name="Picture 11">
            <a:extLst>
              <a:ext uri="{FF2B5EF4-FFF2-40B4-BE49-F238E27FC236}">
                <a16:creationId xmlns:a16="http://schemas.microsoft.com/office/drawing/2014/main" id="{C89076B3-81BB-9376-13F7-3F8FBB8A4CE0}"/>
              </a:ext>
            </a:extLst>
          </p:cNvPr>
          <p:cNvPicPr>
            <a:picLocks noChangeAspect="1"/>
          </p:cNvPicPr>
          <p:nvPr/>
        </p:nvPicPr>
        <p:blipFill>
          <a:blip r:embed="rId3"/>
          <a:stretch>
            <a:fillRect/>
          </a:stretch>
        </p:blipFill>
        <p:spPr>
          <a:xfrm>
            <a:off x="8638796" y="3927235"/>
            <a:ext cx="2715004" cy="1933845"/>
          </a:xfrm>
          <a:prstGeom prst="rect">
            <a:avLst/>
          </a:prstGeom>
        </p:spPr>
      </p:pic>
      <p:sp>
        <p:nvSpPr>
          <p:cNvPr id="14" name="TextBox 13">
            <a:extLst>
              <a:ext uri="{FF2B5EF4-FFF2-40B4-BE49-F238E27FC236}">
                <a16:creationId xmlns:a16="http://schemas.microsoft.com/office/drawing/2014/main" id="{7FB41640-8508-5E68-0D0B-21CE1CDB8786}"/>
              </a:ext>
            </a:extLst>
          </p:cNvPr>
          <p:cNvSpPr txBox="1"/>
          <p:nvPr/>
        </p:nvSpPr>
        <p:spPr>
          <a:xfrm>
            <a:off x="3482266" y="4712095"/>
            <a:ext cx="5697245" cy="646331"/>
          </a:xfrm>
          <a:prstGeom prst="rect">
            <a:avLst/>
          </a:prstGeom>
          <a:noFill/>
        </p:spPr>
        <p:txBody>
          <a:bodyPr wrap="square">
            <a:spAutoFit/>
          </a:bodyPr>
          <a:lstStyle/>
          <a:p>
            <a:r>
              <a:rPr lang="en-CA" dirty="0"/>
              <a:t>Here we can see that there is no change in the horizontal direction of the image.</a:t>
            </a:r>
          </a:p>
        </p:txBody>
      </p:sp>
    </p:spTree>
    <p:extLst>
      <p:ext uri="{BB962C8B-B14F-4D97-AF65-F5344CB8AC3E}">
        <p14:creationId xmlns:p14="http://schemas.microsoft.com/office/powerpoint/2010/main" val="190516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F184-10EB-83F1-92CA-75BA70D0B243}"/>
              </a:ext>
            </a:extLst>
          </p:cNvPr>
          <p:cNvSpPr>
            <a:spLocks noGrp="1"/>
          </p:cNvSpPr>
          <p:nvPr>
            <p:ph type="title"/>
          </p:nvPr>
        </p:nvSpPr>
        <p:spPr>
          <a:xfrm>
            <a:off x="838200" y="136525"/>
            <a:ext cx="10515600" cy="777875"/>
          </a:xfrm>
        </p:spPr>
        <p:txBody>
          <a:bodyPr>
            <a:normAutofit/>
          </a:bodyPr>
          <a:lstStyle/>
          <a:p>
            <a:r>
              <a:rPr lang="en-CA" b="1" dirty="0"/>
              <a:t>Image Gradients</a:t>
            </a:r>
          </a:p>
        </p:txBody>
      </p:sp>
      <p:sp>
        <p:nvSpPr>
          <p:cNvPr id="3" name="Footer Placeholder 2">
            <a:extLst>
              <a:ext uri="{FF2B5EF4-FFF2-40B4-BE49-F238E27FC236}">
                <a16:creationId xmlns:a16="http://schemas.microsoft.com/office/drawing/2014/main" id="{BB1E227E-5833-962B-270E-0AEE43657DA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CE2C45F2-F9E1-D71F-6B50-217AB6728DE3}"/>
              </a:ext>
            </a:extLst>
          </p:cNvPr>
          <p:cNvSpPr>
            <a:spLocks noGrp="1"/>
          </p:cNvSpPr>
          <p:nvPr>
            <p:ph type="sldNum" sz="quarter" idx="12"/>
          </p:nvPr>
        </p:nvSpPr>
        <p:spPr/>
        <p:txBody>
          <a:bodyPr/>
          <a:lstStyle/>
          <a:p>
            <a:fld id="{B20BAE8A-BB5C-499D-956E-1AE79ABD6EE1}" type="slidenum">
              <a:rPr lang="en-CA" smtClean="0"/>
              <a:t>8</a:t>
            </a:fld>
            <a:endParaRPr lang="en-CA"/>
          </a:p>
        </p:txBody>
      </p:sp>
      <p:pic>
        <p:nvPicPr>
          <p:cNvPr id="6" name="Picture 5">
            <a:extLst>
              <a:ext uri="{FF2B5EF4-FFF2-40B4-BE49-F238E27FC236}">
                <a16:creationId xmlns:a16="http://schemas.microsoft.com/office/drawing/2014/main" id="{388E61E5-7A59-EE4A-3DAD-70CFDDEADE8F}"/>
              </a:ext>
            </a:extLst>
          </p:cNvPr>
          <p:cNvPicPr>
            <a:picLocks noChangeAspect="1"/>
          </p:cNvPicPr>
          <p:nvPr/>
        </p:nvPicPr>
        <p:blipFill>
          <a:blip r:embed="rId2"/>
          <a:stretch>
            <a:fillRect/>
          </a:stretch>
        </p:blipFill>
        <p:spPr>
          <a:xfrm>
            <a:off x="838200" y="914401"/>
            <a:ext cx="2508682" cy="2587904"/>
          </a:xfrm>
          <a:prstGeom prst="rect">
            <a:avLst/>
          </a:prstGeom>
        </p:spPr>
      </p:pic>
      <p:sp>
        <p:nvSpPr>
          <p:cNvPr id="8" name="TextBox 7">
            <a:extLst>
              <a:ext uri="{FF2B5EF4-FFF2-40B4-BE49-F238E27FC236}">
                <a16:creationId xmlns:a16="http://schemas.microsoft.com/office/drawing/2014/main" id="{E469E6C9-A344-3F41-B518-5ED65EC74426}"/>
              </a:ext>
            </a:extLst>
          </p:cNvPr>
          <p:cNvSpPr txBox="1"/>
          <p:nvPr/>
        </p:nvSpPr>
        <p:spPr>
          <a:xfrm>
            <a:off x="3757473" y="1767527"/>
            <a:ext cx="6094520" cy="646331"/>
          </a:xfrm>
          <a:prstGeom prst="rect">
            <a:avLst/>
          </a:prstGeom>
          <a:noFill/>
        </p:spPr>
        <p:txBody>
          <a:bodyPr wrap="square">
            <a:spAutoFit/>
          </a:bodyPr>
          <a:lstStyle/>
          <a:p>
            <a:r>
              <a:rPr lang="en-CA" dirty="0"/>
              <a:t>Here there is a change in the intensity level in both the direction of the image. </a:t>
            </a:r>
          </a:p>
        </p:txBody>
      </p:sp>
      <p:sp>
        <p:nvSpPr>
          <p:cNvPr id="10" name="TextBox 9">
            <a:extLst>
              <a:ext uri="{FF2B5EF4-FFF2-40B4-BE49-F238E27FC236}">
                <a16:creationId xmlns:a16="http://schemas.microsoft.com/office/drawing/2014/main" id="{7E217BE0-3BF0-1652-3B17-E8AD736FF3B6}"/>
              </a:ext>
            </a:extLst>
          </p:cNvPr>
          <p:cNvSpPr txBox="1"/>
          <p:nvPr/>
        </p:nvSpPr>
        <p:spPr>
          <a:xfrm>
            <a:off x="838199" y="3859074"/>
            <a:ext cx="10418685" cy="923330"/>
          </a:xfrm>
          <a:prstGeom prst="rect">
            <a:avLst/>
          </a:prstGeom>
          <a:noFill/>
        </p:spPr>
        <p:txBody>
          <a:bodyPr wrap="square">
            <a:spAutoFit/>
          </a:bodyPr>
          <a:lstStyle/>
          <a:p>
            <a:r>
              <a:rPr lang="en-CA" dirty="0"/>
              <a:t>Gradients have</a:t>
            </a:r>
          </a:p>
          <a:p>
            <a:r>
              <a:rPr lang="en-CA" dirty="0"/>
              <a:t>    Gradient magnitude</a:t>
            </a:r>
          </a:p>
          <a:p>
            <a:r>
              <a:rPr lang="en-CA" dirty="0"/>
              <a:t>    Gradient orientation</a:t>
            </a:r>
          </a:p>
        </p:txBody>
      </p:sp>
      <p:sp>
        <p:nvSpPr>
          <p:cNvPr id="12" name="TextBox 11">
            <a:extLst>
              <a:ext uri="{FF2B5EF4-FFF2-40B4-BE49-F238E27FC236}">
                <a16:creationId xmlns:a16="http://schemas.microsoft.com/office/drawing/2014/main" id="{8BDED029-1742-14EA-B087-188B765353A2}"/>
              </a:ext>
            </a:extLst>
          </p:cNvPr>
          <p:cNvSpPr txBox="1"/>
          <p:nvPr/>
        </p:nvSpPr>
        <p:spPr>
          <a:xfrm>
            <a:off x="838199" y="4939514"/>
            <a:ext cx="10809304" cy="369332"/>
          </a:xfrm>
          <a:prstGeom prst="rect">
            <a:avLst/>
          </a:prstGeom>
          <a:noFill/>
        </p:spPr>
        <p:txBody>
          <a:bodyPr wrap="square">
            <a:spAutoFit/>
          </a:bodyPr>
          <a:lstStyle/>
          <a:p>
            <a:r>
              <a:rPr lang="en-CA" dirty="0"/>
              <a:t>Gradient magnitude represents the strength of the change in the intensity level of the image. </a:t>
            </a:r>
          </a:p>
        </p:txBody>
      </p:sp>
      <p:pic>
        <p:nvPicPr>
          <p:cNvPr id="14" name="Picture 13">
            <a:extLst>
              <a:ext uri="{FF2B5EF4-FFF2-40B4-BE49-F238E27FC236}">
                <a16:creationId xmlns:a16="http://schemas.microsoft.com/office/drawing/2014/main" id="{6B492295-86EF-DA80-639D-5B88FF219756}"/>
              </a:ext>
            </a:extLst>
          </p:cNvPr>
          <p:cNvPicPr>
            <a:picLocks noChangeAspect="1"/>
          </p:cNvPicPr>
          <p:nvPr/>
        </p:nvPicPr>
        <p:blipFill>
          <a:blip r:embed="rId3"/>
          <a:stretch>
            <a:fillRect/>
          </a:stretch>
        </p:blipFill>
        <p:spPr>
          <a:xfrm>
            <a:off x="3346882" y="5375334"/>
            <a:ext cx="4477375" cy="457264"/>
          </a:xfrm>
          <a:prstGeom prst="rect">
            <a:avLst/>
          </a:prstGeom>
        </p:spPr>
      </p:pic>
      <p:sp>
        <p:nvSpPr>
          <p:cNvPr id="16" name="TextBox 15">
            <a:extLst>
              <a:ext uri="{FF2B5EF4-FFF2-40B4-BE49-F238E27FC236}">
                <a16:creationId xmlns:a16="http://schemas.microsoft.com/office/drawing/2014/main" id="{8DCF4487-0079-6A8C-F8A1-466ECD7CB871}"/>
              </a:ext>
            </a:extLst>
          </p:cNvPr>
          <p:cNvSpPr txBox="1"/>
          <p:nvPr/>
        </p:nvSpPr>
        <p:spPr>
          <a:xfrm>
            <a:off x="838199" y="5904454"/>
            <a:ext cx="8776318" cy="369332"/>
          </a:xfrm>
          <a:prstGeom prst="rect">
            <a:avLst/>
          </a:prstGeom>
          <a:noFill/>
        </p:spPr>
        <p:txBody>
          <a:bodyPr wrap="square">
            <a:spAutoFit/>
          </a:bodyPr>
          <a:lstStyle/>
          <a:p>
            <a:r>
              <a:rPr lang="en-CA" dirty="0"/>
              <a:t>The higher the Gradient magnitude, the stronger the change in the image intensity.</a:t>
            </a:r>
          </a:p>
        </p:txBody>
      </p:sp>
    </p:spTree>
    <p:extLst>
      <p:ext uri="{BB962C8B-B14F-4D97-AF65-F5344CB8AC3E}">
        <p14:creationId xmlns:p14="http://schemas.microsoft.com/office/powerpoint/2010/main" val="358049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DF184-10EB-83F1-92CA-75BA70D0B243}"/>
              </a:ext>
            </a:extLst>
          </p:cNvPr>
          <p:cNvSpPr>
            <a:spLocks noGrp="1"/>
          </p:cNvSpPr>
          <p:nvPr>
            <p:ph type="title"/>
          </p:nvPr>
        </p:nvSpPr>
        <p:spPr>
          <a:xfrm>
            <a:off x="838200" y="136525"/>
            <a:ext cx="10515600" cy="777875"/>
          </a:xfrm>
        </p:spPr>
        <p:txBody>
          <a:bodyPr>
            <a:normAutofit/>
          </a:bodyPr>
          <a:lstStyle/>
          <a:p>
            <a:r>
              <a:rPr lang="en-CA" b="1" dirty="0"/>
              <a:t>Image Gradients</a:t>
            </a:r>
          </a:p>
        </p:txBody>
      </p:sp>
      <p:sp>
        <p:nvSpPr>
          <p:cNvPr id="3" name="Footer Placeholder 2">
            <a:extLst>
              <a:ext uri="{FF2B5EF4-FFF2-40B4-BE49-F238E27FC236}">
                <a16:creationId xmlns:a16="http://schemas.microsoft.com/office/drawing/2014/main" id="{BB1E227E-5833-962B-270E-0AEE43657DA6}"/>
              </a:ext>
            </a:extLst>
          </p:cNvPr>
          <p:cNvSpPr>
            <a:spLocks noGrp="1"/>
          </p:cNvSpPr>
          <p:nvPr>
            <p:ph type="ftr" sz="quarter" idx="11"/>
          </p:nvPr>
        </p:nvSpPr>
        <p:spPr/>
        <p:txBody>
          <a:bodyPr/>
          <a:lstStyle/>
          <a:p>
            <a:endParaRPr lang="en-US"/>
          </a:p>
          <a:p>
            <a:r>
              <a:rPr lang="en-US"/>
              <a:t>Prepared by: Noopa Jagadeesh</a:t>
            </a:r>
            <a:endParaRPr lang="en-CA"/>
          </a:p>
          <a:p>
            <a:endParaRPr lang="en-CA" dirty="0"/>
          </a:p>
        </p:txBody>
      </p:sp>
      <p:sp>
        <p:nvSpPr>
          <p:cNvPr id="4" name="Slide Number Placeholder 3">
            <a:extLst>
              <a:ext uri="{FF2B5EF4-FFF2-40B4-BE49-F238E27FC236}">
                <a16:creationId xmlns:a16="http://schemas.microsoft.com/office/drawing/2014/main" id="{CE2C45F2-F9E1-D71F-6B50-217AB6728DE3}"/>
              </a:ext>
            </a:extLst>
          </p:cNvPr>
          <p:cNvSpPr>
            <a:spLocks noGrp="1"/>
          </p:cNvSpPr>
          <p:nvPr>
            <p:ph type="sldNum" sz="quarter" idx="12"/>
          </p:nvPr>
        </p:nvSpPr>
        <p:spPr/>
        <p:txBody>
          <a:bodyPr/>
          <a:lstStyle/>
          <a:p>
            <a:fld id="{B20BAE8A-BB5C-499D-956E-1AE79ABD6EE1}" type="slidenum">
              <a:rPr lang="en-CA" smtClean="0"/>
              <a:t>9</a:t>
            </a:fld>
            <a:endParaRPr lang="en-CA"/>
          </a:p>
        </p:txBody>
      </p:sp>
      <p:sp>
        <p:nvSpPr>
          <p:cNvPr id="6" name="TextBox 5">
            <a:extLst>
              <a:ext uri="{FF2B5EF4-FFF2-40B4-BE49-F238E27FC236}">
                <a16:creationId xmlns:a16="http://schemas.microsoft.com/office/drawing/2014/main" id="{CF426A9B-63FD-11D9-1E60-7A285347971F}"/>
              </a:ext>
            </a:extLst>
          </p:cNvPr>
          <p:cNvSpPr txBox="1"/>
          <p:nvPr/>
        </p:nvSpPr>
        <p:spPr>
          <a:xfrm>
            <a:off x="838199" y="914400"/>
            <a:ext cx="10702771" cy="646331"/>
          </a:xfrm>
          <a:prstGeom prst="rect">
            <a:avLst/>
          </a:prstGeom>
          <a:noFill/>
        </p:spPr>
        <p:txBody>
          <a:bodyPr wrap="square">
            <a:spAutoFit/>
          </a:bodyPr>
          <a:lstStyle/>
          <a:p>
            <a:r>
              <a:rPr lang="en-CA" dirty="0"/>
              <a:t>Gradient Orientation represents the direction of the change of intensity levels in the image. We can find out gradient orientation by the formula given below:</a:t>
            </a:r>
          </a:p>
        </p:txBody>
      </p:sp>
      <p:pic>
        <p:nvPicPr>
          <p:cNvPr id="8" name="Picture 7">
            <a:extLst>
              <a:ext uri="{FF2B5EF4-FFF2-40B4-BE49-F238E27FC236}">
                <a16:creationId xmlns:a16="http://schemas.microsoft.com/office/drawing/2014/main" id="{70DDD254-91C8-890B-C509-F0ABA713A841}"/>
              </a:ext>
            </a:extLst>
          </p:cNvPr>
          <p:cNvPicPr>
            <a:picLocks noChangeAspect="1"/>
          </p:cNvPicPr>
          <p:nvPr/>
        </p:nvPicPr>
        <p:blipFill>
          <a:blip r:embed="rId2"/>
          <a:stretch>
            <a:fillRect/>
          </a:stretch>
        </p:blipFill>
        <p:spPr>
          <a:xfrm>
            <a:off x="3350859" y="1560731"/>
            <a:ext cx="4620270" cy="409632"/>
          </a:xfrm>
          <a:prstGeom prst="rect">
            <a:avLst/>
          </a:prstGeom>
        </p:spPr>
      </p:pic>
      <p:pic>
        <p:nvPicPr>
          <p:cNvPr id="10" name="Picture 9">
            <a:extLst>
              <a:ext uri="{FF2B5EF4-FFF2-40B4-BE49-F238E27FC236}">
                <a16:creationId xmlns:a16="http://schemas.microsoft.com/office/drawing/2014/main" id="{76F8A7AF-90EE-8738-7D96-527ED18A6005}"/>
              </a:ext>
            </a:extLst>
          </p:cNvPr>
          <p:cNvPicPr>
            <a:picLocks noChangeAspect="1"/>
          </p:cNvPicPr>
          <p:nvPr/>
        </p:nvPicPr>
        <p:blipFill>
          <a:blip r:embed="rId3"/>
          <a:stretch>
            <a:fillRect/>
          </a:stretch>
        </p:blipFill>
        <p:spPr>
          <a:xfrm>
            <a:off x="343309" y="1777237"/>
            <a:ext cx="5752691" cy="3303526"/>
          </a:xfrm>
          <a:prstGeom prst="rect">
            <a:avLst/>
          </a:prstGeom>
        </p:spPr>
      </p:pic>
      <p:sp>
        <p:nvSpPr>
          <p:cNvPr id="12" name="TextBox 11">
            <a:extLst>
              <a:ext uri="{FF2B5EF4-FFF2-40B4-BE49-F238E27FC236}">
                <a16:creationId xmlns:a16="http://schemas.microsoft.com/office/drawing/2014/main" id="{AC7490B8-64CA-9C3E-05D9-5BB7AFAF49FE}"/>
              </a:ext>
            </a:extLst>
          </p:cNvPr>
          <p:cNvSpPr txBox="1"/>
          <p:nvPr/>
        </p:nvSpPr>
        <p:spPr>
          <a:xfrm>
            <a:off x="6189584" y="1970363"/>
            <a:ext cx="5848536" cy="4524315"/>
          </a:xfrm>
          <a:prstGeom prst="rect">
            <a:avLst/>
          </a:prstGeom>
          <a:noFill/>
        </p:spPr>
        <p:txBody>
          <a:bodyPr wrap="square">
            <a:spAutoFit/>
          </a:bodyPr>
          <a:lstStyle/>
          <a:p>
            <a:r>
              <a:rPr lang="en-CA" dirty="0"/>
              <a:t>Image gradients are a fundamental building block of many computer vision and image processing routines.</a:t>
            </a:r>
          </a:p>
          <a:p>
            <a:endParaRPr lang="en-CA" dirty="0"/>
          </a:p>
          <a:p>
            <a:pPr marL="285750" indent="-285750">
              <a:buFont typeface="Arial" panose="020B0604020202020204" pitchFamily="34" charset="0"/>
              <a:buChar char="•"/>
            </a:pPr>
            <a:r>
              <a:rPr lang="en-CA" dirty="0"/>
              <a:t>We use gradients for detecting edges in images, which allows us to find contours and outlines of objects in images</a:t>
            </a:r>
          </a:p>
          <a:p>
            <a:pPr marL="285750" indent="-285750">
              <a:buFont typeface="Arial" panose="020B0604020202020204" pitchFamily="34" charset="0"/>
              <a:buChar char="•"/>
            </a:pPr>
            <a:r>
              <a:rPr lang="en-CA" dirty="0"/>
              <a:t>We use them as inputs for quantifying images through feature extraction — in fact, highly successful and well-known image descriptors such as Histogram of Oriented Gradients and SIFT are built upon image gradient representations</a:t>
            </a:r>
          </a:p>
          <a:p>
            <a:pPr marL="285750" indent="-285750">
              <a:buFont typeface="Arial" panose="020B0604020202020204" pitchFamily="34" charset="0"/>
              <a:buChar char="•"/>
            </a:pPr>
            <a:r>
              <a:rPr lang="en-CA" dirty="0"/>
              <a:t>Gradient images are even used to construct saliency maps, which highlight the subjects of an image</a:t>
            </a:r>
          </a:p>
          <a:p>
            <a:r>
              <a:rPr lang="en-CA" dirty="0"/>
              <a:t>However, image gradients are not often discussed in detail since other, more powerful and interesting methods are build on top of them.</a:t>
            </a:r>
          </a:p>
        </p:txBody>
      </p:sp>
    </p:spTree>
    <p:extLst>
      <p:ext uri="{BB962C8B-B14F-4D97-AF65-F5344CB8AC3E}">
        <p14:creationId xmlns:p14="http://schemas.microsoft.com/office/powerpoint/2010/main" val="194105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32079</TotalTime>
  <Words>1087</Words>
  <Application>Microsoft Office PowerPoint</Application>
  <PresentationFormat>Widescreen</PresentationFormat>
  <Paragraphs>157</Paragraphs>
  <Slides>22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Week-9</vt:lpstr>
      <vt:lpstr>Recap</vt:lpstr>
      <vt:lpstr>Agenda</vt:lpstr>
      <vt:lpstr>Critical Path</vt:lpstr>
      <vt:lpstr>Image Gradients</vt:lpstr>
      <vt:lpstr>Image Gradients</vt:lpstr>
      <vt:lpstr>Image Gradients</vt:lpstr>
      <vt:lpstr>Image Gradients</vt:lpstr>
      <vt:lpstr>Image Gradients</vt:lpstr>
      <vt:lpstr>Image Gradients</vt:lpstr>
      <vt:lpstr>Image Gradients</vt:lpstr>
      <vt:lpstr>Image Gradients</vt:lpstr>
      <vt:lpstr>Image Gradients</vt:lpstr>
      <vt:lpstr>Corner Detection</vt:lpstr>
      <vt:lpstr>Corner Detection</vt:lpstr>
      <vt:lpstr>Optical Character Recognition(OCR)</vt:lpstr>
      <vt:lpstr>OCR</vt:lpstr>
      <vt:lpstr>Simple Shape Detection</vt:lpstr>
      <vt:lpstr>Simple Shape Detection</vt:lpstr>
      <vt:lpstr>Face detection</vt:lpstr>
      <vt:lpstr>Disclaimer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NOOPA JAGADEESH</dc:creator>
  <cp:lastModifiedBy>NOOPA JAGADEESH</cp:lastModifiedBy>
  <cp:revision>915</cp:revision>
  <dcterms:created xsi:type="dcterms:W3CDTF">2021-09-05T14:52:59Z</dcterms:created>
  <dcterms:modified xsi:type="dcterms:W3CDTF">2024-03-16T15:07:35Z</dcterms:modified>
</cp:coreProperties>
</file>