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21.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 id="2147483821" r:id="rId2"/>
  </p:sldMasterIdLst>
  <p:notesMasterIdLst>
    <p:notesMasterId r:id="rId17"/>
  </p:notesMasterIdLst>
  <p:handoutMasterIdLst>
    <p:handoutMasterId r:id="rId18"/>
  </p:handoutMasterIdLst>
  <p:sldIdLst>
    <p:sldId id="1814" r:id="rId3"/>
    <p:sldId id="1787" r:id="rId4"/>
    <p:sldId id="1788" r:id="rId5"/>
    <p:sldId id="1815" r:id="rId6"/>
    <p:sldId id="1963" r:id="rId7"/>
    <p:sldId id="1817" r:id="rId8"/>
    <p:sldId id="1829" r:id="rId9"/>
    <p:sldId id="1956" r:id="rId10"/>
    <p:sldId id="1957" r:id="rId11"/>
    <p:sldId id="1958" r:id="rId12"/>
    <p:sldId id="1959" r:id="rId13"/>
    <p:sldId id="1960" r:id="rId14"/>
    <p:sldId id="1961" r:id="rId15"/>
    <p:sldId id="196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444"/>
    <a:srgbClr val="FFFFB9"/>
    <a:srgbClr val="007033"/>
    <a:srgbClr val="0099FF"/>
    <a:srgbClr val="00CCFF"/>
    <a:srgbClr val="66CCFF"/>
    <a:srgbClr val="33CCFF"/>
    <a:srgbClr val="00823B"/>
    <a:srgbClr val="13D8E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78" autoAdjust="0"/>
    <p:restoredTop sz="62228" autoAdjust="0"/>
  </p:normalViewPr>
  <p:slideViewPr>
    <p:cSldViewPr snapToGrid="0">
      <p:cViewPr varScale="1">
        <p:scale>
          <a:sx n="65" d="100"/>
          <a:sy n="65" d="100"/>
        </p:scale>
        <p:origin x="2226" y="66"/>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BB80F1-04ED-45C4-88E4-F4899092F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16DF5E7-2747-4AEE-8F1B-5E67A4806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E1E913-DCAF-4FD8-9E73-B3F9496B80E2}" type="datetimeFigureOut">
              <a:rPr lang="en-CA" smtClean="0"/>
              <a:t>2023-06-18</a:t>
            </a:fld>
            <a:endParaRPr lang="en-CA"/>
          </a:p>
        </p:txBody>
      </p:sp>
      <p:sp>
        <p:nvSpPr>
          <p:cNvPr id="4" name="Footer Placeholder 3">
            <a:extLst>
              <a:ext uri="{FF2B5EF4-FFF2-40B4-BE49-F238E27FC236}">
                <a16:creationId xmlns:a16="http://schemas.microsoft.com/office/drawing/2014/main" id="{F8681848-4AA4-4011-846C-A6417754B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0FE3540-0A8B-48E8-9855-755673530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C708C-51B6-4BBD-A9C8-4C1269A72B22}" type="slidenum">
              <a:rPr lang="en-CA" smtClean="0"/>
              <a:t>‹#›</a:t>
            </a:fld>
            <a:endParaRPr lang="en-CA"/>
          </a:p>
        </p:txBody>
      </p:sp>
    </p:spTree>
    <p:extLst>
      <p:ext uri="{BB962C8B-B14F-4D97-AF65-F5344CB8AC3E}">
        <p14:creationId xmlns:p14="http://schemas.microsoft.com/office/powerpoint/2010/main" val="1484738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EBB1-2435-4225-AC47-FA1D45435727}" type="datetimeFigureOut">
              <a:rPr lang="en-CA" smtClean="0"/>
              <a:t>2023-06-18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C129C-346E-4211-BE00-BB343EC5E682}" type="slidenum">
              <a:rPr lang="en-CA" smtClean="0"/>
              <a:t>‹#›</a:t>
            </a:fld>
            <a:endParaRPr lang="en-CA"/>
          </a:p>
        </p:txBody>
      </p:sp>
    </p:spTree>
    <p:extLst>
      <p:ext uri="{BB962C8B-B14F-4D97-AF65-F5344CB8AC3E}">
        <p14:creationId xmlns:p14="http://schemas.microsoft.com/office/powerpoint/2010/main" val="610398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84155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6231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459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7955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4"/>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622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86C129C-346E-4211-BE00-BB343EC5E682}"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592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unsupervised learning, the training data consists of unlabeled examples, where only input features are provided, without any corresponding target labels.</a:t>
            </a:r>
          </a:p>
          <a:p>
            <a:endParaRPr lang="en-US" dirty="0"/>
          </a:p>
          <a:p>
            <a:r>
              <a:rPr lang="en-US" dirty="0"/>
              <a:t>Learning Objective: The goal of unsupervised learning is to discover patterns, structures, or relationships within the data itself. The model aims to identify hidden patterns or groupings in the data without being guided by predefined labels</a:t>
            </a:r>
          </a:p>
          <a:p>
            <a:endParaRPr lang="en-US" dirty="0"/>
          </a:p>
          <a:p>
            <a:r>
              <a:rPr lang="en-US" dirty="0"/>
              <a:t>Clustering or Dimensionality Reduction: Unsupervised learning is commonly used for tasks such as clustering, where similar data points are grouped together based on their inherent patterns or similarities. It can also involve dimensionality reduction, where the model reduces the number of input features while preserving the important information.</a:t>
            </a:r>
          </a:p>
          <a:p>
            <a:endParaRPr lang="en-US" dirty="0"/>
          </a:p>
          <a:p>
            <a:r>
              <a:rPr lang="en-US" dirty="0"/>
              <a:t>Evaluation: Evaluating unsupervised learning models is more challenging than supervised learning since there are no explicit target labels to compare against. Evaluation metrics such as silhouette score or within-cluster sum of squares (WCSS) can be used to assess the quality of clustering. However, evaluation in unsupervised learning is often subjective and relies heavily on domain knowledge and human interpretation.</a:t>
            </a: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9</a:t>
            </a:fld>
            <a:endParaRPr lang="en-CA"/>
          </a:p>
        </p:txBody>
      </p:sp>
    </p:spTree>
    <p:extLst>
      <p:ext uri="{BB962C8B-B14F-4D97-AF65-F5344CB8AC3E}">
        <p14:creationId xmlns:p14="http://schemas.microsoft.com/office/powerpoint/2010/main" val="4055473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US" dirty="0"/>
              <a:t>Feature learning: Unsupervised learning can help in automatically discovering informative features from raw data, which can enhance the performance of subsequent supervised learning algorithms.</a:t>
            </a:r>
          </a:p>
          <a:p>
            <a:pPr lvl="1">
              <a:buFont typeface="Arial" panose="020B0604020202020204" pitchFamily="34" charset="0"/>
              <a:buChar char="•"/>
            </a:pPr>
            <a:r>
              <a:rPr lang="en-US" dirty="0"/>
              <a:t>Anomaly detection: By learning patterns from normal data, unsupervised learning can detect anomalous instances, which is valuable for identifying outliers or potential fraud.</a:t>
            </a:r>
          </a:p>
          <a:p>
            <a:pPr lvl="1">
              <a:buFont typeface="Arial" panose="020B0604020202020204" pitchFamily="34" charset="0"/>
              <a:buChar char="•"/>
            </a:pPr>
            <a:r>
              <a:rPr lang="en-US" dirty="0"/>
              <a:t>Preprocessing and data exploration: Unsupervised learning methods like clustering or dimensionality reduction can assist in data exploration, visualization, and gaining insights before applying supervised learning techniques.</a:t>
            </a:r>
          </a:p>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10</a:t>
            </a:fld>
            <a:endParaRPr lang="en-CA"/>
          </a:p>
        </p:txBody>
      </p:sp>
    </p:spTree>
    <p:extLst>
      <p:ext uri="{BB962C8B-B14F-4D97-AF65-F5344CB8AC3E}">
        <p14:creationId xmlns:p14="http://schemas.microsoft.com/office/powerpoint/2010/main" val="1609693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54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82925442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3725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3506221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41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2256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026663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48925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9709078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39157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75064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192068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148436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493278860"/>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3">
            <a:extLst>
              <a:ext uri="{FF2B5EF4-FFF2-40B4-BE49-F238E27FC236}">
                <a16:creationId xmlns:a16="http://schemas.microsoft.com/office/drawing/2014/main" id="{CBF08714-D8EB-366E-D09D-59EE711F6A20}"/>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Tree>
    <p:extLst>
      <p:ext uri="{BB962C8B-B14F-4D97-AF65-F5344CB8AC3E}">
        <p14:creationId xmlns:p14="http://schemas.microsoft.com/office/powerpoint/2010/main" val="17685826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42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304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23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88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98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99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29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97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820" r:id="rId11"/>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28450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3C4CC6-1D82-4D53-B37A-2179C75DA9E0}"/>
              </a:ext>
            </a:extLst>
          </p:cNvPr>
          <p:cNvSpPr>
            <a:spLocks noGrp="1"/>
          </p:cNvSpPr>
          <p:nvPr>
            <p:ph type="ftr" sz="quarter" idx="11"/>
          </p:nvPr>
        </p:nvSpPr>
        <p:spPr/>
        <p:txBody>
          <a:bodyPr/>
          <a:lstStyle/>
          <a:p>
            <a:r>
              <a:rPr lang="en-US"/>
              <a:t>© Copyright Omar Altrad, PhD, PMP, P.Eng</a:t>
            </a:r>
            <a:endParaRPr lang="en-US" dirty="0"/>
          </a:p>
        </p:txBody>
      </p:sp>
      <p:sp>
        <p:nvSpPr>
          <p:cNvPr id="10" name="TextBox 9">
            <a:extLst>
              <a:ext uri="{FF2B5EF4-FFF2-40B4-BE49-F238E27FC236}">
                <a16:creationId xmlns:a16="http://schemas.microsoft.com/office/drawing/2014/main" id="{332D5709-EADF-4D9F-9D67-83AD0B328DEE}"/>
              </a:ext>
            </a:extLst>
          </p:cNvPr>
          <p:cNvSpPr txBox="1"/>
          <p:nvPr/>
        </p:nvSpPr>
        <p:spPr>
          <a:xfrm>
            <a:off x="138545" y="2583335"/>
            <a:ext cx="2327563" cy="167207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45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Professor: Omar Altrad, PhD, P.Eng, PMP</a:t>
            </a:r>
            <a:endParaRPr kumimoji="0" lang="en-CA"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52228F80-3670-4EDB-922C-B83C1A750700}"/>
              </a:ext>
            </a:extLst>
          </p:cNvPr>
          <p:cNvSpPr txBox="1"/>
          <p:nvPr/>
        </p:nvSpPr>
        <p:spPr>
          <a:xfrm>
            <a:off x="4177814" y="440751"/>
            <a:ext cx="5938832" cy="968724"/>
          </a:xfrm>
          <a:prstGeom prst="rect">
            <a:avLst/>
          </a:prstGeom>
        </p:spPr>
        <p:txBody>
          <a:bodyPr>
            <a:normAutofit/>
          </a:bodyPr>
          <a:lstStyle/>
          <a:p>
            <a:pPr algn="ctr">
              <a:spcAft>
                <a:spcPts val="450"/>
              </a:spcAft>
              <a:defRPr/>
            </a:pPr>
            <a:r>
              <a:rPr lang="en-CA" sz="3200" b="1" dirty="0">
                <a:solidFill>
                  <a:schemeClr val="bg1"/>
                </a:solidFill>
                <a:latin typeface="+mj-lt"/>
              </a:rPr>
              <a:t>Week 5</a:t>
            </a:r>
          </a:p>
          <a:p>
            <a:pPr marL="0" marR="0" lvl="0" indent="0" algn="ctr" defTabSz="457200" rtl="0" eaLnBrk="1" fontAlgn="auto" latinLnBrk="0" hangingPunct="1">
              <a:lnSpc>
                <a:spcPct val="100000"/>
              </a:lnSpc>
              <a:spcBef>
                <a:spcPts val="0"/>
              </a:spcBef>
              <a:spcAft>
                <a:spcPts val="450"/>
              </a:spcAft>
              <a:buClrTx/>
              <a:buSzTx/>
              <a:buFontTx/>
              <a:buNone/>
              <a:tabLst/>
              <a:defRPr/>
            </a:pPr>
            <a:endParaRPr kumimoji="0" lang="en-CA" sz="3000" b="0" i="0" u="none" strike="noStrike" kern="1200" cap="none" spc="0" normalizeH="0" baseline="0" noProof="0" dirty="0">
              <a:ln>
                <a:noFill/>
              </a:ln>
              <a:solidFill>
                <a:schemeClr val="bg1"/>
              </a:solidFill>
              <a:effectLst/>
              <a:uLnTx/>
              <a:uFillTx/>
              <a:latin typeface="Arial"/>
              <a:ea typeface="+mn-ea"/>
              <a:cs typeface="+mn-cs"/>
            </a:endParaRPr>
          </a:p>
        </p:txBody>
      </p:sp>
      <p:sp>
        <p:nvSpPr>
          <p:cNvPr id="7" name="TextBox 6">
            <a:extLst>
              <a:ext uri="{FF2B5EF4-FFF2-40B4-BE49-F238E27FC236}">
                <a16:creationId xmlns:a16="http://schemas.microsoft.com/office/drawing/2014/main" id="{031E7702-F242-4B97-88F4-FDAC07FFB831}"/>
              </a:ext>
            </a:extLst>
          </p:cNvPr>
          <p:cNvSpPr txBox="1"/>
          <p:nvPr/>
        </p:nvSpPr>
        <p:spPr>
          <a:xfrm>
            <a:off x="2781735" y="324398"/>
            <a:ext cx="9478297" cy="523220"/>
          </a:xfrm>
          <a:prstGeom prst="rect">
            <a:avLst/>
          </a:prstGeom>
          <a:noFill/>
        </p:spPr>
        <p:txBody>
          <a:bodyPr wrap="square">
            <a:spAutoFit/>
          </a:bodyPr>
          <a:lstStyle/>
          <a:p>
            <a:r>
              <a:rPr lang="en-US" sz="2800" dirty="0">
                <a:latin typeface="+mj-lt"/>
              </a:rPr>
              <a:t>Machine Learning Clustering and Dimensionality Reduction</a:t>
            </a:r>
            <a:endParaRPr lang="en-CA" sz="2800" dirty="0">
              <a:latin typeface="+mj-lt"/>
            </a:endParaRPr>
          </a:p>
        </p:txBody>
      </p:sp>
      <p:pic>
        <p:nvPicPr>
          <p:cNvPr id="6" name="Picture 5">
            <a:extLst>
              <a:ext uri="{FF2B5EF4-FFF2-40B4-BE49-F238E27FC236}">
                <a16:creationId xmlns:a16="http://schemas.microsoft.com/office/drawing/2014/main" id="{6EED533F-E7E6-D7FC-F831-BBC7955C2CDF}"/>
              </a:ext>
            </a:extLst>
          </p:cNvPr>
          <p:cNvPicPr>
            <a:picLocks noChangeAspect="1"/>
          </p:cNvPicPr>
          <p:nvPr/>
        </p:nvPicPr>
        <p:blipFill>
          <a:blip r:embed="rId3"/>
          <a:stretch>
            <a:fillRect/>
          </a:stretch>
        </p:blipFill>
        <p:spPr>
          <a:xfrm>
            <a:off x="5009689" y="1321075"/>
            <a:ext cx="4665253" cy="4665253"/>
          </a:xfrm>
          <a:prstGeom prst="rect">
            <a:avLst/>
          </a:prstGeom>
        </p:spPr>
      </p:pic>
    </p:spTree>
    <p:extLst>
      <p:ext uri="{BB962C8B-B14F-4D97-AF65-F5344CB8AC3E}">
        <p14:creationId xmlns:p14="http://schemas.microsoft.com/office/powerpoint/2010/main" val="223548354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8FC1-40AF-6CE1-4319-75648CF2E451}"/>
              </a:ext>
            </a:extLst>
          </p:cNvPr>
          <p:cNvSpPr>
            <a:spLocks noGrp="1"/>
          </p:cNvSpPr>
          <p:nvPr>
            <p:ph type="title"/>
          </p:nvPr>
        </p:nvSpPr>
        <p:spPr/>
        <p:txBody>
          <a:bodyPr>
            <a:normAutofit/>
          </a:bodyPr>
          <a:lstStyle/>
          <a:p>
            <a:r>
              <a:rPr lang="en-US" i="0" u="none" strike="noStrike" baseline="0" dirty="0"/>
              <a:t>Unsupervised learning</a:t>
            </a:r>
            <a:endParaRPr lang="en-CA" dirty="0"/>
          </a:p>
        </p:txBody>
      </p:sp>
      <p:sp>
        <p:nvSpPr>
          <p:cNvPr id="3" name="Content Placeholder 2">
            <a:extLst>
              <a:ext uri="{FF2B5EF4-FFF2-40B4-BE49-F238E27FC236}">
                <a16:creationId xmlns:a16="http://schemas.microsoft.com/office/drawing/2014/main" id="{74BB87CA-CB7E-4910-7F52-3EBAFEA87C61}"/>
              </a:ext>
            </a:extLst>
          </p:cNvPr>
          <p:cNvSpPr>
            <a:spLocks noGrp="1"/>
          </p:cNvSpPr>
          <p:nvPr>
            <p:ph idx="1"/>
          </p:nvPr>
        </p:nvSpPr>
        <p:spPr/>
        <p:txBody>
          <a:bodyPr>
            <a:normAutofit/>
          </a:bodyPr>
          <a:lstStyle/>
          <a:p>
            <a:pPr>
              <a:buFont typeface="Arial" panose="020B0604020202020204" pitchFamily="34" charset="0"/>
              <a:buChar char="•"/>
            </a:pPr>
            <a:r>
              <a:rPr lang="en-CA" dirty="0"/>
              <a:t> </a:t>
            </a:r>
            <a:r>
              <a:rPr lang="en-US" dirty="0"/>
              <a:t>Unsupervised learning techniques can be used in various ways to improve machine learning models:</a:t>
            </a:r>
          </a:p>
          <a:p>
            <a:endParaRPr lang="en-CA" dirty="0"/>
          </a:p>
        </p:txBody>
      </p:sp>
      <p:sp>
        <p:nvSpPr>
          <p:cNvPr id="4" name="Footer Placeholder 3">
            <a:extLst>
              <a:ext uri="{FF2B5EF4-FFF2-40B4-BE49-F238E27FC236}">
                <a16:creationId xmlns:a16="http://schemas.microsoft.com/office/drawing/2014/main" id="{B246A416-C677-6537-A0EE-5E7734491F9A}"/>
              </a:ext>
            </a:extLst>
          </p:cNvPr>
          <p:cNvSpPr>
            <a:spLocks noGrp="1"/>
          </p:cNvSpPr>
          <p:nvPr>
            <p:ph type="ftr" sz="quarter" idx="11"/>
          </p:nvPr>
        </p:nvSpPr>
        <p:spPr/>
        <p:txBody>
          <a:bodyPr/>
          <a:lstStyle/>
          <a:p>
            <a:r>
              <a:rPr lang="en-US"/>
              <a:t>© Copyright Omar Altrad, PhD, PMP, P.Eng</a:t>
            </a:r>
          </a:p>
        </p:txBody>
      </p:sp>
      <p:sp>
        <p:nvSpPr>
          <p:cNvPr id="5" name="Rectangle: Rounded Corners 4">
            <a:extLst>
              <a:ext uri="{FF2B5EF4-FFF2-40B4-BE49-F238E27FC236}">
                <a16:creationId xmlns:a16="http://schemas.microsoft.com/office/drawing/2014/main" id="{58330F98-D03E-CCBA-6CE3-7E21CF53F888}"/>
              </a:ext>
            </a:extLst>
          </p:cNvPr>
          <p:cNvSpPr/>
          <p:nvPr/>
        </p:nvSpPr>
        <p:spPr>
          <a:xfrm>
            <a:off x="1036321" y="2262549"/>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a:solidFill>
                  <a:schemeClr val="bg1"/>
                </a:solidFill>
              </a:rPr>
              <a:t>Feature learning: </a:t>
            </a:r>
            <a:endParaRPr lang="en-CA" sz="2800" b="1" dirty="0">
              <a:solidFill>
                <a:schemeClr val="bg1"/>
              </a:solidFill>
            </a:endParaRPr>
          </a:p>
        </p:txBody>
      </p:sp>
      <p:sp>
        <p:nvSpPr>
          <p:cNvPr id="6" name="Rectangle: Rounded Corners 5">
            <a:extLst>
              <a:ext uri="{FF2B5EF4-FFF2-40B4-BE49-F238E27FC236}">
                <a16:creationId xmlns:a16="http://schemas.microsoft.com/office/drawing/2014/main" id="{09199D9B-5195-257C-F9BA-DFFC3D4B21CD}"/>
              </a:ext>
            </a:extLst>
          </p:cNvPr>
          <p:cNvSpPr/>
          <p:nvPr/>
        </p:nvSpPr>
        <p:spPr>
          <a:xfrm>
            <a:off x="1036320" y="3379642"/>
            <a:ext cx="2799723" cy="97200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a:t>Anomaly detection: </a:t>
            </a:r>
            <a:endParaRPr lang="en-CA" sz="2800" dirty="0">
              <a:solidFill>
                <a:schemeClr val="bg1"/>
              </a:solidFill>
            </a:endParaRPr>
          </a:p>
        </p:txBody>
      </p:sp>
      <p:sp>
        <p:nvSpPr>
          <p:cNvPr id="7" name="Rectangle 6">
            <a:extLst>
              <a:ext uri="{FF2B5EF4-FFF2-40B4-BE49-F238E27FC236}">
                <a16:creationId xmlns:a16="http://schemas.microsoft.com/office/drawing/2014/main" id="{F35B85AF-A2FF-6B3E-DCE6-4452DABDB6A5}"/>
              </a:ext>
            </a:extLst>
          </p:cNvPr>
          <p:cNvSpPr/>
          <p:nvPr/>
        </p:nvSpPr>
        <p:spPr>
          <a:xfrm>
            <a:off x="3725306" y="2281930"/>
            <a:ext cx="7359977" cy="9130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Unsupervised learning can help in automatically discovering informative features from raw data, which can enhance the performance of subsequent supervised learning algorithms.</a:t>
            </a:r>
          </a:p>
        </p:txBody>
      </p:sp>
      <p:sp>
        <p:nvSpPr>
          <p:cNvPr id="8" name="Rectangle 7">
            <a:extLst>
              <a:ext uri="{FF2B5EF4-FFF2-40B4-BE49-F238E27FC236}">
                <a16:creationId xmlns:a16="http://schemas.microsoft.com/office/drawing/2014/main" id="{57397F2E-F1F0-A22B-C3BD-2F34795EB534}"/>
              </a:ext>
            </a:extLst>
          </p:cNvPr>
          <p:cNvSpPr/>
          <p:nvPr/>
        </p:nvSpPr>
        <p:spPr>
          <a:xfrm>
            <a:off x="3710554" y="3394799"/>
            <a:ext cx="7359977" cy="9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By learning patterns from normal data, unsupervised learning can detect anomalous instances, which is valuable for identifying outliers or potential fraud.</a:t>
            </a:r>
          </a:p>
        </p:txBody>
      </p:sp>
      <p:sp>
        <p:nvSpPr>
          <p:cNvPr id="9" name="Rectangle: Rounded Corners 8">
            <a:extLst>
              <a:ext uri="{FF2B5EF4-FFF2-40B4-BE49-F238E27FC236}">
                <a16:creationId xmlns:a16="http://schemas.microsoft.com/office/drawing/2014/main" id="{88BDCAF5-B44D-415B-51E7-D623A8C1FCA6}"/>
              </a:ext>
            </a:extLst>
          </p:cNvPr>
          <p:cNvSpPr/>
          <p:nvPr/>
        </p:nvSpPr>
        <p:spPr>
          <a:xfrm>
            <a:off x="693174" y="4592391"/>
            <a:ext cx="3142869" cy="1045740"/>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800" dirty="0"/>
              <a:t>Preprocessing &amp; data exploration: </a:t>
            </a:r>
            <a:endParaRPr lang="en-CA" sz="2800" dirty="0">
              <a:solidFill>
                <a:schemeClr val="bg1"/>
              </a:solidFill>
            </a:endParaRPr>
          </a:p>
        </p:txBody>
      </p:sp>
      <p:sp>
        <p:nvSpPr>
          <p:cNvPr id="10" name="Rectangle 9">
            <a:extLst>
              <a:ext uri="{FF2B5EF4-FFF2-40B4-BE49-F238E27FC236}">
                <a16:creationId xmlns:a16="http://schemas.microsoft.com/office/drawing/2014/main" id="{17764800-61F1-A9F5-4B3E-6E1EF32D3EAA}"/>
              </a:ext>
            </a:extLst>
          </p:cNvPr>
          <p:cNvSpPr/>
          <p:nvPr/>
        </p:nvSpPr>
        <p:spPr>
          <a:xfrm>
            <a:off x="3696923" y="4548556"/>
            <a:ext cx="7397797" cy="11638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solidFill>
                  <a:schemeClr val="tx1"/>
                </a:solidFill>
              </a:rPr>
              <a:t>Unsupervised learning methods like clustering or dimensionality reduction can assist in data exploration, visualization, and gaining insights before applying supervised learning techniques.</a:t>
            </a:r>
          </a:p>
        </p:txBody>
      </p:sp>
    </p:spTree>
    <p:extLst>
      <p:ext uri="{BB962C8B-B14F-4D97-AF65-F5344CB8AC3E}">
        <p14:creationId xmlns:p14="http://schemas.microsoft.com/office/powerpoint/2010/main" val="365583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0-#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0-#ppt_w/2"/>
                                          </p:val>
                                        </p:tav>
                                        <p:tav tm="100000">
                                          <p:val>
                                            <p:strVal val="#ppt_x"/>
                                          </p:val>
                                        </p:tav>
                                      </p:tavLst>
                                    </p:anim>
                                    <p:anim calcmode="lin" valueType="num">
                                      <p:cBhvr additive="base">
                                        <p:cTn id="3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E180-CEE7-B65B-3855-C2C9E972B7F2}"/>
              </a:ext>
            </a:extLst>
          </p:cNvPr>
          <p:cNvSpPr>
            <a:spLocks noGrp="1"/>
          </p:cNvSpPr>
          <p:nvPr>
            <p:ph type="title"/>
          </p:nvPr>
        </p:nvSpPr>
        <p:spPr/>
        <p:txBody>
          <a:bodyPr>
            <a:normAutofit/>
          </a:bodyPr>
          <a:lstStyle/>
          <a:p>
            <a:r>
              <a:rPr lang="en-CA" dirty="0"/>
              <a:t>Feature Learning:</a:t>
            </a:r>
          </a:p>
        </p:txBody>
      </p:sp>
      <p:sp>
        <p:nvSpPr>
          <p:cNvPr id="3" name="Content Placeholder 2">
            <a:extLst>
              <a:ext uri="{FF2B5EF4-FFF2-40B4-BE49-F238E27FC236}">
                <a16:creationId xmlns:a16="http://schemas.microsoft.com/office/drawing/2014/main" id="{7EC76832-A19C-60D6-16D3-F89A8084F4FB}"/>
              </a:ext>
            </a:extLst>
          </p:cNvPr>
          <p:cNvSpPr>
            <a:spLocks noGrp="1"/>
          </p:cNvSpPr>
          <p:nvPr>
            <p:ph idx="1"/>
          </p:nvPr>
        </p:nvSpPr>
        <p:spPr/>
        <p:txBody>
          <a:bodyPr/>
          <a:lstStyle/>
          <a:p>
            <a:r>
              <a:rPr lang="en-US" dirty="0"/>
              <a:t>Unsupervised learning can be employed for feature learning, where the model automatically discovers informative features from raw data. </a:t>
            </a:r>
          </a:p>
          <a:p>
            <a:r>
              <a:rPr lang="en-US" dirty="0"/>
              <a:t> By learning the underlying structure and patterns within the data, unsupervised learning algorithms can extract meaningful representations that can enhance the performance of subsequent supervised learning algorithms. </a:t>
            </a:r>
          </a:p>
          <a:p>
            <a:r>
              <a:rPr lang="en-US" dirty="0"/>
              <a:t>These learned features can capture relevant characteristics or latent factors, leading to more effective and efficient learning.</a:t>
            </a:r>
            <a:endParaRPr lang="en-CA" dirty="0"/>
          </a:p>
        </p:txBody>
      </p:sp>
      <p:sp>
        <p:nvSpPr>
          <p:cNvPr id="4" name="Footer Placeholder 3">
            <a:extLst>
              <a:ext uri="{FF2B5EF4-FFF2-40B4-BE49-F238E27FC236}">
                <a16:creationId xmlns:a16="http://schemas.microsoft.com/office/drawing/2014/main" id="{B696A84F-28D9-26AC-0846-EA1E02CF690D}"/>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5563717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0898E-3E4D-FDFE-0750-34FEF522D1F6}"/>
              </a:ext>
            </a:extLst>
          </p:cNvPr>
          <p:cNvSpPr>
            <a:spLocks noGrp="1"/>
          </p:cNvSpPr>
          <p:nvPr>
            <p:ph type="title"/>
          </p:nvPr>
        </p:nvSpPr>
        <p:spPr/>
        <p:txBody>
          <a:bodyPr>
            <a:normAutofit/>
          </a:bodyPr>
          <a:lstStyle/>
          <a:p>
            <a:r>
              <a:rPr lang="en-CA" dirty="0"/>
              <a:t>Anomaly detection: </a:t>
            </a:r>
          </a:p>
        </p:txBody>
      </p:sp>
      <p:sp>
        <p:nvSpPr>
          <p:cNvPr id="3" name="Content Placeholder 2">
            <a:extLst>
              <a:ext uri="{FF2B5EF4-FFF2-40B4-BE49-F238E27FC236}">
                <a16:creationId xmlns:a16="http://schemas.microsoft.com/office/drawing/2014/main" id="{9DB63EB1-A037-B68E-FD9F-8805BF8563EA}"/>
              </a:ext>
            </a:extLst>
          </p:cNvPr>
          <p:cNvSpPr>
            <a:spLocks noGrp="1"/>
          </p:cNvSpPr>
          <p:nvPr>
            <p:ph idx="1"/>
          </p:nvPr>
        </p:nvSpPr>
        <p:spPr/>
        <p:txBody>
          <a:bodyPr/>
          <a:lstStyle/>
          <a:p>
            <a:r>
              <a:rPr lang="en-CA" dirty="0"/>
              <a:t> </a:t>
            </a:r>
            <a:r>
              <a:rPr lang="en-US" dirty="0"/>
              <a:t>Unsupervised learning techniques can be valuable in identifying anomalous instances within a dataset. </a:t>
            </a:r>
          </a:p>
          <a:p>
            <a:r>
              <a:rPr lang="en-US" dirty="0"/>
              <a:t> By learning patterns from normal data, unsupervised learning algorithms can detect instances that deviate significantly from the learned patterns, indicating potential anomalies or outliers. </a:t>
            </a:r>
          </a:p>
          <a:p>
            <a:r>
              <a:rPr lang="en-US" dirty="0"/>
              <a:t>Anomaly detection is useful in various domains, such as fraud detection, network intrusion detection, or equipment failure prediction, where identifying unusual instances is crucial.</a:t>
            </a:r>
            <a:endParaRPr lang="en-CA" dirty="0"/>
          </a:p>
        </p:txBody>
      </p:sp>
      <p:sp>
        <p:nvSpPr>
          <p:cNvPr id="4" name="Footer Placeholder 3">
            <a:extLst>
              <a:ext uri="{FF2B5EF4-FFF2-40B4-BE49-F238E27FC236}">
                <a16:creationId xmlns:a16="http://schemas.microsoft.com/office/drawing/2014/main" id="{370DA65C-8FE5-4040-7C9F-567D1A58AEB0}"/>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69273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CFE30-EBE9-22A5-631F-6254F4F8E96B}"/>
              </a:ext>
            </a:extLst>
          </p:cNvPr>
          <p:cNvSpPr>
            <a:spLocks noGrp="1"/>
          </p:cNvSpPr>
          <p:nvPr>
            <p:ph type="title"/>
          </p:nvPr>
        </p:nvSpPr>
        <p:spPr/>
        <p:txBody>
          <a:bodyPr/>
          <a:lstStyle/>
          <a:p>
            <a:r>
              <a:rPr lang="en-CA" dirty="0"/>
              <a:t> Preprocessing and Data Exploration: </a:t>
            </a:r>
          </a:p>
        </p:txBody>
      </p:sp>
      <p:sp>
        <p:nvSpPr>
          <p:cNvPr id="3" name="Content Placeholder 2">
            <a:extLst>
              <a:ext uri="{FF2B5EF4-FFF2-40B4-BE49-F238E27FC236}">
                <a16:creationId xmlns:a16="http://schemas.microsoft.com/office/drawing/2014/main" id="{3577F891-4342-0828-69E2-8CD84B056379}"/>
              </a:ext>
            </a:extLst>
          </p:cNvPr>
          <p:cNvSpPr>
            <a:spLocks noGrp="1"/>
          </p:cNvSpPr>
          <p:nvPr>
            <p:ph idx="1"/>
          </p:nvPr>
        </p:nvSpPr>
        <p:spPr/>
        <p:txBody>
          <a:bodyPr/>
          <a:lstStyle/>
          <a:p>
            <a:r>
              <a:rPr lang="en-US" dirty="0"/>
              <a:t>Unsupervised learning methods like clustering or dimensionality reduction can assist in data preprocessing and exploration. </a:t>
            </a:r>
          </a:p>
          <a:p>
            <a:r>
              <a:rPr lang="en-US" dirty="0"/>
              <a:t>Clustering algorithms group similar instances together, which can help in identifying natural clusters or segments within the data. </a:t>
            </a:r>
          </a:p>
          <a:p>
            <a:r>
              <a:rPr lang="en-US" dirty="0"/>
              <a:t>This can guide subsequent supervised learning tasks by providing insights into potential subgroups or distinct patterns. </a:t>
            </a:r>
          </a:p>
          <a:p>
            <a:r>
              <a:rPr lang="en-US" dirty="0"/>
              <a:t>Dimensionality reduction techniques, such as Principal Component Analysis (PCA), can reduce the dimensionality of the data while preserving important information, thereby improving computational efficiency and reducing the risk of overfitting.</a:t>
            </a:r>
            <a:endParaRPr lang="en-CA" dirty="0"/>
          </a:p>
        </p:txBody>
      </p:sp>
      <p:sp>
        <p:nvSpPr>
          <p:cNvPr id="4" name="Footer Placeholder 3">
            <a:extLst>
              <a:ext uri="{FF2B5EF4-FFF2-40B4-BE49-F238E27FC236}">
                <a16:creationId xmlns:a16="http://schemas.microsoft.com/office/drawing/2014/main" id="{16683844-492D-7945-7434-92D827E8A0C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229853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9F0E-EA94-0BE3-7A06-F925929A895B}"/>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6E08175F-9580-62A3-0B1B-EC14740ECAC8}"/>
              </a:ext>
            </a:extLst>
          </p:cNvPr>
          <p:cNvSpPr>
            <a:spLocks noGrp="1"/>
          </p:cNvSpPr>
          <p:nvPr>
            <p:ph idx="1"/>
          </p:nvPr>
        </p:nvSpPr>
        <p:spPr/>
        <p:txBody>
          <a:bodyPr/>
          <a:lstStyle/>
          <a:p>
            <a:r>
              <a:rPr lang="en-CA" dirty="0"/>
              <a:t> </a:t>
            </a:r>
            <a:r>
              <a:rPr lang="en-US" dirty="0"/>
              <a:t>Patel, A. A. (2019). Hands-On Unsupervised Learning Using Python: How to build applied machine learning solutions from </a:t>
            </a:r>
            <a:r>
              <a:rPr lang="en-US"/>
              <a:t>unlabeled data</a:t>
            </a:r>
            <a:endParaRPr lang="en-US" dirty="0"/>
          </a:p>
        </p:txBody>
      </p:sp>
      <p:sp>
        <p:nvSpPr>
          <p:cNvPr id="4" name="Footer Placeholder 3">
            <a:extLst>
              <a:ext uri="{FF2B5EF4-FFF2-40B4-BE49-F238E27FC236}">
                <a16:creationId xmlns:a16="http://schemas.microsoft.com/office/drawing/2014/main" id="{B72EAF9F-9D29-F1EE-2F26-ACC457E96F81}"/>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87061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164AFC-7812-4A93-920A-05629C45EBDB}"/>
              </a:ext>
            </a:extLst>
          </p:cNvPr>
          <p:cNvSpPr>
            <a:spLocks noGrp="1"/>
          </p:cNvSpPr>
          <p:nvPr>
            <p:ph type="title"/>
          </p:nvPr>
        </p:nvSpPr>
        <p:spPr/>
        <p:txBody>
          <a:bodyPr/>
          <a:lstStyle/>
          <a:p>
            <a:r>
              <a:rPr lang="en-US" dirty="0">
                <a:latin typeface="+mj-lt"/>
              </a:rPr>
              <a:t>About This Course</a:t>
            </a:r>
          </a:p>
        </p:txBody>
      </p:sp>
      <p:sp>
        <p:nvSpPr>
          <p:cNvPr id="2" name="Footer Placeholder 1">
            <a:extLst>
              <a:ext uri="{FF2B5EF4-FFF2-40B4-BE49-F238E27FC236}">
                <a16:creationId xmlns:a16="http://schemas.microsoft.com/office/drawing/2014/main" id="{7C4B6CBE-BEC2-9108-8582-6005302C864F}"/>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pic>
        <p:nvPicPr>
          <p:cNvPr id="8" name="Picture 7">
            <a:extLst>
              <a:ext uri="{FF2B5EF4-FFF2-40B4-BE49-F238E27FC236}">
                <a16:creationId xmlns:a16="http://schemas.microsoft.com/office/drawing/2014/main" id="{AF46DD15-6D17-A367-7370-F26288904707}"/>
              </a:ext>
            </a:extLst>
          </p:cNvPr>
          <p:cNvPicPr>
            <a:picLocks noChangeAspect="1"/>
          </p:cNvPicPr>
          <p:nvPr/>
        </p:nvPicPr>
        <p:blipFill>
          <a:blip r:embed="rId3"/>
          <a:stretch>
            <a:fillRect/>
          </a:stretch>
        </p:blipFill>
        <p:spPr>
          <a:xfrm>
            <a:off x="897557" y="1311877"/>
            <a:ext cx="10396886" cy="2802923"/>
          </a:xfrm>
          <a:prstGeom prst="rect">
            <a:avLst/>
          </a:prstGeom>
        </p:spPr>
      </p:pic>
    </p:spTree>
    <p:extLst>
      <p:ext uri="{BB962C8B-B14F-4D97-AF65-F5344CB8AC3E}">
        <p14:creationId xmlns:p14="http://schemas.microsoft.com/office/powerpoint/2010/main" val="27300916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A46D-F2A2-4CBB-B95E-A2EEF4E097BD}"/>
              </a:ext>
            </a:extLst>
          </p:cNvPr>
          <p:cNvSpPr>
            <a:spLocks noGrp="1"/>
          </p:cNvSpPr>
          <p:nvPr>
            <p:ph type="title"/>
          </p:nvPr>
        </p:nvSpPr>
        <p:spPr/>
        <p:txBody>
          <a:bodyPr/>
          <a:lstStyle/>
          <a:p>
            <a:r>
              <a:rPr lang="en-US" dirty="0">
                <a:latin typeface="+mj-lt"/>
              </a:rPr>
              <a:t>Course Agenda</a:t>
            </a:r>
          </a:p>
        </p:txBody>
      </p:sp>
      <p:graphicFrame>
        <p:nvGraphicFramePr>
          <p:cNvPr id="5" name="Table 4">
            <a:extLst>
              <a:ext uri="{FF2B5EF4-FFF2-40B4-BE49-F238E27FC236}">
                <a16:creationId xmlns:a16="http://schemas.microsoft.com/office/drawing/2014/main" id="{26E96064-A7FB-417B-9745-BE15EC65231B}"/>
              </a:ext>
            </a:extLst>
          </p:cNvPr>
          <p:cNvGraphicFramePr>
            <a:graphicFrameLocks noGrp="1"/>
          </p:cNvGraphicFramePr>
          <p:nvPr>
            <p:extLst>
              <p:ext uri="{D42A27DB-BD31-4B8C-83A1-F6EECF244321}">
                <p14:modId xmlns:p14="http://schemas.microsoft.com/office/powerpoint/2010/main" val="1251568958"/>
              </p:ext>
            </p:extLst>
          </p:nvPr>
        </p:nvGraphicFramePr>
        <p:xfrm>
          <a:off x="764233" y="1317729"/>
          <a:ext cx="10663533" cy="4467759"/>
        </p:xfrm>
        <a:graphic>
          <a:graphicData uri="http://schemas.openxmlformats.org/drawingml/2006/table">
            <a:tbl>
              <a:tblPr firstRow="1" bandRow="1">
                <a:tableStyleId>{69012ECD-51FC-41F1-AA8D-1B2483CD663E}</a:tableStyleId>
              </a:tblPr>
              <a:tblGrid>
                <a:gridCol w="10663533">
                  <a:extLst>
                    <a:ext uri="{9D8B030D-6E8A-4147-A177-3AD203B41FA5}">
                      <a16:colId xmlns:a16="http://schemas.microsoft.com/office/drawing/2014/main" val="2278379534"/>
                    </a:ext>
                  </a:extLst>
                </a:gridCol>
              </a:tblGrid>
              <a:tr h="313370">
                <a:tc>
                  <a:txBody>
                    <a:bodyPr/>
                    <a:lstStyle/>
                    <a:p>
                      <a:endParaRPr lang="en-US" sz="1400" dirty="0"/>
                    </a:p>
                  </a:txBody>
                  <a:tcPr>
                    <a:solidFill>
                      <a:srgbClr val="007033"/>
                    </a:solidFill>
                  </a:tcPr>
                </a:tc>
                <a:extLst>
                  <a:ext uri="{0D108BD9-81ED-4DB2-BD59-A6C34878D82A}">
                    <a16:rowId xmlns:a16="http://schemas.microsoft.com/office/drawing/2014/main" val="2770328589"/>
                  </a:ext>
                </a:extLst>
              </a:tr>
              <a:tr h="831882">
                <a:tc>
                  <a:txBody>
                    <a:bodyPr/>
                    <a:lstStyle/>
                    <a:p>
                      <a:pPr lvl="0"/>
                      <a:r>
                        <a:rPr lang="en-US" sz="1800" dirty="0">
                          <a:latin typeface="+mj-lt"/>
                        </a:rPr>
                        <a:t>Week 1: </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j-lt"/>
                          <a:ea typeface="+mn-ea"/>
                          <a:cs typeface="+mn-cs"/>
                        </a:rPr>
                        <a:t>Introduction to course</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j-lt"/>
                          <a:ea typeface="+mn-ea"/>
                          <a:cs typeface="+mn-cs"/>
                        </a:rPr>
                        <a:t>Introduction to unsupervised learning</a:t>
                      </a:r>
                      <a:endParaRPr kumimoji="0" lang="en-CA" sz="1800" b="0" i="0" u="none" strike="noStrike" kern="1200" cap="none" spc="0" normalizeH="0" baseline="0" dirty="0">
                        <a:ln>
                          <a:noFill/>
                        </a:ln>
                        <a:solidFill>
                          <a:srgbClr val="080808"/>
                        </a:solidFill>
                        <a:effectLst/>
                        <a:uLnTx/>
                        <a:uFillTx/>
                        <a:latin typeface="+mj-lt"/>
                        <a:ea typeface="+mn-ea"/>
                        <a:cs typeface="+mn-cs"/>
                      </a:endParaRPr>
                    </a:p>
                  </a:txBody>
                  <a:tcPr/>
                </a:tc>
                <a:extLst>
                  <a:ext uri="{0D108BD9-81ED-4DB2-BD59-A6C34878D82A}">
                    <a16:rowId xmlns:a16="http://schemas.microsoft.com/office/drawing/2014/main" val="3385480105"/>
                  </a:ext>
                </a:extLst>
              </a:tr>
              <a:tr h="507417">
                <a:tc>
                  <a:txBody>
                    <a:bodyPr/>
                    <a:lstStyle/>
                    <a:p>
                      <a:r>
                        <a:rPr lang="en-US" sz="1800" dirty="0">
                          <a:latin typeface="+mj-lt"/>
                        </a:rPr>
                        <a:t>Week  2: </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j-lt"/>
                          <a:ea typeface="+mn-ea"/>
                          <a:cs typeface="+mn-cs"/>
                        </a:rPr>
                        <a:t>How create an end-to-end machine learning project</a:t>
                      </a:r>
                    </a:p>
                  </a:txBody>
                  <a:tcPr/>
                </a:tc>
                <a:extLst>
                  <a:ext uri="{0D108BD9-81ED-4DB2-BD59-A6C34878D82A}">
                    <a16:rowId xmlns:a16="http://schemas.microsoft.com/office/drawing/2014/main" val="2836895172"/>
                  </a:ext>
                </a:extLst>
              </a:tr>
              <a:tr h="679669">
                <a:tc>
                  <a:txBody>
                    <a:bodyPr/>
                    <a:lstStyle/>
                    <a:p>
                      <a:pPr marL="0" algn="l" defTabSz="914400" rtl="0" eaLnBrk="1" latinLnBrk="0" hangingPunct="1"/>
                      <a:r>
                        <a:rPr lang="en-US" sz="1800" kern="1200" dirty="0">
                          <a:solidFill>
                            <a:schemeClr val="tx1"/>
                          </a:solidFill>
                          <a:latin typeface="+mj-lt"/>
                          <a:ea typeface="+mn-ea"/>
                          <a:cs typeface="+mn-cs"/>
                        </a:rPr>
                        <a:t>Week  3: </a:t>
                      </a:r>
                    </a:p>
                    <a:p>
                      <a:pPr marL="987425" lvl="2" indent="-285750" algn="l" defTabSz="914400" rtl="0" eaLnBrk="1" latinLnBrk="0" hangingPunct="1">
                        <a:buFont typeface="Wingdings" panose="05000000000000000000" pitchFamily="2" charset="2"/>
                        <a:buChar char="§"/>
                      </a:pPr>
                      <a:r>
                        <a:rPr kumimoji="0" lang="en-US" sz="1800" b="0" i="0" u="none" strike="noStrike" kern="1200" cap="none" spc="0" normalizeH="0" baseline="0" dirty="0">
                          <a:ln>
                            <a:noFill/>
                          </a:ln>
                          <a:solidFill>
                            <a:srgbClr val="080808"/>
                          </a:solidFill>
                          <a:effectLst/>
                          <a:uLnTx/>
                          <a:uFillTx/>
                          <a:latin typeface="+mj-lt"/>
                          <a:ea typeface="+mn-ea"/>
                          <a:cs typeface="+mn-cs"/>
                        </a:rPr>
                        <a:t>Introduction to dimensionality reduction - Part I</a:t>
                      </a:r>
                      <a:endParaRPr kumimoji="0" lang="en-CA" sz="1800" b="0" i="0" u="none" strike="noStrike" kern="1200" cap="none" spc="0" normalizeH="0" baseline="0" dirty="0">
                        <a:ln>
                          <a:noFill/>
                        </a:ln>
                        <a:solidFill>
                          <a:srgbClr val="080808"/>
                        </a:solidFill>
                        <a:effectLst/>
                        <a:uLnTx/>
                        <a:uFillTx/>
                        <a:latin typeface="+mj-lt"/>
                        <a:ea typeface="+mn-ea"/>
                        <a:cs typeface="+mn-cs"/>
                      </a:endParaRPr>
                    </a:p>
                  </a:txBody>
                  <a:tcPr/>
                </a:tc>
                <a:extLst>
                  <a:ext uri="{0D108BD9-81ED-4DB2-BD59-A6C34878D82A}">
                    <a16:rowId xmlns:a16="http://schemas.microsoft.com/office/drawing/2014/main" val="561249613"/>
                  </a:ext>
                </a:extLst>
              </a:tr>
              <a:tr h="381268">
                <a:tc>
                  <a:txBody>
                    <a:bodyPr/>
                    <a:lstStyle/>
                    <a:p>
                      <a:pPr lvl="0" algn="l" defTabSz="914400" rtl="0" eaLnBrk="1" latinLnBrk="0" hangingPunct="1"/>
                      <a:r>
                        <a:rPr lang="en-US" sz="1800" kern="1200" dirty="0">
                          <a:solidFill>
                            <a:schemeClr val="tx1"/>
                          </a:solidFill>
                          <a:latin typeface="+mj-lt"/>
                          <a:ea typeface="+mn-ea"/>
                          <a:cs typeface="+mn-cs"/>
                        </a:rPr>
                        <a:t>Week 4: </a:t>
                      </a:r>
                      <a:r>
                        <a:rPr lang="en-US" sz="1800" b="0" i="0" u="none" strike="noStrike" kern="1200" baseline="0" dirty="0">
                          <a:solidFill>
                            <a:schemeClr val="tx1"/>
                          </a:solidFill>
                          <a:latin typeface="+mj-lt"/>
                          <a:ea typeface="+mn-ea"/>
                          <a:cs typeface="+mn-cs"/>
                        </a:rPr>
                        <a:t> </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j-lt"/>
                          <a:ea typeface="+mn-ea"/>
                          <a:cs typeface="+mn-cs"/>
                        </a:rPr>
                        <a:t>Introduction to dimensionality reduction - Part II</a:t>
                      </a:r>
                    </a:p>
                  </a:txBody>
                  <a:tcPr/>
                </a:tc>
                <a:extLst>
                  <a:ext uri="{0D108BD9-81ED-4DB2-BD59-A6C34878D82A}">
                    <a16:rowId xmlns:a16="http://schemas.microsoft.com/office/drawing/2014/main" val="2041432742"/>
                  </a:ext>
                </a:extLst>
              </a:tr>
              <a:tr h="381268">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800" kern="1200" dirty="0">
                          <a:solidFill>
                            <a:schemeClr val="tx1"/>
                          </a:solidFill>
                          <a:latin typeface="+mn-lt"/>
                          <a:ea typeface="+mn-ea"/>
                          <a:cs typeface="+mn-cs"/>
                        </a:rPr>
                        <a:t>Week 5:</a:t>
                      </a:r>
                    </a:p>
                    <a:p>
                      <a:pPr marL="722313" marR="0" lvl="2" indent="354013" algn="l" defTabSz="987425"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kern="1200" dirty="0">
                          <a:solidFill>
                            <a:schemeClr val="tx1"/>
                          </a:solidFill>
                          <a:latin typeface="+mn-lt"/>
                          <a:ea typeface="+mn-ea"/>
                          <a:cs typeface="+mn-cs"/>
                        </a:rPr>
                        <a:t> Introduction to anomaly detection - Part I</a:t>
                      </a:r>
                    </a:p>
                  </a:txBody>
                  <a:tcPr/>
                </a:tc>
                <a:extLst>
                  <a:ext uri="{0D108BD9-81ED-4DB2-BD59-A6C34878D82A}">
                    <a16:rowId xmlns:a16="http://schemas.microsoft.com/office/drawing/2014/main" val="2770355957"/>
                  </a:ext>
                </a:extLst>
              </a:tr>
              <a:tr h="381268">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kumimoji="0" lang="en-US" sz="1800" b="0" i="0" u="none" strike="noStrike" kern="1200" cap="none" spc="0" normalizeH="0" baseline="0" dirty="0">
                          <a:ln>
                            <a:noFill/>
                          </a:ln>
                          <a:solidFill>
                            <a:srgbClr val="080808"/>
                          </a:solidFill>
                          <a:effectLst/>
                          <a:uLnTx/>
                          <a:uFillTx/>
                          <a:latin typeface="+mj-lt"/>
                          <a:ea typeface="+mn-ea"/>
                          <a:cs typeface="+mn-cs"/>
                        </a:rPr>
                        <a:t>Week 6:</a:t>
                      </a:r>
                    </a:p>
                    <a:p>
                      <a:pPr marL="1165225" marR="0" lvl="0" indent="-446088"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800" b="0" i="0" u="none" strike="noStrike" kern="1200" baseline="0" dirty="0">
                          <a:solidFill>
                            <a:schemeClr val="tx1"/>
                          </a:solidFill>
                          <a:latin typeface="+mn-lt"/>
                          <a:ea typeface="+mn-ea"/>
                          <a:cs typeface="+mn-cs"/>
                        </a:rPr>
                        <a:t>Introduction to anomaly detection - Part II</a:t>
                      </a:r>
                      <a:endParaRPr kumimoji="0" lang="en-US" sz="1800" b="0" i="0" u="none" strike="noStrike" kern="1200" cap="none" spc="0" normalizeH="0" baseline="0" dirty="0">
                        <a:ln>
                          <a:noFill/>
                        </a:ln>
                        <a:solidFill>
                          <a:srgbClr val="080808"/>
                        </a:solidFill>
                        <a:effectLst/>
                        <a:uLnTx/>
                        <a:uFillTx/>
                        <a:latin typeface="+mj-lt"/>
                        <a:ea typeface="+mn-ea"/>
                        <a:cs typeface="+mn-cs"/>
                      </a:endParaRPr>
                    </a:p>
                  </a:txBody>
                  <a:tcPr/>
                </a:tc>
                <a:extLst>
                  <a:ext uri="{0D108BD9-81ED-4DB2-BD59-A6C34878D82A}">
                    <a16:rowId xmlns:a16="http://schemas.microsoft.com/office/drawing/2014/main" val="432974977"/>
                  </a:ext>
                </a:extLst>
              </a:tr>
            </a:tbl>
          </a:graphicData>
        </a:graphic>
      </p:graphicFrame>
      <p:sp>
        <p:nvSpPr>
          <p:cNvPr id="3" name="Footer Placeholder 2">
            <a:extLst>
              <a:ext uri="{FF2B5EF4-FFF2-40B4-BE49-F238E27FC236}">
                <a16:creationId xmlns:a16="http://schemas.microsoft.com/office/drawing/2014/main" id="{AA9E7155-03AB-03D7-272D-6FAD6C1A6FFE}"/>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8298832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A46D-F2A2-4CBB-B95E-A2EEF4E097BD}"/>
              </a:ext>
            </a:extLst>
          </p:cNvPr>
          <p:cNvSpPr>
            <a:spLocks noGrp="1"/>
          </p:cNvSpPr>
          <p:nvPr>
            <p:ph type="title"/>
          </p:nvPr>
        </p:nvSpPr>
        <p:spPr/>
        <p:txBody>
          <a:bodyPr/>
          <a:lstStyle/>
          <a:p>
            <a:r>
              <a:rPr lang="en-US" dirty="0">
                <a:latin typeface="+mj-lt"/>
              </a:rPr>
              <a:t>Course Agenda</a:t>
            </a:r>
          </a:p>
        </p:txBody>
      </p:sp>
      <p:graphicFrame>
        <p:nvGraphicFramePr>
          <p:cNvPr id="5" name="Table 4">
            <a:extLst>
              <a:ext uri="{FF2B5EF4-FFF2-40B4-BE49-F238E27FC236}">
                <a16:creationId xmlns:a16="http://schemas.microsoft.com/office/drawing/2014/main" id="{26E96064-A7FB-417B-9745-BE15EC65231B}"/>
              </a:ext>
            </a:extLst>
          </p:cNvPr>
          <p:cNvGraphicFramePr>
            <a:graphicFrameLocks noGrp="1"/>
          </p:cNvGraphicFramePr>
          <p:nvPr>
            <p:extLst>
              <p:ext uri="{D42A27DB-BD31-4B8C-83A1-F6EECF244321}">
                <p14:modId xmlns:p14="http://schemas.microsoft.com/office/powerpoint/2010/main" val="217207618"/>
              </p:ext>
            </p:extLst>
          </p:nvPr>
        </p:nvGraphicFramePr>
        <p:xfrm>
          <a:off x="750387" y="1294927"/>
          <a:ext cx="10790363" cy="4486196"/>
        </p:xfrm>
        <a:graphic>
          <a:graphicData uri="http://schemas.openxmlformats.org/drawingml/2006/table">
            <a:tbl>
              <a:tblPr firstRow="1" bandRow="1">
                <a:tableStyleId>{69012ECD-51FC-41F1-AA8D-1B2483CD663E}</a:tableStyleId>
              </a:tblPr>
              <a:tblGrid>
                <a:gridCol w="10790363">
                  <a:extLst>
                    <a:ext uri="{9D8B030D-6E8A-4147-A177-3AD203B41FA5}">
                      <a16:colId xmlns:a16="http://schemas.microsoft.com/office/drawing/2014/main" val="2278379534"/>
                    </a:ext>
                  </a:extLst>
                </a:gridCol>
              </a:tblGrid>
              <a:tr h="371396">
                <a:tc>
                  <a:txBody>
                    <a:bodyPr/>
                    <a:lstStyle/>
                    <a:p>
                      <a:endParaRPr lang="en-US" sz="1400" dirty="0"/>
                    </a:p>
                  </a:txBody>
                  <a:tcPr>
                    <a:solidFill>
                      <a:srgbClr val="007033"/>
                    </a:solidFill>
                  </a:tcPr>
                </a:tc>
                <a:extLst>
                  <a:ext uri="{0D108BD9-81ED-4DB2-BD59-A6C34878D82A}">
                    <a16:rowId xmlns:a16="http://schemas.microsoft.com/office/drawing/2014/main" val="2770328589"/>
                  </a:ext>
                </a:extLst>
              </a:tr>
              <a:tr h="451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80808"/>
                          </a:solidFill>
                          <a:effectLst/>
                          <a:uLnTx/>
                          <a:uFillTx/>
                          <a:latin typeface="+mj-lt"/>
                          <a:ea typeface="+mn-ea"/>
                          <a:cs typeface="+mn-cs"/>
                        </a:rPr>
                        <a:t>Week 7:</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80808"/>
                          </a:solidFill>
                          <a:effectLst/>
                          <a:uLnTx/>
                          <a:uFillTx/>
                          <a:latin typeface="+mj-lt"/>
                          <a:ea typeface="+mn-ea"/>
                          <a:cs typeface="+mn-cs"/>
                        </a:rPr>
                        <a:t>Introduction to Clustering</a:t>
                      </a:r>
                    </a:p>
                  </a:txBody>
                  <a:tcPr/>
                </a:tc>
                <a:extLst>
                  <a:ext uri="{0D108BD9-81ED-4DB2-BD59-A6C34878D82A}">
                    <a16:rowId xmlns:a16="http://schemas.microsoft.com/office/drawing/2014/main" val="3385480105"/>
                  </a:ext>
                </a:extLst>
              </a:tr>
              <a:tr h="451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rPr>
                        <a:t>Week  8: </a:t>
                      </a:r>
                      <a:r>
                        <a:rPr kumimoji="0" lang="en-US" sz="1800" b="0" i="0" u="none" strike="noStrike" kern="1200" cap="none" spc="0" normalizeH="0" baseline="0" noProof="0" dirty="0">
                          <a:ln>
                            <a:noFill/>
                          </a:ln>
                          <a:solidFill>
                            <a:srgbClr val="080808"/>
                          </a:solidFill>
                          <a:effectLst/>
                          <a:uLnTx/>
                          <a:uFillTx/>
                          <a:latin typeface="+mn-lt"/>
                          <a:ea typeface="+mn-ea"/>
                          <a:cs typeface="+mn-cs"/>
                        </a:rPr>
                        <a:t>:</a:t>
                      </a:r>
                      <a:endParaRPr lang="en-US" sz="1800" dirty="0">
                        <a:latin typeface="+mj-lt"/>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dirty="0">
                          <a:ln>
                            <a:noFill/>
                          </a:ln>
                          <a:solidFill>
                            <a:srgbClr val="080808"/>
                          </a:solidFill>
                          <a:effectLst/>
                          <a:uLnTx/>
                          <a:uFillTx/>
                          <a:latin typeface="+mj-lt"/>
                          <a:ea typeface="+mn-ea"/>
                          <a:cs typeface="+mn-cs"/>
                        </a:rPr>
                        <a:t>Introduction to autoencoders</a:t>
                      </a:r>
                    </a:p>
                  </a:txBody>
                  <a:tcPr/>
                </a:tc>
                <a:extLst>
                  <a:ext uri="{0D108BD9-81ED-4DB2-BD59-A6C34878D82A}">
                    <a16:rowId xmlns:a16="http://schemas.microsoft.com/office/drawing/2014/main" val="2836895172"/>
                  </a:ext>
                </a:extLst>
              </a:tr>
              <a:tr h="451866">
                <a:tc>
                  <a:txBody>
                    <a:bodyPr/>
                    <a:lstStyle/>
                    <a:p>
                      <a:r>
                        <a:rPr lang="en-US" sz="1800" kern="1200" dirty="0">
                          <a:solidFill>
                            <a:schemeClr val="tx1"/>
                          </a:solidFill>
                          <a:latin typeface="+mj-lt"/>
                          <a:ea typeface="+mn-ea"/>
                          <a:cs typeface="+mn-cs"/>
                        </a:rPr>
                        <a:t>Week  9: </a:t>
                      </a:r>
                      <a:endParaRPr lang="en-CA" sz="1800" b="0" i="0" u="none" strike="noStrike" kern="1200" baseline="0" dirty="0">
                        <a:solidFill>
                          <a:schemeClr val="tx1"/>
                        </a:solidFill>
                        <a:latin typeface="+mn-lt"/>
                        <a:ea typeface="+mn-ea"/>
                        <a:cs typeface="+mn-cs"/>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dirty="0">
                          <a:ln>
                            <a:noFill/>
                          </a:ln>
                          <a:solidFill>
                            <a:srgbClr val="080808"/>
                          </a:solidFill>
                          <a:effectLst/>
                          <a:uLnTx/>
                          <a:uFillTx/>
                          <a:latin typeface="+mj-lt"/>
                          <a:ea typeface="+mn-ea"/>
                          <a:cs typeface="+mn-cs"/>
                        </a:rPr>
                        <a:t>Introduction to semi-supervised learning</a:t>
                      </a:r>
                    </a:p>
                  </a:txBody>
                  <a:tcPr/>
                </a:tc>
                <a:extLst>
                  <a:ext uri="{0D108BD9-81ED-4DB2-BD59-A6C34878D82A}">
                    <a16:rowId xmlns:a16="http://schemas.microsoft.com/office/drawing/2014/main" val="561249613"/>
                  </a:ext>
                </a:extLst>
              </a:tr>
              <a:tr h="451866">
                <a:tc>
                  <a:txBody>
                    <a:bodyPr/>
                    <a:lstStyle/>
                    <a:p>
                      <a:r>
                        <a:rPr lang="en-US" sz="1800" kern="1200" dirty="0">
                          <a:solidFill>
                            <a:schemeClr val="tx1"/>
                          </a:solidFill>
                          <a:latin typeface="+mn-lt"/>
                          <a:ea typeface="+mn-ea"/>
                          <a:cs typeface="+mn-cs"/>
                        </a:rPr>
                        <a:t>Week  10: </a:t>
                      </a:r>
                      <a:endParaRPr lang="en-CA" sz="1800" b="0" i="0" u="none" strike="noStrike" kern="1200" baseline="0" dirty="0">
                        <a:solidFill>
                          <a:schemeClr val="tx1"/>
                        </a:solidFill>
                        <a:latin typeface="+mn-lt"/>
                        <a:ea typeface="+mn-ea"/>
                        <a:cs typeface="+mn-cs"/>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n-lt"/>
                          <a:ea typeface="+mn-ea"/>
                          <a:cs typeface="+mn-cs"/>
                        </a:rPr>
                        <a:t>Creating recommender systems using restricted Boltzmann machines</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n-lt"/>
                          <a:ea typeface="+mn-ea"/>
                          <a:cs typeface="+mn-cs"/>
                        </a:rPr>
                        <a:t>Review Final Project</a:t>
                      </a:r>
                      <a:endParaRPr kumimoji="0" lang="en-CA" sz="1800" b="0" i="0" u="none" strike="noStrike" kern="1200" cap="none" spc="0" normalizeH="0" baseline="0" dirty="0">
                        <a:ln>
                          <a:noFill/>
                        </a:ln>
                        <a:solidFill>
                          <a:srgbClr val="080808"/>
                        </a:solidFill>
                        <a:effectLst/>
                        <a:uLnTx/>
                        <a:uFillTx/>
                        <a:latin typeface="+mn-lt"/>
                        <a:ea typeface="+mn-ea"/>
                        <a:cs typeface="+mn-cs"/>
                      </a:endParaRPr>
                    </a:p>
                  </a:txBody>
                  <a:tcPr/>
                </a:tc>
                <a:extLst>
                  <a:ext uri="{0D108BD9-81ED-4DB2-BD59-A6C34878D82A}">
                    <a16:rowId xmlns:a16="http://schemas.microsoft.com/office/drawing/2014/main" val="3868891201"/>
                  </a:ext>
                </a:extLst>
              </a:tr>
              <a:tr h="451866">
                <a:tc>
                  <a:txBody>
                    <a:bodyPr/>
                    <a:lstStyle/>
                    <a:p>
                      <a:r>
                        <a:rPr lang="en-US" sz="1800" kern="1200" dirty="0">
                          <a:solidFill>
                            <a:schemeClr val="tx1"/>
                          </a:solidFill>
                          <a:latin typeface="+mn-lt"/>
                          <a:ea typeface="+mn-ea"/>
                          <a:cs typeface="+mn-cs"/>
                        </a:rPr>
                        <a:t>Week  11: </a:t>
                      </a:r>
                      <a:endParaRPr lang="en-CA" sz="1800" b="0" i="0" u="none" strike="noStrike" kern="1200" baseline="0" dirty="0">
                        <a:solidFill>
                          <a:schemeClr val="tx1"/>
                        </a:solidFill>
                        <a:latin typeface="+mn-lt"/>
                        <a:ea typeface="+mn-ea"/>
                        <a:cs typeface="+mn-cs"/>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dirty="0">
                          <a:ln>
                            <a:noFill/>
                          </a:ln>
                          <a:solidFill>
                            <a:srgbClr val="080808"/>
                          </a:solidFill>
                          <a:effectLst/>
                          <a:uLnTx/>
                          <a:uFillTx/>
                          <a:latin typeface="+mn-lt"/>
                          <a:ea typeface="+mn-ea"/>
                          <a:cs typeface="+mn-cs"/>
                        </a:rPr>
                        <a:t>Introduction to feature detection</a:t>
                      </a:r>
                    </a:p>
                  </a:txBody>
                  <a:tcPr/>
                </a:tc>
                <a:extLst>
                  <a:ext uri="{0D108BD9-81ED-4DB2-BD59-A6C34878D82A}">
                    <a16:rowId xmlns:a16="http://schemas.microsoft.com/office/drawing/2014/main" val="1249923292"/>
                  </a:ext>
                </a:extLst>
              </a:tr>
              <a:tr h="451866">
                <a:tc>
                  <a:txBody>
                    <a:bodyPr/>
                    <a:lstStyle/>
                    <a:p>
                      <a:r>
                        <a:rPr lang="en-US" sz="1800" kern="1200" dirty="0">
                          <a:solidFill>
                            <a:schemeClr val="tx1"/>
                          </a:solidFill>
                          <a:latin typeface="+mn-lt"/>
                          <a:ea typeface="+mn-ea"/>
                          <a:cs typeface="+mn-cs"/>
                        </a:rPr>
                        <a:t>Week  12: </a:t>
                      </a:r>
                      <a:endParaRPr lang="en-CA" sz="1800" b="0" i="0" u="none" strike="noStrike" kern="1200" baseline="0" dirty="0">
                        <a:solidFill>
                          <a:schemeClr val="tx1"/>
                        </a:solidFill>
                        <a:latin typeface="+mn-lt"/>
                        <a:ea typeface="+mn-ea"/>
                        <a:cs typeface="+mn-cs"/>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n-lt"/>
                          <a:ea typeface="+mn-ea"/>
                          <a:cs typeface="+mn-cs"/>
                        </a:rPr>
                        <a:t>Introduction to generative adversarial networks (GANs)</a:t>
                      </a:r>
                      <a:endParaRPr kumimoji="0" lang="en-CA" sz="1800" b="0" i="0" u="none" strike="noStrike" kern="1200" cap="none" spc="0" normalizeH="0" baseline="0" dirty="0">
                        <a:ln>
                          <a:noFill/>
                        </a:ln>
                        <a:solidFill>
                          <a:srgbClr val="080808"/>
                        </a:solidFill>
                        <a:effectLst/>
                        <a:uLnTx/>
                        <a:uFillTx/>
                        <a:latin typeface="+mj-lt"/>
                        <a:ea typeface="+mn-ea"/>
                        <a:cs typeface="+mn-cs"/>
                      </a:endParaRPr>
                    </a:p>
                  </a:txBody>
                  <a:tcPr/>
                </a:tc>
                <a:extLst>
                  <a:ext uri="{0D108BD9-81ED-4DB2-BD59-A6C34878D82A}">
                    <a16:rowId xmlns:a16="http://schemas.microsoft.com/office/drawing/2014/main" val="2414806402"/>
                  </a:ext>
                </a:extLst>
              </a:tr>
            </a:tbl>
          </a:graphicData>
        </a:graphic>
      </p:graphicFrame>
      <p:sp>
        <p:nvSpPr>
          <p:cNvPr id="3" name="Footer Placeholder 2">
            <a:extLst>
              <a:ext uri="{FF2B5EF4-FFF2-40B4-BE49-F238E27FC236}">
                <a16:creationId xmlns:a16="http://schemas.microsoft.com/office/drawing/2014/main" id="{62F48372-2111-C181-15D5-66B6BF26B77F}"/>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40188524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A46D-F2A2-4CBB-B95E-A2EEF4E097BD}"/>
              </a:ext>
            </a:extLst>
          </p:cNvPr>
          <p:cNvSpPr>
            <a:spLocks noGrp="1"/>
          </p:cNvSpPr>
          <p:nvPr>
            <p:ph type="title"/>
          </p:nvPr>
        </p:nvSpPr>
        <p:spPr/>
        <p:txBody>
          <a:bodyPr/>
          <a:lstStyle/>
          <a:p>
            <a:r>
              <a:rPr lang="en-US" dirty="0">
                <a:latin typeface="+mj-lt"/>
              </a:rPr>
              <a:t>Course Agenda</a:t>
            </a:r>
          </a:p>
        </p:txBody>
      </p:sp>
      <p:graphicFrame>
        <p:nvGraphicFramePr>
          <p:cNvPr id="5" name="Table 4">
            <a:extLst>
              <a:ext uri="{FF2B5EF4-FFF2-40B4-BE49-F238E27FC236}">
                <a16:creationId xmlns:a16="http://schemas.microsoft.com/office/drawing/2014/main" id="{26E96064-A7FB-417B-9745-BE15EC65231B}"/>
              </a:ext>
            </a:extLst>
          </p:cNvPr>
          <p:cNvGraphicFramePr>
            <a:graphicFrameLocks noGrp="1"/>
          </p:cNvGraphicFramePr>
          <p:nvPr>
            <p:extLst>
              <p:ext uri="{D42A27DB-BD31-4B8C-83A1-F6EECF244321}">
                <p14:modId xmlns:p14="http://schemas.microsoft.com/office/powerpoint/2010/main" val="2524620639"/>
              </p:ext>
            </p:extLst>
          </p:nvPr>
        </p:nvGraphicFramePr>
        <p:xfrm>
          <a:off x="750387" y="1294927"/>
          <a:ext cx="10790363" cy="1651556"/>
        </p:xfrm>
        <a:graphic>
          <a:graphicData uri="http://schemas.openxmlformats.org/drawingml/2006/table">
            <a:tbl>
              <a:tblPr firstRow="1" bandRow="1">
                <a:tableStyleId>{69012ECD-51FC-41F1-AA8D-1B2483CD663E}</a:tableStyleId>
              </a:tblPr>
              <a:tblGrid>
                <a:gridCol w="10790363">
                  <a:extLst>
                    <a:ext uri="{9D8B030D-6E8A-4147-A177-3AD203B41FA5}">
                      <a16:colId xmlns:a16="http://schemas.microsoft.com/office/drawing/2014/main" val="2278379534"/>
                    </a:ext>
                  </a:extLst>
                </a:gridCol>
              </a:tblGrid>
              <a:tr h="371396">
                <a:tc>
                  <a:txBody>
                    <a:bodyPr/>
                    <a:lstStyle/>
                    <a:p>
                      <a:endParaRPr lang="en-US" sz="1400" dirty="0"/>
                    </a:p>
                  </a:txBody>
                  <a:tcPr>
                    <a:solidFill>
                      <a:srgbClr val="007033"/>
                    </a:solidFill>
                  </a:tcPr>
                </a:tc>
                <a:extLst>
                  <a:ext uri="{0D108BD9-81ED-4DB2-BD59-A6C34878D82A}">
                    <a16:rowId xmlns:a16="http://schemas.microsoft.com/office/drawing/2014/main" val="2770328589"/>
                  </a:ext>
                </a:extLst>
              </a:tr>
              <a:tr h="451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80808"/>
                          </a:solidFill>
                          <a:effectLst/>
                          <a:uLnTx/>
                          <a:uFillTx/>
                          <a:latin typeface="+mj-lt"/>
                          <a:ea typeface="+mn-ea"/>
                          <a:cs typeface="+mn-cs"/>
                        </a:rPr>
                        <a:t>Week 13:</a:t>
                      </a: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dirty="0">
                          <a:ln>
                            <a:noFill/>
                          </a:ln>
                          <a:solidFill>
                            <a:srgbClr val="080808"/>
                          </a:solidFill>
                          <a:effectLst/>
                          <a:uLnTx/>
                          <a:uFillTx/>
                          <a:latin typeface="+mn-lt"/>
                          <a:ea typeface="+mn-ea"/>
                          <a:cs typeface="+mn-cs"/>
                        </a:rPr>
                        <a:t>Introduction to time series clustering</a:t>
                      </a:r>
                      <a:endParaRPr kumimoji="0" lang="en-CA" sz="1800" b="0" i="0" u="none" strike="noStrike" kern="1200" cap="none" spc="0" normalizeH="0" baseline="0" dirty="0">
                        <a:ln>
                          <a:noFill/>
                        </a:ln>
                        <a:solidFill>
                          <a:srgbClr val="080808"/>
                        </a:solidFill>
                        <a:effectLst/>
                        <a:uLnTx/>
                        <a:uFillTx/>
                        <a:latin typeface="+mn-lt"/>
                        <a:ea typeface="+mn-ea"/>
                        <a:cs typeface="+mn-cs"/>
                      </a:endParaRPr>
                    </a:p>
                  </a:txBody>
                  <a:tcPr/>
                </a:tc>
                <a:extLst>
                  <a:ext uri="{0D108BD9-81ED-4DB2-BD59-A6C34878D82A}">
                    <a16:rowId xmlns:a16="http://schemas.microsoft.com/office/drawing/2014/main" val="3385480105"/>
                  </a:ext>
                </a:extLst>
              </a:tr>
              <a:tr h="4518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mj-lt"/>
                        </a:rPr>
                        <a:t>Week  14: </a:t>
                      </a:r>
                      <a:r>
                        <a:rPr kumimoji="0" lang="en-US" sz="1800" b="0" i="0" u="none" strike="noStrike" kern="1200" cap="none" spc="0" normalizeH="0" baseline="0" noProof="0" dirty="0">
                          <a:ln>
                            <a:noFill/>
                          </a:ln>
                          <a:solidFill>
                            <a:srgbClr val="080808"/>
                          </a:solidFill>
                          <a:effectLst/>
                          <a:uLnTx/>
                          <a:uFillTx/>
                          <a:latin typeface="+mn-lt"/>
                          <a:ea typeface="+mn-ea"/>
                          <a:cs typeface="+mn-cs"/>
                        </a:rPr>
                        <a:t>:</a:t>
                      </a:r>
                      <a:endParaRPr lang="en-US" sz="1800" dirty="0">
                        <a:latin typeface="+mj-lt"/>
                      </a:endParaRPr>
                    </a:p>
                    <a:p>
                      <a:pPr marL="1080000" marR="0" lvl="0" indent="-3600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CA" sz="1800" b="0" i="0" u="none" strike="noStrike" kern="1200" cap="none" spc="0" normalizeH="0" baseline="0" dirty="0">
                          <a:ln>
                            <a:noFill/>
                          </a:ln>
                          <a:solidFill>
                            <a:srgbClr val="080808"/>
                          </a:solidFill>
                          <a:effectLst/>
                          <a:uLnTx/>
                          <a:uFillTx/>
                          <a:latin typeface="+mn-lt"/>
                          <a:ea typeface="+mn-ea"/>
                          <a:cs typeface="+mn-cs"/>
                        </a:rPr>
                        <a:t>Final Project</a:t>
                      </a:r>
                    </a:p>
                  </a:txBody>
                  <a:tcPr/>
                </a:tc>
                <a:extLst>
                  <a:ext uri="{0D108BD9-81ED-4DB2-BD59-A6C34878D82A}">
                    <a16:rowId xmlns:a16="http://schemas.microsoft.com/office/drawing/2014/main" val="2836895172"/>
                  </a:ext>
                </a:extLst>
              </a:tr>
            </a:tbl>
          </a:graphicData>
        </a:graphic>
      </p:graphicFrame>
      <p:sp>
        <p:nvSpPr>
          <p:cNvPr id="3" name="Footer Placeholder 2">
            <a:extLst>
              <a:ext uri="{FF2B5EF4-FFF2-40B4-BE49-F238E27FC236}">
                <a16:creationId xmlns:a16="http://schemas.microsoft.com/office/drawing/2014/main" id="{62F48372-2111-C181-15D5-66B6BF26B77F}"/>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5240598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5A734-FADF-4CCA-902A-9886B2C85241}"/>
              </a:ext>
            </a:extLst>
          </p:cNvPr>
          <p:cNvSpPr>
            <a:spLocks noGrp="1"/>
          </p:cNvSpPr>
          <p:nvPr>
            <p:ph type="ftr" sz="quarter" idx="11"/>
          </p:nvPr>
        </p:nvSpPr>
        <p:spPr/>
        <p:txBody>
          <a:bodyPr/>
          <a:lstStyle/>
          <a:p>
            <a:r>
              <a:rPr lang="en-US"/>
              <a:t>© Copyright Omar Altrad, PhD, PMP, P.Eng</a:t>
            </a:r>
          </a:p>
        </p:txBody>
      </p:sp>
      <p:sp>
        <p:nvSpPr>
          <p:cNvPr id="4" name="Rectangle 3">
            <a:extLst>
              <a:ext uri="{FF2B5EF4-FFF2-40B4-BE49-F238E27FC236}">
                <a16:creationId xmlns:a16="http://schemas.microsoft.com/office/drawing/2014/main" id="{5D7AF2A0-928C-4478-8227-A2A124355430}"/>
              </a:ext>
            </a:extLst>
          </p:cNvPr>
          <p:cNvSpPr/>
          <p:nvPr/>
        </p:nvSpPr>
        <p:spPr bwMode="auto">
          <a:xfrm>
            <a:off x="0" y="2526646"/>
            <a:ext cx="9900457" cy="1784048"/>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35">
            <a:extLst>
              <a:ext uri="{FF2B5EF4-FFF2-40B4-BE49-F238E27FC236}">
                <a16:creationId xmlns:a16="http://schemas.microsoft.com/office/drawing/2014/main" id="{E84EC950-0DF1-464E-BC21-98E726220D80}"/>
              </a:ext>
            </a:extLst>
          </p:cNvPr>
          <p:cNvSpPr txBox="1">
            <a:spLocks/>
          </p:cNvSpPr>
          <p:nvPr/>
        </p:nvSpPr>
        <p:spPr>
          <a:xfrm>
            <a:off x="-105102" y="2526646"/>
            <a:ext cx="9776778" cy="1784048"/>
          </a:xfrm>
          <a:prstGeom prst="rect">
            <a:avLst/>
          </a:prstGeom>
          <a:noFill/>
        </p:spPr>
        <p:txBody>
          <a:bodyPr vert="horz" wrap="square" lIns="0" tIns="0" rIns="0" bIns="0" rtlCol="0" anchor="ctr" anchorCtr="0">
            <a:noAutofit/>
          </a:bodyPr>
          <a:lstStyle>
            <a:lvl1pPr algn="l" defTabSz="914400" rtl="0" eaLnBrk="1" latinLnBrk="0" hangingPunct="1">
              <a:lnSpc>
                <a:spcPct val="85000"/>
              </a:lnSpc>
              <a:spcBef>
                <a:spcPct val="0"/>
              </a:spcBef>
              <a:buNone/>
              <a:defRPr lang="en-US" sz="3600" b="1" kern="1200" spc="-49" baseline="0" dirty="0">
                <a:solidFill>
                  <a:schemeClr val="bg1"/>
                </a:solidFill>
                <a:latin typeface="+mn-lt"/>
                <a:ea typeface="+mj-ea"/>
                <a:cs typeface="+mj-cs"/>
              </a:defRPr>
            </a:lvl1pPr>
          </a:lstStyle>
          <a:p>
            <a:pPr algn="ctr">
              <a:lnSpc>
                <a:spcPts val="5490"/>
              </a:lnSpc>
            </a:pPr>
            <a:r>
              <a:rPr lang="en-US" sz="3200" dirty="0">
                <a:latin typeface="+mj-lt"/>
              </a:rPr>
              <a:t>Lecture 1: </a:t>
            </a:r>
            <a:r>
              <a:rPr lang="en-CA" sz="3200" dirty="0">
                <a:latin typeface="+mj-lt"/>
              </a:rPr>
              <a:t>Introduction to Unsupervised Learning</a:t>
            </a:r>
          </a:p>
        </p:txBody>
      </p:sp>
      <p:sp>
        <p:nvSpPr>
          <p:cNvPr id="6" name="Rectangle 5">
            <a:extLst>
              <a:ext uri="{FF2B5EF4-FFF2-40B4-BE49-F238E27FC236}">
                <a16:creationId xmlns:a16="http://schemas.microsoft.com/office/drawing/2014/main" id="{CAA139E4-C219-46F9-B249-6ED1C5F82836}"/>
              </a:ext>
            </a:extLst>
          </p:cNvPr>
          <p:cNvSpPr/>
          <p:nvPr/>
        </p:nvSpPr>
        <p:spPr bwMode="auto">
          <a:xfrm>
            <a:off x="9900458" y="2526646"/>
            <a:ext cx="2291541"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a:extLst>
              <a:ext uri="{FF2B5EF4-FFF2-40B4-BE49-F238E27FC236}">
                <a16:creationId xmlns:a16="http://schemas.microsoft.com/office/drawing/2014/main" id="{128BD5F1-1770-A677-81D2-A3AEB78CA525}"/>
              </a:ext>
            </a:extLst>
          </p:cNvPr>
          <p:cNvPicPr>
            <a:picLocks noChangeAspect="1"/>
          </p:cNvPicPr>
          <p:nvPr/>
        </p:nvPicPr>
        <p:blipFill>
          <a:blip r:embed="rId2"/>
          <a:stretch>
            <a:fillRect/>
          </a:stretch>
        </p:blipFill>
        <p:spPr>
          <a:xfrm>
            <a:off x="9671676" y="2526646"/>
            <a:ext cx="2520323" cy="1784048"/>
          </a:xfrm>
          <a:prstGeom prst="rect">
            <a:avLst/>
          </a:prstGeom>
        </p:spPr>
      </p:pic>
    </p:spTree>
    <p:extLst>
      <p:ext uri="{BB962C8B-B14F-4D97-AF65-F5344CB8AC3E}">
        <p14:creationId xmlns:p14="http://schemas.microsoft.com/office/powerpoint/2010/main" val="1132792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B7F56-BAAF-0063-9922-5110DC41F671}"/>
              </a:ext>
            </a:extLst>
          </p:cNvPr>
          <p:cNvSpPr>
            <a:spLocks noGrp="1"/>
          </p:cNvSpPr>
          <p:nvPr>
            <p:ph type="title"/>
          </p:nvPr>
        </p:nvSpPr>
        <p:spPr/>
        <p:txBody>
          <a:bodyPr>
            <a:normAutofit/>
          </a:bodyPr>
          <a:lstStyle/>
          <a:p>
            <a:r>
              <a:rPr lang="en-CA" dirty="0"/>
              <a:t>Intended Learning Objectives</a:t>
            </a:r>
            <a:r>
              <a:rPr lang="en-US" dirty="0"/>
              <a:t>:</a:t>
            </a:r>
            <a:endParaRPr lang="en-CA" dirty="0"/>
          </a:p>
        </p:txBody>
      </p:sp>
      <p:sp>
        <p:nvSpPr>
          <p:cNvPr id="4" name="Content Placeholder 3">
            <a:extLst>
              <a:ext uri="{FF2B5EF4-FFF2-40B4-BE49-F238E27FC236}">
                <a16:creationId xmlns:a16="http://schemas.microsoft.com/office/drawing/2014/main" id="{85B89071-7AD0-8CAA-377F-92612895221C}"/>
              </a:ext>
            </a:extLst>
          </p:cNvPr>
          <p:cNvSpPr>
            <a:spLocks noGrp="1"/>
          </p:cNvSpPr>
          <p:nvPr>
            <p:ph idx="1"/>
          </p:nvPr>
        </p:nvSpPr>
        <p:spPr/>
        <p:txBody>
          <a:bodyPr>
            <a:normAutofit/>
          </a:bodyPr>
          <a:lstStyle/>
          <a:p>
            <a:pPr algn="l"/>
            <a:r>
              <a:rPr lang="en-US" b="0" i="0" u="none" strike="noStrike" baseline="0" dirty="0"/>
              <a:t>Explain rules-based and machine learning approaches</a:t>
            </a:r>
          </a:p>
          <a:p>
            <a:pPr algn="l"/>
            <a:r>
              <a:rPr lang="en-US" b="0" i="0" u="none" strike="noStrike" baseline="0" dirty="0"/>
              <a:t>Review the differences between supervised and unsupervised learning</a:t>
            </a:r>
          </a:p>
          <a:p>
            <a:pPr algn="l"/>
            <a:r>
              <a:rPr lang="en-US" b="0" i="0" u="none" strike="noStrike" baseline="0" dirty="0"/>
              <a:t>Assess the use of unsupervised learning to improve machine learning </a:t>
            </a:r>
            <a:r>
              <a:rPr lang="en-CA" b="0" i="0" u="none" strike="noStrike" baseline="0" dirty="0"/>
              <a:t>Models</a:t>
            </a:r>
            <a:endParaRPr lang="en-US" dirty="0"/>
          </a:p>
          <a:p>
            <a:pPr lvl="2"/>
            <a:endParaRPr lang="en-US" sz="2200" dirty="0"/>
          </a:p>
        </p:txBody>
      </p:sp>
      <p:sp>
        <p:nvSpPr>
          <p:cNvPr id="2" name="Footer Placeholder 1">
            <a:extLst>
              <a:ext uri="{FF2B5EF4-FFF2-40B4-BE49-F238E27FC236}">
                <a16:creationId xmlns:a16="http://schemas.microsoft.com/office/drawing/2014/main" id="{A7D93864-E702-0E52-F1BE-3D46CF67EA3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575101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5944-0807-158B-C751-7044532D1476}"/>
              </a:ext>
            </a:extLst>
          </p:cNvPr>
          <p:cNvSpPr>
            <a:spLocks noGrp="1"/>
          </p:cNvSpPr>
          <p:nvPr>
            <p:ph type="title"/>
          </p:nvPr>
        </p:nvSpPr>
        <p:spPr/>
        <p:txBody>
          <a:bodyPr>
            <a:noAutofit/>
          </a:bodyPr>
          <a:lstStyle/>
          <a:p>
            <a:r>
              <a:rPr lang="en-US" sz="3600" dirty="0"/>
              <a:t>Rules-based vs Machine Learning Approaches</a:t>
            </a:r>
            <a:endParaRPr lang="en-CA" sz="3600" dirty="0"/>
          </a:p>
        </p:txBody>
      </p:sp>
      <p:sp>
        <p:nvSpPr>
          <p:cNvPr id="4" name="Footer Placeholder 3">
            <a:extLst>
              <a:ext uri="{FF2B5EF4-FFF2-40B4-BE49-F238E27FC236}">
                <a16:creationId xmlns:a16="http://schemas.microsoft.com/office/drawing/2014/main" id="{FAAEBA16-4C05-DE47-2B27-EF00791A67AE}"/>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p>
        </p:txBody>
      </p:sp>
      <p:graphicFrame>
        <p:nvGraphicFramePr>
          <p:cNvPr id="5" name="Table 5">
            <a:extLst>
              <a:ext uri="{FF2B5EF4-FFF2-40B4-BE49-F238E27FC236}">
                <a16:creationId xmlns:a16="http://schemas.microsoft.com/office/drawing/2014/main" id="{14270055-7D39-5032-171A-3DD8D8982C0F}"/>
              </a:ext>
            </a:extLst>
          </p:cNvPr>
          <p:cNvGraphicFramePr>
            <a:graphicFrameLocks noGrp="1"/>
          </p:cNvGraphicFramePr>
          <p:nvPr>
            <p:extLst>
              <p:ext uri="{D42A27DB-BD31-4B8C-83A1-F6EECF244321}">
                <p14:modId xmlns:p14="http://schemas.microsoft.com/office/powerpoint/2010/main" val="3228634799"/>
              </p:ext>
            </p:extLst>
          </p:nvPr>
        </p:nvGraphicFramePr>
        <p:xfrm>
          <a:off x="425247" y="1195602"/>
          <a:ext cx="11417707" cy="4876800"/>
        </p:xfrm>
        <a:graphic>
          <a:graphicData uri="http://schemas.openxmlformats.org/drawingml/2006/table">
            <a:tbl>
              <a:tblPr firstRow="1" bandRow="1">
                <a:tableStyleId>{00A15C55-8517-42AA-B614-E9B94910E393}</a:tableStyleId>
              </a:tblPr>
              <a:tblGrid>
                <a:gridCol w="5252882">
                  <a:extLst>
                    <a:ext uri="{9D8B030D-6E8A-4147-A177-3AD203B41FA5}">
                      <a16:colId xmlns:a16="http://schemas.microsoft.com/office/drawing/2014/main" val="4232386903"/>
                    </a:ext>
                  </a:extLst>
                </a:gridCol>
                <a:gridCol w="6164825">
                  <a:extLst>
                    <a:ext uri="{9D8B030D-6E8A-4147-A177-3AD203B41FA5}">
                      <a16:colId xmlns:a16="http://schemas.microsoft.com/office/drawing/2014/main" val="871785972"/>
                    </a:ext>
                  </a:extLst>
                </a:gridCol>
              </a:tblGrid>
              <a:tr h="0">
                <a:tc>
                  <a:txBody>
                    <a:bodyPr/>
                    <a:lstStyle/>
                    <a:p>
                      <a:pPr algn="ctr"/>
                      <a:r>
                        <a:rPr lang="en-CA" sz="2000" dirty="0"/>
                        <a:t>Rule-Based </a:t>
                      </a:r>
                    </a:p>
                  </a:txBody>
                  <a:tcPr anchor="ctr">
                    <a:lnB w="12700" cap="flat" cmpd="sng" algn="ctr">
                      <a:solidFill>
                        <a:schemeClr val="tx1"/>
                      </a:solidFill>
                      <a:prstDash val="solid"/>
                      <a:round/>
                      <a:headEnd type="none" w="med" len="med"/>
                      <a:tailEnd type="none" w="med" len="med"/>
                    </a:lnB>
                    <a:solidFill>
                      <a:srgbClr val="4C8444"/>
                    </a:solidFill>
                  </a:tcPr>
                </a:tc>
                <a:tc>
                  <a:txBody>
                    <a:bodyPr/>
                    <a:lstStyle/>
                    <a:p>
                      <a:pPr algn="ctr"/>
                      <a:r>
                        <a:rPr lang="en-US" sz="2000" dirty="0"/>
                        <a:t>Machine Learning </a:t>
                      </a:r>
                      <a:endParaRPr lang="en-CA" sz="2000" dirty="0"/>
                    </a:p>
                  </a:txBody>
                  <a:tcPr anchor="ctr">
                    <a:lnB w="12700" cap="flat" cmpd="sng" algn="ctr">
                      <a:solidFill>
                        <a:schemeClr val="tx1"/>
                      </a:solidFill>
                      <a:prstDash val="solid"/>
                      <a:round/>
                      <a:headEnd type="none" w="med" len="med"/>
                      <a:tailEnd type="none" w="med" len="med"/>
                    </a:lnB>
                    <a:solidFill>
                      <a:srgbClr val="4C8444"/>
                    </a:solidFill>
                  </a:tcPr>
                </a:tc>
                <a:extLst>
                  <a:ext uri="{0D108BD9-81ED-4DB2-BD59-A6C34878D82A}">
                    <a16:rowId xmlns:a16="http://schemas.microsoft.com/office/drawing/2014/main" val="2304020093"/>
                  </a:ext>
                </a:extLst>
              </a:tr>
              <a:tr h="325732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In a rules-based approach, domain experts </a:t>
                      </a:r>
                      <a:r>
                        <a:rPr lang="en-US" sz="1800" u="sng" kern="1200" dirty="0">
                          <a:solidFill>
                            <a:srgbClr val="FF0000"/>
                          </a:solidFill>
                          <a:latin typeface="+mn-lt"/>
                          <a:ea typeface="+mn-ea"/>
                          <a:cs typeface="+mn-cs"/>
                        </a:rPr>
                        <a:t>manually specify the rules </a:t>
                      </a:r>
                      <a:r>
                        <a:rPr lang="en-US" sz="1800" kern="1200" dirty="0">
                          <a:solidFill>
                            <a:schemeClr val="dk1"/>
                          </a:solidFill>
                          <a:latin typeface="+mn-lt"/>
                          <a:ea typeface="+mn-ea"/>
                          <a:cs typeface="+mn-cs"/>
                        </a:rPr>
                        <a:t>and conditions to solve a problem. These rules are typically predefined and hardcoded into the system</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Rules-based systems tend to be </a:t>
                      </a:r>
                      <a:r>
                        <a:rPr lang="en-US" sz="1800" u="sng" kern="1200" dirty="0">
                          <a:solidFill>
                            <a:srgbClr val="FF0000"/>
                          </a:solidFill>
                          <a:latin typeface="+mn-lt"/>
                          <a:ea typeface="+mn-ea"/>
                          <a:cs typeface="+mn-cs"/>
                        </a:rPr>
                        <a:t>rigid and require manual updates</a:t>
                      </a:r>
                      <a:r>
                        <a:rPr lang="en-US" sz="1800" kern="1200" dirty="0">
                          <a:solidFill>
                            <a:schemeClr val="dk1"/>
                          </a:solidFill>
                          <a:latin typeface="+mn-lt"/>
                          <a:ea typeface="+mn-ea"/>
                          <a:cs typeface="+mn-cs"/>
                        </a:rPr>
                        <a:t> if new rules or conditions need to be incorporated. Any changes in the problem domain may require rewriting or modifying the existing rules.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Rules-based approaches rely on the </a:t>
                      </a:r>
                      <a:r>
                        <a:rPr lang="en-US" sz="1800" u="sng" kern="1200" dirty="0">
                          <a:solidFill>
                            <a:srgbClr val="FF0000"/>
                          </a:solidFill>
                          <a:latin typeface="+mn-lt"/>
                          <a:ea typeface="+mn-ea"/>
                          <a:cs typeface="+mn-cs"/>
                        </a:rPr>
                        <a:t>expertise and knowledge of domain experts </a:t>
                      </a:r>
                      <a:r>
                        <a:rPr lang="en-US" sz="1800" kern="1200" dirty="0">
                          <a:solidFill>
                            <a:schemeClr val="dk1"/>
                          </a:solidFill>
                          <a:latin typeface="+mn-lt"/>
                          <a:ea typeface="+mn-ea"/>
                          <a:cs typeface="+mn-cs"/>
                        </a:rPr>
                        <a:t>to specify the rules. The success of the system heavily depends on the accuracy and completeness of the rules provided.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In machine learning, the </a:t>
                      </a:r>
                      <a:r>
                        <a:rPr lang="en-US" sz="1800" u="sng" kern="1200" dirty="0">
                          <a:solidFill>
                            <a:srgbClr val="FF0000"/>
                          </a:solidFill>
                          <a:latin typeface="+mn-lt"/>
                          <a:ea typeface="+mn-ea"/>
                          <a:cs typeface="+mn-cs"/>
                        </a:rPr>
                        <a:t>rules or patterns are learned </a:t>
                      </a:r>
                      <a:r>
                        <a:rPr lang="en-US" sz="1800" kern="1200" dirty="0">
                          <a:solidFill>
                            <a:schemeClr val="dk1"/>
                          </a:solidFill>
                          <a:latin typeface="+mn-lt"/>
                          <a:ea typeface="+mn-ea"/>
                          <a:cs typeface="+mn-cs"/>
                        </a:rPr>
                        <a:t>automatically from data. The model learns the underlying patterns, relationships, and rules by analyzing the provided data.</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Machine learning models are more </a:t>
                      </a:r>
                      <a:r>
                        <a:rPr lang="en-US" sz="1800" u="sng" kern="1200" dirty="0">
                          <a:solidFill>
                            <a:srgbClr val="FF0000"/>
                          </a:solidFill>
                          <a:latin typeface="+mn-lt"/>
                          <a:ea typeface="+mn-ea"/>
                          <a:cs typeface="+mn-cs"/>
                        </a:rPr>
                        <a:t>flexible and adaptable</a:t>
                      </a:r>
                      <a:r>
                        <a:rPr lang="en-US" sz="1800" kern="1200" dirty="0">
                          <a:solidFill>
                            <a:schemeClr val="dk1"/>
                          </a:solidFill>
                          <a:latin typeface="+mn-lt"/>
                          <a:ea typeface="+mn-ea"/>
                          <a:cs typeface="+mn-cs"/>
                        </a:rPr>
                        <a:t>. They can automatically adjust and learn from new data, making them suitable for dynamic and evolving problem domains. Changes can be accommodated by retraining the model rather than manually modifying rules.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Machine learning models </a:t>
                      </a:r>
                      <a:r>
                        <a:rPr lang="en-US" sz="1800" u="sng" kern="1200" dirty="0">
                          <a:solidFill>
                            <a:srgbClr val="FF0000"/>
                          </a:solidFill>
                          <a:latin typeface="+mn-lt"/>
                          <a:ea typeface="+mn-ea"/>
                          <a:cs typeface="+mn-cs"/>
                        </a:rPr>
                        <a:t>learn from data rather than relying solely on expert knowledge</a:t>
                      </a:r>
                      <a:r>
                        <a:rPr lang="en-US" sz="1800" kern="1200" dirty="0">
                          <a:solidFill>
                            <a:schemeClr val="dk1"/>
                          </a:solidFill>
                          <a:latin typeface="+mn-lt"/>
                          <a:ea typeface="+mn-ea"/>
                          <a:cs typeface="+mn-cs"/>
                        </a:rPr>
                        <a:t>. They can identify complex patterns and relationships that may not be obvious to human experts. The performance of the model depends on the quality, quantity, and representativeness of the training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1920118"/>
                  </a:ext>
                </a:extLst>
              </a:tr>
            </a:tbl>
          </a:graphicData>
        </a:graphic>
      </p:graphicFrame>
    </p:spTree>
    <p:extLst>
      <p:ext uri="{BB962C8B-B14F-4D97-AF65-F5344CB8AC3E}">
        <p14:creationId xmlns:p14="http://schemas.microsoft.com/office/powerpoint/2010/main" val="3960734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87B3-F675-8E06-0266-0AE365791990}"/>
              </a:ext>
            </a:extLst>
          </p:cNvPr>
          <p:cNvSpPr>
            <a:spLocks noGrp="1"/>
          </p:cNvSpPr>
          <p:nvPr>
            <p:ph type="title"/>
          </p:nvPr>
        </p:nvSpPr>
        <p:spPr/>
        <p:txBody>
          <a:bodyPr>
            <a:normAutofit fontScale="90000"/>
          </a:bodyPr>
          <a:lstStyle/>
          <a:p>
            <a:r>
              <a:rPr lang="en-CA" dirty="0"/>
              <a:t>Supervised vs Unsupervised Learning</a:t>
            </a:r>
          </a:p>
        </p:txBody>
      </p:sp>
      <p:sp>
        <p:nvSpPr>
          <p:cNvPr id="4" name="Footer Placeholder 3">
            <a:extLst>
              <a:ext uri="{FF2B5EF4-FFF2-40B4-BE49-F238E27FC236}">
                <a16:creationId xmlns:a16="http://schemas.microsoft.com/office/drawing/2014/main" id="{331DC51F-3F58-9B60-1CDA-5E9FE5BF2243}"/>
              </a:ext>
            </a:extLst>
          </p:cNvPr>
          <p:cNvSpPr>
            <a:spLocks noGrp="1"/>
          </p:cNvSpPr>
          <p:nvPr>
            <p:ph type="ftr" sz="quarter" idx="11"/>
          </p:nvPr>
        </p:nvSpPr>
        <p:spPr/>
        <p:txBody>
          <a:bodyPr/>
          <a:lstStyle/>
          <a:p>
            <a:r>
              <a:rPr lang="en-US"/>
              <a:t>© Copyright Omar Altrad, PhD, PMP, P.Eng</a:t>
            </a:r>
          </a:p>
        </p:txBody>
      </p:sp>
      <p:graphicFrame>
        <p:nvGraphicFramePr>
          <p:cNvPr id="7" name="Table 5">
            <a:extLst>
              <a:ext uri="{FF2B5EF4-FFF2-40B4-BE49-F238E27FC236}">
                <a16:creationId xmlns:a16="http://schemas.microsoft.com/office/drawing/2014/main" id="{8A429D29-3F5F-9262-A171-A7AE81B0C7F6}"/>
              </a:ext>
            </a:extLst>
          </p:cNvPr>
          <p:cNvGraphicFramePr>
            <a:graphicFrameLocks noGrp="1"/>
          </p:cNvGraphicFramePr>
          <p:nvPr>
            <p:extLst>
              <p:ext uri="{D42A27DB-BD31-4B8C-83A1-F6EECF244321}">
                <p14:modId xmlns:p14="http://schemas.microsoft.com/office/powerpoint/2010/main" val="953266594"/>
              </p:ext>
            </p:extLst>
          </p:nvPr>
        </p:nvGraphicFramePr>
        <p:xfrm>
          <a:off x="213607" y="1174952"/>
          <a:ext cx="11766753" cy="4876800"/>
        </p:xfrm>
        <a:graphic>
          <a:graphicData uri="http://schemas.openxmlformats.org/drawingml/2006/table">
            <a:tbl>
              <a:tblPr firstRow="1" bandRow="1">
                <a:tableStyleId>{00A15C55-8517-42AA-B614-E9B94910E393}</a:tableStyleId>
              </a:tblPr>
              <a:tblGrid>
                <a:gridCol w="5945440">
                  <a:extLst>
                    <a:ext uri="{9D8B030D-6E8A-4147-A177-3AD203B41FA5}">
                      <a16:colId xmlns:a16="http://schemas.microsoft.com/office/drawing/2014/main" val="4232386903"/>
                    </a:ext>
                  </a:extLst>
                </a:gridCol>
                <a:gridCol w="5821313">
                  <a:extLst>
                    <a:ext uri="{9D8B030D-6E8A-4147-A177-3AD203B41FA5}">
                      <a16:colId xmlns:a16="http://schemas.microsoft.com/office/drawing/2014/main" val="871785972"/>
                    </a:ext>
                  </a:extLst>
                </a:gridCol>
              </a:tblGrid>
              <a:tr h="0">
                <a:tc>
                  <a:txBody>
                    <a:bodyPr/>
                    <a:lstStyle/>
                    <a:p>
                      <a:pPr algn="ctr"/>
                      <a:r>
                        <a:rPr lang="en-CA" sz="2000" dirty="0"/>
                        <a:t>Supervised learning </a:t>
                      </a:r>
                    </a:p>
                  </a:txBody>
                  <a:tcPr anchor="ctr">
                    <a:lnB w="12700" cap="flat" cmpd="sng" algn="ctr">
                      <a:solidFill>
                        <a:schemeClr val="tx1"/>
                      </a:solidFill>
                      <a:prstDash val="solid"/>
                      <a:round/>
                      <a:headEnd type="none" w="med" len="med"/>
                      <a:tailEnd type="none" w="med" len="med"/>
                    </a:lnB>
                    <a:solidFill>
                      <a:srgbClr val="4C8444"/>
                    </a:solidFill>
                  </a:tcPr>
                </a:tc>
                <a:tc>
                  <a:txBody>
                    <a:bodyPr/>
                    <a:lstStyle/>
                    <a:p>
                      <a:pPr algn="ctr"/>
                      <a:r>
                        <a:rPr lang="en-CA" sz="2000" dirty="0"/>
                        <a:t>Unsupervised learning</a:t>
                      </a:r>
                    </a:p>
                  </a:txBody>
                  <a:tcPr anchor="ctr">
                    <a:lnB w="12700" cap="flat" cmpd="sng" algn="ctr">
                      <a:solidFill>
                        <a:schemeClr val="tx1"/>
                      </a:solidFill>
                      <a:prstDash val="solid"/>
                      <a:round/>
                      <a:headEnd type="none" w="med" len="med"/>
                      <a:tailEnd type="none" w="med" len="med"/>
                    </a:lnB>
                    <a:solidFill>
                      <a:srgbClr val="4C8444"/>
                    </a:solidFill>
                  </a:tcPr>
                </a:tc>
                <a:extLst>
                  <a:ext uri="{0D108BD9-81ED-4DB2-BD59-A6C34878D82A}">
                    <a16:rowId xmlns:a16="http://schemas.microsoft.com/office/drawing/2014/main" val="2304020093"/>
                  </a:ext>
                </a:extLst>
              </a:tr>
              <a:tr h="3257326">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The training data consists of </a:t>
                      </a:r>
                      <a:r>
                        <a:rPr lang="en-US" sz="1800" u="sng" kern="1200" dirty="0">
                          <a:solidFill>
                            <a:srgbClr val="FF0000"/>
                          </a:solidFill>
                          <a:latin typeface="+mn-lt"/>
                          <a:ea typeface="+mn-ea"/>
                          <a:cs typeface="+mn-cs"/>
                        </a:rPr>
                        <a:t>labeled examples</a:t>
                      </a:r>
                      <a:r>
                        <a:rPr lang="en-US" sz="1800" kern="1200" dirty="0">
                          <a:solidFill>
                            <a:schemeClr val="dk1"/>
                          </a:solidFill>
                          <a:latin typeface="+mn-lt"/>
                          <a:ea typeface="+mn-ea"/>
                          <a:cs typeface="+mn-cs"/>
                        </a:rPr>
                        <a:t>, where both input features and corresponding target labels are provided. The target labels represent the desired output or prediction for a given input.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The goal is to </a:t>
                      </a:r>
                      <a:r>
                        <a:rPr lang="en-US" sz="1800" u="sng" kern="1200" dirty="0">
                          <a:solidFill>
                            <a:srgbClr val="FF0000"/>
                          </a:solidFill>
                          <a:latin typeface="+mn-lt"/>
                          <a:ea typeface="+mn-ea"/>
                          <a:cs typeface="+mn-cs"/>
                        </a:rPr>
                        <a:t>learn a mapping or relationship between the input features and the target labels</a:t>
                      </a:r>
                      <a:r>
                        <a:rPr lang="en-US" sz="1800" kern="1200" dirty="0">
                          <a:solidFill>
                            <a:schemeClr val="dk1"/>
                          </a:solidFill>
                          <a:latin typeface="+mn-lt"/>
                          <a:ea typeface="+mn-ea"/>
                          <a:cs typeface="+mn-cs"/>
                        </a:rPr>
                        <a:t>. The model aims to minimize the prediction error by generalizing from the labeled examples.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is used for tasks involving </a:t>
                      </a:r>
                      <a:r>
                        <a:rPr lang="en-US" u="sng" dirty="0">
                          <a:solidFill>
                            <a:srgbClr val="FF0000"/>
                          </a:solidFill>
                        </a:rPr>
                        <a:t>prediction or classification</a:t>
                      </a:r>
                      <a:r>
                        <a:rPr lang="en-US" dirty="0"/>
                        <a:t>. The trained model can make predictions on new, unseen data by mapping input features to the corresponding target labels.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Model performance can be </a:t>
                      </a:r>
                      <a:r>
                        <a:rPr lang="en-US" sz="1800" u="sng" kern="1200" dirty="0">
                          <a:solidFill>
                            <a:srgbClr val="FF0000"/>
                          </a:solidFill>
                          <a:latin typeface="+mn-lt"/>
                          <a:ea typeface="+mn-ea"/>
                          <a:cs typeface="+mn-cs"/>
                        </a:rPr>
                        <a:t>evaluated using metrics </a:t>
                      </a:r>
                      <a:r>
                        <a:rPr lang="en-US" sz="1800" kern="1200" dirty="0">
                          <a:solidFill>
                            <a:schemeClr val="dk1"/>
                          </a:solidFill>
                          <a:latin typeface="+mn-lt"/>
                          <a:ea typeface="+mn-ea"/>
                          <a:cs typeface="+mn-cs"/>
                        </a:rPr>
                        <a:t>such as accuracy, precision, recall, or F1 score. The model's predictions are compared against the known target labels to assess its accuracy and effectiveness.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The training data consists of </a:t>
                      </a:r>
                      <a:r>
                        <a:rPr lang="en-US" sz="1800" u="sng" kern="1200" dirty="0">
                          <a:solidFill>
                            <a:srgbClr val="FF0000"/>
                          </a:solidFill>
                          <a:latin typeface="+mn-lt"/>
                          <a:ea typeface="+mn-ea"/>
                          <a:cs typeface="+mn-cs"/>
                        </a:rPr>
                        <a:t>unlabeled examples</a:t>
                      </a:r>
                      <a:r>
                        <a:rPr lang="en-US" sz="1800" kern="1200" dirty="0">
                          <a:solidFill>
                            <a:schemeClr val="dk1"/>
                          </a:solidFill>
                          <a:latin typeface="+mn-lt"/>
                          <a:ea typeface="+mn-ea"/>
                          <a:cs typeface="+mn-cs"/>
                        </a:rPr>
                        <a:t>, where only input features are provided, without any corresponding target labels.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The goal is to </a:t>
                      </a:r>
                      <a:r>
                        <a:rPr lang="en-US" sz="1800" u="sng" kern="1200" dirty="0">
                          <a:solidFill>
                            <a:srgbClr val="FF0000"/>
                          </a:solidFill>
                          <a:latin typeface="+mn-lt"/>
                          <a:ea typeface="+mn-ea"/>
                          <a:cs typeface="+mn-cs"/>
                        </a:rPr>
                        <a:t>discover patterns, structures, or relationships within the data itself</a:t>
                      </a:r>
                      <a:r>
                        <a:rPr lang="en-US" sz="1800" kern="1200" dirty="0">
                          <a:solidFill>
                            <a:schemeClr val="dk1"/>
                          </a:solidFill>
                          <a:latin typeface="+mn-lt"/>
                          <a:ea typeface="+mn-ea"/>
                          <a:cs typeface="+mn-cs"/>
                        </a:rPr>
                        <a:t>. The model aims to identify hidden patterns or groupings in the data without being guided by predefined labels.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It is used for tasks such as </a:t>
                      </a:r>
                      <a:r>
                        <a:rPr lang="en-US" sz="1800" u="sng" kern="1200" dirty="0">
                          <a:solidFill>
                            <a:srgbClr val="FF0000"/>
                          </a:solidFill>
                          <a:latin typeface="+mn-lt"/>
                          <a:ea typeface="+mn-ea"/>
                          <a:cs typeface="+mn-cs"/>
                        </a:rPr>
                        <a:t>clustering</a:t>
                      </a:r>
                      <a:r>
                        <a:rPr lang="en-US" sz="1800" kern="1200" dirty="0">
                          <a:solidFill>
                            <a:schemeClr val="dk1"/>
                          </a:solidFill>
                          <a:latin typeface="+mn-lt"/>
                          <a:ea typeface="+mn-ea"/>
                          <a:cs typeface="+mn-cs"/>
                        </a:rPr>
                        <a:t>, where similar data points are grouped together based on their inherent patterns or similarities. It can also involve dimensionality reduction, where the model reduces the number of input features while preserving the important information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kern="1200" dirty="0">
                          <a:solidFill>
                            <a:schemeClr val="dk1"/>
                          </a:solidFill>
                          <a:latin typeface="+mn-lt"/>
                          <a:ea typeface="+mn-ea"/>
                          <a:cs typeface="+mn-cs"/>
                        </a:rPr>
                        <a:t>Evaluation in unsupervised learning is often </a:t>
                      </a:r>
                      <a:r>
                        <a:rPr lang="en-US" sz="1800" u="sng" kern="1200" dirty="0">
                          <a:solidFill>
                            <a:srgbClr val="FF0000"/>
                          </a:solidFill>
                          <a:latin typeface="+mn-lt"/>
                          <a:ea typeface="+mn-ea"/>
                          <a:cs typeface="+mn-cs"/>
                        </a:rPr>
                        <a:t>subjective and relies heavily on domain knowledge </a:t>
                      </a:r>
                      <a:r>
                        <a:rPr lang="en-US" sz="1800" kern="1200" dirty="0">
                          <a:solidFill>
                            <a:schemeClr val="dk1"/>
                          </a:solidFill>
                          <a:latin typeface="+mn-lt"/>
                          <a:ea typeface="+mn-ea"/>
                          <a:cs typeface="+mn-cs"/>
                        </a:rPr>
                        <a:t>and human interpretation.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01920118"/>
                  </a:ext>
                </a:extLst>
              </a:tr>
            </a:tbl>
          </a:graphicData>
        </a:graphic>
      </p:graphicFrame>
    </p:spTree>
    <p:extLst>
      <p:ext uri="{BB962C8B-B14F-4D97-AF65-F5344CB8AC3E}">
        <p14:creationId xmlns:p14="http://schemas.microsoft.com/office/powerpoint/2010/main" val="1325428327"/>
      </p:ext>
    </p:extLst>
  </p:cSld>
  <p:clrMapOvr>
    <a:masterClrMapping/>
  </p:clrMapOvr>
</p:sld>
</file>

<file path=ppt/theme/theme1.xml><?xml version="1.0" encoding="utf-8"?>
<a:theme xmlns:a="http://schemas.openxmlformats.org/drawingml/2006/main" name="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2.xml><?xml version="1.0" encoding="utf-8"?>
<a:theme xmlns:a="http://schemas.openxmlformats.org/drawingml/2006/main" name="1_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1CBBCDDCC1048AD1D90687795FA6F" ma:contentTypeVersion="3" ma:contentTypeDescription="Create a new document." ma:contentTypeScope="" ma:versionID="658d5d9c526a0b8047ac180152cbc2cc">
  <xsd:schema xmlns:xsd="http://www.w3.org/2001/XMLSchema" xmlns:xs="http://www.w3.org/2001/XMLSchema" xmlns:p="http://schemas.microsoft.com/office/2006/metadata/properties" xmlns:ns2="beaa9621-5f50-4ca0-a28f-59c6e62b4aa4" targetNamespace="http://schemas.microsoft.com/office/2006/metadata/properties" ma:root="true" ma:fieldsID="bc4a64d91878c84784db8aed4cf4bf8e" ns2:_="">
    <xsd:import namespace="beaa9621-5f50-4ca0-a28f-59c6e62b4a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a9621-5f50-4ca0-a28f-59c6e62b4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DC332B0-8E9B-44CD-93A0-8DE8D9FCE775}"/>
</file>

<file path=customXml/itemProps2.xml><?xml version="1.0" encoding="utf-8"?>
<ds:datastoreItem xmlns:ds="http://schemas.openxmlformats.org/officeDocument/2006/customXml" ds:itemID="{4D06CB89-CDCE-4707-9308-74BFBFA6FBBE}"/>
</file>

<file path=customXml/itemProps3.xml><?xml version="1.0" encoding="utf-8"?>
<ds:datastoreItem xmlns:ds="http://schemas.openxmlformats.org/officeDocument/2006/customXml" ds:itemID="{1B908531-4AAB-42B5-BD62-CCB0F0B25BA5}"/>
</file>

<file path=docProps/app.xml><?xml version="1.0" encoding="utf-8"?>
<Properties xmlns="http://schemas.openxmlformats.org/officeDocument/2006/extended-properties" xmlns:vt="http://schemas.openxmlformats.org/officeDocument/2006/docPropsVTypes">
  <TotalTime>14875</TotalTime>
  <Words>1504</Words>
  <Application>Microsoft Office PowerPoint</Application>
  <PresentationFormat>Widescreen</PresentationFormat>
  <Paragraphs>121</Paragraphs>
  <Slides>14</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14</vt:i4>
      </vt:variant>
    </vt:vector>
  </HeadingPairs>
  <TitlesOfParts>
    <vt:vector size="21" baseType="lpstr">
      <vt:lpstr>Arial</vt:lpstr>
      <vt:lpstr>Calibri</vt:lpstr>
      <vt:lpstr>Lato</vt:lpstr>
      <vt:lpstr>Segoe UI</vt:lpstr>
      <vt:lpstr>Wingdings</vt:lpstr>
      <vt:lpstr>Theme2</vt:lpstr>
      <vt:lpstr>1_Theme2</vt:lpstr>
      <vt:lpstr>PowerPoint Presentation</vt:lpstr>
      <vt:lpstr>About This Course</vt:lpstr>
      <vt:lpstr>Course Agenda</vt:lpstr>
      <vt:lpstr>Course Agenda</vt:lpstr>
      <vt:lpstr>Course Agenda</vt:lpstr>
      <vt:lpstr>PowerPoint Presentation</vt:lpstr>
      <vt:lpstr>Intended Learning Objectives:</vt:lpstr>
      <vt:lpstr>Rules-based vs Machine Learning Approaches</vt:lpstr>
      <vt:lpstr>Supervised vs Unsupervised Learning</vt:lpstr>
      <vt:lpstr>Unsupervised learning</vt:lpstr>
      <vt:lpstr>Feature Learning:</vt:lpstr>
      <vt:lpstr>Anomaly detection: </vt:lpstr>
      <vt:lpstr> Preprocessing and Data Exploration: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2021</dc:title>
  <dc:creator>Omar Altrad</dc:creator>
  <cp:lastModifiedBy>Omar Al-Trad</cp:lastModifiedBy>
  <cp:revision>709</cp:revision>
  <dcterms:created xsi:type="dcterms:W3CDTF">2020-12-31T11:30:57Z</dcterms:created>
  <dcterms:modified xsi:type="dcterms:W3CDTF">2023-06-18T05:37:04Z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0x0101002D21CBBCDDCC1048AD1D90687795FA6F</vt:lpwstr>
  </property>
</Properties>
</file>