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notesMasterIdLst>
    <p:notesMasterId r:id="rId14"/>
  </p:notesMasterIdLst>
  <p:handoutMasterIdLst>
    <p:handoutMasterId r:id="rId15"/>
  </p:handoutMasterIdLst>
  <p:sldIdLst>
    <p:sldId id="1869" r:id="rId2"/>
    <p:sldId id="1817" r:id="rId3"/>
    <p:sldId id="1829" r:id="rId4"/>
    <p:sldId id="1830" r:id="rId5"/>
    <p:sldId id="1888" r:id="rId6"/>
    <p:sldId id="1889" r:id="rId7"/>
    <p:sldId id="1893" r:id="rId8"/>
    <p:sldId id="1860" r:id="rId9"/>
    <p:sldId id="1894" r:id="rId10"/>
    <p:sldId id="1895" r:id="rId11"/>
    <p:sldId id="1896" r:id="rId12"/>
    <p:sldId id="185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444"/>
    <a:srgbClr val="FFFFB9"/>
    <a:srgbClr val="007033"/>
    <a:srgbClr val="0099FF"/>
    <a:srgbClr val="00CCFF"/>
    <a:srgbClr val="66CCFF"/>
    <a:srgbClr val="33CCFF"/>
    <a:srgbClr val="00823B"/>
    <a:srgbClr val="13D8ED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8" autoAdjust="0"/>
    <p:restoredTop sz="92252" autoAdjust="0"/>
  </p:normalViewPr>
  <p:slideViewPr>
    <p:cSldViewPr snapToGrid="0">
      <p:cViewPr varScale="1">
        <p:scale>
          <a:sx n="76" d="100"/>
          <a:sy n="76" d="100"/>
        </p:scale>
        <p:origin x="9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BB80F1-04ED-45C4-88E4-F4899092F8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DF5E7-2747-4AEE-8F1B-5E67A48068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1E913-DCAF-4FD8-9E73-B3F9496B80E2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81848-4AA4-4011-846C-A6417754B2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E3540-0A8B-48E8-9855-7556735303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C708C-51B6-4BBD-A9C8-4C1269A72B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7384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FEBB1-2435-4225-AC47-FA1D45435727}" type="datetimeFigureOut">
              <a:rPr lang="en-CA" smtClean="0"/>
              <a:t>2023-08-02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C129C-346E-4211-BE00-BB343EC5E68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03988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155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411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082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7871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480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6C129C-346E-4211-BE00-BB343EC5E68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968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5025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83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2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728F4B-C908-4F6F-A8F2-43C3195A2FCA}"/>
              </a:ext>
            </a:extLst>
          </p:cNvPr>
          <p:cNvSpPr/>
          <p:nvPr userDrawn="1"/>
        </p:nvSpPr>
        <p:spPr bwMode="auto">
          <a:xfrm>
            <a:off x="0" y="0"/>
            <a:ext cx="2743200" cy="6858000"/>
          </a:xfrm>
          <a:prstGeom prst="rect">
            <a:avLst/>
          </a:prstGeom>
          <a:solidFill>
            <a:srgbClr val="0070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580AEB-44E6-4B65-97DE-64E3AEB48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643" y="3088902"/>
            <a:ext cx="1959432" cy="680196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Agenda</a:t>
            </a:r>
            <a:br>
              <a:rPr lang="en-US"/>
            </a:br>
            <a:r>
              <a:rPr lang="en-US"/>
              <a:t>3 rows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40C1B65-53AE-4559-BCFE-31C83CB9F54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8287" y="1358899"/>
            <a:ext cx="7695069" cy="12244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600" b="0" spc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lnSpc>
                <a:spcPts val="1765"/>
              </a:lnSpc>
              <a:spcBef>
                <a:spcPts val="882"/>
              </a:spcBef>
            </a:pPr>
            <a:r>
              <a:rPr lang="en-US"/>
              <a:t>Body copy Segoe UI Regular 14/18. The quick brown fox jumps over the lazy dog. The quick brown fox jumps over the lazy dog. 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928BA4F-8E21-4EC4-B084-5A923473F5E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78287" y="2829482"/>
            <a:ext cx="7695069" cy="12244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600" b="0" spc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lnSpc>
                <a:spcPts val="1765"/>
              </a:lnSpc>
              <a:spcBef>
                <a:spcPts val="882"/>
              </a:spcBef>
            </a:pPr>
            <a:r>
              <a:rPr lang="en-US"/>
              <a:t>Body copy Segoe UI Regular 14/18. The quick brown fox jumps over the lazy dog. The quick brown fox jumps over the lazy dog. 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C91E4A05-D2EB-4AB5-879E-7AC83F36E13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78287" y="4300064"/>
            <a:ext cx="7695069" cy="1224436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>
              <a:defRPr lang="en-US" sz="1600" b="0" spc="0" dirty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lnSpc>
                <a:spcPts val="1765"/>
              </a:lnSpc>
              <a:spcBef>
                <a:spcPts val="882"/>
              </a:spcBef>
            </a:pPr>
            <a:r>
              <a:rPr lang="en-US"/>
              <a:t>Body copy Segoe UI Regular 14/18. The quick brown fox jumps over the lazy dog. The quick brown fox jumps over the lazy dog. 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701702BA-89FA-4F45-822F-61373C5C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D42B541B-BACC-44DB-9166-0594EF0B9893}"/>
              </a:ext>
            </a:extLst>
          </p:cNvPr>
          <p:cNvSpPr txBox="1">
            <a:spLocks/>
          </p:cNvSpPr>
          <p:nvPr userDrawn="1"/>
        </p:nvSpPr>
        <p:spPr>
          <a:xfrm>
            <a:off x="10033798" y="6476330"/>
            <a:ext cx="131202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544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1728">
          <p15:clr>
            <a:srgbClr val="FBAE40"/>
          </p15:clr>
        </p15:guide>
        <p15:guide id="2" pos="23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219869"/>
            <a:ext cx="10058400" cy="45515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6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42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2444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317522"/>
            <a:ext cx="4937760" cy="45515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317523"/>
            <a:ext cx="4937760" cy="455157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6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>
            <a:lvl1pPr>
              <a:defRPr b="1">
                <a:solidFill>
                  <a:srgbClr val="DA29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5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sz="4400" b="1" dirty="0">
                <a:solidFill>
                  <a:srgbClr val="C00000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Copyright Omar Altrad, PhD, PMP, P.Eng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0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1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/>
              <a:t> 		</a:t>
            </a:r>
            <a:endParaRPr lang="en-CA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5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17523"/>
            <a:ext cx="10058400" cy="45515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© Copyright Omar Altrad, PhD, PMP, P.Eng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098751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59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820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4400" b="1" kern="1200" spc="-50" baseline="0" dirty="0">
          <a:solidFill>
            <a:srgbClr val="C00000"/>
          </a:solidFill>
          <a:latin typeface="+mn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Ø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Ø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C4CC6-1D82-4D53-B37A-2179C75DA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Copyright Omar Altrad, PhD, PMP, P.Eng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2D5709-EADF-4D9F-9D67-83AD0B328DEE}"/>
              </a:ext>
            </a:extLst>
          </p:cNvPr>
          <p:cNvSpPr txBox="1"/>
          <p:nvPr/>
        </p:nvSpPr>
        <p:spPr>
          <a:xfrm>
            <a:off x="138545" y="2583335"/>
            <a:ext cx="2327563" cy="16720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Professor: Omar Altrad, PhD, P.Eng, PMP</a:t>
            </a:r>
            <a:endParaRPr kumimoji="0" lang="en-CA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228F80-3670-4EDB-922C-B83C1A750700}"/>
              </a:ext>
            </a:extLst>
          </p:cNvPr>
          <p:cNvSpPr txBox="1"/>
          <p:nvPr/>
        </p:nvSpPr>
        <p:spPr>
          <a:xfrm>
            <a:off x="4177814" y="440751"/>
            <a:ext cx="5938832" cy="96872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Week 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kumimoji="0" lang="en-CA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E7702-F242-4B97-88F4-FDAC07FFB831}"/>
              </a:ext>
            </a:extLst>
          </p:cNvPr>
          <p:cNvSpPr txBox="1"/>
          <p:nvPr/>
        </p:nvSpPr>
        <p:spPr>
          <a:xfrm>
            <a:off x="2781735" y="324398"/>
            <a:ext cx="94782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Machine Learning Clustering and Dimensionality Reduction</a:t>
            </a:r>
            <a:endParaRPr kumimoji="0" lang="en-CA" sz="2800" b="0" i="0" u="none" strike="noStrike" kern="1200" cap="none" spc="0" normalizeH="0" baseline="0" noProof="0" dirty="0">
              <a:ln>
                <a:noFill/>
              </a:ln>
              <a:solidFill>
                <a:srgbClr val="080808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ED533F-E7E6-D7FC-F831-BBC7955C2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689" y="1321075"/>
            <a:ext cx="4665253" cy="466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7307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6EA-F45F-E482-EB00-1FAB2D67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Matrix Factorization:</a:t>
            </a:r>
            <a:endParaRPr lang="en-CA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3784-6EFC-D9A0-5D12-9D140BD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F414A1-E11C-814C-9575-34D23C9EA246}"/>
              </a:ext>
            </a:extLst>
          </p:cNvPr>
          <p:cNvSpPr/>
          <p:nvPr/>
        </p:nvSpPr>
        <p:spPr>
          <a:xfrm>
            <a:off x="1216382" y="1356849"/>
            <a:ext cx="2799723" cy="972000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Cold Start Problem: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2BC88-1635-F520-0931-06000BDB58D6}"/>
              </a:ext>
            </a:extLst>
          </p:cNvPr>
          <p:cNvSpPr/>
          <p:nvPr/>
        </p:nvSpPr>
        <p:spPr>
          <a:xfrm>
            <a:off x="3795703" y="1200825"/>
            <a:ext cx="7359977" cy="1954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Matrix factorization techniques offer a solution to the cold start problem, where new users or items have limited or no interaction history.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By leveraging the latent representations, the model can make reasonable recommendations for new users/items based on their similarities to existing ones in the latent space.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F6D08B-93DC-76ED-EB6A-AA732B0D066D}"/>
              </a:ext>
            </a:extLst>
          </p:cNvPr>
          <p:cNvSpPr/>
          <p:nvPr/>
        </p:nvSpPr>
        <p:spPr>
          <a:xfrm>
            <a:off x="1216382" y="3779386"/>
            <a:ext cx="2799723" cy="972000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Scalability: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61EF3F-09B7-4240-1853-F9B8FA9767F8}"/>
              </a:ext>
            </a:extLst>
          </p:cNvPr>
          <p:cNvSpPr/>
          <p:nvPr/>
        </p:nvSpPr>
        <p:spPr>
          <a:xfrm>
            <a:off x="3757884" y="3474462"/>
            <a:ext cx="7397797" cy="1800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Matrix factorization can be efficiently implemented using optimization techniques like stochastic gradient descent, making it suitable for large-scale recommendation tasks.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scalability is essential for handling massive datasets and providing real-time or near-real-time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349044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3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6EA-F45F-E482-EB00-1FAB2D67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Matrix Factorization:</a:t>
            </a:r>
            <a:endParaRPr lang="en-CA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3784-6EFC-D9A0-5D12-9D140BD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F414A1-E11C-814C-9575-34D23C9EA246}"/>
              </a:ext>
            </a:extLst>
          </p:cNvPr>
          <p:cNvSpPr/>
          <p:nvPr/>
        </p:nvSpPr>
        <p:spPr>
          <a:xfrm>
            <a:off x="1216382" y="1356849"/>
            <a:ext cx="2799723" cy="972000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Flexibility: 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2BC88-1635-F520-0931-06000BDB58D6}"/>
              </a:ext>
            </a:extLst>
          </p:cNvPr>
          <p:cNvSpPr/>
          <p:nvPr/>
        </p:nvSpPr>
        <p:spPr>
          <a:xfrm>
            <a:off x="3795703" y="1200825"/>
            <a:ext cx="7359977" cy="1954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Matrix factorization can incorporate various side information, such as user demographics or item attributes, into the factorization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additional information enhances the quality of recommendations and provides a more comprehensive understanding of user preferences.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F6D08B-93DC-76ED-EB6A-AA732B0D066D}"/>
              </a:ext>
            </a:extLst>
          </p:cNvPr>
          <p:cNvSpPr/>
          <p:nvPr/>
        </p:nvSpPr>
        <p:spPr>
          <a:xfrm>
            <a:off x="1216382" y="3779386"/>
            <a:ext cx="2799723" cy="972000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Interpretable Features: 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61EF3F-09B7-4240-1853-F9B8FA9767F8}"/>
              </a:ext>
            </a:extLst>
          </p:cNvPr>
          <p:cNvSpPr/>
          <p:nvPr/>
        </p:nvSpPr>
        <p:spPr>
          <a:xfrm>
            <a:off x="3757884" y="3474462"/>
            <a:ext cx="7397797" cy="18009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learned latent features in matrix factorization models can sometimes be interpreted, offering insights into the underlying factors that drive user-item interactions.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These interpretable features can provide a better understanding of why certain recommendations are made.</a:t>
            </a:r>
          </a:p>
        </p:txBody>
      </p:sp>
    </p:spTree>
    <p:extLst>
      <p:ext uri="{BB962C8B-B14F-4D97-AF65-F5344CB8AC3E}">
        <p14:creationId xmlns:p14="http://schemas.microsoft.com/office/powerpoint/2010/main" val="377660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3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3D25-38C9-708C-C353-6F6835F4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A5C48-4B85-E34D-D63F-1728DEC12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CA" dirty="0"/>
              <a:t> </a:t>
            </a:r>
            <a:r>
              <a:rPr lang="en-US" b="0" i="0" u="none" strike="noStrike" baseline="0" dirty="0"/>
              <a:t>Patel, A. A. (2019). Hands-On Unsupervised Learning Using Python: How to build applied machine learning solutions from unlabeled data</a:t>
            </a:r>
            <a:r>
              <a:rPr lang="en-CA" b="0" i="0" u="none" strike="noStrike" baseline="0" dirty="0"/>
              <a:t>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EEACF-42E5-AB07-0E63-F9C4F8ED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342190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D5A734-FADF-4CCA-902A-9886B2C8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7AF2A0-928C-4478-8227-A2A124355430}"/>
              </a:ext>
            </a:extLst>
          </p:cNvPr>
          <p:cNvSpPr/>
          <p:nvPr/>
        </p:nvSpPr>
        <p:spPr bwMode="auto">
          <a:xfrm>
            <a:off x="0" y="2526646"/>
            <a:ext cx="12192000" cy="1784048"/>
          </a:xfrm>
          <a:prstGeom prst="rect">
            <a:avLst/>
          </a:prstGeom>
          <a:solidFill>
            <a:srgbClr val="00703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35">
            <a:extLst>
              <a:ext uri="{FF2B5EF4-FFF2-40B4-BE49-F238E27FC236}">
                <a16:creationId xmlns:a16="http://schemas.microsoft.com/office/drawing/2014/main" id="{E84EC950-0DF1-464E-BC21-98E726220D80}"/>
              </a:ext>
            </a:extLst>
          </p:cNvPr>
          <p:cNvSpPr txBox="1">
            <a:spLocks/>
          </p:cNvSpPr>
          <p:nvPr/>
        </p:nvSpPr>
        <p:spPr>
          <a:xfrm>
            <a:off x="-105103" y="2526646"/>
            <a:ext cx="11815321" cy="17840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600" b="1" kern="1200" spc="-49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>
              <a:lnSpc>
                <a:spcPts val="5490"/>
              </a:lnSpc>
            </a:pPr>
            <a:r>
              <a:rPr lang="en-US" dirty="0">
                <a:latin typeface="+mj-lt"/>
              </a:rPr>
              <a:t>Lecture 10: Recommender systems using </a:t>
            </a:r>
            <a:r>
              <a:rPr lang="en-US" sz="3600" dirty="0"/>
              <a:t>Boltzmann machines 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279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5B7F56-BAAF-0063-9922-5110DC41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kern="1200" spc="-50" baseline="0" dirty="0">
                <a:latin typeface="+mn-lt"/>
                <a:ea typeface="+mj-ea"/>
                <a:cs typeface="+mj-cs"/>
              </a:rPr>
              <a:t>Intended Learning Objectives: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89071-7AD0-8CAA-377F-926128952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19869"/>
            <a:ext cx="10058400" cy="4551571"/>
          </a:xfrm>
        </p:spPr>
        <p:txBody>
          <a:bodyPr>
            <a:normAutofit/>
          </a:bodyPr>
          <a:lstStyle/>
          <a:p>
            <a:pPr lvl="1"/>
            <a:r>
              <a:rPr lang="en-US" sz="2400" dirty="0"/>
              <a:t>Discuss Boltzmann machines for recommender systems</a:t>
            </a:r>
          </a:p>
          <a:p>
            <a:pPr lvl="1"/>
            <a:r>
              <a:rPr lang="en-US" sz="2400" dirty="0"/>
              <a:t>Explain the importance of matrix factorization in recommender systems</a:t>
            </a:r>
          </a:p>
          <a:p>
            <a:pPr lvl="1"/>
            <a:r>
              <a:rPr lang="en-US" sz="2400" dirty="0"/>
              <a:t>Apply Boltzmann learning techniques to solve recommender learning problems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D93864-E702-0E52-F1BE-3D46CF67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257510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5944-0807-158B-C751-7044532D1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Introduction to 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DB1BE-FC4F-D2F7-88E0-B81505AF0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3914" y="1373859"/>
            <a:ext cx="9921766" cy="4551571"/>
          </a:xfrm>
        </p:spPr>
        <p:txBody>
          <a:bodyPr>
            <a:normAutofit/>
          </a:bodyPr>
          <a:lstStyle/>
          <a:p>
            <a:r>
              <a:rPr lang="en-US" dirty="0"/>
              <a:t>Recommender systems help users discover relevant items.</a:t>
            </a:r>
          </a:p>
          <a:p>
            <a:r>
              <a:rPr lang="en-US" dirty="0"/>
              <a:t>Collaborative filtering and content-based methods are commonly used.</a:t>
            </a:r>
          </a:p>
          <a:p>
            <a:r>
              <a:rPr lang="en-US" dirty="0"/>
              <a:t>Boltzmann Machines offer an alternative approach.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EBA16-4C05-DE47-2B27-EF00791A6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414633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96C7-23EC-68D2-BB6C-0310B862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Boltzmann Machines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82CE-B969-46F8-5321-847A628FF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Boltzmann Machines (BM) are a type of generative neural network.</a:t>
            </a:r>
          </a:p>
          <a:p>
            <a:r>
              <a:rPr lang="en-US" dirty="0"/>
              <a:t>Composed of binary stochastic neurons.</a:t>
            </a:r>
          </a:p>
          <a:p>
            <a:r>
              <a:rPr lang="en-US" dirty="0"/>
              <a:t>Neurons are interconnected with weighted connections.</a:t>
            </a:r>
          </a:p>
          <a:p>
            <a:r>
              <a:rPr lang="en-US" dirty="0"/>
              <a:t>Energy-based model: States with lower energy are more likely.</a:t>
            </a:r>
          </a:p>
          <a:p>
            <a:r>
              <a:rPr lang="en-US" b="1" dirty="0"/>
              <a:t>Advantages:</a:t>
            </a:r>
          </a:p>
          <a:p>
            <a:pPr lvl="1"/>
            <a:r>
              <a:rPr lang="en-US" dirty="0"/>
              <a:t>Can capture intricate relationships in data.</a:t>
            </a:r>
          </a:p>
          <a:p>
            <a:pPr lvl="1"/>
            <a:r>
              <a:rPr lang="en-US" dirty="0"/>
              <a:t>Handles missing data and cold start problem.</a:t>
            </a:r>
          </a:p>
          <a:p>
            <a:pPr lvl="1"/>
            <a:r>
              <a:rPr lang="en-US" dirty="0"/>
              <a:t>Generates personalized recommendations.</a:t>
            </a:r>
          </a:p>
          <a:p>
            <a:r>
              <a:rPr lang="en-US" b="1" dirty="0"/>
              <a:t>Challenges:</a:t>
            </a:r>
          </a:p>
          <a:p>
            <a:pPr lvl="1"/>
            <a:r>
              <a:rPr lang="en-US" dirty="0"/>
              <a:t>Training complexity and convergence issues.</a:t>
            </a:r>
          </a:p>
          <a:p>
            <a:pPr lvl="1"/>
            <a:r>
              <a:rPr lang="en-US" dirty="0"/>
              <a:t>Not as scalable as other methods for large datasets.</a:t>
            </a:r>
          </a:p>
          <a:p>
            <a:pPr lvl="1"/>
            <a:r>
              <a:rPr lang="en-US" dirty="0"/>
              <a:t>Hyperparameter tuning can be time-consuming.</a:t>
            </a:r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0A314-4958-C353-8921-BD930433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376542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8152-26FD-FC61-532C-F0E2E0A3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3200" dirty="0"/>
              <a:t>Boltzmann Machines in Recommender Systems</a:t>
            </a:r>
            <a:endParaRPr lang="en-A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62CE-62FC-E7CD-6AD4-FFD7B5A8E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BMs can capture complex patterns in user-item interactions.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Suitable for collaborative filtering tasks.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Can model both explicit and implicit user preferences.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Learn to generate recommendations by sampling from the model.</a:t>
            </a:r>
            <a:endParaRPr lang="en-US" dirty="0"/>
          </a:p>
          <a:p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9334F-E9F1-C647-E414-3A74BF85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258340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B17A-60B8-FBF7-AB50-F0E1FEF8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Boltzmann Machines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789C1-8E44-D9BA-95E1-7FBDD531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involves finding weights that minimize energy of observed data.</a:t>
            </a:r>
          </a:p>
          <a:p>
            <a:r>
              <a:rPr lang="en-US" dirty="0"/>
              <a:t>Contrastive Divergence (CD) algorithm used for parameter estimation.</a:t>
            </a:r>
          </a:p>
          <a:p>
            <a:r>
              <a:rPr lang="en-US" dirty="0"/>
              <a:t>CD involves Gibbs sampling to approximate model expectations.</a:t>
            </a:r>
          </a:p>
          <a:p>
            <a:r>
              <a:rPr lang="en-US" dirty="0"/>
              <a:t>Learning can be slow and sensitive to hyperparameters.</a:t>
            </a:r>
            <a:endParaRPr lang="en-A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8FB8A-93E3-6F5E-E963-9C8B1776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</p:spTree>
    <p:extLst>
      <p:ext uri="{BB962C8B-B14F-4D97-AF65-F5344CB8AC3E}">
        <p14:creationId xmlns:p14="http://schemas.microsoft.com/office/powerpoint/2010/main" val="52805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6EA-F45F-E482-EB00-1FAB2D67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Matrix Factorization:</a:t>
            </a:r>
            <a:endParaRPr lang="en-CA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13384-CAC2-470E-ABAB-76849D9B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259885"/>
            <a:ext cx="10058400" cy="4551571"/>
          </a:xfrm>
        </p:spPr>
        <p:txBody>
          <a:bodyPr>
            <a:normAutofit/>
          </a:bodyPr>
          <a:lstStyle/>
          <a:p>
            <a:r>
              <a:rPr lang="en-US" sz="2000" dirty="0"/>
              <a:t>Matrix factorization is a crucial technique in recommender systems due to its ability to handle the challenges posed by sparse and high-dimensional data inherent in recommendation tasks. </a:t>
            </a:r>
          </a:p>
          <a:p>
            <a:r>
              <a:rPr lang="en-US" sz="2000" dirty="0"/>
              <a:t>Here's an explanation of the importance of matrix factorization in recommender systems:</a:t>
            </a:r>
            <a:endParaRPr lang="en-AE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3784-6EFC-D9A0-5D12-9D140BD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067D1F-369B-EE02-6942-A14246FD91E6}"/>
              </a:ext>
            </a:extLst>
          </p:cNvPr>
          <p:cNvSpPr/>
          <p:nvPr/>
        </p:nvSpPr>
        <p:spPr>
          <a:xfrm>
            <a:off x="1178562" y="3153572"/>
            <a:ext cx="2799723" cy="972000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Dealing with Sparsity</a:t>
            </a:r>
            <a:r>
              <a:rPr lang="en-US" sz="2800" dirty="0"/>
              <a:t>: </a:t>
            </a:r>
            <a:endParaRPr lang="en-CA" sz="28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503B73-EAB9-BF93-90EE-EFDA2F3C79B2}"/>
              </a:ext>
            </a:extLst>
          </p:cNvPr>
          <p:cNvSpPr/>
          <p:nvPr/>
        </p:nvSpPr>
        <p:spPr>
          <a:xfrm>
            <a:off x="3795703" y="2886051"/>
            <a:ext cx="7334019" cy="3113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most recommendation scenarios, the user-item interaction data is inherently sparse.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Users typically interact with only a small subset of the available items.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Matrix factorization helps address this sparsity issue by decomposing the user-item interaction matrix into lower-dimensional matrices.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decomposition allows the model to capture latent features or factors that represent underlying patterns in the data, making it possible to predict missing or unobserved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72899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4F6EA-F45F-E482-EB00-1FAB2D67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Matrix Factorization:</a:t>
            </a:r>
            <a:endParaRPr lang="en-CA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F3784-6EFC-D9A0-5D12-9D140BD9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Omar Altrad, PhD, PMP, P.Eng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5F414A1-E11C-814C-9575-34D23C9EA246}"/>
              </a:ext>
            </a:extLst>
          </p:cNvPr>
          <p:cNvSpPr/>
          <p:nvPr/>
        </p:nvSpPr>
        <p:spPr>
          <a:xfrm>
            <a:off x="1216382" y="1356849"/>
            <a:ext cx="2799723" cy="972000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Dimensionality Reduction: </a:t>
            </a:r>
            <a:endParaRPr lang="en-CA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D2BC88-1635-F520-0931-06000BDB58D6}"/>
              </a:ext>
            </a:extLst>
          </p:cNvPr>
          <p:cNvSpPr/>
          <p:nvPr/>
        </p:nvSpPr>
        <p:spPr>
          <a:xfrm>
            <a:off x="3795703" y="1200825"/>
            <a:ext cx="7359977" cy="19543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Recommender systems often deal with high-dimensional data, where the number of users and items can be quite large.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Matrix factorization reduces the dimensionality of the original data by approximating it with a lower-rank factorization.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not only speeds up computations but also helps in identifying the most important latent features that influence user preferences.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F6D08B-93DC-76ED-EB6A-AA732B0D066D}"/>
              </a:ext>
            </a:extLst>
          </p:cNvPr>
          <p:cNvSpPr/>
          <p:nvPr/>
        </p:nvSpPr>
        <p:spPr>
          <a:xfrm>
            <a:off x="1216382" y="3779386"/>
            <a:ext cx="2799723" cy="972000"/>
          </a:xfrm>
          <a:prstGeom prst="roundRect">
            <a:avLst/>
          </a:prstGeom>
          <a:solidFill>
            <a:srgbClr val="4C8444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Personalization:</a:t>
            </a:r>
            <a:endParaRPr lang="en-CA" sz="24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61EF3F-09B7-4240-1853-F9B8FA9767F8}"/>
              </a:ext>
            </a:extLst>
          </p:cNvPr>
          <p:cNvSpPr/>
          <p:nvPr/>
        </p:nvSpPr>
        <p:spPr>
          <a:xfrm>
            <a:off x="3757884" y="3474461"/>
            <a:ext cx="7397797" cy="2373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Matrix factorization enables personalized recommendations by learning latent representations of users and items.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user and item is represented by a vector in the latent space, and the similarity between these vectors captures user preferences and item characteristics.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allows the model to suggest items to users based on their unique preferences and behaviors.</a:t>
            </a:r>
          </a:p>
        </p:txBody>
      </p:sp>
    </p:spTree>
    <p:extLst>
      <p:ext uri="{BB962C8B-B14F-4D97-AF65-F5344CB8AC3E}">
        <p14:creationId xmlns:p14="http://schemas.microsoft.com/office/powerpoint/2010/main" val="170621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3" grpId="0" animBg="1"/>
      <p:bldP spid="5" grpId="0" animBg="1"/>
    </p:bldLst>
  </p:timing>
</p:sld>
</file>

<file path=ppt/theme/theme1.xml><?xml version="1.0" encoding="utf-8"?>
<a:theme xmlns:a="http://schemas.openxmlformats.org/drawingml/2006/main" name="Theme2">
  <a:themeElements>
    <a:clrScheme name="Custom 15">
      <a:dk1>
        <a:srgbClr val="080808"/>
      </a:dk1>
      <a:lt1>
        <a:sysClr val="window" lastClr="FFFFFF"/>
      </a:lt1>
      <a:dk2>
        <a:srgbClr val="080808"/>
      </a:dk2>
      <a:lt2>
        <a:srgbClr val="BFBFBF"/>
      </a:lt2>
      <a:accent1>
        <a:srgbClr val="2F2F2F"/>
      </a:accent1>
      <a:accent2>
        <a:srgbClr val="DA291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1773B1"/>
      </a:folHlink>
    </a:clrScheme>
    <a:fontScheme name="Lato">
      <a:majorFont>
        <a:latin typeface="Lato"/>
        <a:ea typeface=""/>
        <a:cs typeface=""/>
      </a:majorFont>
      <a:minorFont>
        <a:latin typeface="Arial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73B7F08F-E043-44AC-B201-10F61D404D20}" vid="{99CDD893-7676-4F1E-856F-52AB054160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21CBBCDDCC1048AD1D90687795FA6F" ma:contentTypeVersion="3" ma:contentTypeDescription="Create a new document." ma:contentTypeScope="" ma:versionID="658d5d9c526a0b8047ac180152cbc2cc">
  <xsd:schema xmlns:xsd="http://www.w3.org/2001/XMLSchema" xmlns:xs="http://www.w3.org/2001/XMLSchema" xmlns:p="http://schemas.microsoft.com/office/2006/metadata/properties" xmlns:ns2="beaa9621-5f50-4ca0-a28f-59c6e62b4aa4" targetNamespace="http://schemas.microsoft.com/office/2006/metadata/properties" ma:root="true" ma:fieldsID="bc4a64d91878c84784db8aed4cf4bf8e" ns2:_="">
    <xsd:import namespace="beaa9621-5f50-4ca0-a28f-59c6e62b4a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a9621-5f50-4ca0-a28f-59c6e62b4a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446FC0-8F0D-4648-902A-7EF87B686088}"/>
</file>

<file path=customXml/itemProps2.xml><?xml version="1.0" encoding="utf-8"?>
<ds:datastoreItem xmlns:ds="http://schemas.openxmlformats.org/officeDocument/2006/customXml" ds:itemID="{BF34B41E-B488-4E09-8455-CA1DE1CEF4F2}"/>
</file>

<file path=customXml/itemProps3.xml><?xml version="1.0" encoding="utf-8"?>
<ds:datastoreItem xmlns:ds="http://schemas.openxmlformats.org/officeDocument/2006/customXml" ds:itemID="{B4DE9FCB-491B-461E-A684-000994EEE2E9}"/>
</file>

<file path=docProps/app.xml><?xml version="1.0" encoding="utf-8"?>
<Properties xmlns="http://schemas.openxmlformats.org/officeDocument/2006/extended-properties" xmlns:vt="http://schemas.openxmlformats.org/officeDocument/2006/docPropsVTypes">
  <TotalTime>13302</TotalTime>
  <Words>859</Words>
  <Application>Microsoft Office PowerPoint</Application>
  <PresentationFormat>Widescreen</PresentationFormat>
  <Paragraphs>86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Lato</vt:lpstr>
      <vt:lpstr>Söhne</vt:lpstr>
      <vt:lpstr>Wingdings</vt:lpstr>
      <vt:lpstr>Theme2</vt:lpstr>
      <vt:lpstr>PowerPoint Presentation</vt:lpstr>
      <vt:lpstr>PowerPoint Presentation</vt:lpstr>
      <vt:lpstr>Intended Learning Objectives:</vt:lpstr>
      <vt:lpstr>Introduction to Recommender Systems</vt:lpstr>
      <vt:lpstr>Understanding Boltzmann Machines</vt:lpstr>
      <vt:lpstr>Boltzmann Machines in Recommender Systems</vt:lpstr>
      <vt:lpstr>Training Boltzmann Machines</vt:lpstr>
      <vt:lpstr>Matrix Factorization:</vt:lpstr>
      <vt:lpstr>Matrix Factorization:</vt:lpstr>
      <vt:lpstr>Matrix Factorization:</vt:lpstr>
      <vt:lpstr>Matrix Factorization: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2021</dc:title>
  <dc:creator>Omar Altrad</dc:creator>
  <cp:lastModifiedBy>Omar Altrad</cp:lastModifiedBy>
  <cp:revision>621</cp:revision>
  <dcterms:created xsi:type="dcterms:W3CDTF">2020-12-31T11:30:57Z</dcterms:created>
  <dcterms:modified xsi:type="dcterms:W3CDTF">2023-08-03T07:31:01Z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0x0101002D21CBBCDDCC1048AD1D90687795FA6F</vt:lpwstr>
  </property>
</Properties>
</file>