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6"/>
  </p:notesMasterIdLst>
  <p:handoutMasterIdLst>
    <p:handoutMasterId r:id="rId17"/>
  </p:handoutMasterIdLst>
  <p:sldIdLst>
    <p:sldId id="1869" r:id="rId2"/>
    <p:sldId id="1817" r:id="rId3"/>
    <p:sldId id="1829" r:id="rId4"/>
    <p:sldId id="1830" r:id="rId5"/>
    <p:sldId id="1870" r:id="rId6"/>
    <p:sldId id="1871" r:id="rId7"/>
    <p:sldId id="1874" r:id="rId8"/>
    <p:sldId id="1872" r:id="rId9"/>
    <p:sldId id="1873" r:id="rId10"/>
    <p:sldId id="1876" r:id="rId11"/>
    <p:sldId id="1894" r:id="rId12"/>
    <p:sldId id="1895" r:id="rId13"/>
    <p:sldId id="1896" r:id="rId14"/>
    <p:sldId id="185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444"/>
    <a:srgbClr val="FFFFB9"/>
    <a:srgbClr val="007033"/>
    <a:srgbClr val="0099FF"/>
    <a:srgbClr val="00CCFF"/>
    <a:srgbClr val="66CCFF"/>
    <a:srgbClr val="33CCFF"/>
    <a:srgbClr val="00823B"/>
    <a:srgbClr val="13D8ED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2252" autoAdjust="0"/>
  </p:normalViewPr>
  <p:slideViewPr>
    <p:cSldViewPr snapToGrid="0">
      <p:cViewPr varScale="1">
        <p:scale>
          <a:sx n="76" d="100"/>
          <a:sy n="76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BB80F1-04ED-45C4-88E4-F4899092F8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DF5E7-2747-4AEE-8F1B-5E67A48068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1E913-DCAF-4FD8-9E73-B3F9496B80E2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81848-4AA4-4011-846C-A6417754B2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E3540-0A8B-48E8-9855-7556735303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C708C-51B6-4BBD-A9C8-4C1269A72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7384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EBB1-2435-4225-AC47-FA1D45435727}" type="datetimeFigureOut">
              <a:rPr lang="en-CA" smtClean="0"/>
              <a:t>2023-08-03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C129C-346E-4211-BE00-BB343EC5E6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398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55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41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87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5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699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5025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3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2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28F4B-C908-4F6F-A8F2-43C3195A2FCA}"/>
              </a:ext>
            </a:extLst>
          </p:cNvPr>
          <p:cNvSpPr/>
          <p:nvPr userDrawn="1"/>
        </p:nvSpPr>
        <p:spPr bwMode="auto">
          <a:xfrm>
            <a:off x="0" y="0"/>
            <a:ext cx="2743200" cy="6858000"/>
          </a:xfrm>
          <a:prstGeom prst="rect">
            <a:avLst/>
          </a:prstGeom>
          <a:solidFill>
            <a:srgbClr val="0070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643" y="3088902"/>
            <a:ext cx="1959432" cy="680196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br>
              <a:rPr lang="en-US"/>
            </a:br>
            <a:r>
              <a:rPr lang="en-US"/>
              <a:t>3 rows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0C1B65-53AE-4559-BCFE-31C83CB9F54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8287" y="1358899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28BA4F-8E21-4EC4-B084-5A923473F5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78287" y="2829482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91E4A05-D2EB-4AB5-879E-7AC83F36E1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78287" y="4300064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01702BA-89FA-4F45-822F-61373C5C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42B541B-BACC-44DB-9166-0594EF0B9893}"/>
              </a:ext>
            </a:extLst>
          </p:cNvPr>
          <p:cNvSpPr txBox="1">
            <a:spLocks/>
          </p:cNvSpPr>
          <p:nvPr userDrawn="1"/>
        </p:nvSpPr>
        <p:spPr>
          <a:xfrm>
            <a:off x="10033798" y="6476330"/>
            <a:ext cx="13120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544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728">
          <p15:clr>
            <a:srgbClr val="FBAE40"/>
          </p15:clr>
        </p15:guide>
        <p15:guide id="2" pos="23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19869"/>
            <a:ext cx="10058400" cy="45515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2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44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317522"/>
            <a:ext cx="4937760" cy="45515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17523"/>
            <a:ext cx="4937760" cy="45515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6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5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Copyright Omar Altrad, PhD, PMP, P.Eng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0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1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/>
              <a:t> 		</a:t>
            </a:r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17523"/>
            <a:ext cx="10058400" cy="45515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0987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9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820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400" b="1" kern="1200" spc="-50" baseline="0" dirty="0">
          <a:solidFill>
            <a:srgbClr val="C00000"/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C4CC6-1D82-4D53-B37A-2179C75D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Omar Altrad, PhD, PMP, P.Eng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D5709-EADF-4D9F-9D67-83AD0B328DEE}"/>
              </a:ext>
            </a:extLst>
          </p:cNvPr>
          <p:cNvSpPr txBox="1"/>
          <p:nvPr/>
        </p:nvSpPr>
        <p:spPr>
          <a:xfrm>
            <a:off x="138545" y="2583335"/>
            <a:ext cx="2327563" cy="16720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Professor: Omar Altrad, PhD, P.Eng, PMP</a:t>
            </a: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28F80-3670-4EDB-922C-B83C1A750700}"/>
              </a:ext>
            </a:extLst>
          </p:cNvPr>
          <p:cNvSpPr txBox="1"/>
          <p:nvPr/>
        </p:nvSpPr>
        <p:spPr>
          <a:xfrm>
            <a:off x="4177814" y="440751"/>
            <a:ext cx="5938832" cy="9687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Week 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CA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E7702-F242-4B97-88F4-FDAC07FFB831}"/>
              </a:ext>
            </a:extLst>
          </p:cNvPr>
          <p:cNvSpPr txBox="1"/>
          <p:nvPr/>
        </p:nvSpPr>
        <p:spPr>
          <a:xfrm>
            <a:off x="2781735" y="324398"/>
            <a:ext cx="9478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Machine Learning Clustering and Dimensionality Reduction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D533F-E7E6-D7FC-F831-BBC7955C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689" y="1321075"/>
            <a:ext cx="4665253" cy="466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7307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887E-23A3-F622-03DF-E67BB302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How unsupervised learning helps supervised learning:</a:t>
            </a:r>
            <a:endParaRPr lang="en-A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9412-F37A-10B9-82D9-BC5BA72D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Unsupervised learning plays a crucial role in improving the effectiveness and efficiency of supervised learning by providing valuable insights, data preprocessing, and feature engineering. Here's how unsupervised learning helps supervised learning: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i="0" dirty="0">
                <a:effectLst/>
                <a:latin typeface="Söhne"/>
              </a:rPr>
              <a:t>Feature Learning and Extraction</a:t>
            </a:r>
          </a:p>
          <a:p>
            <a:pPr lvl="1"/>
            <a:r>
              <a:rPr lang="en-US" dirty="0">
                <a:latin typeface="Söhne"/>
              </a:rPr>
              <a:t> </a:t>
            </a:r>
            <a:r>
              <a:rPr lang="en-US" i="0" dirty="0">
                <a:effectLst/>
                <a:latin typeface="Söhne"/>
              </a:rPr>
              <a:t>Data Preprocessing and Enhancement</a:t>
            </a:r>
            <a:endParaRPr lang="en-US" dirty="0">
              <a:latin typeface="Söhne"/>
            </a:endParaRPr>
          </a:p>
          <a:p>
            <a:pPr lvl="1"/>
            <a:r>
              <a:rPr lang="en-US" dirty="0">
                <a:latin typeface="Söhne"/>
              </a:rPr>
              <a:t> Data Augmentation</a:t>
            </a:r>
          </a:p>
          <a:p>
            <a:pPr lvl="1"/>
            <a:r>
              <a:rPr lang="en-US" dirty="0">
                <a:latin typeface="Söhne"/>
              </a:rPr>
              <a:t> Imputation and Missing Data Handling</a:t>
            </a:r>
          </a:p>
          <a:p>
            <a:pPr lvl="1"/>
            <a:r>
              <a:rPr lang="en-US" dirty="0">
                <a:latin typeface="Söhne"/>
              </a:rPr>
              <a:t> </a:t>
            </a:r>
            <a:r>
              <a:rPr lang="en-US" i="0" dirty="0">
                <a:effectLst/>
                <a:latin typeface="Söhne"/>
              </a:rPr>
              <a:t>Identifying Anomalies and Outliers</a:t>
            </a:r>
          </a:p>
          <a:p>
            <a:pPr lvl="1"/>
            <a:r>
              <a:rPr lang="en-US" dirty="0">
                <a:latin typeface="Söhne"/>
              </a:rPr>
              <a:t> </a:t>
            </a:r>
            <a:r>
              <a:rPr lang="en-US" i="0" dirty="0">
                <a:effectLst/>
                <a:latin typeface="Söhne"/>
              </a:rPr>
              <a:t>Data Clustering and Label Propagation</a:t>
            </a:r>
          </a:p>
          <a:p>
            <a:pPr lvl="1"/>
            <a:r>
              <a:rPr lang="en-US" i="0" dirty="0">
                <a:effectLst/>
                <a:latin typeface="Söhne"/>
              </a:rPr>
              <a:t>Transfer Learning and Pretraining</a:t>
            </a:r>
          </a:p>
          <a:p>
            <a:pPr lvl="1"/>
            <a:r>
              <a:rPr lang="en-US" dirty="0">
                <a:latin typeface="Söhne"/>
              </a:rPr>
              <a:t> </a:t>
            </a:r>
            <a:r>
              <a:rPr lang="en-US" i="0" dirty="0">
                <a:effectLst/>
                <a:latin typeface="Söhne"/>
              </a:rPr>
              <a:t>Exploratory Data Analysis</a:t>
            </a:r>
            <a:endParaRPr lang="en-US" dirty="0">
              <a:latin typeface="Söhne"/>
            </a:endParaRPr>
          </a:p>
          <a:p>
            <a:pPr lvl="1"/>
            <a:endParaRPr lang="en-US" b="1" dirty="0">
              <a:latin typeface="Söhne"/>
            </a:endParaRPr>
          </a:p>
          <a:p>
            <a:pPr lvl="1"/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E05FF-E0A4-16B4-6086-3D16A9E4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407025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unsupervised learning helps supervised learning:</a:t>
            </a:r>
            <a:endParaRPr lang="en-CA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F414A1-E11C-814C-9575-34D23C9EA246}"/>
              </a:ext>
            </a:extLst>
          </p:cNvPr>
          <p:cNvSpPr/>
          <p:nvPr/>
        </p:nvSpPr>
        <p:spPr>
          <a:xfrm>
            <a:off x="1216382" y="1356849"/>
            <a:ext cx="2799723" cy="97200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Feature Learning and Extraction: 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2BC88-1635-F520-0931-06000BDB58D6}"/>
              </a:ext>
            </a:extLst>
          </p:cNvPr>
          <p:cNvSpPr/>
          <p:nvPr/>
        </p:nvSpPr>
        <p:spPr>
          <a:xfrm>
            <a:off x="3795703" y="1200825"/>
            <a:ext cx="7359977" cy="1954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Unsupervised learning methods, such as autoencoders and clustering algorithms, can automatically learn relevant features from unlabeled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These learned features can then be used as inputs for supervised learning algorithms, reducing the need for manual feature engineering and potentially leading to better feature representations.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F6D08B-93DC-76ED-EB6A-AA732B0D066D}"/>
              </a:ext>
            </a:extLst>
          </p:cNvPr>
          <p:cNvSpPr/>
          <p:nvPr/>
        </p:nvSpPr>
        <p:spPr>
          <a:xfrm>
            <a:off x="1186238" y="3779385"/>
            <a:ext cx="2799723" cy="1224693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Preprocessing &amp; Enhancement: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61EF3F-09B7-4240-1853-F9B8FA9767F8}"/>
              </a:ext>
            </a:extLst>
          </p:cNvPr>
          <p:cNvSpPr/>
          <p:nvPr/>
        </p:nvSpPr>
        <p:spPr>
          <a:xfrm>
            <a:off x="3757884" y="3474462"/>
            <a:ext cx="7397797" cy="1954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Unsupervised techniques, like dimensionality reduction (e.g., PCA) and data normalization, can preprocess and enhance the quality of the input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By reducing noise and irrelevant variations, unsupervised preprocessing can lead to improved generalization and reduced overfitting in supervised models.</a:t>
            </a:r>
          </a:p>
        </p:txBody>
      </p:sp>
    </p:spTree>
    <p:extLst>
      <p:ext uri="{BB962C8B-B14F-4D97-AF65-F5344CB8AC3E}">
        <p14:creationId xmlns:p14="http://schemas.microsoft.com/office/powerpoint/2010/main" val="170621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unsupervised learning helps supervised learning:</a:t>
            </a:r>
            <a:endParaRPr lang="en-CA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F414A1-E11C-814C-9575-34D23C9EA246}"/>
              </a:ext>
            </a:extLst>
          </p:cNvPr>
          <p:cNvSpPr/>
          <p:nvPr/>
        </p:nvSpPr>
        <p:spPr>
          <a:xfrm>
            <a:off x="1216382" y="1356849"/>
            <a:ext cx="2799723" cy="97200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Data Augmentation: 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2BC88-1635-F520-0931-06000BDB58D6}"/>
              </a:ext>
            </a:extLst>
          </p:cNvPr>
          <p:cNvSpPr/>
          <p:nvPr/>
        </p:nvSpPr>
        <p:spPr>
          <a:xfrm>
            <a:off x="3795703" y="1200825"/>
            <a:ext cx="7359977" cy="1592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Unsupervised learning can help generate additional training samples through data augmentation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Augmenting the training data with variations of existing samples can enhance the diversity of the dataset, leading to better generalization and improved model robustness.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F6D08B-93DC-76ED-EB6A-AA732B0D066D}"/>
              </a:ext>
            </a:extLst>
          </p:cNvPr>
          <p:cNvSpPr/>
          <p:nvPr/>
        </p:nvSpPr>
        <p:spPr>
          <a:xfrm>
            <a:off x="1216381" y="3009869"/>
            <a:ext cx="2799723" cy="1284984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Imputation and Missing Data Handling: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61EF3F-09B7-4240-1853-F9B8FA9767F8}"/>
              </a:ext>
            </a:extLst>
          </p:cNvPr>
          <p:cNvSpPr/>
          <p:nvPr/>
        </p:nvSpPr>
        <p:spPr>
          <a:xfrm>
            <a:off x="3757883" y="2949466"/>
            <a:ext cx="7397797" cy="1544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Unsupervised methods can help fill in missing data by estimating values from the available data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Imputing missing values can create more complete datasets, benefiting supervised models that require complete input instances.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7A11EA-590F-0EBE-90D1-BDBFBD5BEF01}"/>
              </a:ext>
            </a:extLst>
          </p:cNvPr>
          <p:cNvSpPr/>
          <p:nvPr/>
        </p:nvSpPr>
        <p:spPr>
          <a:xfrm>
            <a:off x="1206132" y="4731595"/>
            <a:ext cx="2799723" cy="1284984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Identifying Anomalies and Outliers: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DCBCD-F384-741F-2DAA-D2248DD862B1}"/>
              </a:ext>
            </a:extLst>
          </p:cNvPr>
          <p:cNvSpPr/>
          <p:nvPr/>
        </p:nvSpPr>
        <p:spPr>
          <a:xfrm>
            <a:off x="3747634" y="4671192"/>
            <a:ext cx="7397797" cy="1544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Unsupervised techniques can identify anomalies and outliers in the data that may affect supervised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Removing or handling outliers before training a supervised model can improve its stability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36123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unsupervised learning helps supervised learning:</a:t>
            </a:r>
            <a:endParaRPr lang="en-CA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F414A1-E11C-814C-9575-34D23C9EA246}"/>
              </a:ext>
            </a:extLst>
          </p:cNvPr>
          <p:cNvSpPr/>
          <p:nvPr/>
        </p:nvSpPr>
        <p:spPr>
          <a:xfrm>
            <a:off x="1216381" y="1398770"/>
            <a:ext cx="2799723" cy="97200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 Clustering &amp; Label Propagation:</a:t>
            </a:r>
            <a:endParaRPr lang="en-CA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2BC88-1635-F520-0931-06000BDB58D6}"/>
              </a:ext>
            </a:extLst>
          </p:cNvPr>
          <p:cNvSpPr/>
          <p:nvPr/>
        </p:nvSpPr>
        <p:spPr>
          <a:xfrm>
            <a:off x="3767931" y="1147942"/>
            <a:ext cx="7359977" cy="1425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Unsupervised clustering can group similar data points, which can then be used to assign labels or propagate labels in a semi-supervised or weakly supervised setting.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approach helps make use of limited labeled data more effectively.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F6D08B-93DC-76ED-EB6A-AA732B0D066D}"/>
              </a:ext>
            </a:extLst>
          </p:cNvPr>
          <p:cNvSpPr/>
          <p:nvPr/>
        </p:nvSpPr>
        <p:spPr>
          <a:xfrm>
            <a:off x="1097280" y="2906329"/>
            <a:ext cx="2799723" cy="1284984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Transfer Learning and Pretraining: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61EF3F-09B7-4240-1853-F9B8FA9767F8}"/>
              </a:ext>
            </a:extLst>
          </p:cNvPr>
          <p:cNvSpPr/>
          <p:nvPr/>
        </p:nvSpPr>
        <p:spPr>
          <a:xfrm>
            <a:off x="3747634" y="2730974"/>
            <a:ext cx="7397797" cy="1675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Unsupervised learning, like pretraining with unsupervised models, can provide a strong initial starting point for fine-tuning in supervised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Transfer learning from an unsupervised task to a related supervised task can lead to improved convergence and better results with limited labeled data.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7A11EA-590F-0EBE-90D1-BDBFBD5BEF01}"/>
              </a:ext>
            </a:extLst>
          </p:cNvPr>
          <p:cNvSpPr/>
          <p:nvPr/>
        </p:nvSpPr>
        <p:spPr>
          <a:xfrm>
            <a:off x="1206131" y="4683057"/>
            <a:ext cx="2799723" cy="1284984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Exploratory Data Analysis: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DCBCD-F384-741F-2DAA-D2248DD862B1}"/>
              </a:ext>
            </a:extLst>
          </p:cNvPr>
          <p:cNvSpPr/>
          <p:nvPr/>
        </p:nvSpPr>
        <p:spPr>
          <a:xfrm>
            <a:off x="3747634" y="4536434"/>
            <a:ext cx="7397797" cy="1706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Unsupervised techniques help analysts and data scientists gain insights into the structure, patterns, and relationships within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understanding can guide the selection of appropriate supervised learning algorithms, model architectures, and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166715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3D25-38C9-708C-C353-6F6835F4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5C48-4B85-E34D-D63F-1728DEC12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CA" dirty="0"/>
              <a:t> </a:t>
            </a:r>
            <a:r>
              <a:rPr lang="en-US" b="0" i="0" u="none" strike="noStrike" baseline="0" dirty="0"/>
              <a:t>Patel, A. A. (2019). Hands-On Unsupervised Learning Using Python: How to build applied machine learning solutions from unlabeled data</a:t>
            </a:r>
            <a:r>
              <a:rPr lang="en-CA" b="0" i="0" u="none" strike="noStrike" baseline="0" dirty="0"/>
              <a:t>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EEACF-42E5-AB07-0E63-F9C4F8ED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342190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D5A734-FADF-4CCA-902A-9886B2C8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AF2A0-928C-4478-8227-A2A124355430}"/>
              </a:ext>
            </a:extLst>
          </p:cNvPr>
          <p:cNvSpPr/>
          <p:nvPr/>
        </p:nvSpPr>
        <p:spPr bwMode="auto">
          <a:xfrm>
            <a:off x="0" y="2526646"/>
            <a:ext cx="12192000" cy="1784048"/>
          </a:xfrm>
          <a:prstGeom prst="rect">
            <a:avLst/>
          </a:prstGeom>
          <a:solidFill>
            <a:srgbClr val="0070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35">
            <a:extLst>
              <a:ext uri="{FF2B5EF4-FFF2-40B4-BE49-F238E27FC236}">
                <a16:creationId xmlns:a16="http://schemas.microsoft.com/office/drawing/2014/main" id="{E84EC950-0DF1-464E-BC21-98E726220D80}"/>
              </a:ext>
            </a:extLst>
          </p:cNvPr>
          <p:cNvSpPr txBox="1">
            <a:spLocks/>
          </p:cNvSpPr>
          <p:nvPr/>
        </p:nvSpPr>
        <p:spPr>
          <a:xfrm>
            <a:off x="-105103" y="2526646"/>
            <a:ext cx="11815321" cy="17840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spc="-49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ts val="5490"/>
              </a:lnSpc>
            </a:pPr>
            <a:r>
              <a:rPr lang="en-US" dirty="0">
                <a:latin typeface="+mj-lt"/>
              </a:rPr>
              <a:t>Lecture 11: Introduction to feature detection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279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5B7F56-BAAF-0063-9922-5110DC41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 baseline="0" dirty="0">
                <a:latin typeface="+mn-lt"/>
                <a:ea typeface="+mj-ea"/>
                <a:cs typeface="+mj-cs"/>
              </a:rPr>
              <a:t>Intended Learning Objectives: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89071-7AD0-8CAA-377F-92612895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9869"/>
            <a:ext cx="10058400" cy="4551571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Discuss feature detection using deep belief networks</a:t>
            </a:r>
          </a:p>
          <a:p>
            <a:pPr lvl="1"/>
            <a:r>
              <a:rPr lang="en-US" sz="2400" dirty="0"/>
              <a:t>Explain how unsupervised learning helps supervised learning</a:t>
            </a:r>
          </a:p>
          <a:p>
            <a:pPr lvl="1"/>
            <a:r>
              <a:rPr lang="en-US" sz="2400" dirty="0"/>
              <a:t>Apply feature detection techniques to solve classification learning problems</a:t>
            </a:r>
          </a:p>
          <a:p>
            <a:pPr lvl="1"/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D93864-E702-0E52-F1BE-3D46CF67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257510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5944-0807-158B-C751-7044532D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B1BE-FC4F-D2F7-88E0-B81505AF0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14" y="1373859"/>
            <a:ext cx="9921766" cy="455157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Feature detection using Deep Belief Networks (DBNs) is a significant application of these generative models in machine learning and artificial intelligence. </a:t>
            </a:r>
          </a:p>
          <a:p>
            <a:r>
              <a:rPr lang="en-US" sz="2000" dirty="0"/>
              <a:t>Feature detection using DBNs has been applied to various domains, including computer vision (object recognition, image classification), natural language processing (text analysis, sentiment analysis), and bioinformatics (protein structure prediction).</a:t>
            </a:r>
          </a:p>
          <a:p>
            <a:r>
              <a:rPr lang="en-US" sz="2000" dirty="0"/>
              <a:t>DBNs are a type of neural network that consists of multiple layers of stochastic, latent variables, and they have shown success in learning hierarchical representations of data.</a:t>
            </a:r>
          </a:p>
          <a:p>
            <a:r>
              <a:rPr lang="en-US" sz="2000" dirty="0"/>
              <a:t>Here's a discussion of how DBNs are used for feature detection:</a:t>
            </a:r>
          </a:p>
          <a:p>
            <a:pPr lvl="1"/>
            <a:r>
              <a:rPr lang="en-US" sz="1800" dirty="0"/>
              <a:t>Hierarchical Representation Learning</a:t>
            </a:r>
          </a:p>
          <a:p>
            <a:pPr lvl="1"/>
            <a:r>
              <a:rPr lang="en-US" sz="1800" dirty="0"/>
              <a:t>Feature Detection in Image Data</a:t>
            </a:r>
          </a:p>
          <a:p>
            <a:pPr lvl="1"/>
            <a:r>
              <a:rPr lang="en-US" sz="1800" dirty="0"/>
              <a:t>Unsupervised Pretraining</a:t>
            </a:r>
          </a:p>
          <a:p>
            <a:pPr lvl="1"/>
            <a:r>
              <a:rPr lang="en-US" sz="1800" dirty="0"/>
              <a:t>Dimensionality Reduction</a:t>
            </a:r>
          </a:p>
          <a:p>
            <a:pPr lvl="1"/>
            <a:r>
              <a:rPr lang="en-US" sz="1800" dirty="0"/>
              <a:t>Transfer Learning and Domain Adaptation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EBA16-4C05-DE47-2B27-EF00791A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414633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48D7-5EB7-4CA9-0EFD-48209873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Hierarchical Representation Learning: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3098-3ABD-B834-E15B-1CD47ED5E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DBNs are designed to learn hierarchical representations of data by modeling the data distribution layer by layer.</a:t>
            </a:r>
          </a:p>
          <a:p>
            <a:r>
              <a:rPr lang="en-US" dirty="0"/>
              <a:t>Each layer of the DBN captures increasingly abstract features of the input data.</a:t>
            </a:r>
          </a:p>
          <a:p>
            <a:r>
              <a:rPr lang="en-US" dirty="0"/>
              <a:t>The lower layers capture simple and local features, while higher layers capture more complex and global features.</a:t>
            </a:r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ECC10-82FF-BE01-B19D-F122C2ED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149828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155B-9FBB-C31D-2213-3467E6EC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Detection in Image Data: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BDB3C-615B-3F39-D96E-DC2B2EC9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context of images, DBNs can learn to automatically detect important features such as edges, corners, textures, and more.</a:t>
            </a:r>
          </a:p>
          <a:p>
            <a:r>
              <a:rPr lang="en-US" dirty="0"/>
              <a:t>Lower layers might learn basic patterns like edges and colors, while higher layers may capture more complex structures like object parts or even whole objects.</a:t>
            </a:r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1896B-3C24-7840-6E92-D9554F9C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416643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D974-8030-2369-64EC-CD98DBA5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Pretraining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4808-91E5-C1A5-F7BB-3FC285EDB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DBNs can be used for unsupervised pretraining of deep neural networks (DNNs).</a:t>
            </a:r>
          </a:p>
          <a:p>
            <a:r>
              <a:rPr lang="en-US" dirty="0"/>
              <a:t>After pretraining with a DBN, the model's weights can be fine-tuned using backpropagation and labeled data in a supervised manner.</a:t>
            </a:r>
          </a:p>
          <a:p>
            <a:r>
              <a:rPr lang="en-US" dirty="0"/>
              <a:t>This approach helps initialize DNNs with meaningful features and often leads to better generalization and performance.</a:t>
            </a:r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CFC9B-588E-186E-05BA-13040405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395127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8DFD-9F1E-37FB-637C-55A679AD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Dimensionality Reduction: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93246-1E73-0ACD-B397-CA546B47F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DBNs can be used for dimensionality reduction by learning compact representations of high-dimensional data.</a:t>
            </a:r>
          </a:p>
          <a:p>
            <a:r>
              <a:rPr lang="en-US" dirty="0"/>
              <a:t>The lower layers of a trained DBN can be used as feature detectors, and their activations can be used as reduced representations for downstream tasks.</a:t>
            </a:r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0B734-2E1F-C3F3-1059-0EAB7E2D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295196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E5A9-ED5D-605A-AF5A-6CFF0B94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Transfer Learning and Domain Adaptation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9C34-20D9-D205-507E-1C1481769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DBNs trained on one dataset can be used as feature extractors for related tasks or different domains.</a:t>
            </a:r>
          </a:p>
          <a:p>
            <a:r>
              <a:rPr lang="en-US" dirty="0"/>
              <a:t>This is particularly useful when labeled data is scarce in the target task or domain.</a:t>
            </a:r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72739-3AA7-F7B4-A7ED-280D1BCC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329225879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Custom 15">
      <a:dk1>
        <a:srgbClr val="080808"/>
      </a:dk1>
      <a:lt1>
        <a:sysClr val="window" lastClr="FFFFFF"/>
      </a:lt1>
      <a:dk2>
        <a:srgbClr val="080808"/>
      </a:dk2>
      <a:lt2>
        <a:srgbClr val="BFBFBF"/>
      </a:lt2>
      <a:accent1>
        <a:srgbClr val="2F2F2F"/>
      </a:accent1>
      <a:accent2>
        <a:srgbClr val="DA291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1773B1"/>
      </a:folHlink>
    </a:clrScheme>
    <a:fontScheme name="Lato">
      <a:majorFont>
        <a:latin typeface="Lato"/>
        <a:ea typeface=""/>
        <a:cs typeface=""/>
      </a:majorFont>
      <a:minorFont>
        <a:latin typeface="Arial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73B7F08F-E043-44AC-B201-10F61D404D20}" vid="{99CDD893-7676-4F1E-856F-52AB054160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21CBBCDDCC1048AD1D90687795FA6F" ma:contentTypeVersion="3" ma:contentTypeDescription="Create a new document." ma:contentTypeScope="" ma:versionID="658d5d9c526a0b8047ac180152cbc2cc">
  <xsd:schema xmlns:xsd="http://www.w3.org/2001/XMLSchema" xmlns:xs="http://www.w3.org/2001/XMLSchema" xmlns:p="http://schemas.microsoft.com/office/2006/metadata/properties" xmlns:ns2="beaa9621-5f50-4ca0-a28f-59c6e62b4aa4" targetNamespace="http://schemas.microsoft.com/office/2006/metadata/properties" ma:root="true" ma:fieldsID="bc4a64d91878c84784db8aed4cf4bf8e" ns2:_="">
    <xsd:import namespace="beaa9621-5f50-4ca0-a28f-59c6e62b4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a9621-5f50-4ca0-a28f-59c6e62b4a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6612DB-1261-474E-993A-B8425F0D47F2}"/>
</file>

<file path=customXml/itemProps2.xml><?xml version="1.0" encoding="utf-8"?>
<ds:datastoreItem xmlns:ds="http://schemas.openxmlformats.org/officeDocument/2006/customXml" ds:itemID="{95E9C10E-009C-474F-966F-BF939E7AD29A}"/>
</file>

<file path=customXml/itemProps3.xml><?xml version="1.0" encoding="utf-8"?>
<ds:datastoreItem xmlns:ds="http://schemas.openxmlformats.org/officeDocument/2006/customXml" ds:itemID="{92BF2919-9B0B-47B0-B98E-77601573DD65}"/>
</file>

<file path=docProps/app.xml><?xml version="1.0" encoding="utf-8"?>
<Properties xmlns="http://schemas.openxmlformats.org/officeDocument/2006/extended-properties" xmlns:vt="http://schemas.openxmlformats.org/officeDocument/2006/docPropsVTypes">
  <TotalTime>13576</TotalTime>
  <Words>1100</Words>
  <Application>Microsoft Office PowerPoint</Application>
  <PresentationFormat>Widescreen</PresentationFormat>
  <Paragraphs>93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Lato</vt:lpstr>
      <vt:lpstr>Söhne</vt:lpstr>
      <vt:lpstr>Wingdings</vt:lpstr>
      <vt:lpstr>Theme2</vt:lpstr>
      <vt:lpstr>PowerPoint Presentation</vt:lpstr>
      <vt:lpstr>PowerPoint Presentation</vt:lpstr>
      <vt:lpstr>Intended Learning Objectives:</vt:lpstr>
      <vt:lpstr>Introduction</vt:lpstr>
      <vt:lpstr>Hierarchical Representation Learning:</vt:lpstr>
      <vt:lpstr>Feature Detection in Image Data:</vt:lpstr>
      <vt:lpstr>Unsupervised Pretraining</vt:lpstr>
      <vt:lpstr>Dimensionality Reduction:</vt:lpstr>
      <vt:lpstr>Transfer Learning and Domain Adaptation</vt:lpstr>
      <vt:lpstr>How unsupervised learning helps supervised learning:</vt:lpstr>
      <vt:lpstr>How unsupervised learning helps supervised learning:</vt:lpstr>
      <vt:lpstr>How unsupervised learning helps supervised learning:</vt:lpstr>
      <vt:lpstr>How unsupervised learning helps supervised learning: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2021</dc:title>
  <dc:creator>Omar Altrad</dc:creator>
  <cp:lastModifiedBy>Omar Altrad</cp:lastModifiedBy>
  <cp:revision>670</cp:revision>
  <dcterms:created xsi:type="dcterms:W3CDTF">2020-12-31T11:30:57Z</dcterms:created>
  <dcterms:modified xsi:type="dcterms:W3CDTF">2023-08-04T05:11:26Z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0x0101002D21CBBCDDCC1048AD1D90687795FA6F</vt:lpwstr>
  </property>
</Properties>
</file>