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7.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notesMasterIdLst>
    <p:notesMasterId r:id="rId17"/>
  </p:notesMasterIdLst>
  <p:handoutMasterIdLst>
    <p:handoutMasterId r:id="rId18"/>
  </p:handoutMasterIdLst>
  <p:sldIdLst>
    <p:sldId id="1869" r:id="rId2"/>
    <p:sldId id="1817" r:id="rId3"/>
    <p:sldId id="1829" r:id="rId4"/>
    <p:sldId id="1830" r:id="rId5"/>
    <p:sldId id="1877" r:id="rId6"/>
    <p:sldId id="1878" r:id="rId7"/>
    <p:sldId id="1879" r:id="rId8"/>
    <p:sldId id="1881" r:id="rId9"/>
    <p:sldId id="1860" r:id="rId10"/>
    <p:sldId id="1874" r:id="rId11"/>
    <p:sldId id="1875" r:id="rId12"/>
    <p:sldId id="1876" r:id="rId13"/>
    <p:sldId id="1882" r:id="rId14"/>
    <p:sldId id="1883" r:id="rId15"/>
    <p:sldId id="185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8444"/>
    <a:srgbClr val="FFFFB9"/>
    <a:srgbClr val="007033"/>
    <a:srgbClr val="0099FF"/>
    <a:srgbClr val="00CCFF"/>
    <a:srgbClr val="66CCFF"/>
    <a:srgbClr val="33CCFF"/>
    <a:srgbClr val="00823B"/>
    <a:srgbClr val="13D8ED"/>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8" autoAdjust="0"/>
    <p:restoredTop sz="62228" autoAdjust="0"/>
  </p:normalViewPr>
  <p:slideViewPr>
    <p:cSldViewPr snapToGrid="0">
      <p:cViewPr varScale="1">
        <p:scale>
          <a:sx n="65" d="100"/>
          <a:sy n="65" d="100"/>
        </p:scale>
        <p:origin x="2226" y="66"/>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BB80F1-04ED-45C4-88E4-F4899092F8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216DF5E7-2747-4AEE-8F1B-5E67A48068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FE1E913-DCAF-4FD8-9E73-B3F9496B80E2}" type="datetimeFigureOut">
              <a:rPr lang="en-CA" smtClean="0"/>
              <a:t>2023-07-04</a:t>
            </a:fld>
            <a:endParaRPr lang="en-CA"/>
          </a:p>
        </p:txBody>
      </p:sp>
      <p:sp>
        <p:nvSpPr>
          <p:cNvPr id="4" name="Footer Placeholder 3">
            <a:extLst>
              <a:ext uri="{FF2B5EF4-FFF2-40B4-BE49-F238E27FC236}">
                <a16:creationId xmlns:a16="http://schemas.microsoft.com/office/drawing/2014/main" id="{F8681848-4AA4-4011-846C-A6417754B26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00FE3540-0A8B-48E8-9855-7556735303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12C708C-51B6-4BBD-A9C8-4C1269A72B22}" type="slidenum">
              <a:rPr lang="en-CA" smtClean="0"/>
              <a:t>‹#›</a:t>
            </a:fld>
            <a:endParaRPr lang="en-CA"/>
          </a:p>
        </p:txBody>
      </p:sp>
    </p:spTree>
    <p:extLst>
      <p:ext uri="{BB962C8B-B14F-4D97-AF65-F5344CB8AC3E}">
        <p14:creationId xmlns:p14="http://schemas.microsoft.com/office/powerpoint/2010/main" val="148473846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1FEBB1-2435-4225-AC47-FA1D45435727}" type="datetimeFigureOut">
              <a:rPr lang="en-CA" smtClean="0"/>
              <a:t>2023-07-04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6C129C-346E-4211-BE00-BB343EC5E682}" type="slidenum">
              <a:rPr lang="en-CA" smtClean="0"/>
              <a:t>‹#›</a:t>
            </a:fld>
            <a:endParaRPr lang="en-CA"/>
          </a:p>
        </p:txBody>
      </p:sp>
    </p:spTree>
    <p:extLst>
      <p:ext uri="{BB962C8B-B14F-4D97-AF65-F5344CB8AC3E}">
        <p14:creationId xmlns:p14="http://schemas.microsoft.com/office/powerpoint/2010/main" val="61039883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Slide Number Placeholder 5"/>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1558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86C129C-346E-4211-BE00-BB343EC5E682}" type="slidenum">
              <a:rPr lang="en-CA" smtClean="0"/>
              <a:t>4</a:t>
            </a:fld>
            <a:endParaRPr lang="en-CA"/>
          </a:p>
        </p:txBody>
      </p:sp>
    </p:spTree>
    <p:extLst>
      <p:ext uri="{BB962C8B-B14F-4D97-AF65-F5344CB8AC3E}">
        <p14:creationId xmlns:p14="http://schemas.microsoft.com/office/powerpoint/2010/main" val="2557411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None/>
            </a:pPr>
            <a:endParaRPr lang="en-CA" dirty="0"/>
          </a:p>
        </p:txBody>
      </p:sp>
      <p:sp>
        <p:nvSpPr>
          <p:cNvPr id="4" name="Slide Number Placeholder 3"/>
          <p:cNvSpPr>
            <a:spLocks noGrp="1"/>
          </p:cNvSpPr>
          <p:nvPr>
            <p:ph type="sldNum" sz="quarter" idx="5"/>
          </p:nvPr>
        </p:nvSpPr>
        <p:spPr/>
        <p:txBody>
          <a:bodyPr/>
          <a:lstStyle/>
          <a:p>
            <a:fld id="{886C129C-346E-4211-BE00-BB343EC5E682}" type="slidenum">
              <a:rPr lang="en-CA" smtClean="0"/>
              <a:t>9</a:t>
            </a:fld>
            <a:endParaRPr lang="en-CA"/>
          </a:p>
        </p:txBody>
      </p:sp>
    </p:spTree>
    <p:extLst>
      <p:ext uri="{BB962C8B-B14F-4D97-AF65-F5344CB8AC3E}">
        <p14:creationId xmlns:p14="http://schemas.microsoft.com/office/powerpoint/2010/main" val="3465082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00703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0" y="635025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72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none"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a:t>© Copyright Omar Altrad, PhD, PMP, P.Eng</a:t>
            </a:r>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3832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00703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a:t>© Copyright Omar Altrad, PhD, PMP, P.Eng</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795420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0070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8" name="Footer Placeholder 3">
            <a:extLst>
              <a:ext uri="{FF2B5EF4-FFF2-40B4-BE49-F238E27FC236}">
                <a16:creationId xmlns:a16="http://schemas.microsoft.com/office/drawing/2014/main" id="{701702BA-89FA-4F45-822F-61373C5CDBDE}"/>
              </a:ext>
            </a:extLst>
          </p:cNvPr>
          <p:cNvSpPr>
            <a:spLocks noGrp="1"/>
          </p:cNvSpPr>
          <p:nvPr>
            <p:ph type="ftr" sz="quarter" idx="11"/>
          </p:nvPr>
        </p:nvSpPr>
        <p:spPr>
          <a:xfrm>
            <a:off x="3686185" y="6459785"/>
            <a:ext cx="4822804" cy="365125"/>
          </a:xfrm>
          <a:prstGeom prst="rect">
            <a:avLst/>
          </a:prstGeom>
        </p:spPr>
        <p:txBody>
          <a:bodyPr/>
          <a:lstStyle/>
          <a:p>
            <a:r>
              <a:rPr lang="en-US"/>
              <a:t>© Copyright Omar Altrad, PhD, PMP, P.Eng</a:t>
            </a:r>
            <a:endParaRPr lang="en-US" dirty="0"/>
          </a:p>
        </p:txBody>
      </p:sp>
      <p:sp>
        <p:nvSpPr>
          <p:cNvPr id="9" name="Slide Number Placeholder 4">
            <a:extLst>
              <a:ext uri="{FF2B5EF4-FFF2-40B4-BE49-F238E27FC236}">
                <a16:creationId xmlns:a16="http://schemas.microsoft.com/office/drawing/2014/main" id="{D42B541B-BACC-44DB-9166-0594EF0B9893}"/>
              </a:ext>
            </a:extLst>
          </p:cNvPr>
          <p:cNvSpPr txBox="1">
            <a:spLocks/>
          </p:cNvSpPr>
          <p:nvPr userDrawn="1"/>
        </p:nvSpPr>
        <p:spPr>
          <a:xfrm>
            <a:off x="10033798" y="6476330"/>
            <a:ext cx="1312025" cy="365125"/>
          </a:xfrm>
          <a:prstGeom prst="rect">
            <a:avLst/>
          </a:prstGeom>
        </p:spPr>
        <p:txBody>
          <a:bodyPr/>
          <a:lstStyle>
            <a:defPPr>
              <a:defRPr lang="en-US"/>
            </a:defPPr>
            <a:lvl1pPr marL="0" algn="l" defTabSz="457200" rtl="0" eaLnBrk="1" latinLnBrk="0" hangingPunct="1">
              <a:defRPr sz="1100" b="1"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F63A3B-78C7-47BE-AE5E-E10140E04643}" type="slidenum">
              <a:rPr lang="en-US" smtClean="0">
                <a:solidFill>
                  <a:schemeClr val="bg1"/>
                </a:solidFill>
              </a:rPr>
              <a:pPr/>
              <a:t>‹#›</a:t>
            </a:fld>
            <a:endParaRPr lang="en-US" dirty="0">
              <a:solidFill>
                <a:schemeClr val="bg1"/>
              </a:solidFill>
            </a:endParaRPr>
          </a:p>
        </p:txBody>
      </p:sp>
    </p:spTree>
    <p:extLst>
      <p:ext uri="{BB962C8B-B14F-4D97-AF65-F5344CB8AC3E}">
        <p14:creationId xmlns:p14="http://schemas.microsoft.com/office/powerpoint/2010/main" val="2829254423"/>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lvl1pPr>
              <a:defRPr lang="en-US" sz="4400" b="1" dirty="0">
                <a:solidFill>
                  <a:srgbClr val="C00000"/>
                </a:solidFill>
                <a:latin typeface="+mn-lt"/>
              </a:defRPr>
            </a:lvl1pPr>
          </a:lstStyle>
          <a:p>
            <a:pPr lvl="0">
              <a:lnSpc>
                <a:spcPct val="90000"/>
              </a:lnSpc>
            </a:pPr>
            <a:r>
              <a:rPr lang="en-US"/>
              <a:t>Click to edit Master title style</a:t>
            </a:r>
            <a:endParaRPr lang="en-US" dirty="0"/>
          </a:p>
        </p:txBody>
      </p:sp>
      <p:sp>
        <p:nvSpPr>
          <p:cNvPr id="3" name="Content Placeholder 2"/>
          <p:cNvSpPr>
            <a:spLocks noGrp="1"/>
          </p:cNvSpPr>
          <p:nvPr>
            <p:ph idx="1"/>
          </p:nvPr>
        </p:nvSpPr>
        <p:spPr>
          <a:xfrm>
            <a:off x="1097280" y="1219869"/>
            <a:ext cx="10058400" cy="4551571"/>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a:t>© Copyright Omar Altrad, PhD, PMP, P.Eng</a:t>
            </a:r>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817506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00703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a:t>© Copyright Omar Altrad, PhD, PMP, P.Eng</a:t>
            </a:r>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0428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4"/>
            <a:ext cx="10058400" cy="824442"/>
          </a:xfrm>
        </p:spPr>
        <p:txBody>
          <a:bodyPr vert="horz" lIns="91440" tIns="45720" rIns="91440" bIns="45720" rtlCol="0" anchor="ctr">
            <a:normAutofit/>
          </a:bodyPr>
          <a:lstStyle>
            <a:lvl1pPr>
              <a:defRPr lang="en-US" sz="4400" b="1" dirty="0">
                <a:solidFill>
                  <a:srgbClr val="C00000"/>
                </a:solidFill>
                <a:latin typeface="+mn-lt"/>
              </a:defRPr>
            </a:lvl1pPr>
          </a:lstStyle>
          <a:p>
            <a:pPr lvl="0">
              <a:lnSpc>
                <a:spcPct val="90000"/>
              </a:lnSpc>
            </a:pPr>
            <a:r>
              <a:rPr lang="en-US"/>
              <a:t>Click to edit Master title style</a:t>
            </a:r>
            <a:endParaRPr lang="en-US" dirty="0"/>
          </a:p>
        </p:txBody>
      </p:sp>
      <p:sp>
        <p:nvSpPr>
          <p:cNvPr id="3" name="Content Placeholder 2"/>
          <p:cNvSpPr>
            <a:spLocks noGrp="1"/>
          </p:cNvSpPr>
          <p:nvPr>
            <p:ph sz="half" idx="1"/>
          </p:nvPr>
        </p:nvSpPr>
        <p:spPr>
          <a:xfrm>
            <a:off x="1097279" y="1317522"/>
            <a:ext cx="4937760" cy="455157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317523"/>
            <a:ext cx="4937760" cy="455157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1097280" y="6459785"/>
            <a:ext cx="2472271"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a:t>© Copyright Omar Altrad, PhD, PMP, P.Eng</a:t>
            </a:r>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830467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lvl1pPr>
              <a:defRPr b="1">
                <a:solidFill>
                  <a:srgbClr val="DA291C"/>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a:t>© Copyright Omar Altrad, PhD, PMP, P.Eng</a:t>
            </a:r>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832357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lvl1pPr>
              <a:defRPr lang="en-US" sz="4400" b="1" dirty="0">
                <a:solidFill>
                  <a:srgbClr val="C00000"/>
                </a:solidFill>
                <a:latin typeface="+mn-lt"/>
              </a:defRPr>
            </a:lvl1pPr>
          </a:lstStyle>
          <a:p>
            <a:pPr lvl="0">
              <a:lnSpc>
                <a:spcPct val="90000"/>
              </a:lnSpc>
            </a:pPr>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 Copyright Omar Altrad, PhD, PMP, P.Eng</a:t>
            </a:r>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438814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rgbClr val="00703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Footer Placeholder 7"/>
          <p:cNvSpPr>
            <a:spLocks noGrp="1"/>
          </p:cNvSpPr>
          <p:nvPr>
            <p:ph type="ftr" sz="quarter" idx="11"/>
          </p:nvPr>
        </p:nvSpPr>
        <p:spPr/>
        <p:txBody>
          <a:bodyPr/>
          <a:lstStyle>
            <a:lvl1pPr>
              <a:defRPr>
                <a:solidFill>
                  <a:srgbClr val="FFFFFF"/>
                </a:solidFill>
              </a:defRPr>
            </a:lvl1pPr>
          </a:lstStyle>
          <a:p>
            <a:r>
              <a:rPr lang="en-US"/>
              <a:t>© Copyright Omar Altrad, PhD, PMP, P.Eng</a:t>
            </a:r>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509807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rgbClr val="00703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 Copyright Omar Altrad, PhD, PMP, P.Eng</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8F63A3B-78C7-47BE-AE5E-E10140E04643}" type="slidenum">
              <a:rPr lang="en-US" smtClean="0"/>
              <a:t>‹#›</a:t>
            </a:fld>
            <a:endParaRPr lang="en-US"/>
          </a:p>
        </p:txBody>
      </p:sp>
    </p:spTree>
    <p:extLst>
      <p:ext uri="{BB962C8B-B14F-4D97-AF65-F5344CB8AC3E}">
        <p14:creationId xmlns:p14="http://schemas.microsoft.com/office/powerpoint/2010/main" val="1199712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a:t>© Copyright Omar Altrad, PhD, PMP, P.Eng</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502901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rgbClr val="007033"/>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a:t> 		</a:t>
            </a:r>
            <a:endParaRPr lang="en-CA"/>
          </a:p>
        </p:txBody>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785113"/>
          </a:xfrm>
          <a:prstGeom prst="rect">
            <a:avLst/>
          </a:prstGeom>
        </p:spPr>
        <p:txBody>
          <a:bodyPr vert="horz" lIns="91440" tIns="45720" rIns="91440" bIns="45720" rtlCol="0" anchor="ctr">
            <a:normAutofit/>
          </a:bodyPr>
          <a:lstStyle/>
          <a:p>
            <a:pPr lvl="0">
              <a:lnSpc>
                <a:spcPct val="90000"/>
              </a:lnSpc>
            </a:pPr>
            <a:r>
              <a:rPr lang="en-US"/>
              <a:t>Click to edit Master title style</a:t>
            </a:r>
            <a:endParaRPr lang="en-US" dirty="0"/>
          </a:p>
        </p:txBody>
      </p:sp>
      <p:sp>
        <p:nvSpPr>
          <p:cNvPr id="3" name="Text Placeholder 2"/>
          <p:cNvSpPr>
            <a:spLocks noGrp="1"/>
          </p:cNvSpPr>
          <p:nvPr>
            <p:ph type="body" idx="1"/>
          </p:nvPr>
        </p:nvSpPr>
        <p:spPr>
          <a:xfrm>
            <a:off x="1097280" y="1317523"/>
            <a:ext cx="10058400" cy="455157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none" baseline="0">
                <a:solidFill>
                  <a:srgbClr val="FFFFFF"/>
                </a:solidFill>
              </a:defRPr>
            </a:lvl1pPr>
          </a:lstStyle>
          <a:p>
            <a:r>
              <a:rPr lang="en-US"/>
              <a:t>© Copyright Omar Altrad, PhD, PMP, P.Eng</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8F63A3B-78C7-47BE-AE5E-E10140E04643}" type="slidenum">
              <a:rPr lang="en-US" smtClean="0"/>
              <a:t>‹#›</a:t>
            </a:fld>
            <a:endParaRPr lang="en-US"/>
          </a:p>
        </p:txBody>
      </p:sp>
      <p:cxnSp>
        <p:nvCxnSpPr>
          <p:cNvPr id="10" name="Straight Connector 9"/>
          <p:cNvCxnSpPr/>
          <p:nvPr/>
        </p:nvCxnSpPr>
        <p:spPr>
          <a:xfrm>
            <a:off x="1193532" y="1098751"/>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2597602"/>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820" r:id="rId11"/>
  </p:sldLayoutIdLst>
  <p:hf sldNum="0" hdr="0" dt="0"/>
  <p:txStyles>
    <p:titleStyle>
      <a:lvl1pPr algn="l" defTabSz="914400" rtl="0" eaLnBrk="1" latinLnBrk="0" hangingPunct="1">
        <a:lnSpc>
          <a:spcPct val="85000"/>
        </a:lnSpc>
        <a:spcBef>
          <a:spcPct val="0"/>
        </a:spcBef>
        <a:buNone/>
        <a:defRPr lang="en-US" sz="4400" b="1" kern="1200" spc="-50" baseline="0" dirty="0">
          <a:solidFill>
            <a:srgbClr val="C00000"/>
          </a:solidFill>
          <a:latin typeface="+mn-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Ø"/>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Ø"/>
        <a:defRPr sz="2000" kern="1200">
          <a:solidFill>
            <a:schemeClr val="tx1">
              <a:lumMod val="75000"/>
              <a:lumOff val="25000"/>
            </a:schemeClr>
          </a:solidFill>
          <a:latin typeface="+mn-lt"/>
          <a:ea typeface="+mn-ea"/>
          <a:cs typeface="+mn-cs"/>
        </a:defRPr>
      </a:lvl2pPr>
      <a:lvl3pPr marL="669798" indent="-285750" algn="l" defTabSz="914400" rtl="0" eaLnBrk="1" latinLnBrk="0" hangingPunct="1">
        <a:lnSpc>
          <a:spcPct val="90000"/>
        </a:lnSpc>
        <a:spcBef>
          <a:spcPts val="200"/>
        </a:spcBef>
        <a:spcAft>
          <a:spcPts val="400"/>
        </a:spcAft>
        <a:buClr>
          <a:schemeClr val="accent1"/>
        </a:buClr>
        <a:buFont typeface="Wingdings" panose="05000000000000000000" pitchFamily="2" charset="2"/>
        <a:buChar char="Ø"/>
        <a:defRPr sz="18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Ø"/>
        <a:defRPr sz="18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Ø"/>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93C4CC6-1D82-4D53-B37A-2179C75DA9E0}"/>
              </a:ext>
            </a:extLst>
          </p:cNvPr>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Arial"/>
                <a:ea typeface="+mn-ea"/>
                <a:cs typeface="+mn-cs"/>
              </a:rPr>
              <a:t>© Copyright Omar Altrad, PhD, PMP, P.Eng</a:t>
            </a:r>
            <a:endParaRPr kumimoji="0" lang="en-US" sz="900" b="0" i="0" u="none" strike="noStrike" kern="1200" cap="none" spc="0" normalizeH="0" baseline="0" noProof="0" dirty="0">
              <a:ln>
                <a:noFill/>
              </a:ln>
              <a:solidFill>
                <a:srgbClr val="FFFFFF"/>
              </a:solidFill>
              <a:effectLst/>
              <a:uLnTx/>
              <a:uFillTx/>
              <a:latin typeface="Arial"/>
              <a:ea typeface="+mn-ea"/>
              <a:cs typeface="+mn-cs"/>
            </a:endParaRPr>
          </a:p>
        </p:txBody>
      </p:sp>
      <p:sp>
        <p:nvSpPr>
          <p:cNvPr id="10" name="TextBox 9">
            <a:extLst>
              <a:ext uri="{FF2B5EF4-FFF2-40B4-BE49-F238E27FC236}">
                <a16:creationId xmlns:a16="http://schemas.microsoft.com/office/drawing/2014/main" id="{332D5709-EADF-4D9F-9D67-83AD0B328DEE}"/>
              </a:ext>
            </a:extLst>
          </p:cNvPr>
          <p:cNvSpPr txBox="1"/>
          <p:nvPr/>
        </p:nvSpPr>
        <p:spPr>
          <a:xfrm>
            <a:off x="138545" y="2583335"/>
            <a:ext cx="2327563" cy="1672070"/>
          </a:xfrm>
          <a:prstGeom prst="rect">
            <a:avLst/>
          </a:prstGeom>
        </p:spPr>
        <p:txBody>
          <a:bodyPr>
            <a:normAutofit/>
          </a:bodyPr>
          <a:lstStyle/>
          <a:p>
            <a:pPr marL="0" marR="0" lvl="0" indent="0" algn="l" defTabSz="457200" rtl="0" eaLnBrk="1" fontAlgn="auto" latinLnBrk="0" hangingPunct="1">
              <a:lnSpc>
                <a:spcPct val="100000"/>
              </a:lnSpc>
              <a:spcBef>
                <a:spcPts val="0"/>
              </a:spcBef>
              <a:spcAft>
                <a:spcPts val="45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Arial"/>
                <a:ea typeface="+mn-ea"/>
                <a:cs typeface="+mn-cs"/>
              </a:rPr>
              <a:t>Professor: Omar Altrad, PhD, P.Eng, PMP</a:t>
            </a:r>
            <a:endParaRPr kumimoji="0" lang="en-CA" sz="1400" b="1" i="0" u="none" strike="noStrike" kern="1200" cap="none" spc="0" normalizeH="0" baseline="0" noProof="0" dirty="0">
              <a:ln>
                <a:noFill/>
              </a:ln>
              <a:solidFill>
                <a:srgbClr val="FFFFFF"/>
              </a:solidFill>
              <a:effectLst/>
              <a:uLnTx/>
              <a:uFillTx/>
              <a:latin typeface="Arial"/>
              <a:ea typeface="+mn-ea"/>
              <a:cs typeface="+mn-cs"/>
            </a:endParaRPr>
          </a:p>
        </p:txBody>
      </p:sp>
      <p:sp>
        <p:nvSpPr>
          <p:cNvPr id="13" name="TextBox 12">
            <a:extLst>
              <a:ext uri="{FF2B5EF4-FFF2-40B4-BE49-F238E27FC236}">
                <a16:creationId xmlns:a16="http://schemas.microsoft.com/office/drawing/2014/main" id="{52228F80-3670-4EDB-922C-B83C1A750700}"/>
              </a:ext>
            </a:extLst>
          </p:cNvPr>
          <p:cNvSpPr txBox="1"/>
          <p:nvPr/>
        </p:nvSpPr>
        <p:spPr>
          <a:xfrm>
            <a:off x="4177814" y="440751"/>
            <a:ext cx="5938832" cy="968724"/>
          </a:xfrm>
          <a:prstGeom prst="rect">
            <a:avLst/>
          </a:prstGeom>
        </p:spPr>
        <p:txBody>
          <a:bodyPr>
            <a:normAutofit/>
          </a:bodyPr>
          <a:lstStyle/>
          <a:p>
            <a:pPr marL="0" marR="0" lvl="0" indent="0" algn="ctr" defTabSz="457200" rtl="0" eaLnBrk="1" fontAlgn="auto" latinLnBrk="0" hangingPunct="1">
              <a:lnSpc>
                <a:spcPct val="100000"/>
              </a:lnSpc>
              <a:spcBef>
                <a:spcPts val="0"/>
              </a:spcBef>
              <a:spcAft>
                <a:spcPts val="450"/>
              </a:spcAft>
              <a:buClrTx/>
              <a:buSzTx/>
              <a:buFontTx/>
              <a:buNone/>
              <a:tabLst/>
              <a:defRPr/>
            </a:pPr>
            <a:r>
              <a:rPr kumimoji="0" lang="en-CA" sz="3200" b="1" i="0" u="none" strike="noStrike" kern="1200" cap="none" spc="0" normalizeH="0" baseline="0" noProof="0" dirty="0">
                <a:ln>
                  <a:noFill/>
                </a:ln>
                <a:solidFill>
                  <a:prstClr val="white"/>
                </a:solidFill>
                <a:effectLst/>
                <a:uLnTx/>
                <a:uFillTx/>
                <a:latin typeface="Lato"/>
                <a:ea typeface="+mn-ea"/>
                <a:cs typeface="+mn-cs"/>
              </a:rPr>
              <a:t>Week 5</a:t>
            </a:r>
          </a:p>
          <a:p>
            <a:pPr marL="0" marR="0" lvl="0" indent="0" algn="ctr" defTabSz="457200" rtl="0" eaLnBrk="1" fontAlgn="auto" latinLnBrk="0" hangingPunct="1">
              <a:lnSpc>
                <a:spcPct val="100000"/>
              </a:lnSpc>
              <a:spcBef>
                <a:spcPts val="0"/>
              </a:spcBef>
              <a:spcAft>
                <a:spcPts val="450"/>
              </a:spcAft>
              <a:buClrTx/>
              <a:buSzTx/>
              <a:buFontTx/>
              <a:buNone/>
              <a:tabLst/>
              <a:defRPr/>
            </a:pPr>
            <a:endParaRPr kumimoji="0" lang="en-CA" sz="3000" b="0" i="0" u="none" strike="noStrike" kern="1200" cap="none" spc="0" normalizeH="0" baseline="0" noProof="0" dirty="0">
              <a:ln>
                <a:noFill/>
              </a:ln>
              <a:solidFill>
                <a:prstClr val="white"/>
              </a:solidFill>
              <a:effectLst/>
              <a:uLnTx/>
              <a:uFillTx/>
              <a:latin typeface="Arial"/>
              <a:ea typeface="+mn-ea"/>
              <a:cs typeface="+mn-cs"/>
            </a:endParaRPr>
          </a:p>
        </p:txBody>
      </p:sp>
      <p:sp>
        <p:nvSpPr>
          <p:cNvPr id="7" name="TextBox 6">
            <a:extLst>
              <a:ext uri="{FF2B5EF4-FFF2-40B4-BE49-F238E27FC236}">
                <a16:creationId xmlns:a16="http://schemas.microsoft.com/office/drawing/2014/main" id="{031E7702-F242-4B97-88F4-FDAC07FFB831}"/>
              </a:ext>
            </a:extLst>
          </p:cNvPr>
          <p:cNvSpPr txBox="1"/>
          <p:nvPr/>
        </p:nvSpPr>
        <p:spPr>
          <a:xfrm>
            <a:off x="2781735" y="324398"/>
            <a:ext cx="9478297" cy="523220"/>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80808"/>
                </a:solidFill>
                <a:effectLst/>
                <a:uLnTx/>
                <a:uFillTx/>
                <a:latin typeface="Lato"/>
                <a:ea typeface="+mn-ea"/>
                <a:cs typeface="+mn-cs"/>
              </a:rPr>
              <a:t>Machine Learning Clustering and Dimensionality Reduction</a:t>
            </a:r>
            <a:endParaRPr kumimoji="0" lang="en-CA" sz="2800" b="0" i="0" u="none" strike="noStrike" kern="1200" cap="none" spc="0" normalizeH="0" baseline="0" noProof="0" dirty="0">
              <a:ln>
                <a:noFill/>
              </a:ln>
              <a:solidFill>
                <a:srgbClr val="080808"/>
              </a:solidFill>
              <a:effectLst/>
              <a:uLnTx/>
              <a:uFillTx/>
              <a:latin typeface="Lato"/>
              <a:ea typeface="+mn-ea"/>
              <a:cs typeface="+mn-cs"/>
            </a:endParaRPr>
          </a:p>
        </p:txBody>
      </p:sp>
      <p:pic>
        <p:nvPicPr>
          <p:cNvPr id="6" name="Picture 5">
            <a:extLst>
              <a:ext uri="{FF2B5EF4-FFF2-40B4-BE49-F238E27FC236}">
                <a16:creationId xmlns:a16="http://schemas.microsoft.com/office/drawing/2014/main" id="{6EED533F-E7E6-D7FC-F831-BBC7955C2CDF}"/>
              </a:ext>
            </a:extLst>
          </p:cNvPr>
          <p:cNvPicPr>
            <a:picLocks noChangeAspect="1"/>
          </p:cNvPicPr>
          <p:nvPr/>
        </p:nvPicPr>
        <p:blipFill>
          <a:blip r:embed="rId3"/>
          <a:stretch>
            <a:fillRect/>
          </a:stretch>
        </p:blipFill>
        <p:spPr>
          <a:xfrm>
            <a:off x="5009689" y="1321075"/>
            <a:ext cx="4665253" cy="4665253"/>
          </a:xfrm>
          <a:prstGeom prst="rect">
            <a:avLst/>
          </a:prstGeom>
        </p:spPr>
      </p:pic>
    </p:spTree>
    <p:extLst>
      <p:ext uri="{BB962C8B-B14F-4D97-AF65-F5344CB8AC3E}">
        <p14:creationId xmlns:p14="http://schemas.microsoft.com/office/powerpoint/2010/main" val="261787307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2B177-964E-E745-AE3D-2D8CE3A17AE6}"/>
              </a:ext>
            </a:extLst>
          </p:cNvPr>
          <p:cNvSpPr>
            <a:spLocks noGrp="1"/>
          </p:cNvSpPr>
          <p:nvPr>
            <p:ph type="title"/>
          </p:nvPr>
        </p:nvSpPr>
        <p:spPr/>
        <p:txBody>
          <a:bodyPr/>
          <a:lstStyle/>
          <a:p>
            <a:r>
              <a:rPr lang="en-CA" dirty="0"/>
              <a:t>Applied Example: </a:t>
            </a:r>
          </a:p>
        </p:txBody>
      </p:sp>
      <p:sp>
        <p:nvSpPr>
          <p:cNvPr id="3" name="Content Placeholder 2">
            <a:extLst>
              <a:ext uri="{FF2B5EF4-FFF2-40B4-BE49-F238E27FC236}">
                <a16:creationId xmlns:a16="http://schemas.microsoft.com/office/drawing/2014/main" id="{76DD2E3C-36FE-A753-3EF6-E3036CFC4939}"/>
              </a:ext>
            </a:extLst>
          </p:cNvPr>
          <p:cNvSpPr>
            <a:spLocks noGrp="1"/>
          </p:cNvSpPr>
          <p:nvPr>
            <p:ph idx="1"/>
          </p:nvPr>
        </p:nvSpPr>
        <p:spPr/>
        <p:txBody>
          <a:bodyPr/>
          <a:lstStyle/>
          <a:p>
            <a:r>
              <a:rPr lang="en-US" b="1" dirty="0"/>
              <a:t>Step 1: </a:t>
            </a:r>
            <a:r>
              <a:rPr lang="en-US" dirty="0"/>
              <a:t> Import the necessary libraries and modules</a:t>
            </a:r>
          </a:p>
          <a:p>
            <a:endParaRPr lang="en-US" dirty="0"/>
          </a:p>
          <a:p>
            <a:endParaRPr lang="en-US" dirty="0"/>
          </a:p>
          <a:p>
            <a:endParaRPr lang="en-US" dirty="0"/>
          </a:p>
          <a:p>
            <a:endParaRPr lang="en-US" dirty="0"/>
          </a:p>
          <a:p>
            <a:r>
              <a:rPr lang="en-US" dirty="0"/>
              <a:t> </a:t>
            </a:r>
            <a:r>
              <a:rPr lang="en-US" b="1" dirty="0"/>
              <a:t>Step 2: </a:t>
            </a:r>
            <a:r>
              <a:rPr lang="en-US" dirty="0"/>
              <a:t>Load and preprocess the dataset</a:t>
            </a:r>
            <a:endParaRPr lang="en-CA" dirty="0"/>
          </a:p>
        </p:txBody>
      </p:sp>
      <p:sp>
        <p:nvSpPr>
          <p:cNvPr id="4" name="Footer Placeholder 3">
            <a:extLst>
              <a:ext uri="{FF2B5EF4-FFF2-40B4-BE49-F238E27FC236}">
                <a16:creationId xmlns:a16="http://schemas.microsoft.com/office/drawing/2014/main" id="{79A38C74-EEDD-4E92-2C28-D6E7A7955C73}"/>
              </a:ext>
            </a:extLst>
          </p:cNvPr>
          <p:cNvSpPr>
            <a:spLocks noGrp="1"/>
          </p:cNvSpPr>
          <p:nvPr>
            <p:ph type="ftr" sz="quarter" idx="11"/>
          </p:nvPr>
        </p:nvSpPr>
        <p:spPr/>
        <p:txBody>
          <a:bodyPr/>
          <a:lstStyle/>
          <a:p>
            <a:r>
              <a:rPr lang="en-US"/>
              <a:t>© Copyright Omar Altrad, PhD, PMP, P.Eng</a:t>
            </a:r>
          </a:p>
        </p:txBody>
      </p:sp>
      <p:sp>
        <p:nvSpPr>
          <p:cNvPr id="6" name="TextBox 5">
            <a:extLst>
              <a:ext uri="{FF2B5EF4-FFF2-40B4-BE49-F238E27FC236}">
                <a16:creationId xmlns:a16="http://schemas.microsoft.com/office/drawing/2014/main" id="{F3E60897-3498-CC93-F5A0-7982A6A27DE1}"/>
              </a:ext>
            </a:extLst>
          </p:cNvPr>
          <p:cNvSpPr txBox="1"/>
          <p:nvPr/>
        </p:nvSpPr>
        <p:spPr>
          <a:xfrm>
            <a:off x="1097280" y="1794561"/>
            <a:ext cx="10716178" cy="1754326"/>
          </a:xfrm>
          <a:prstGeom prst="rect">
            <a:avLst/>
          </a:prstGeom>
          <a:noFill/>
          <a:ln w="19050">
            <a:solidFill>
              <a:schemeClr val="tx1"/>
            </a:solidFill>
          </a:ln>
        </p:spPr>
        <p:txBody>
          <a:bodyPr wrap="square">
            <a:spAutoFit/>
          </a:bodyPr>
          <a:lstStyle/>
          <a:p>
            <a:r>
              <a:rPr lang="en-CA" dirty="0"/>
              <a:t>import </a:t>
            </a:r>
            <a:r>
              <a:rPr lang="en-CA" dirty="0" err="1"/>
              <a:t>numpy</a:t>
            </a:r>
            <a:r>
              <a:rPr lang="en-CA" dirty="0"/>
              <a:t> as np</a:t>
            </a:r>
          </a:p>
          <a:p>
            <a:r>
              <a:rPr lang="en-CA" dirty="0"/>
              <a:t>import </a:t>
            </a:r>
            <a:r>
              <a:rPr lang="en-CA" dirty="0" err="1"/>
              <a:t>matplotlib.pyplot</a:t>
            </a:r>
            <a:r>
              <a:rPr lang="en-CA" dirty="0"/>
              <a:t> as </a:t>
            </a:r>
            <a:r>
              <a:rPr lang="en-CA" dirty="0" err="1"/>
              <a:t>plt</a:t>
            </a:r>
            <a:endParaRPr lang="en-CA" dirty="0"/>
          </a:p>
          <a:p>
            <a:r>
              <a:rPr lang="en-CA" dirty="0"/>
              <a:t>from </a:t>
            </a:r>
            <a:r>
              <a:rPr lang="en-CA" dirty="0" err="1"/>
              <a:t>tensorflow.keras.models</a:t>
            </a:r>
            <a:r>
              <a:rPr lang="en-CA" dirty="0"/>
              <a:t> import Sequential</a:t>
            </a:r>
          </a:p>
          <a:p>
            <a:r>
              <a:rPr lang="en-CA" dirty="0"/>
              <a:t>from </a:t>
            </a:r>
            <a:r>
              <a:rPr lang="en-CA" dirty="0" err="1"/>
              <a:t>tensorflow.keras.layers</a:t>
            </a:r>
            <a:r>
              <a:rPr lang="en-CA" dirty="0"/>
              <a:t> import Dense, Conv2D, Conv2DTranspose, Reshape, Flatten, </a:t>
            </a:r>
            <a:r>
              <a:rPr lang="en-CA" dirty="0" err="1"/>
              <a:t>LeakyReLU</a:t>
            </a:r>
            <a:endParaRPr lang="en-CA" dirty="0"/>
          </a:p>
          <a:p>
            <a:r>
              <a:rPr lang="en-CA" dirty="0"/>
              <a:t>from </a:t>
            </a:r>
            <a:r>
              <a:rPr lang="en-CA" dirty="0" err="1"/>
              <a:t>tensorflow.keras.datasets</a:t>
            </a:r>
            <a:r>
              <a:rPr lang="en-CA" dirty="0"/>
              <a:t> import </a:t>
            </a:r>
            <a:r>
              <a:rPr lang="en-CA" dirty="0" err="1"/>
              <a:t>mnist</a:t>
            </a:r>
            <a:endParaRPr lang="en-CA" dirty="0"/>
          </a:p>
          <a:p>
            <a:r>
              <a:rPr lang="en-CA" dirty="0"/>
              <a:t>from </a:t>
            </a:r>
            <a:r>
              <a:rPr lang="en-CA" dirty="0" err="1"/>
              <a:t>tensorflow.keras.optimizers</a:t>
            </a:r>
            <a:r>
              <a:rPr lang="en-CA" dirty="0"/>
              <a:t> import Adam</a:t>
            </a:r>
          </a:p>
        </p:txBody>
      </p:sp>
      <p:sp>
        <p:nvSpPr>
          <p:cNvPr id="5" name="TextBox 4">
            <a:extLst>
              <a:ext uri="{FF2B5EF4-FFF2-40B4-BE49-F238E27FC236}">
                <a16:creationId xmlns:a16="http://schemas.microsoft.com/office/drawing/2014/main" id="{96B29AB5-33C8-07B7-7928-B7B19472DFB1}"/>
              </a:ext>
            </a:extLst>
          </p:cNvPr>
          <p:cNvSpPr txBox="1"/>
          <p:nvPr/>
        </p:nvSpPr>
        <p:spPr>
          <a:xfrm>
            <a:off x="3073564" y="4251227"/>
            <a:ext cx="6409649" cy="1754326"/>
          </a:xfrm>
          <a:prstGeom prst="rect">
            <a:avLst/>
          </a:prstGeom>
          <a:noFill/>
          <a:ln w="19050">
            <a:solidFill>
              <a:schemeClr val="tx1"/>
            </a:solidFill>
          </a:ln>
        </p:spPr>
        <p:txBody>
          <a:bodyPr wrap="square">
            <a:spAutoFit/>
          </a:bodyPr>
          <a:lstStyle/>
          <a:p>
            <a:r>
              <a:rPr lang="en-CA" dirty="0"/>
              <a:t># For image classification (MNIST dataset)</a:t>
            </a:r>
          </a:p>
          <a:p>
            <a:r>
              <a:rPr lang="en-CA" dirty="0"/>
              <a:t>(</a:t>
            </a:r>
            <a:r>
              <a:rPr lang="en-CA" dirty="0" err="1"/>
              <a:t>x_train</a:t>
            </a:r>
            <a:r>
              <a:rPr lang="en-CA" dirty="0"/>
              <a:t>, _), (_, _) = </a:t>
            </a:r>
            <a:r>
              <a:rPr lang="en-CA" dirty="0" err="1"/>
              <a:t>mnist.load_data</a:t>
            </a:r>
            <a:r>
              <a:rPr lang="en-CA" dirty="0"/>
              <a:t>()</a:t>
            </a:r>
          </a:p>
          <a:p>
            <a:endParaRPr lang="en-CA" dirty="0"/>
          </a:p>
          <a:p>
            <a:r>
              <a:rPr lang="en-CA" dirty="0"/>
              <a:t># Normalize and reshape the image data</a:t>
            </a:r>
          </a:p>
          <a:p>
            <a:r>
              <a:rPr lang="en-CA" dirty="0" err="1"/>
              <a:t>x_train</a:t>
            </a:r>
            <a:r>
              <a:rPr lang="en-CA" dirty="0"/>
              <a:t> = (</a:t>
            </a:r>
            <a:r>
              <a:rPr lang="en-CA" dirty="0" err="1"/>
              <a:t>x_train.astype</a:t>
            </a:r>
            <a:r>
              <a:rPr lang="en-CA" dirty="0"/>
              <a:t>('float32') - 127.5) / 127.5</a:t>
            </a:r>
          </a:p>
          <a:p>
            <a:r>
              <a:rPr lang="en-CA" dirty="0" err="1"/>
              <a:t>x_train</a:t>
            </a:r>
            <a:r>
              <a:rPr lang="en-CA" dirty="0"/>
              <a:t> = </a:t>
            </a:r>
            <a:r>
              <a:rPr lang="en-CA" dirty="0" err="1"/>
              <a:t>np.expand_dims</a:t>
            </a:r>
            <a:r>
              <a:rPr lang="en-CA" dirty="0"/>
              <a:t>(</a:t>
            </a:r>
            <a:r>
              <a:rPr lang="en-CA" dirty="0" err="1"/>
              <a:t>x_train</a:t>
            </a:r>
            <a:r>
              <a:rPr lang="en-CA" dirty="0"/>
              <a:t>, axis=-1)</a:t>
            </a:r>
          </a:p>
        </p:txBody>
      </p:sp>
    </p:spTree>
    <p:extLst>
      <p:ext uri="{BB962C8B-B14F-4D97-AF65-F5344CB8AC3E}">
        <p14:creationId xmlns:p14="http://schemas.microsoft.com/office/powerpoint/2010/main" val="876727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2B177-964E-E745-AE3D-2D8CE3A17AE6}"/>
              </a:ext>
            </a:extLst>
          </p:cNvPr>
          <p:cNvSpPr>
            <a:spLocks noGrp="1"/>
          </p:cNvSpPr>
          <p:nvPr>
            <p:ph type="title"/>
          </p:nvPr>
        </p:nvSpPr>
        <p:spPr/>
        <p:txBody>
          <a:bodyPr/>
          <a:lstStyle/>
          <a:p>
            <a:r>
              <a:rPr lang="en-CA" dirty="0"/>
              <a:t>Applied Example: </a:t>
            </a:r>
          </a:p>
        </p:txBody>
      </p:sp>
      <p:sp>
        <p:nvSpPr>
          <p:cNvPr id="3" name="Content Placeholder 2">
            <a:extLst>
              <a:ext uri="{FF2B5EF4-FFF2-40B4-BE49-F238E27FC236}">
                <a16:creationId xmlns:a16="http://schemas.microsoft.com/office/drawing/2014/main" id="{76DD2E3C-36FE-A753-3EF6-E3036CFC4939}"/>
              </a:ext>
            </a:extLst>
          </p:cNvPr>
          <p:cNvSpPr>
            <a:spLocks noGrp="1"/>
          </p:cNvSpPr>
          <p:nvPr>
            <p:ph idx="1"/>
          </p:nvPr>
        </p:nvSpPr>
        <p:spPr/>
        <p:txBody>
          <a:bodyPr/>
          <a:lstStyle/>
          <a:p>
            <a:r>
              <a:rPr lang="en-US" b="1" dirty="0"/>
              <a:t>Step 3: </a:t>
            </a:r>
            <a:r>
              <a:rPr lang="en-US" dirty="0"/>
              <a:t>Define the generator network</a:t>
            </a:r>
          </a:p>
          <a:p>
            <a:endParaRPr lang="en-US" dirty="0"/>
          </a:p>
          <a:p>
            <a:endParaRPr lang="en-US" dirty="0"/>
          </a:p>
          <a:p>
            <a:endParaRPr lang="en-US" dirty="0"/>
          </a:p>
          <a:p>
            <a:endParaRPr lang="en-US" sz="100" dirty="0"/>
          </a:p>
          <a:p>
            <a:pPr marL="0" indent="0">
              <a:buNone/>
            </a:pPr>
            <a:endParaRPr lang="en-CA" dirty="0"/>
          </a:p>
        </p:txBody>
      </p:sp>
      <p:sp>
        <p:nvSpPr>
          <p:cNvPr id="4" name="Footer Placeholder 3">
            <a:extLst>
              <a:ext uri="{FF2B5EF4-FFF2-40B4-BE49-F238E27FC236}">
                <a16:creationId xmlns:a16="http://schemas.microsoft.com/office/drawing/2014/main" id="{79A38C74-EEDD-4E92-2C28-D6E7A7955C73}"/>
              </a:ext>
            </a:extLst>
          </p:cNvPr>
          <p:cNvSpPr>
            <a:spLocks noGrp="1"/>
          </p:cNvSpPr>
          <p:nvPr>
            <p:ph type="ftr" sz="quarter" idx="11"/>
          </p:nvPr>
        </p:nvSpPr>
        <p:spPr/>
        <p:txBody>
          <a:bodyPr/>
          <a:lstStyle/>
          <a:p>
            <a:r>
              <a:rPr lang="en-US"/>
              <a:t>© Copyright Omar Altrad, PhD, PMP, P.Eng</a:t>
            </a:r>
          </a:p>
        </p:txBody>
      </p:sp>
      <p:sp>
        <p:nvSpPr>
          <p:cNvPr id="6" name="TextBox 5">
            <a:extLst>
              <a:ext uri="{FF2B5EF4-FFF2-40B4-BE49-F238E27FC236}">
                <a16:creationId xmlns:a16="http://schemas.microsoft.com/office/drawing/2014/main" id="{F3E60897-3498-CC93-F5A0-7982A6A27DE1}"/>
              </a:ext>
            </a:extLst>
          </p:cNvPr>
          <p:cNvSpPr txBox="1"/>
          <p:nvPr/>
        </p:nvSpPr>
        <p:spPr>
          <a:xfrm>
            <a:off x="1097280" y="1925993"/>
            <a:ext cx="10315022" cy="3139321"/>
          </a:xfrm>
          <a:prstGeom prst="rect">
            <a:avLst/>
          </a:prstGeom>
          <a:noFill/>
          <a:ln w="12700">
            <a:solidFill>
              <a:schemeClr val="tx1"/>
            </a:solidFill>
          </a:ln>
        </p:spPr>
        <p:txBody>
          <a:bodyPr wrap="square">
            <a:spAutoFit/>
          </a:bodyPr>
          <a:lstStyle/>
          <a:p>
            <a:r>
              <a:rPr lang="en-US" dirty="0"/>
              <a:t>def </a:t>
            </a:r>
            <a:r>
              <a:rPr lang="en-US" dirty="0" err="1"/>
              <a:t>build_generator</a:t>
            </a:r>
            <a:r>
              <a:rPr lang="en-US" dirty="0"/>
              <a:t>():</a:t>
            </a:r>
          </a:p>
          <a:p>
            <a:r>
              <a:rPr lang="en-US" dirty="0"/>
              <a:t>    generator = Sequential()</a:t>
            </a:r>
          </a:p>
          <a:p>
            <a:r>
              <a:rPr lang="en-US" dirty="0"/>
              <a:t>    </a:t>
            </a:r>
            <a:r>
              <a:rPr lang="en-US" dirty="0" err="1"/>
              <a:t>generator.add</a:t>
            </a:r>
            <a:r>
              <a:rPr lang="en-US" dirty="0"/>
              <a:t>(Dense(7 * 7 * 128, </a:t>
            </a:r>
            <a:r>
              <a:rPr lang="en-US" dirty="0" err="1"/>
              <a:t>input_dim</a:t>
            </a:r>
            <a:r>
              <a:rPr lang="en-US" dirty="0"/>
              <a:t>=100))</a:t>
            </a:r>
          </a:p>
          <a:p>
            <a:r>
              <a:rPr lang="en-US" dirty="0"/>
              <a:t>    </a:t>
            </a:r>
            <a:r>
              <a:rPr lang="en-US" dirty="0" err="1"/>
              <a:t>generator.add</a:t>
            </a:r>
            <a:r>
              <a:rPr lang="en-US" dirty="0"/>
              <a:t>(</a:t>
            </a:r>
            <a:r>
              <a:rPr lang="en-US" dirty="0" err="1"/>
              <a:t>LeakyReLU</a:t>
            </a:r>
            <a:r>
              <a:rPr lang="en-US" dirty="0"/>
              <a:t>(alpha=0.2))</a:t>
            </a:r>
          </a:p>
          <a:p>
            <a:r>
              <a:rPr lang="en-US" dirty="0"/>
              <a:t>    </a:t>
            </a:r>
            <a:r>
              <a:rPr lang="en-US" dirty="0" err="1"/>
              <a:t>generator.add</a:t>
            </a:r>
            <a:r>
              <a:rPr lang="en-US" dirty="0"/>
              <a:t>(Reshape((7, 7, 128)))</a:t>
            </a:r>
          </a:p>
          <a:p>
            <a:r>
              <a:rPr lang="en-US" dirty="0"/>
              <a:t>    </a:t>
            </a:r>
            <a:r>
              <a:rPr lang="en-US" dirty="0" err="1"/>
              <a:t>generator.add</a:t>
            </a:r>
            <a:r>
              <a:rPr lang="en-US" dirty="0"/>
              <a:t>(Conv2DTranspose(64, </a:t>
            </a:r>
            <a:r>
              <a:rPr lang="en-US" dirty="0" err="1"/>
              <a:t>kernel_size</a:t>
            </a:r>
            <a:r>
              <a:rPr lang="en-US" dirty="0"/>
              <a:t>=4, strides=2, padding='same'))</a:t>
            </a:r>
          </a:p>
          <a:p>
            <a:r>
              <a:rPr lang="en-US" dirty="0"/>
              <a:t>    </a:t>
            </a:r>
            <a:r>
              <a:rPr lang="en-US" dirty="0" err="1"/>
              <a:t>generator.add</a:t>
            </a:r>
            <a:r>
              <a:rPr lang="en-US" dirty="0"/>
              <a:t>(</a:t>
            </a:r>
            <a:r>
              <a:rPr lang="en-US" dirty="0" err="1"/>
              <a:t>LeakyReLU</a:t>
            </a:r>
            <a:r>
              <a:rPr lang="en-US" dirty="0"/>
              <a:t>(alpha=0.2))</a:t>
            </a:r>
          </a:p>
          <a:p>
            <a:r>
              <a:rPr lang="en-US" dirty="0"/>
              <a:t>    </a:t>
            </a:r>
            <a:r>
              <a:rPr lang="en-US" dirty="0" err="1"/>
              <a:t>generator.add</a:t>
            </a:r>
            <a:r>
              <a:rPr lang="en-US" dirty="0"/>
              <a:t>(Conv2DTranspose(1, </a:t>
            </a:r>
            <a:r>
              <a:rPr lang="en-US" dirty="0" err="1"/>
              <a:t>kernel_size</a:t>
            </a:r>
            <a:r>
              <a:rPr lang="en-US" dirty="0"/>
              <a:t>=4, strides=2, padding='same', activation='tanh'))</a:t>
            </a:r>
          </a:p>
          <a:p>
            <a:r>
              <a:rPr lang="en-US" dirty="0"/>
              <a:t>    return generator</a:t>
            </a:r>
          </a:p>
          <a:p>
            <a:endParaRPr lang="en-US" dirty="0"/>
          </a:p>
          <a:p>
            <a:r>
              <a:rPr lang="en-US" dirty="0"/>
              <a:t>generator = </a:t>
            </a:r>
            <a:r>
              <a:rPr lang="en-US" dirty="0" err="1"/>
              <a:t>build_generator</a:t>
            </a:r>
            <a:r>
              <a:rPr lang="en-US" dirty="0"/>
              <a:t>()</a:t>
            </a:r>
            <a:endParaRPr lang="en-CA" dirty="0"/>
          </a:p>
        </p:txBody>
      </p:sp>
    </p:spTree>
    <p:extLst>
      <p:ext uri="{BB962C8B-B14F-4D97-AF65-F5344CB8AC3E}">
        <p14:creationId xmlns:p14="http://schemas.microsoft.com/office/powerpoint/2010/main" val="537751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2B177-964E-E745-AE3D-2D8CE3A17AE6}"/>
              </a:ext>
            </a:extLst>
          </p:cNvPr>
          <p:cNvSpPr>
            <a:spLocks noGrp="1"/>
          </p:cNvSpPr>
          <p:nvPr>
            <p:ph type="title"/>
          </p:nvPr>
        </p:nvSpPr>
        <p:spPr/>
        <p:txBody>
          <a:bodyPr/>
          <a:lstStyle/>
          <a:p>
            <a:r>
              <a:rPr lang="en-CA" dirty="0"/>
              <a:t>Applied Example: </a:t>
            </a:r>
          </a:p>
        </p:txBody>
      </p:sp>
      <p:sp>
        <p:nvSpPr>
          <p:cNvPr id="3" name="Content Placeholder 2">
            <a:extLst>
              <a:ext uri="{FF2B5EF4-FFF2-40B4-BE49-F238E27FC236}">
                <a16:creationId xmlns:a16="http://schemas.microsoft.com/office/drawing/2014/main" id="{76DD2E3C-36FE-A753-3EF6-E3036CFC4939}"/>
              </a:ext>
            </a:extLst>
          </p:cNvPr>
          <p:cNvSpPr>
            <a:spLocks noGrp="1"/>
          </p:cNvSpPr>
          <p:nvPr>
            <p:ph idx="1"/>
          </p:nvPr>
        </p:nvSpPr>
        <p:spPr/>
        <p:txBody>
          <a:bodyPr/>
          <a:lstStyle/>
          <a:p>
            <a:r>
              <a:rPr lang="en-US" b="1" dirty="0"/>
              <a:t> Step 4: </a:t>
            </a:r>
            <a:r>
              <a:rPr lang="en-US" dirty="0"/>
              <a:t>Define the discriminator network</a:t>
            </a:r>
            <a:endParaRPr lang="en-CA" dirty="0"/>
          </a:p>
        </p:txBody>
      </p:sp>
      <p:sp>
        <p:nvSpPr>
          <p:cNvPr id="4" name="Footer Placeholder 3">
            <a:extLst>
              <a:ext uri="{FF2B5EF4-FFF2-40B4-BE49-F238E27FC236}">
                <a16:creationId xmlns:a16="http://schemas.microsoft.com/office/drawing/2014/main" id="{79A38C74-EEDD-4E92-2C28-D6E7A7955C73}"/>
              </a:ext>
            </a:extLst>
          </p:cNvPr>
          <p:cNvSpPr>
            <a:spLocks noGrp="1"/>
          </p:cNvSpPr>
          <p:nvPr>
            <p:ph type="ftr" sz="quarter" idx="11"/>
          </p:nvPr>
        </p:nvSpPr>
        <p:spPr/>
        <p:txBody>
          <a:bodyPr/>
          <a:lstStyle/>
          <a:p>
            <a:r>
              <a:rPr lang="en-US"/>
              <a:t>© Copyright Omar Altrad, PhD, PMP, P.Eng</a:t>
            </a:r>
          </a:p>
        </p:txBody>
      </p:sp>
      <p:sp>
        <p:nvSpPr>
          <p:cNvPr id="7" name="TextBox 6">
            <a:extLst>
              <a:ext uri="{FF2B5EF4-FFF2-40B4-BE49-F238E27FC236}">
                <a16:creationId xmlns:a16="http://schemas.microsoft.com/office/drawing/2014/main" id="{4CAC32C6-373C-2332-64A5-AAFB46DA2F65}"/>
              </a:ext>
            </a:extLst>
          </p:cNvPr>
          <p:cNvSpPr txBox="1"/>
          <p:nvPr/>
        </p:nvSpPr>
        <p:spPr>
          <a:xfrm>
            <a:off x="1394214" y="1941592"/>
            <a:ext cx="9403572" cy="3416320"/>
          </a:xfrm>
          <a:prstGeom prst="rect">
            <a:avLst/>
          </a:prstGeom>
          <a:noFill/>
          <a:ln w="19050">
            <a:solidFill>
              <a:schemeClr val="tx1"/>
            </a:solidFill>
          </a:ln>
        </p:spPr>
        <p:txBody>
          <a:bodyPr wrap="square">
            <a:spAutoFit/>
          </a:bodyPr>
          <a:lstStyle/>
          <a:p>
            <a:r>
              <a:rPr lang="en-US" dirty="0"/>
              <a:t>def </a:t>
            </a:r>
            <a:r>
              <a:rPr lang="en-US" dirty="0" err="1"/>
              <a:t>build_discriminator</a:t>
            </a:r>
            <a:r>
              <a:rPr lang="en-US" dirty="0"/>
              <a:t>():</a:t>
            </a:r>
          </a:p>
          <a:p>
            <a:r>
              <a:rPr lang="en-US" dirty="0"/>
              <a:t>    discriminator = Sequential()</a:t>
            </a:r>
          </a:p>
          <a:p>
            <a:r>
              <a:rPr lang="en-US" dirty="0"/>
              <a:t>    </a:t>
            </a:r>
            <a:r>
              <a:rPr lang="en-US" dirty="0" err="1"/>
              <a:t>discriminator.add</a:t>
            </a:r>
            <a:r>
              <a:rPr lang="en-US" dirty="0"/>
              <a:t>(Conv2D(64, </a:t>
            </a:r>
            <a:r>
              <a:rPr lang="en-US" dirty="0" err="1"/>
              <a:t>kernel_size</a:t>
            </a:r>
            <a:r>
              <a:rPr lang="en-US" dirty="0"/>
              <a:t>=4, strides=2, padding='same', </a:t>
            </a:r>
            <a:r>
              <a:rPr lang="en-US" dirty="0" err="1"/>
              <a:t>input_shape</a:t>
            </a:r>
            <a:r>
              <a:rPr lang="en-US" dirty="0"/>
              <a:t>=(28, 28, 1)))</a:t>
            </a:r>
          </a:p>
          <a:p>
            <a:r>
              <a:rPr lang="en-US" dirty="0"/>
              <a:t>    </a:t>
            </a:r>
            <a:r>
              <a:rPr lang="en-US" dirty="0" err="1"/>
              <a:t>discriminator.add</a:t>
            </a:r>
            <a:r>
              <a:rPr lang="en-US" dirty="0"/>
              <a:t>(</a:t>
            </a:r>
            <a:r>
              <a:rPr lang="en-US" dirty="0" err="1"/>
              <a:t>LeakyReLU</a:t>
            </a:r>
            <a:r>
              <a:rPr lang="en-US" dirty="0"/>
              <a:t>(alpha=0.2))</a:t>
            </a:r>
          </a:p>
          <a:p>
            <a:r>
              <a:rPr lang="en-US" dirty="0"/>
              <a:t>    </a:t>
            </a:r>
            <a:r>
              <a:rPr lang="en-US" dirty="0" err="1"/>
              <a:t>discriminator.add</a:t>
            </a:r>
            <a:r>
              <a:rPr lang="en-US" dirty="0"/>
              <a:t>(Conv2D(128, </a:t>
            </a:r>
            <a:r>
              <a:rPr lang="en-US" dirty="0" err="1"/>
              <a:t>kernel_size</a:t>
            </a:r>
            <a:r>
              <a:rPr lang="en-US" dirty="0"/>
              <a:t>=4, strides=2, padding='same'))</a:t>
            </a:r>
          </a:p>
          <a:p>
            <a:r>
              <a:rPr lang="en-US" dirty="0"/>
              <a:t>    </a:t>
            </a:r>
            <a:r>
              <a:rPr lang="en-US" dirty="0" err="1"/>
              <a:t>discriminator.add</a:t>
            </a:r>
            <a:r>
              <a:rPr lang="en-US" dirty="0"/>
              <a:t>(</a:t>
            </a:r>
            <a:r>
              <a:rPr lang="en-US" dirty="0" err="1"/>
              <a:t>LeakyReLU</a:t>
            </a:r>
            <a:r>
              <a:rPr lang="en-US" dirty="0"/>
              <a:t>(alpha=0.2))</a:t>
            </a:r>
          </a:p>
          <a:p>
            <a:r>
              <a:rPr lang="en-US" dirty="0"/>
              <a:t>    </a:t>
            </a:r>
            <a:r>
              <a:rPr lang="en-US" dirty="0" err="1"/>
              <a:t>discriminator.add</a:t>
            </a:r>
            <a:r>
              <a:rPr lang="en-US" dirty="0"/>
              <a:t>(Flatten())</a:t>
            </a:r>
          </a:p>
          <a:p>
            <a:r>
              <a:rPr lang="en-US" dirty="0"/>
              <a:t>    </a:t>
            </a:r>
            <a:r>
              <a:rPr lang="en-US" dirty="0" err="1"/>
              <a:t>discriminator.add</a:t>
            </a:r>
            <a:r>
              <a:rPr lang="en-US" dirty="0"/>
              <a:t>(Dense(1, activation='sigmoid'))</a:t>
            </a:r>
          </a:p>
          <a:p>
            <a:r>
              <a:rPr lang="en-US" dirty="0"/>
              <a:t>    return discriminator</a:t>
            </a:r>
          </a:p>
          <a:p>
            <a:endParaRPr lang="en-US" dirty="0"/>
          </a:p>
          <a:p>
            <a:r>
              <a:rPr lang="en-US" dirty="0"/>
              <a:t>discriminator = </a:t>
            </a:r>
            <a:r>
              <a:rPr lang="en-US" dirty="0" err="1"/>
              <a:t>build_discriminator</a:t>
            </a:r>
            <a:r>
              <a:rPr lang="en-US" dirty="0"/>
              <a:t>()</a:t>
            </a:r>
            <a:endParaRPr lang="en-CA" dirty="0"/>
          </a:p>
        </p:txBody>
      </p:sp>
    </p:spTree>
    <p:extLst>
      <p:ext uri="{BB962C8B-B14F-4D97-AF65-F5344CB8AC3E}">
        <p14:creationId xmlns:p14="http://schemas.microsoft.com/office/powerpoint/2010/main" val="3712204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2B177-964E-E745-AE3D-2D8CE3A17AE6}"/>
              </a:ext>
            </a:extLst>
          </p:cNvPr>
          <p:cNvSpPr>
            <a:spLocks noGrp="1"/>
          </p:cNvSpPr>
          <p:nvPr>
            <p:ph type="title"/>
          </p:nvPr>
        </p:nvSpPr>
        <p:spPr/>
        <p:txBody>
          <a:bodyPr/>
          <a:lstStyle/>
          <a:p>
            <a:r>
              <a:rPr lang="en-CA" dirty="0"/>
              <a:t>Applied Example: </a:t>
            </a:r>
          </a:p>
        </p:txBody>
      </p:sp>
      <p:sp>
        <p:nvSpPr>
          <p:cNvPr id="3" name="Content Placeholder 2">
            <a:extLst>
              <a:ext uri="{FF2B5EF4-FFF2-40B4-BE49-F238E27FC236}">
                <a16:creationId xmlns:a16="http://schemas.microsoft.com/office/drawing/2014/main" id="{76DD2E3C-36FE-A753-3EF6-E3036CFC4939}"/>
              </a:ext>
            </a:extLst>
          </p:cNvPr>
          <p:cNvSpPr>
            <a:spLocks noGrp="1"/>
          </p:cNvSpPr>
          <p:nvPr>
            <p:ph idx="1"/>
          </p:nvPr>
        </p:nvSpPr>
        <p:spPr/>
        <p:txBody>
          <a:bodyPr/>
          <a:lstStyle/>
          <a:p>
            <a:r>
              <a:rPr lang="en-US" b="1" dirty="0"/>
              <a:t> Step 5: </a:t>
            </a:r>
            <a:r>
              <a:rPr lang="en-US" dirty="0"/>
              <a:t>Compile the discriminator</a:t>
            </a:r>
          </a:p>
          <a:p>
            <a:endParaRPr lang="en-US" dirty="0"/>
          </a:p>
          <a:p>
            <a:endParaRPr lang="en-US" dirty="0"/>
          </a:p>
          <a:p>
            <a:r>
              <a:rPr lang="en-US" dirty="0"/>
              <a:t> </a:t>
            </a:r>
            <a:r>
              <a:rPr lang="en-US" b="1" dirty="0"/>
              <a:t>Step 6:</a:t>
            </a:r>
            <a:r>
              <a:rPr lang="en-US" dirty="0"/>
              <a:t> Compile the combined model (generator + discriminator)</a:t>
            </a:r>
            <a:endParaRPr lang="en-CA" dirty="0"/>
          </a:p>
        </p:txBody>
      </p:sp>
      <p:sp>
        <p:nvSpPr>
          <p:cNvPr id="4" name="Footer Placeholder 3">
            <a:extLst>
              <a:ext uri="{FF2B5EF4-FFF2-40B4-BE49-F238E27FC236}">
                <a16:creationId xmlns:a16="http://schemas.microsoft.com/office/drawing/2014/main" id="{79A38C74-EEDD-4E92-2C28-D6E7A7955C73}"/>
              </a:ext>
            </a:extLst>
          </p:cNvPr>
          <p:cNvSpPr>
            <a:spLocks noGrp="1"/>
          </p:cNvSpPr>
          <p:nvPr>
            <p:ph type="ftr" sz="quarter" idx="11"/>
          </p:nvPr>
        </p:nvSpPr>
        <p:spPr/>
        <p:txBody>
          <a:bodyPr/>
          <a:lstStyle/>
          <a:p>
            <a:r>
              <a:rPr lang="en-US"/>
              <a:t>© Copyright Omar Altrad, PhD, PMP, P.Eng</a:t>
            </a:r>
          </a:p>
        </p:txBody>
      </p:sp>
      <p:sp>
        <p:nvSpPr>
          <p:cNvPr id="7" name="TextBox 6">
            <a:extLst>
              <a:ext uri="{FF2B5EF4-FFF2-40B4-BE49-F238E27FC236}">
                <a16:creationId xmlns:a16="http://schemas.microsoft.com/office/drawing/2014/main" id="{4CAC32C6-373C-2332-64A5-AAFB46DA2F65}"/>
              </a:ext>
            </a:extLst>
          </p:cNvPr>
          <p:cNvSpPr txBox="1"/>
          <p:nvPr/>
        </p:nvSpPr>
        <p:spPr>
          <a:xfrm>
            <a:off x="1424694" y="1760061"/>
            <a:ext cx="9403572" cy="646331"/>
          </a:xfrm>
          <a:prstGeom prst="rect">
            <a:avLst/>
          </a:prstGeom>
          <a:noFill/>
          <a:ln w="19050">
            <a:solidFill>
              <a:schemeClr val="tx1"/>
            </a:solidFill>
          </a:ln>
        </p:spPr>
        <p:txBody>
          <a:bodyPr wrap="square">
            <a:spAutoFit/>
          </a:bodyPr>
          <a:lstStyle/>
          <a:p>
            <a:r>
              <a:rPr lang="en-US" dirty="0" err="1"/>
              <a:t>discriminator.compile</a:t>
            </a:r>
            <a:r>
              <a:rPr lang="en-US" dirty="0"/>
              <a:t>(loss='</a:t>
            </a:r>
            <a:r>
              <a:rPr lang="en-US" dirty="0" err="1"/>
              <a:t>binary_crossentropy</a:t>
            </a:r>
            <a:r>
              <a:rPr lang="en-US" dirty="0"/>
              <a:t>', optimizer=Adam(</a:t>
            </a:r>
            <a:r>
              <a:rPr lang="en-US" dirty="0" err="1"/>
              <a:t>learning_rate</a:t>
            </a:r>
            <a:r>
              <a:rPr lang="en-US" dirty="0"/>
              <a:t>=0.0002, beta_1=0.5), metrics=['accuracy'])</a:t>
            </a:r>
          </a:p>
        </p:txBody>
      </p:sp>
      <p:sp>
        <p:nvSpPr>
          <p:cNvPr id="6" name="TextBox 5">
            <a:extLst>
              <a:ext uri="{FF2B5EF4-FFF2-40B4-BE49-F238E27FC236}">
                <a16:creationId xmlns:a16="http://schemas.microsoft.com/office/drawing/2014/main" id="{B686646D-805C-334E-0435-47E16B00602F}"/>
              </a:ext>
            </a:extLst>
          </p:cNvPr>
          <p:cNvSpPr txBox="1"/>
          <p:nvPr/>
        </p:nvSpPr>
        <p:spPr>
          <a:xfrm>
            <a:off x="1424694" y="3253291"/>
            <a:ext cx="9403572" cy="2862322"/>
          </a:xfrm>
          <a:prstGeom prst="rect">
            <a:avLst/>
          </a:prstGeom>
          <a:noFill/>
          <a:ln w="19050">
            <a:solidFill>
              <a:schemeClr val="tx1"/>
            </a:solidFill>
          </a:ln>
        </p:spPr>
        <p:txBody>
          <a:bodyPr wrap="square">
            <a:spAutoFit/>
          </a:bodyPr>
          <a:lstStyle/>
          <a:p>
            <a:r>
              <a:rPr lang="en-US" dirty="0" err="1"/>
              <a:t>discriminator.trainable</a:t>
            </a:r>
            <a:r>
              <a:rPr lang="en-US" dirty="0"/>
              <a:t> = False  # To freeze the discriminator during combined model training</a:t>
            </a:r>
          </a:p>
          <a:p>
            <a:endParaRPr lang="en-US" dirty="0"/>
          </a:p>
          <a:p>
            <a:r>
              <a:rPr lang="en-US" dirty="0"/>
              <a:t>z = Input(shape=(100,))</a:t>
            </a:r>
          </a:p>
          <a:p>
            <a:r>
              <a:rPr lang="en-US" dirty="0" err="1"/>
              <a:t>generated_image</a:t>
            </a:r>
            <a:r>
              <a:rPr lang="en-US" dirty="0"/>
              <a:t> = generator(z)</a:t>
            </a:r>
          </a:p>
          <a:p>
            <a:r>
              <a:rPr lang="en-US" dirty="0"/>
              <a:t>validity = discriminator(</a:t>
            </a:r>
            <a:r>
              <a:rPr lang="en-US" dirty="0" err="1"/>
              <a:t>generated_image</a:t>
            </a:r>
            <a:r>
              <a:rPr lang="en-US" dirty="0"/>
              <a:t>)</a:t>
            </a:r>
          </a:p>
          <a:p>
            <a:endParaRPr lang="en-US" dirty="0"/>
          </a:p>
          <a:p>
            <a:r>
              <a:rPr lang="en-US" dirty="0" err="1"/>
              <a:t>combined_model</a:t>
            </a:r>
            <a:r>
              <a:rPr lang="en-US" dirty="0"/>
              <a:t> = Model(z, validity)</a:t>
            </a:r>
          </a:p>
          <a:p>
            <a:r>
              <a:rPr lang="en-US" dirty="0" err="1"/>
              <a:t>combined_model.compile</a:t>
            </a:r>
            <a:r>
              <a:rPr lang="en-US" dirty="0"/>
              <a:t>(loss='</a:t>
            </a:r>
            <a:r>
              <a:rPr lang="en-US" dirty="0" err="1"/>
              <a:t>binary_crossentropy</a:t>
            </a:r>
            <a:r>
              <a:rPr lang="en-US" dirty="0"/>
              <a:t>', optimizer=Adam(</a:t>
            </a:r>
            <a:r>
              <a:rPr lang="en-US" dirty="0" err="1"/>
              <a:t>learning_rate</a:t>
            </a:r>
            <a:r>
              <a:rPr lang="en-US" dirty="0"/>
              <a:t>=0.0002, beta_1=0.5))</a:t>
            </a:r>
          </a:p>
        </p:txBody>
      </p:sp>
    </p:spTree>
    <p:extLst>
      <p:ext uri="{BB962C8B-B14F-4D97-AF65-F5344CB8AC3E}">
        <p14:creationId xmlns:p14="http://schemas.microsoft.com/office/powerpoint/2010/main" val="3973959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2B177-964E-E745-AE3D-2D8CE3A17AE6}"/>
              </a:ext>
            </a:extLst>
          </p:cNvPr>
          <p:cNvSpPr>
            <a:spLocks noGrp="1"/>
          </p:cNvSpPr>
          <p:nvPr>
            <p:ph type="title"/>
          </p:nvPr>
        </p:nvSpPr>
        <p:spPr/>
        <p:txBody>
          <a:bodyPr/>
          <a:lstStyle/>
          <a:p>
            <a:r>
              <a:rPr lang="en-CA" dirty="0"/>
              <a:t>Applied Example: </a:t>
            </a:r>
          </a:p>
        </p:txBody>
      </p:sp>
      <p:sp>
        <p:nvSpPr>
          <p:cNvPr id="3" name="Content Placeholder 2">
            <a:extLst>
              <a:ext uri="{FF2B5EF4-FFF2-40B4-BE49-F238E27FC236}">
                <a16:creationId xmlns:a16="http://schemas.microsoft.com/office/drawing/2014/main" id="{76DD2E3C-36FE-A753-3EF6-E3036CFC4939}"/>
              </a:ext>
            </a:extLst>
          </p:cNvPr>
          <p:cNvSpPr>
            <a:spLocks noGrp="1"/>
          </p:cNvSpPr>
          <p:nvPr>
            <p:ph idx="1"/>
          </p:nvPr>
        </p:nvSpPr>
        <p:spPr/>
        <p:txBody>
          <a:bodyPr/>
          <a:lstStyle/>
          <a:p>
            <a:r>
              <a:rPr lang="en-US" b="1" dirty="0"/>
              <a:t> Step 7: </a:t>
            </a:r>
            <a:r>
              <a:rPr lang="en-US" dirty="0"/>
              <a:t> Train the DCGAN</a:t>
            </a:r>
          </a:p>
          <a:p>
            <a:endParaRPr lang="en-US" dirty="0"/>
          </a:p>
          <a:p>
            <a:endParaRPr lang="en-US" dirty="0"/>
          </a:p>
          <a:p>
            <a:pPr marL="0" indent="0">
              <a:buNone/>
            </a:pPr>
            <a:endParaRPr lang="en-CA" dirty="0"/>
          </a:p>
        </p:txBody>
      </p:sp>
      <p:sp>
        <p:nvSpPr>
          <p:cNvPr id="4" name="Footer Placeholder 3">
            <a:extLst>
              <a:ext uri="{FF2B5EF4-FFF2-40B4-BE49-F238E27FC236}">
                <a16:creationId xmlns:a16="http://schemas.microsoft.com/office/drawing/2014/main" id="{79A38C74-EEDD-4E92-2C28-D6E7A7955C73}"/>
              </a:ext>
            </a:extLst>
          </p:cNvPr>
          <p:cNvSpPr>
            <a:spLocks noGrp="1"/>
          </p:cNvSpPr>
          <p:nvPr>
            <p:ph type="ftr" sz="quarter" idx="11"/>
          </p:nvPr>
        </p:nvSpPr>
        <p:spPr/>
        <p:txBody>
          <a:bodyPr/>
          <a:lstStyle/>
          <a:p>
            <a:r>
              <a:rPr lang="en-US"/>
              <a:t>© Copyright Omar Altrad, PhD, PMP, P.Eng</a:t>
            </a:r>
          </a:p>
        </p:txBody>
      </p:sp>
      <p:sp>
        <p:nvSpPr>
          <p:cNvPr id="6" name="TextBox 5">
            <a:extLst>
              <a:ext uri="{FF2B5EF4-FFF2-40B4-BE49-F238E27FC236}">
                <a16:creationId xmlns:a16="http://schemas.microsoft.com/office/drawing/2014/main" id="{B686646D-805C-334E-0435-47E16B00602F}"/>
              </a:ext>
            </a:extLst>
          </p:cNvPr>
          <p:cNvSpPr txBox="1"/>
          <p:nvPr/>
        </p:nvSpPr>
        <p:spPr>
          <a:xfrm>
            <a:off x="1394214" y="1760061"/>
            <a:ext cx="9403572" cy="4247317"/>
          </a:xfrm>
          <a:prstGeom prst="rect">
            <a:avLst/>
          </a:prstGeom>
          <a:noFill/>
          <a:ln w="19050">
            <a:solidFill>
              <a:schemeClr val="tx1"/>
            </a:solidFill>
          </a:ln>
        </p:spPr>
        <p:txBody>
          <a:bodyPr wrap="square">
            <a:spAutoFit/>
          </a:bodyPr>
          <a:lstStyle/>
          <a:p>
            <a:r>
              <a:rPr lang="en-US"/>
              <a:t>epochs = 100</a:t>
            </a:r>
          </a:p>
          <a:p>
            <a:r>
              <a:rPr lang="en-US"/>
              <a:t>batch_size = 128</a:t>
            </a:r>
          </a:p>
          <a:p>
            <a:r>
              <a:rPr lang="en-US"/>
              <a:t>num_batches = x_train.shape[0] // batch_size</a:t>
            </a:r>
          </a:p>
          <a:p>
            <a:endParaRPr lang="en-US"/>
          </a:p>
          <a:p>
            <a:r>
              <a:rPr lang="en-US"/>
              <a:t>for epoch in range(epochs):</a:t>
            </a:r>
          </a:p>
          <a:p>
            <a:r>
              <a:rPr lang="en-US"/>
              <a:t>    for batch in range(num_batches):</a:t>
            </a:r>
          </a:p>
          <a:p>
            <a:r>
              <a:rPr lang="en-US"/>
              <a:t>        # Train the discriminator</a:t>
            </a:r>
          </a:p>
          <a:p>
            <a:r>
              <a:rPr lang="en-US"/>
              <a:t>        real_images = x_train[batch * batch_size : (batch + 1) * batch_size]</a:t>
            </a:r>
          </a:p>
          <a:p>
            <a:r>
              <a:rPr lang="en-US"/>
              <a:t>        real_labels = np.ones((batch_size, 1))</a:t>
            </a:r>
          </a:p>
          <a:p>
            <a:r>
              <a:rPr lang="en-US"/>
              <a:t>        fake_images = generator.predict(np.random.normal(0, 1, (batch_size, 100)))</a:t>
            </a:r>
          </a:p>
          <a:p>
            <a:r>
              <a:rPr lang="en-US"/>
              <a:t>        fake_labels = np.zeros((batch_size, 1))</a:t>
            </a:r>
          </a:p>
          <a:p>
            <a:endParaRPr lang="en-US"/>
          </a:p>
          <a:p>
            <a:r>
              <a:rPr lang="en-US"/>
              <a:t>        d_loss_real = discriminator.train_on_batch(real_images, real_labels)</a:t>
            </a:r>
          </a:p>
          <a:p>
            <a:r>
              <a:rPr lang="en-US"/>
              <a:t>        d_loss_fake = discriminator.train_on_batch(fake_images, fake_labels)</a:t>
            </a:r>
          </a:p>
          <a:p>
            <a:r>
              <a:rPr lang="en-US"/>
              <a:t>        d_loss = 0</a:t>
            </a:r>
            <a:endParaRPr lang="en-US" dirty="0"/>
          </a:p>
        </p:txBody>
      </p:sp>
    </p:spTree>
    <p:extLst>
      <p:ext uri="{BB962C8B-B14F-4D97-AF65-F5344CB8AC3E}">
        <p14:creationId xmlns:p14="http://schemas.microsoft.com/office/powerpoint/2010/main" val="1179792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B3D25-38C9-708C-C353-6F6835F4D639}"/>
              </a:ext>
            </a:extLst>
          </p:cNvPr>
          <p:cNvSpPr>
            <a:spLocks noGrp="1"/>
          </p:cNvSpPr>
          <p:nvPr>
            <p:ph type="title"/>
          </p:nvPr>
        </p:nvSpPr>
        <p:spPr/>
        <p:txBody>
          <a:bodyPr/>
          <a:lstStyle/>
          <a:p>
            <a:r>
              <a:rPr lang="en-CA" dirty="0"/>
              <a:t>Resources:</a:t>
            </a:r>
          </a:p>
        </p:txBody>
      </p:sp>
      <p:sp>
        <p:nvSpPr>
          <p:cNvPr id="3" name="Content Placeholder 2">
            <a:extLst>
              <a:ext uri="{FF2B5EF4-FFF2-40B4-BE49-F238E27FC236}">
                <a16:creationId xmlns:a16="http://schemas.microsoft.com/office/drawing/2014/main" id="{1E0A5C48-4B85-E34D-D63F-1728DEC121A3}"/>
              </a:ext>
            </a:extLst>
          </p:cNvPr>
          <p:cNvSpPr>
            <a:spLocks noGrp="1"/>
          </p:cNvSpPr>
          <p:nvPr>
            <p:ph idx="1"/>
          </p:nvPr>
        </p:nvSpPr>
        <p:spPr/>
        <p:txBody>
          <a:bodyPr>
            <a:normAutofit/>
          </a:bodyPr>
          <a:lstStyle/>
          <a:p>
            <a:pPr algn="l"/>
            <a:r>
              <a:rPr lang="en-CA" dirty="0"/>
              <a:t> </a:t>
            </a:r>
            <a:r>
              <a:rPr lang="en-US" b="0" i="0" u="none" strike="noStrike" baseline="0" dirty="0"/>
              <a:t>Patel, A. A. (2019). Hands-On Unsupervised Learning Using Python: How to build applied machine learning solutions from unlabeled data</a:t>
            </a:r>
            <a:r>
              <a:rPr lang="en-CA" b="0" i="0" u="none" strike="noStrike" baseline="0" dirty="0"/>
              <a:t>.</a:t>
            </a:r>
            <a:endParaRPr lang="en-CA" dirty="0"/>
          </a:p>
        </p:txBody>
      </p:sp>
      <p:sp>
        <p:nvSpPr>
          <p:cNvPr id="4" name="Footer Placeholder 3">
            <a:extLst>
              <a:ext uri="{FF2B5EF4-FFF2-40B4-BE49-F238E27FC236}">
                <a16:creationId xmlns:a16="http://schemas.microsoft.com/office/drawing/2014/main" id="{92EEEACF-42E5-AB07-0E63-F9C4F8ED67CB}"/>
              </a:ext>
            </a:extLst>
          </p:cNvPr>
          <p:cNvSpPr>
            <a:spLocks noGrp="1"/>
          </p:cNvSpPr>
          <p:nvPr>
            <p:ph type="ftr" sz="quarter" idx="11"/>
          </p:nvPr>
        </p:nvSpPr>
        <p:spPr/>
        <p:txBody>
          <a:bodyPr/>
          <a:lstStyle/>
          <a:p>
            <a:r>
              <a:rPr lang="en-US"/>
              <a:t>© Copyright Omar Altrad, PhD, PMP, P.Eng</a:t>
            </a:r>
          </a:p>
        </p:txBody>
      </p:sp>
    </p:spTree>
    <p:extLst>
      <p:ext uri="{BB962C8B-B14F-4D97-AF65-F5344CB8AC3E}">
        <p14:creationId xmlns:p14="http://schemas.microsoft.com/office/powerpoint/2010/main" val="3421903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1D5A734-FADF-4CCA-902A-9886B2C85241}"/>
              </a:ext>
            </a:extLst>
          </p:cNvPr>
          <p:cNvSpPr>
            <a:spLocks noGrp="1"/>
          </p:cNvSpPr>
          <p:nvPr>
            <p:ph type="ftr" sz="quarter" idx="11"/>
          </p:nvPr>
        </p:nvSpPr>
        <p:spPr/>
        <p:txBody>
          <a:bodyPr/>
          <a:lstStyle/>
          <a:p>
            <a:r>
              <a:rPr lang="en-US"/>
              <a:t>© Copyright Omar Altrad, PhD, PMP, P.Eng</a:t>
            </a:r>
          </a:p>
        </p:txBody>
      </p:sp>
      <p:sp>
        <p:nvSpPr>
          <p:cNvPr id="4" name="Rectangle 3">
            <a:extLst>
              <a:ext uri="{FF2B5EF4-FFF2-40B4-BE49-F238E27FC236}">
                <a16:creationId xmlns:a16="http://schemas.microsoft.com/office/drawing/2014/main" id="{5D7AF2A0-928C-4478-8227-A2A124355430}"/>
              </a:ext>
            </a:extLst>
          </p:cNvPr>
          <p:cNvSpPr/>
          <p:nvPr/>
        </p:nvSpPr>
        <p:spPr bwMode="auto">
          <a:xfrm>
            <a:off x="0" y="2526646"/>
            <a:ext cx="12192000" cy="1784048"/>
          </a:xfrm>
          <a:prstGeom prst="rect">
            <a:avLst/>
          </a:prstGeom>
          <a:solidFill>
            <a:srgbClr val="0070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35">
            <a:extLst>
              <a:ext uri="{FF2B5EF4-FFF2-40B4-BE49-F238E27FC236}">
                <a16:creationId xmlns:a16="http://schemas.microsoft.com/office/drawing/2014/main" id="{E84EC950-0DF1-464E-BC21-98E726220D80}"/>
              </a:ext>
            </a:extLst>
          </p:cNvPr>
          <p:cNvSpPr txBox="1">
            <a:spLocks/>
          </p:cNvSpPr>
          <p:nvPr/>
        </p:nvSpPr>
        <p:spPr>
          <a:xfrm>
            <a:off x="0" y="2526646"/>
            <a:ext cx="12191999" cy="1784048"/>
          </a:xfrm>
          <a:prstGeom prst="rect">
            <a:avLst/>
          </a:prstGeom>
          <a:noFill/>
        </p:spPr>
        <p:txBody>
          <a:bodyPr vert="horz" wrap="square" lIns="0" tIns="0" rIns="0" bIns="0" rtlCol="0" anchor="ctr" anchorCtr="0">
            <a:noAutofit/>
          </a:bodyPr>
          <a:lstStyle>
            <a:lvl1pPr algn="l" defTabSz="914400" rtl="0" eaLnBrk="1" latinLnBrk="0" hangingPunct="1">
              <a:lnSpc>
                <a:spcPct val="85000"/>
              </a:lnSpc>
              <a:spcBef>
                <a:spcPct val="0"/>
              </a:spcBef>
              <a:buNone/>
              <a:defRPr lang="en-US" sz="3600" b="1" kern="1200" spc="-49" baseline="0" dirty="0">
                <a:solidFill>
                  <a:schemeClr val="bg1"/>
                </a:solidFill>
                <a:latin typeface="+mn-lt"/>
                <a:ea typeface="+mj-ea"/>
                <a:cs typeface="+mj-cs"/>
              </a:defRPr>
            </a:lvl1pPr>
          </a:lstStyle>
          <a:p>
            <a:pPr algn="ctr">
              <a:lnSpc>
                <a:spcPts val="5490"/>
              </a:lnSpc>
            </a:pPr>
            <a:r>
              <a:rPr lang="en-US" sz="3200" dirty="0">
                <a:latin typeface="+mj-lt"/>
              </a:rPr>
              <a:t>Lecture 12: Introduction to generative adversarial networks (GANs)</a:t>
            </a:r>
            <a:endParaRPr lang="en-CA" sz="3200" dirty="0">
              <a:latin typeface="+mj-lt"/>
            </a:endParaRPr>
          </a:p>
        </p:txBody>
      </p:sp>
    </p:spTree>
    <p:extLst>
      <p:ext uri="{BB962C8B-B14F-4D97-AF65-F5344CB8AC3E}">
        <p14:creationId xmlns:p14="http://schemas.microsoft.com/office/powerpoint/2010/main" val="1132792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5B7F56-BAAF-0063-9922-5110DC41F671}"/>
              </a:ext>
            </a:extLst>
          </p:cNvPr>
          <p:cNvSpPr>
            <a:spLocks noGrp="1"/>
          </p:cNvSpPr>
          <p:nvPr>
            <p:ph type="title"/>
          </p:nvPr>
        </p:nvSpPr>
        <p:spPr/>
        <p:txBody>
          <a:bodyPr/>
          <a:lstStyle/>
          <a:p>
            <a:r>
              <a:rPr lang="en-US" sz="4400" b="1" kern="1200" spc="-50" baseline="0" dirty="0">
                <a:latin typeface="+mn-lt"/>
                <a:ea typeface="+mj-ea"/>
                <a:cs typeface="+mj-cs"/>
              </a:rPr>
              <a:t>Intended Learning Objectives:</a:t>
            </a:r>
          </a:p>
        </p:txBody>
      </p:sp>
      <p:sp>
        <p:nvSpPr>
          <p:cNvPr id="4" name="Content Placeholder 3">
            <a:extLst>
              <a:ext uri="{FF2B5EF4-FFF2-40B4-BE49-F238E27FC236}">
                <a16:creationId xmlns:a16="http://schemas.microsoft.com/office/drawing/2014/main" id="{85B89071-7AD0-8CAA-377F-92612895221C}"/>
              </a:ext>
            </a:extLst>
          </p:cNvPr>
          <p:cNvSpPr>
            <a:spLocks noGrp="1"/>
          </p:cNvSpPr>
          <p:nvPr>
            <p:ph idx="1"/>
          </p:nvPr>
        </p:nvSpPr>
        <p:spPr>
          <a:xfrm>
            <a:off x="1097280" y="1219869"/>
            <a:ext cx="10058400" cy="4551571"/>
          </a:xfrm>
        </p:spPr>
        <p:txBody>
          <a:bodyPr>
            <a:normAutofit/>
          </a:bodyPr>
          <a:lstStyle/>
          <a:p>
            <a:pPr lvl="1"/>
            <a:r>
              <a:rPr lang="en-US" sz="2400" dirty="0"/>
              <a:t> Discuss the concept of GANs and deep convolutional GANs</a:t>
            </a:r>
          </a:p>
          <a:p>
            <a:pPr lvl="1"/>
            <a:r>
              <a:rPr lang="en-US" sz="2400" dirty="0"/>
              <a:t> Review the use of convolutional neural networks for image process filtering</a:t>
            </a:r>
          </a:p>
          <a:p>
            <a:pPr lvl="1"/>
            <a:r>
              <a:rPr lang="en-US" sz="2400" dirty="0"/>
              <a:t> Apply deep convolutional GANs to solve text and image classification learning problems</a:t>
            </a:r>
            <a:endParaRPr lang="en-CA" sz="2400" dirty="0"/>
          </a:p>
        </p:txBody>
      </p:sp>
      <p:sp>
        <p:nvSpPr>
          <p:cNvPr id="2" name="Footer Placeholder 1">
            <a:extLst>
              <a:ext uri="{FF2B5EF4-FFF2-40B4-BE49-F238E27FC236}">
                <a16:creationId xmlns:a16="http://schemas.microsoft.com/office/drawing/2014/main" id="{A7D93864-E702-0E52-F1BE-3D46CF67EA39}"/>
              </a:ext>
            </a:extLst>
          </p:cNvPr>
          <p:cNvSpPr>
            <a:spLocks noGrp="1"/>
          </p:cNvSpPr>
          <p:nvPr>
            <p:ph type="ftr" sz="quarter" idx="11"/>
          </p:nvPr>
        </p:nvSpPr>
        <p:spPr/>
        <p:txBody>
          <a:bodyPr/>
          <a:lstStyle/>
          <a:p>
            <a:r>
              <a:rPr lang="en-US"/>
              <a:t>© Copyright Omar Altrad, PhD, PMP, P.Eng</a:t>
            </a:r>
          </a:p>
        </p:txBody>
      </p:sp>
    </p:spTree>
    <p:extLst>
      <p:ext uri="{BB962C8B-B14F-4D97-AF65-F5344CB8AC3E}">
        <p14:creationId xmlns:p14="http://schemas.microsoft.com/office/powerpoint/2010/main" val="2575101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F5944-0807-158B-C751-7044532D1476}"/>
              </a:ext>
            </a:extLst>
          </p:cNvPr>
          <p:cNvSpPr>
            <a:spLocks noGrp="1"/>
          </p:cNvSpPr>
          <p:nvPr>
            <p:ph type="title"/>
          </p:nvPr>
        </p:nvSpPr>
        <p:spPr/>
        <p:txBody>
          <a:bodyPr>
            <a:noAutofit/>
          </a:bodyPr>
          <a:lstStyle/>
          <a:p>
            <a:r>
              <a:rPr lang="en-CA" sz="3200" dirty="0"/>
              <a:t>Introduction to Generative Adversarial Networks</a:t>
            </a:r>
          </a:p>
        </p:txBody>
      </p:sp>
      <p:sp>
        <p:nvSpPr>
          <p:cNvPr id="3" name="Content Placeholder 2">
            <a:extLst>
              <a:ext uri="{FF2B5EF4-FFF2-40B4-BE49-F238E27FC236}">
                <a16:creationId xmlns:a16="http://schemas.microsoft.com/office/drawing/2014/main" id="{1A3DB1BE-FC4F-D2F7-88E0-B81505AF05F8}"/>
              </a:ext>
            </a:extLst>
          </p:cNvPr>
          <p:cNvSpPr>
            <a:spLocks noGrp="1"/>
          </p:cNvSpPr>
          <p:nvPr>
            <p:ph idx="1"/>
          </p:nvPr>
        </p:nvSpPr>
        <p:spPr>
          <a:xfrm>
            <a:off x="1233914" y="1373859"/>
            <a:ext cx="9921766" cy="4551571"/>
          </a:xfrm>
        </p:spPr>
        <p:txBody>
          <a:bodyPr>
            <a:normAutofit fontScale="92500" lnSpcReduction="10000"/>
          </a:bodyPr>
          <a:lstStyle/>
          <a:p>
            <a:r>
              <a:rPr lang="en-US" dirty="0"/>
              <a:t> GANs are a class of machine learning models introduced by Ian Goodfellow in 2014.</a:t>
            </a:r>
          </a:p>
          <a:p>
            <a:r>
              <a:rPr lang="en-US" dirty="0"/>
              <a:t> They consist of two primary components: a generator and a discriminator.</a:t>
            </a:r>
          </a:p>
          <a:p>
            <a:r>
              <a:rPr lang="en-US" dirty="0"/>
              <a:t> The generator aims to generate synthetic data (e.g., images) that resembles real data, while the discriminator tries to differentiate between real and fake data.</a:t>
            </a:r>
          </a:p>
          <a:p>
            <a:r>
              <a:rPr lang="en-US" dirty="0"/>
              <a:t> GANs operate in a competitive setting where the generator and discriminator learn from each other.</a:t>
            </a:r>
          </a:p>
          <a:p>
            <a:r>
              <a:rPr lang="en-US" dirty="0"/>
              <a:t> The generator's objective is to produce data that fools the discriminator, while the discriminator tries to improve its ability to distinguish between real and fake data.</a:t>
            </a:r>
          </a:p>
          <a:p>
            <a:r>
              <a:rPr lang="en-US" dirty="0"/>
              <a:t> Through an iterative process, GANs optimize their parameters to generate increasingly realistic and high-quality data.</a:t>
            </a:r>
          </a:p>
        </p:txBody>
      </p:sp>
      <p:sp>
        <p:nvSpPr>
          <p:cNvPr id="4" name="Footer Placeholder 3">
            <a:extLst>
              <a:ext uri="{FF2B5EF4-FFF2-40B4-BE49-F238E27FC236}">
                <a16:creationId xmlns:a16="http://schemas.microsoft.com/office/drawing/2014/main" id="{FAAEBA16-4C05-DE47-2B27-EF00791A67AE}"/>
              </a:ext>
            </a:extLst>
          </p:cNvPr>
          <p:cNvSpPr>
            <a:spLocks noGrp="1"/>
          </p:cNvSpPr>
          <p:nvPr>
            <p:ph type="ftr" sz="quarter" idx="11"/>
          </p:nvPr>
        </p:nvSpPr>
        <p:spPr/>
        <p:txBody>
          <a:bodyPr/>
          <a:lstStyle/>
          <a:p>
            <a:r>
              <a:rPr lang="en-US"/>
              <a:t>© Copyright Omar Altrad, PhD, PMP, P.Eng</a:t>
            </a:r>
          </a:p>
        </p:txBody>
      </p:sp>
    </p:spTree>
    <p:extLst>
      <p:ext uri="{BB962C8B-B14F-4D97-AF65-F5344CB8AC3E}">
        <p14:creationId xmlns:p14="http://schemas.microsoft.com/office/powerpoint/2010/main" val="4146330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9B420-AB05-923F-2E19-437832B37DE9}"/>
              </a:ext>
            </a:extLst>
          </p:cNvPr>
          <p:cNvSpPr>
            <a:spLocks noGrp="1"/>
          </p:cNvSpPr>
          <p:nvPr>
            <p:ph type="title"/>
          </p:nvPr>
        </p:nvSpPr>
        <p:spPr/>
        <p:txBody>
          <a:bodyPr>
            <a:noAutofit/>
          </a:bodyPr>
          <a:lstStyle/>
          <a:p>
            <a:r>
              <a:rPr lang="en-CA" sz="3200" dirty="0"/>
              <a:t>Introduction to Generative Adversarial Networks:</a:t>
            </a:r>
          </a:p>
        </p:txBody>
      </p:sp>
      <p:pic>
        <p:nvPicPr>
          <p:cNvPr id="6" name="Content Placeholder 5">
            <a:extLst>
              <a:ext uri="{FF2B5EF4-FFF2-40B4-BE49-F238E27FC236}">
                <a16:creationId xmlns:a16="http://schemas.microsoft.com/office/drawing/2014/main" id="{3BCFF1C7-5174-A21E-E412-C1EE91137C5C}"/>
              </a:ext>
            </a:extLst>
          </p:cNvPr>
          <p:cNvPicPr>
            <a:picLocks noGrp="1" noChangeAspect="1"/>
          </p:cNvPicPr>
          <p:nvPr>
            <p:ph idx="1"/>
          </p:nvPr>
        </p:nvPicPr>
        <p:blipFill>
          <a:blip r:embed="rId2"/>
          <a:stretch>
            <a:fillRect/>
          </a:stretch>
        </p:blipFill>
        <p:spPr>
          <a:xfrm>
            <a:off x="1096963" y="2313976"/>
            <a:ext cx="10058400" cy="2363398"/>
          </a:xfrm>
        </p:spPr>
      </p:pic>
      <p:sp>
        <p:nvSpPr>
          <p:cNvPr id="4" name="Footer Placeholder 3">
            <a:extLst>
              <a:ext uri="{FF2B5EF4-FFF2-40B4-BE49-F238E27FC236}">
                <a16:creationId xmlns:a16="http://schemas.microsoft.com/office/drawing/2014/main" id="{B457F483-D926-B1CC-4813-24D481460591}"/>
              </a:ext>
            </a:extLst>
          </p:cNvPr>
          <p:cNvSpPr>
            <a:spLocks noGrp="1"/>
          </p:cNvSpPr>
          <p:nvPr>
            <p:ph type="ftr" sz="quarter" idx="11"/>
          </p:nvPr>
        </p:nvSpPr>
        <p:spPr/>
        <p:txBody>
          <a:bodyPr/>
          <a:lstStyle/>
          <a:p>
            <a:r>
              <a:rPr lang="en-US"/>
              <a:t>© Copyright Omar Altrad, PhD, PMP, P.Eng</a:t>
            </a:r>
          </a:p>
        </p:txBody>
      </p:sp>
    </p:spTree>
    <p:extLst>
      <p:ext uri="{BB962C8B-B14F-4D97-AF65-F5344CB8AC3E}">
        <p14:creationId xmlns:p14="http://schemas.microsoft.com/office/powerpoint/2010/main" val="1932903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49ADC-667F-5EAF-4E1C-BAA0FCD2859A}"/>
              </a:ext>
            </a:extLst>
          </p:cNvPr>
          <p:cNvSpPr>
            <a:spLocks noGrp="1"/>
          </p:cNvSpPr>
          <p:nvPr>
            <p:ph type="title"/>
          </p:nvPr>
        </p:nvSpPr>
        <p:spPr/>
        <p:txBody>
          <a:bodyPr/>
          <a:lstStyle/>
          <a:p>
            <a:r>
              <a:rPr lang="en-CA" dirty="0"/>
              <a:t>Deep Convolutional GANs (DCGANs):</a:t>
            </a:r>
          </a:p>
        </p:txBody>
      </p:sp>
      <p:sp>
        <p:nvSpPr>
          <p:cNvPr id="3" name="Content Placeholder 2">
            <a:extLst>
              <a:ext uri="{FF2B5EF4-FFF2-40B4-BE49-F238E27FC236}">
                <a16:creationId xmlns:a16="http://schemas.microsoft.com/office/drawing/2014/main" id="{57BB4143-B718-A372-A5A5-18F992C1076B}"/>
              </a:ext>
            </a:extLst>
          </p:cNvPr>
          <p:cNvSpPr>
            <a:spLocks noGrp="1"/>
          </p:cNvSpPr>
          <p:nvPr>
            <p:ph idx="1"/>
          </p:nvPr>
        </p:nvSpPr>
        <p:spPr/>
        <p:txBody>
          <a:bodyPr>
            <a:normAutofit fontScale="92500" lnSpcReduction="20000"/>
          </a:bodyPr>
          <a:lstStyle/>
          <a:p>
            <a:r>
              <a:rPr lang="en-CA" dirty="0"/>
              <a:t> </a:t>
            </a:r>
            <a:r>
              <a:rPr lang="en-US" dirty="0"/>
              <a:t> DCGANs are an extension of GANs that leverage convolutional neural networks (CNNs) for both the generator and discriminator architectures.</a:t>
            </a:r>
          </a:p>
          <a:p>
            <a:r>
              <a:rPr lang="en-US" dirty="0"/>
              <a:t>  CNNs are well-suited for image-related tasks, as they excel at capturing spatial patterns and hierarchies.</a:t>
            </a:r>
          </a:p>
          <a:p>
            <a:r>
              <a:rPr lang="en-US" dirty="0"/>
              <a:t>  The generator network in DCGAN consists of convolutional layers followed by </a:t>
            </a:r>
            <a:r>
              <a:rPr lang="en-US" dirty="0" err="1"/>
              <a:t>upsampling</a:t>
            </a:r>
            <a:r>
              <a:rPr lang="en-US" dirty="0"/>
              <a:t> layers (such as transposed convolutions) to generate high-resolution data from random noise.</a:t>
            </a:r>
          </a:p>
          <a:p>
            <a:r>
              <a:rPr lang="en-US" dirty="0"/>
              <a:t>  The discriminator network, which is a CNN-based classifier, receives input images and performs convolutional operations to classify them as real or fake.</a:t>
            </a:r>
          </a:p>
          <a:p>
            <a:r>
              <a:rPr lang="en-US" dirty="0"/>
              <a:t>  DCGANs have several architectural guidelines to enhance stability and improve training, such as using convolutional and transpose convolutional layers, using batch normalization, avoiding fully connected layers, and employing appropriate activation functions (e.g., </a:t>
            </a:r>
            <a:r>
              <a:rPr lang="en-US" dirty="0" err="1"/>
              <a:t>LeakyReLU</a:t>
            </a:r>
            <a:r>
              <a:rPr lang="en-US" dirty="0"/>
              <a:t>).</a:t>
            </a:r>
          </a:p>
          <a:p>
            <a:r>
              <a:rPr lang="en-US" dirty="0"/>
              <a:t>  DCGANs have shown remarkable success in generating realistic images by capturing intricate details, textures, and global coherence.</a:t>
            </a:r>
            <a:endParaRPr lang="en-CA" dirty="0"/>
          </a:p>
        </p:txBody>
      </p:sp>
      <p:sp>
        <p:nvSpPr>
          <p:cNvPr id="4" name="Footer Placeholder 3">
            <a:extLst>
              <a:ext uri="{FF2B5EF4-FFF2-40B4-BE49-F238E27FC236}">
                <a16:creationId xmlns:a16="http://schemas.microsoft.com/office/drawing/2014/main" id="{5EAF2C5A-5E82-A04A-1420-71EAA0775C1D}"/>
              </a:ext>
            </a:extLst>
          </p:cNvPr>
          <p:cNvSpPr>
            <a:spLocks noGrp="1"/>
          </p:cNvSpPr>
          <p:nvPr>
            <p:ph type="ftr" sz="quarter" idx="11"/>
          </p:nvPr>
        </p:nvSpPr>
        <p:spPr/>
        <p:txBody>
          <a:bodyPr/>
          <a:lstStyle/>
          <a:p>
            <a:r>
              <a:rPr lang="en-US"/>
              <a:t>© Copyright Omar Altrad, PhD, PMP, P.Eng</a:t>
            </a:r>
          </a:p>
        </p:txBody>
      </p:sp>
    </p:spTree>
    <p:extLst>
      <p:ext uri="{BB962C8B-B14F-4D97-AF65-F5344CB8AC3E}">
        <p14:creationId xmlns:p14="http://schemas.microsoft.com/office/powerpoint/2010/main" val="891928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05396-80BE-23C7-4524-F7FA0A86E4EE}"/>
              </a:ext>
            </a:extLst>
          </p:cNvPr>
          <p:cNvSpPr>
            <a:spLocks noGrp="1"/>
          </p:cNvSpPr>
          <p:nvPr>
            <p:ph type="title"/>
          </p:nvPr>
        </p:nvSpPr>
        <p:spPr/>
        <p:txBody>
          <a:bodyPr/>
          <a:lstStyle/>
          <a:p>
            <a:r>
              <a:rPr lang="en-CA" dirty="0"/>
              <a:t>Deep Convolutional GANs:</a:t>
            </a:r>
          </a:p>
        </p:txBody>
      </p:sp>
      <p:pic>
        <p:nvPicPr>
          <p:cNvPr id="5" name="Content Placeholder 4">
            <a:extLst>
              <a:ext uri="{FF2B5EF4-FFF2-40B4-BE49-F238E27FC236}">
                <a16:creationId xmlns:a16="http://schemas.microsoft.com/office/drawing/2014/main" id="{A63C40DE-02EB-A4FF-0AA7-BDB490F686A9}"/>
              </a:ext>
            </a:extLst>
          </p:cNvPr>
          <p:cNvPicPr>
            <a:picLocks noGrp="1" noChangeAspect="1"/>
          </p:cNvPicPr>
          <p:nvPr>
            <p:ph idx="1"/>
          </p:nvPr>
        </p:nvPicPr>
        <p:blipFill>
          <a:blip r:embed="rId2"/>
          <a:stretch>
            <a:fillRect/>
          </a:stretch>
        </p:blipFill>
        <p:spPr>
          <a:xfrm>
            <a:off x="1141631" y="1219200"/>
            <a:ext cx="9969063" cy="4552950"/>
          </a:xfrm>
          <a:prstGeom prst="rect">
            <a:avLst/>
          </a:prstGeom>
        </p:spPr>
      </p:pic>
      <p:sp>
        <p:nvSpPr>
          <p:cNvPr id="4" name="Footer Placeholder 3">
            <a:extLst>
              <a:ext uri="{FF2B5EF4-FFF2-40B4-BE49-F238E27FC236}">
                <a16:creationId xmlns:a16="http://schemas.microsoft.com/office/drawing/2014/main" id="{B2422402-6660-5FC7-DBBC-3BEB96BC051B}"/>
              </a:ext>
            </a:extLst>
          </p:cNvPr>
          <p:cNvSpPr>
            <a:spLocks noGrp="1"/>
          </p:cNvSpPr>
          <p:nvPr>
            <p:ph type="ftr" sz="quarter" idx="11"/>
          </p:nvPr>
        </p:nvSpPr>
        <p:spPr/>
        <p:txBody>
          <a:bodyPr/>
          <a:lstStyle/>
          <a:p>
            <a:r>
              <a:rPr lang="en-US"/>
              <a:t>© Copyright Omar Altrad, PhD, PMP, P.Eng</a:t>
            </a:r>
          </a:p>
        </p:txBody>
      </p:sp>
    </p:spTree>
    <p:extLst>
      <p:ext uri="{BB962C8B-B14F-4D97-AF65-F5344CB8AC3E}">
        <p14:creationId xmlns:p14="http://schemas.microsoft.com/office/powerpoint/2010/main" val="3625548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ADA34-22F7-B13C-92A4-6674C0FAF605}"/>
              </a:ext>
            </a:extLst>
          </p:cNvPr>
          <p:cNvSpPr>
            <a:spLocks noGrp="1"/>
          </p:cNvSpPr>
          <p:nvPr>
            <p:ph type="title"/>
          </p:nvPr>
        </p:nvSpPr>
        <p:spPr/>
        <p:txBody>
          <a:bodyPr/>
          <a:lstStyle/>
          <a:p>
            <a:r>
              <a:rPr lang="en-CA" dirty="0"/>
              <a:t>Advantages of DCGANs:</a:t>
            </a:r>
          </a:p>
        </p:txBody>
      </p:sp>
      <p:sp>
        <p:nvSpPr>
          <p:cNvPr id="3" name="Content Placeholder 2">
            <a:extLst>
              <a:ext uri="{FF2B5EF4-FFF2-40B4-BE49-F238E27FC236}">
                <a16:creationId xmlns:a16="http://schemas.microsoft.com/office/drawing/2014/main" id="{7B0552CB-097E-D7EC-F578-301BD0EF760B}"/>
              </a:ext>
            </a:extLst>
          </p:cNvPr>
          <p:cNvSpPr>
            <a:spLocks noGrp="1"/>
          </p:cNvSpPr>
          <p:nvPr>
            <p:ph idx="1"/>
          </p:nvPr>
        </p:nvSpPr>
        <p:spPr>
          <a:xfrm>
            <a:off x="1097280" y="1219869"/>
            <a:ext cx="10058400" cy="4944957"/>
          </a:xfrm>
        </p:spPr>
        <p:txBody>
          <a:bodyPr>
            <a:normAutofit/>
          </a:bodyPr>
          <a:lstStyle/>
          <a:p>
            <a:r>
              <a:rPr lang="en-CA" sz="2200" dirty="0"/>
              <a:t> </a:t>
            </a:r>
            <a:r>
              <a:rPr lang="en-US" sz="2200" dirty="0"/>
              <a:t>DCGANs allow the generation of highly realistic and high-resolution images.</a:t>
            </a:r>
          </a:p>
          <a:p>
            <a:r>
              <a:rPr lang="en-US" sz="2200" dirty="0"/>
              <a:t>By using convolutional layers, DCGANs can learn and capture spatial features and patterns effectively.</a:t>
            </a:r>
          </a:p>
          <a:p>
            <a:r>
              <a:rPr lang="en-US" sz="2200" dirty="0"/>
              <a:t>DCGANs leverage the power of deep learning and CNNs to generate images with fine details and structures.</a:t>
            </a:r>
          </a:p>
          <a:p>
            <a:r>
              <a:rPr lang="en-US" sz="2200" dirty="0"/>
              <a:t>They can learn and generate diverse samples, enabling the exploration of different styles and variations in the generated data.</a:t>
            </a:r>
          </a:p>
          <a:p>
            <a:r>
              <a:rPr lang="en-US" sz="2200" dirty="0"/>
              <a:t> In summary, DCGANs combine the power of GANs and convolutional neural networks to generate high-quality images. They have demonstrated exceptional performance in various image-related tasks, opening up possibilities for creative applications and advancing the field of generative modeling.</a:t>
            </a:r>
          </a:p>
          <a:p>
            <a:endParaRPr lang="en-CA" dirty="0"/>
          </a:p>
        </p:txBody>
      </p:sp>
      <p:sp>
        <p:nvSpPr>
          <p:cNvPr id="4" name="Footer Placeholder 3">
            <a:extLst>
              <a:ext uri="{FF2B5EF4-FFF2-40B4-BE49-F238E27FC236}">
                <a16:creationId xmlns:a16="http://schemas.microsoft.com/office/drawing/2014/main" id="{94F1C112-6B7C-B787-BBB8-118D841E2BA6}"/>
              </a:ext>
            </a:extLst>
          </p:cNvPr>
          <p:cNvSpPr>
            <a:spLocks noGrp="1"/>
          </p:cNvSpPr>
          <p:nvPr>
            <p:ph type="ftr" sz="quarter" idx="11"/>
          </p:nvPr>
        </p:nvSpPr>
        <p:spPr/>
        <p:txBody>
          <a:bodyPr/>
          <a:lstStyle/>
          <a:p>
            <a:r>
              <a:rPr lang="en-US"/>
              <a:t>© Copyright Omar Altrad, PhD, PMP, P.Eng</a:t>
            </a:r>
          </a:p>
        </p:txBody>
      </p:sp>
    </p:spTree>
    <p:extLst>
      <p:ext uri="{BB962C8B-B14F-4D97-AF65-F5344CB8AC3E}">
        <p14:creationId xmlns:p14="http://schemas.microsoft.com/office/powerpoint/2010/main" val="3696206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4F6EA-F45F-E482-EB00-1FAB2D67DA80}"/>
              </a:ext>
            </a:extLst>
          </p:cNvPr>
          <p:cNvSpPr>
            <a:spLocks noGrp="1"/>
          </p:cNvSpPr>
          <p:nvPr>
            <p:ph type="title"/>
          </p:nvPr>
        </p:nvSpPr>
        <p:spPr/>
        <p:txBody>
          <a:bodyPr>
            <a:noAutofit/>
          </a:bodyPr>
          <a:lstStyle/>
          <a:p>
            <a:r>
              <a:rPr lang="en-US" sz="3600" dirty="0"/>
              <a:t>Applications of DCGANs:</a:t>
            </a:r>
            <a:endParaRPr lang="en-CA" sz="3600" dirty="0"/>
          </a:p>
        </p:txBody>
      </p:sp>
      <p:sp>
        <p:nvSpPr>
          <p:cNvPr id="4" name="Footer Placeholder 3">
            <a:extLst>
              <a:ext uri="{FF2B5EF4-FFF2-40B4-BE49-F238E27FC236}">
                <a16:creationId xmlns:a16="http://schemas.microsoft.com/office/drawing/2014/main" id="{696F3784-6EFC-D9A0-5D12-9D140BD91608}"/>
              </a:ext>
            </a:extLst>
          </p:cNvPr>
          <p:cNvSpPr>
            <a:spLocks noGrp="1"/>
          </p:cNvSpPr>
          <p:nvPr>
            <p:ph type="ftr" sz="quarter" idx="11"/>
          </p:nvPr>
        </p:nvSpPr>
        <p:spPr/>
        <p:txBody>
          <a:bodyPr/>
          <a:lstStyle/>
          <a:p>
            <a:r>
              <a:rPr lang="en-US"/>
              <a:t>© Copyright Omar Altrad, PhD, PMP, P.Eng</a:t>
            </a:r>
          </a:p>
        </p:txBody>
      </p:sp>
      <p:sp>
        <p:nvSpPr>
          <p:cNvPr id="10" name="Rectangle: Rounded Corners 9">
            <a:extLst>
              <a:ext uri="{FF2B5EF4-FFF2-40B4-BE49-F238E27FC236}">
                <a16:creationId xmlns:a16="http://schemas.microsoft.com/office/drawing/2014/main" id="{55F414A1-E11C-814C-9575-34D23C9EA246}"/>
              </a:ext>
            </a:extLst>
          </p:cNvPr>
          <p:cNvSpPr/>
          <p:nvPr/>
        </p:nvSpPr>
        <p:spPr>
          <a:xfrm>
            <a:off x="1178562" y="1138798"/>
            <a:ext cx="2799723" cy="972000"/>
          </a:xfrm>
          <a:prstGeom prst="roundRect">
            <a:avLst/>
          </a:prstGeom>
          <a:solidFill>
            <a:srgbClr val="4C8444"/>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sz="2000" b="1" dirty="0">
                <a:solidFill>
                  <a:schemeClr val="bg1"/>
                </a:solidFill>
              </a:rPr>
              <a:t>Image synthesis : </a:t>
            </a:r>
            <a:endParaRPr lang="en-CA" sz="2000" b="1" dirty="0">
              <a:solidFill>
                <a:schemeClr val="bg1"/>
              </a:solidFill>
            </a:endParaRPr>
          </a:p>
        </p:txBody>
      </p:sp>
      <p:sp>
        <p:nvSpPr>
          <p:cNvPr id="11" name="Rectangle: Rounded Corners 10">
            <a:extLst>
              <a:ext uri="{FF2B5EF4-FFF2-40B4-BE49-F238E27FC236}">
                <a16:creationId xmlns:a16="http://schemas.microsoft.com/office/drawing/2014/main" id="{5B067D1F-369B-EE02-6942-A14246FD91E6}"/>
              </a:ext>
            </a:extLst>
          </p:cNvPr>
          <p:cNvSpPr/>
          <p:nvPr/>
        </p:nvSpPr>
        <p:spPr>
          <a:xfrm>
            <a:off x="1178561" y="2170506"/>
            <a:ext cx="2799723" cy="972000"/>
          </a:xfrm>
          <a:prstGeom prst="roundRect">
            <a:avLst/>
          </a:prstGeom>
          <a:solidFill>
            <a:srgbClr val="4C8444"/>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sz="2000" b="1" dirty="0"/>
              <a:t>Data augmentation: </a:t>
            </a:r>
            <a:endParaRPr lang="en-CA" sz="2000" b="1" dirty="0">
              <a:solidFill>
                <a:schemeClr val="bg1"/>
              </a:solidFill>
            </a:endParaRPr>
          </a:p>
        </p:txBody>
      </p:sp>
      <p:sp>
        <p:nvSpPr>
          <p:cNvPr id="13" name="Rectangle 12">
            <a:extLst>
              <a:ext uri="{FF2B5EF4-FFF2-40B4-BE49-F238E27FC236}">
                <a16:creationId xmlns:a16="http://schemas.microsoft.com/office/drawing/2014/main" id="{31D2BC88-1635-F520-0931-06000BDB58D6}"/>
              </a:ext>
            </a:extLst>
          </p:cNvPr>
          <p:cNvSpPr/>
          <p:nvPr/>
        </p:nvSpPr>
        <p:spPr>
          <a:xfrm>
            <a:off x="3795703" y="1138798"/>
            <a:ext cx="7217735" cy="9720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000" dirty="0">
                <a:solidFill>
                  <a:schemeClr val="tx1"/>
                </a:solidFill>
              </a:rPr>
              <a:t>DCGANs can generate synthetic images, which find applications in art, design, and entertainment.</a:t>
            </a:r>
          </a:p>
        </p:txBody>
      </p:sp>
      <p:sp>
        <p:nvSpPr>
          <p:cNvPr id="14" name="Rectangle 13">
            <a:extLst>
              <a:ext uri="{FF2B5EF4-FFF2-40B4-BE49-F238E27FC236}">
                <a16:creationId xmlns:a16="http://schemas.microsoft.com/office/drawing/2014/main" id="{10503B73-EAB9-BF93-90EE-EFDA2F3C79B2}"/>
              </a:ext>
            </a:extLst>
          </p:cNvPr>
          <p:cNvSpPr/>
          <p:nvPr/>
        </p:nvSpPr>
        <p:spPr>
          <a:xfrm>
            <a:off x="3824559" y="2191209"/>
            <a:ext cx="7217736" cy="9328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000" dirty="0">
                <a:solidFill>
                  <a:schemeClr val="tx1"/>
                </a:solidFill>
              </a:rPr>
              <a:t>DCGANs can be used to create additional training data to improve the performance of other computer vision models.</a:t>
            </a:r>
          </a:p>
        </p:txBody>
      </p:sp>
      <p:sp>
        <p:nvSpPr>
          <p:cNvPr id="3" name="Rectangle: Rounded Corners 2">
            <a:extLst>
              <a:ext uri="{FF2B5EF4-FFF2-40B4-BE49-F238E27FC236}">
                <a16:creationId xmlns:a16="http://schemas.microsoft.com/office/drawing/2014/main" id="{A6F6D08B-93DC-76ED-EB6A-AA732B0D066D}"/>
              </a:ext>
            </a:extLst>
          </p:cNvPr>
          <p:cNvSpPr/>
          <p:nvPr/>
        </p:nvSpPr>
        <p:spPr>
          <a:xfrm>
            <a:off x="1178560" y="3208168"/>
            <a:ext cx="2799723" cy="972000"/>
          </a:xfrm>
          <a:prstGeom prst="roundRect">
            <a:avLst/>
          </a:prstGeom>
          <a:solidFill>
            <a:srgbClr val="4C8444"/>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sz="2000" b="1" dirty="0"/>
              <a:t>Style transfer:</a:t>
            </a:r>
            <a:endParaRPr lang="en-CA" sz="2000" b="1" dirty="0">
              <a:solidFill>
                <a:schemeClr val="bg1"/>
              </a:solidFill>
            </a:endParaRPr>
          </a:p>
        </p:txBody>
      </p:sp>
      <p:sp>
        <p:nvSpPr>
          <p:cNvPr id="5" name="Rectangle 4">
            <a:extLst>
              <a:ext uri="{FF2B5EF4-FFF2-40B4-BE49-F238E27FC236}">
                <a16:creationId xmlns:a16="http://schemas.microsoft.com/office/drawing/2014/main" id="{1361EF3F-09B7-4240-1853-F9B8FA9767F8}"/>
              </a:ext>
            </a:extLst>
          </p:cNvPr>
          <p:cNvSpPr/>
          <p:nvPr/>
        </p:nvSpPr>
        <p:spPr>
          <a:xfrm>
            <a:off x="3824559" y="3219566"/>
            <a:ext cx="7217737" cy="9328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000" dirty="0">
                <a:solidFill>
                  <a:schemeClr val="tx1"/>
                </a:solidFill>
              </a:rPr>
              <a:t>DCGANs can learn and transfer artistic styles from one image to another.</a:t>
            </a:r>
          </a:p>
        </p:txBody>
      </p:sp>
      <p:sp>
        <p:nvSpPr>
          <p:cNvPr id="6" name="Rectangle: Rounded Corners 5">
            <a:extLst>
              <a:ext uri="{FF2B5EF4-FFF2-40B4-BE49-F238E27FC236}">
                <a16:creationId xmlns:a16="http://schemas.microsoft.com/office/drawing/2014/main" id="{D5054CD2-473A-DC8E-8A48-7D1A76A8EB3B}"/>
              </a:ext>
            </a:extLst>
          </p:cNvPr>
          <p:cNvSpPr/>
          <p:nvPr/>
        </p:nvSpPr>
        <p:spPr>
          <a:xfrm>
            <a:off x="1178560" y="4221445"/>
            <a:ext cx="2799723" cy="972000"/>
          </a:xfrm>
          <a:prstGeom prst="roundRect">
            <a:avLst/>
          </a:prstGeom>
          <a:solidFill>
            <a:srgbClr val="4C8444"/>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sz="2000" b="1" dirty="0">
                <a:solidFill>
                  <a:schemeClr val="bg1"/>
                </a:solidFill>
              </a:rPr>
              <a:t>Image editing: </a:t>
            </a:r>
            <a:endParaRPr lang="en-CA" sz="2000" b="1" dirty="0">
              <a:solidFill>
                <a:schemeClr val="bg1"/>
              </a:solidFill>
            </a:endParaRPr>
          </a:p>
        </p:txBody>
      </p:sp>
      <p:sp>
        <p:nvSpPr>
          <p:cNvPr id="7" name="Rectangle 6">
            <a:extLst>
              <a:ext uri="{FF2B5EF4-FFF2-40B4-BE49-F238E27FC236}">
                <a16:creationId xmlns:a16="http://schemas.microsoft.com/office/drawing/2014/main" id="{F7095340-5CA6-2592-5A98-8C93E553B3E5}"/>
              </a:ext>
            </a:extLst>
          </p:cNvPr>
          <p:cNvSpPr/>
          <p:nvPr/>
        </p:nvSpPr>
        <p:spPr>
          <a:xfrm>
            <a:off x="3824558" y="4242148"/>
            <a:ext cx="7217736" cy="9328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000" dirty="0">
                <a:solidFill>
                  <a:schemeClr val="tx1"/>
                </a:solidFill>
              </a:rPr>
              <a:t>DCGANs can help modify images by adding or removing specific features.</a:t>
            </a:r>
          </a:p>
        </p:txBody>
      </p:sp>
      <p:sp>
        <p:nvSpPr>
          <p:cNvPr id="8" name="Rectangle: Rounded Corners 7">
            <a:extLst>
              <a:ext uri="{FF2B5EF4-FFF2-40B4-BE49-F238E27FC236}">
                <a16:creationId xmlns:a16="http://schemas.microsoft.com/office/drawing/2014/main" id="{84C40544-D677-0217-54A9-6897D86C2C63}"/>
              </a:ext>
            </a:extLst>
          </p:cNvPr>
          <p:cNvSpPr/>
          <p:nvPr/>
        </p:nvSpPr>
        <p:spPr>
          <a:xfrm>
            <a:off x="1178559" y="5259107"/>
            <a:ext cx="2799723" cy="972000"/>
          </a:xfrm>
          <a:prstGeom prst="roundRect">
            <a:avLst/>
          </a:prstGeom>
          <a:solidFill>
            <a:srgbClr val="4C8444"/>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sz="2000" b="1" dirty="0">
                <a:solidFill>
                  <a:schemeClr val="bg1"/>
                </a:solidFill>
              </a:rPr>
              <a:t>Medical imaging:</a:t>
            </a:r>
            <a:endParaRPr lang="en-CA" sz="2000" b="1" dirty="0">
              <a:solidFill>
                <a:schemeClr val="bg1"/>
              </a:solidFill>
            </a:endParaRPr>
          </a:p>
        </p:txBody>
      </p:sp>
      <p:sp>
        <p:nvSpPr>
          <p:cNvPr id="9" name="Rectangle 8">
            <a:extLst>
              <a:ext uri="{FF2B5EF4-FFF2-40B4-BE49-F238E27FC236}">
                <a16:creationId xmlns:a16="http://schemas.microsoft.com/office/drawing/2014/main" id="{5F91264F-801E-FF97-E4EC-A9AA3EBBB105}"/>
              </a:ext>
            </a:extLst>
          </p:cNvPr>
          <p:cNvSpPr/>
          <p:nvPr/>
        </p:nvSpPr>
        <p:spPr>
          <a:xfrm>
            <a:off x="3824558" y="5270505"/>
            <a:ext cx="7217737" cy="9328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000" dirty="0">
                <a:solidFill>
                  <a:schemeClr val="tx1"/>
                </a:solidFill>
              </a:rPr>
              <a:t>DCGANs can generate synthetic medical images for research, training, or data privacy purposes.</a:t>
            </a:r>
          </a:p>
        </p:txBody>
      </p:sp>
    </p:spTree>
    <p:extLst>
      <p:ext uri="{BB962C8B-B14F-4D97-AF65-F5344CB8AC3E}">
        <p14:creationId xmlns:p14="http://schemas.microsoft.com/office/powerpoint/2010/main" val="1728998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0-#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0-#ppt_w/2"/>
                                          </p:val>
                                        </p:tav>
                                        <p:tav tm="100000">
                                          <p:val>
                                            <p:strVal val="#ppt_x"/>
                                          </p:val>
                                        </p:tav>
                                      </p:tavLst>
                                    </p:anim>
                                    <p:anim calcmode="lin" valueType="num">
                                      <p:cBhvr additive="base">
                                        <p:cTn id="22"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fill="hold"/>
                                        <p:tgtEl>
                                          <p:spTgt spid="3"/>
                                        </p:tgtEl>
                                        <p:attrNameLst>
                                          <p:attrName>ppt_x</p:attrName>
                                        </p:attrNameLst>
                                      </p:cBhvr>
                                      <p:tavLst>
                                        <p:tav tm="0">
                                          <p:val>
                                            <p:strVal val="0-#ppt_w/2"/>
                                          </p:val>
                                        </p:tav>
                                        <p:tav tm="100000">
                                          <p:val>
                                            <p:strVal val="#ppt_x"/>
                                          </p:val>
                                        </p:tav>
                                      </p:tavLst>
                                    </p:anim>
                                    <p:anim calcmode="lin" valueType="num">
                                      <p:cBhvr additive="base">
                                        <p:cTn id="28" dur="500" fill="hold"/>
                                        <p:tgtEl>
                                          <p:spTgt spid="3"/>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0-#ppt_w/2"/>
                                          </p:val>
                                        </p:tav>
                                        <p:tav tm="100000">
                                          <p:val>
                                            <p:strVal val="#ppt_x"/>
                                          </p:val>
                                        </p:tav>
                                      </p:tavLst>
                                    </p:anim>
                                    <p:anim calcmode="lin" valueType="num">
                                      <p:cBhvr additive="base">
                                        <p:cTn id="3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0-#ppt_w/2"/>
                                          </p:val>
                                        </p:tav>
                                        <p:tav tm="100000">
                                          <p:val>
                                            <p:strVal val="#ppt_x"/>
                                          </p:val>
                                        </p:tav>
                                      </p:tavLst>
                                    </p:anim>
                                    <p:anim calcmode="lin" valueType="num">
                                      <p:cBhvr additive="base">
                                        <p:cTn id="38" dur="500" fill="hold"/>
                                        <p:tgtEl>
                                          <p:spTgt spid="6"/>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additive="base">
                                        <p:cTn id="41" dur="500" fill="hold"/>
                                        <p:tgtEl>
                                          <p:spTgt spid="7"/>
                                        </p:tgtEl>
                                        <p:attrNameLst>
                                          <p:attrName>ppt_x</p:attrName>
                                        </p:attrNameLst>
                                      </p:cBhvr>
                                      <p:tavLst>
                                        <p:tav tm="0">
                                          <p:val>
                                            <p:strVal val="0-#ppt_w/2"/>
                                          </p:val>
                                        </p:tav>
                                        <p:tav tm="100000">
                                          <p:val>
                                            <p:strVal val="#ppt_x"/>
                                          </p:val>
                                        </p:tav>
                                      </p:tavLst>
                                    </p:anim>
                                    <p:anim calcmode="lin" valueType="num">
                                      <p:cBhvr additive="base">
                                        <p:cTn id="42"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 calcmode="lin" valueType="num">
                                      <p:cBhvr additive="base">
                                        <p:cTn id="47" dur="500" fill="hold"/>
                                        <p:tgtEl>
                                          <p:spTgt spid="8"/>
                                        </p:tgtEl>
                                        <p:attrNameLst>
                                          <p:attrName>ppt_x</p:attrName>
                                        </p:attrNameLst>
                                      </p:cBhvr>
                                      <p:tavLst>
                                        <p:tav tm="0">
                                          <p:val>
                                            <p:strVal val="0-#ppt_w/2"/>
                                          </p:val>
                                        </p:tav>
                                        <p:tav tm="100000">
                                          <p:val>
                                            <p:strVal val="#ppt_x"/>
                                          </p:val>
                                        </p:tav>
                                      </p:tavLst>
                                    </p:anim>
                                    <p:anim calcmode="lin" valueType="num">
                                      <p:cBhvr additive="base">
                                        <p:cTn id="48" dur="500" fill="hold"/>
                                        <p:tgtEl>
                                          <p:spTgt spid="8"/>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anim calcmode="lin" valueType="num">
                                      <p:cBhvr additive="base">
                                        <p:cTn id="51" dur="500" fill="hold"/>
                                        <p:tgtEl>
                                          <p:spTgt spid="9"/>
                                        </p:tgtEl>
                                        <p:attrNameLst>
                                          <p:attrName>ppt_x</p:attrName>
                                        </p:attrNameLst>
                                      </p:cBhvr>
                                      <p:tavLst>
                                        <p:tav tm="0">
                                          <p:val>
                                            <p:strVal val="0-#ppt_w/2"/>
                                          </p:val>
                                        </p:tav>
                                        <p:tav tm="100000">
                                          <p:val>
                                            <p:strVal val="#ppt_x"/>
                                          </p:val>
                                        </p:tav>
                                      </p:tavLst>
                                    </p:anim>
                                    <p:anim calcmode="lin" valueType="num">
                                      <p:cBhvr additive="base">
                                        <p:cTn id="52"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P spid="14" grpId="0" animBg="1"/>
      <p:bldP spid="3" grpId="0" animBg="1"/>
      <p:bldP spid="5" grpId="0" animBg="1"/>
      <p:bldP spid="6" grpId="0" animBg="1"/>
      <p:bldP spid="7" grpId="0" animBg="1"/>
      <p:bldP spid="8" grpId="0" animBg="1"/>
      <p:bldP spid="9" grpId="0" animBg="1"/>
    </p:bldLst>
  </p:timing>
</p:sld>
</file>

<file path=ppt/theme/theme1.xml><?xml version="1.0" encoding="utf-8"?>
<a:theme xmlns:a="http://schemas.openxmlformats.org/drawingml/2006/main" name="Theme2">
  <a:themeElements>
    <a:clrScheme name="Custom 15">
      <a:dk1>
        <a:srgbClr val="080808"/>
      </a:dk1>
      <a:lt1>
        <a:sysClr val="window" lastClr="FFFFFF"/>
      </a:lt1>
      <a:dk2>
        <a:srgbClr val="080808"/>
      </a:dk2>
      <a:lt2>
        <a:srgbClr val="BFBFBF"/>
      </a:lt2>
      <a:accent1>
        <a:srgbClr val="2F2F2F"/>
      </a:accent1>
      <a:accent2>
        <a:srgbClr val="DA291C"/>
      </a:accent2>
      <a:accent3>
        <a:srgbClr val="865640"/>
      </a:accent3>
      <a:accent4>
        <a:srgbClr val="9B8357"/>
      </a:accent4>
      <a:accent5>
        <a:srgbClr val="C2BC80"/>
      </a:accent5>
      <a:accent6>
        <a:srgbClr val="94A088"/>
      </a:accent6>
      <a:hlink>
        <a:srgbClr val="2998E3"/>
      </a:hlink>
      <a:folHlink>
        <a:srgbClr val="1773B1"/>
      </a:folHlink>
    </a:clrScheme>
    <a:fontScheme name="Lato">
      <a:majorFont>
        <a:latin typeface="Lato"/>
        <a:ea typeface=""/>
        <a:cs typeface=""/>
      </a:majorFont>
      <a:minorFont>
        <a:latin typeface="Arial"/>
        <a:ea typeface=""/>
        <a:cs typeface=""/>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heme2" id="{73B7F08F-E043-44AC-B201-10F61D404D20}" vid="{99CDD893-7676-4F1E-856F-52AB0541606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D21CBBCDDCC1048AD1D90687795FA6F" ma:contentTypeVersion="3" ma:contentTypeDescription="Create a new document." ma:contentTypeScope="" ma:versionID="658d5d9c526a0b8047ac180152cbc2cc">
  <xsd:schema xmlns:xsd="http://www.w3.org/2001/XMLSchema" xmlns:xs="http://www.w3.org/2001/XMLSchema" xmlns:p="http://schemas.microsoft.com/office/2006/metadata/properties" xmlns:ns2="beaa9621-5f50-4ca0-a28f-59c6e62b4aa4" targetNamespace="http://schemas.microsoft.com/office/2006/metadata/properties" ma:root="true" ma:fieldsID="bc4a64d91878c84784db8aed4cf4bf8e" ns2:_="">
    <xsd:import namespace="beaa9621-5f50-4ca0-a28f-59c6e62b4aa4"/>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aa9621-5f50-4ca0-a28f-59c6e62b4a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1542C30-474D-4660-91C2-0A32D97DC690}"/>
</file>

<file path=customXml/itemProps2.xml><?xml version="1.0" encoding="utf-8"?>
<ds:datastoreItem xmlns:ds="http://schemas.openxmlformats.org/officeDocument/2006/customXml" ds:itemID="{6C0E4B2C-1847-4EDD-8F43-F49E8789B9A0}"/>
</file>

<file path=customXml/itemProps3.xml><?xml version="1.0" encoding="utf-8"?>
<ds:datastoreItem xmlns:ds="http://schemas.openxmlformats.org/officeDocument/2006/customXml" ds:itemID="{19202FB4-13AB-4E29-9E4B-ABEA2B2ECDDD}"/>
</file>

<file path=docProps/app.xml><?xml version="1.0" encoding="utf-8"?>
<Properties xmlns="http://schemas.openxmlformats.org/officeDocument/2006/extended-properties" xmlns:vt="http://schemas.openxmlformats.org/officeDocument/2006/docPropsVTypes">
  <TotalTime>11512</TotalTime>
  <Words>1512</Words>
  <Application>Microsoft Office PowerPoint</Application>
  <PresentationFormat>Widescreen</PresentationFormat>
  <Paragraphs>141</Paragraphs>
  <Slides>15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Lato</vt:lpstr>
      <vt:lpstr>Wingdings</vt:lpstr>
      <vt:lpstr>Theme2</vt:lpstr>
      <vt:lpstr>PowerPoint Presentation</vt:lpstr>
      <vt:lpstr>PowerPoint Presentation</vt:lpstr>
      <vt:lpstr>Intended Learning Objectives:</vt:lpstr>
      <vt:lpstr>Introduction to Generative Adversarial Networks</vt:lpstr>
      <vt:lpstr>Introduction to Generative Adversarial Networks:</vt:lpstr>
      <vt:lpstr>Deep Convolutional GANs (DCGANs):</vt:lpstr>
      <vt:lpstr>Deep Convolutional GANs:</vt:lpstr>
      <vt:lpstr>Advantages of DCGANs:</vt:lpstr>
      <vt:lpstr>Applications of DCGANs:</vt:lpstr>
      <vt:lpstr>Applied Example: </vt:lpstr>
      <vt:lpstr>Applied Example: </vt:lpstr>
      <vt:lpstr>Applied Example: </vt:lpstr>
      <vt:lpstr>Applied Example: </vt:lpstr>
      <vt:lpstr>Applied Example: </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2021</dc:title>
  <dc:creator>Omar Altrad</dc:creator>
  <cp:lastModifiedBy>Omar Al-Trad</cp:lastModifiedBy>
  <cp:revision>512</cp:revision>
  <dcterms:created xsi:type="dcterms:W3CDTF">2020-12-31T11:30:57Z</dcterms:created>
  <dcterms:modified xsi:type="dcterms:W3CDTF">2023-07-04T18:51:27Z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0x0101002D21CBBCDDCC1048AD1D90687795FA6F</vt:lpwstr>
  </property>
</Properties>
</file>