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diagrams/data2.xml" ContentType="application/vnd.openxmlformats-officedocument.drawingml.diagramData+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5.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colors2.xml" ContentType="application/vnd.openxmlformats-officedocument.drawingml.diagramColors+xml"/>
  <Override PartName="/ppt/diagrams/drawing2.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notesMasterIdLst>
    <p:notesMasterId r:id="rId15"/>
  </p:notesMasterIdLst>
  <p:handoutMasterIdLst>
    <p:handoutMasterId r:id="rId16"/>
  </p:handoutMasterIdLst>
  <p:sldIdLst>
    <p:sldId id="1869" r:id="rId2"/>
    <p:sldId id="1817" r:id="rId3"/>
    <p:sldId id="1829" r:id="rId4"/>
    <p:sldId id="1881" r:id="rId5"/>
    <p:sldId id="1878" r:id="rId6"/>
    <p:sldId id="1882" r:id="rId7"/>
    <p:sldId id="1836" r:id="rId8"/>
    <p:sldId id="1883" r:id="rId9"/>
    <p:sldId id="1889" r:id="rId10"/>
    <p:sldId id="1890" r:id="rId11"/>
    <p:sldId id="1891" r:id="rId12"/>
    <p:sldId id="1884" r:id="rId13"/>
    <p:sldId id="185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8444"/>
    <a:srgbClr val="0099FF"/>
    <a:srgbClr val="FFFFB9"/>
    <a:srgbClr val="007033"/>
    <a:srgbClr val="00CCFF"/>
    <a:srgbClr val="66CCFF"/>
    <a:srgbClr val="33CCFF"/>
    <a:srgbClr val="00823B"/>
    <a:srgbClr val="13D8ED"/>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85714" autoAdjust="0"/>
  </p:normalViewPr>
  <p:slideViewPr>
    <p:cSldViewPr snapToGrid="0">
      <p:cViewPr>
        <p:scale>
          <a:sx n="91" d="100"/>
          <a:sy n="91" d="100"/>
        </p:scale>
        <p:origin x="1224" y="84"/>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AC9D4E-EA2E-4A14-96C4-ABD4AD878C4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CA"/>
        </a:p>
      </dgm:t>
    </dgm:pt>
    <dgm:pt modelId="{4CD760F2-BC54-4878-B0E7-0913EF7BA3F2}">
      <dgm:prSet phldrT="[Text]" custT="1"/>
      <dgm:spPr>
        <a:solidFill>
          <a:srgbClr val="4C8444"/>
        </a:solidFill>
      </dgm:spPr>
      <dgm:t>
        <a:bodyPr/>
        <a:lstStyle/>
        <a:p>
          <a:r>
            <a:rPr lang="en-US" sz="2000" b="1" dirty="0">
              <a:solidFill>
                <a:schemeClr val="bg1"/>
              </a:solidFill>
              <a:latin typeface="Arial"/>
              <a:ea typeface="+mn-ea"/>
              <a:cs typeface="+mn-cs"/>
            </a:rPr>
            <a:t>Finance and stock market analysis: </a:t>
          </a:r>
          <a:endParaRPr lang="en-CA" sz="2400" b="1" dirty="0">
            <a:solidFill>
              <a:schemeClr val="bg1"/>
            </a:solidFill>
          </a:endParaRPr>
        </a:p>
      </dgm:t>
    </dgm:pt>
    <dgm:pt modelId="{DC2993F6-E4B7-474C-A245-06EBFB68492D}" type="parTrans" cxnId="{D4866C09-F621-40D4-87A1-247EC4B2F186}">
      <dgm:prSet/>
      <dgm:spPr/>
      <dgm:t>
        <a:bodyPr/>
        <a:lstStyle/>
        <a:p>
          <a:endParaRPr lang="en-CA"/>
        </a:p>
      </dgm:t>
    </dgm:pt>
    <dgm:pt modelId="{86FC841C-B817-4C4B-ABC5-67D7F5B470FB}" type="sibTrans" cxnId="{D4866C09-F621-40D4-87A1-247EC4B2F186}">
      <dgm:prSet/>
      <dgm:spPr/>
      <dgm:t>
        <a:bodyPr/>
        <a:lstStyle/>
        <a:p>
          <a:endParaRPr lang="en-CA"/>
        </a:p>
      </dgm:t>
    </dgm:pt>
    <dgm:pt modelId="{666C3A7B-27A4-425F-B1AF-27D4830ADF6C}">
      <dgm:prSet custT="1"/>
      <dgm:spPr>
        <a:solidFill>
          <a:srgbClr val="4C8444"/>
        </a:solidFill>
        <a:ln w="15875" cap="flat" cmpd="sng" algn="ctr">
          <a:solidFill>
            <a:prstClr val="white">
              <a:hueOff val="0"/>
              <a:satOff val="0"/>
              <a:lumOff val="0"/>
              <a:alphaOff val="0"/>
            </a:prstClr>
          </a:solidFill>
          <a:prstDash val="solid"/>
        </a:ln>
        <a:effectLst/>
      </dgm:spPr>
      <dgm:t>
        <a:bodyPr spcFirstLastPara="0" vert="horz" wrap="square" lIns="262381" tIns="0" rIns="262381" bIns="0" numCol="1" spcCol="1270" anchor="ctr" anchorCtr="0"/>
        <a:lstStyle/>
        <a:p>
          <a:pPr marL="0" lvl="0" indent="0" algn="l" defTabSz="1066800">
            <a:lnSpc>
              <a:spcPct val="90000"/>
            </a:lnSpc>
            <a:spcBef>
              <a:spcPct val="0"/>
            </a:spcBef>
            <a:spcAft>
              <a:spcPct val="35000"/>
            </a:spcAft>
            <a:buNone/>
          </a:pPr>
          <a:r>
            <a:rPr lang="en-CA" sz="2000" b="1" kern="1200" dirty="0">
              <a:solidFill>
                <a:prstClr val="white"/>
              </a:solidFill>
              <a:latin typeface="Arial"/>
              <a:ea typeface="+mn-ea"/>
              <a:cs typeface="+mn-cs"/>
            </a:rPr>
            <a:t>Healthcare and medical monitoring:</a:t>
          </a:r>
          <a:endParaRPr lang="en-US" sz="2000" b="1" kern="1200" dirty="0">
            <a:solidFill>
              <a:prstClr val="white"/>
            </a:solidFill>
            <a:latin typeface="Arial"/>
            <a:ea typeface="+mn-ea"/>
            <a:cs typeface="+mn-cs"/>
          </a:endParaRPr>
        </a:p>
      </dgm:t>
    </dgm:pt>
    <dgm:pt modelId="{E2793CD1-6D16-475A-97BB-4888A1C43BFF}" type="parTrans" cxnId="{DAB826A6-2E10-4B21-AA77-8A7DA86833AE}">
      <dgm:prSet/>
      <dgm:spPr/>
      <dgm:t>
        <a:bodyPr/>
        <a:lstStyle/>
        <a:p>
          <a:endParaRPr lang="en-CA"/>
        </a:p>
      </dgm:t>
    </dgm:pt>
    <dgm:pt modelId="{203E2EB7-F6B2-45ED-A0FD-B95B05BAC58D}" type="sibTrans" cxnId="{DAB826A6-2E10-4B21-AA77-8A7DA86833AE}">
      <dgm:prSet/>
      <dgm:spPr/>
      <dgm:t>
        <a:bodyPr/>
        <a:lstStyle/>
        <a:p>
          <a:endParaRPr lang="en-CA"/>
        </a:p>
      </dgm:t>
    </dgm:pt>
    <dgm:pt modelId="{FC5DDEC0-51C5-495B-9AB5-E61AA62AEADF}">
      <dgm:prSet phldrT="[Text]" custT="1"/>
      <dgm:spPr>
        <a:solidFill>
          <a:prstClr val="white">
            <a:alpha val="90000"/>
            <a:hueOff val="0"/>
            <a:satOff val="0"/>
            <a:lumOff val="0"/>
            <a:alphaOff val="0"/>
          </a:prstClr>
        </a:solidFill>
        <a:ln w="15875" cap="flat" cmpd="sng" algn="ctr">
          <a:solidFill>
            <a:srgbClr val="2F2F2F">
              <a:hueOff val="0"/>
              <a:satOff val="0"/>
              <a:lumOff val="0"/>
              <a:alphaOff val="0"/>
            </a:srgbClr>
          </a:solidFill>
          <a:prstDash val="solid"/>
        </a:ln>
        <a:effectLst/>
      </dgm:spPr>
      <dgm:t>
        <a:bodyPr spcFirstLastPara="0" vert="horz" wrap="square" lIns="769652" tIns="270764" rIns="769652" bIns="92456" numCol="1" spcCol="1270" anchor="t" anchorCtr="0"/>
        <a:lstStyle/>
        <a:p>
          <a:pPr marL="114300" lvl="1" indent="-114300" algn="l" defTabSz="577850">
            <a:lnSpc>
              <a:spcPct val="90000"/>
            </a:lnSpc>
            <a:spcBef>
              <a:spcPct val="0"/>
            </a:spcBef>
            <a:spcAft>
              <a:spcPct val="15000"/>
            </a:spcAft>
            <a:buChar char="•"/>
          </a:pPr>
          <a:r>
            <a:rPr lang="en-US" sz="1800" kern="1200" dirty="0">
              <a:solidFill>
                <a:srgbClr val="080808">
                  <a:hueOff val="0"/>
                  <a:satOff val="0"/>
                  <a:lumOff val="0"/>
                  <a:alphaOff val="0"/>
                </a:srgbClr>
              </a:solidFill>
              <a:latin typeface="Arial"/>
              <a:ea typeface="+mn-ea"/>
              <a:cs typeface="+mn-cs"/>
            </a:rPr>
            <a:t>Time series clustering is widely used in finance to analyze stock market data, identify groups of stocks with similar price or volatility patterns, and assist in portfolio management, risk assessment, and trading strategies.</a:t>
          </a:r>
          <a:endParaRPr lang="en-CA" sz="1800" kern="1200" dirty="0">
            <a:solidFill>
              <a:srgbClr val="080808">
                <a:hueOff val="0"/>
                <a:satOff val="0"/>
                <a:lumOff val="0"/>
                <a:alphaOff val="0"/>
              </a:srgbClr>
            </a:solidFill>
            <a:latin typeface="Arial"/>
            <a:ea typeface="+mn-ea"/>
            <a:cs typeface="+mn-cs"/>
          </a:endParaRPr>
        </a:p>
      </dgm:t>
    </dgm:pt>
    <dgm:pt modelId="{76FA58D2-8922-439D-AD3F-ACF9F44EDE37}" type="parTrans" cxnId="{449E1D48-8B76-43FE-ADBF-010D1D7969A2}">
      <dgm:prSet/>
      <dgm:spPr/>
      <dgm:t>
        <a:bodyPr/>
        <a:lstStyle/>
        <a:p>
          <a:endParaRPr lang="en-CA"/>
        </a:p>
      </dgm:t>
    </dgm:pt>
    <dgm:pt modelId="{CEA53A11-5075-447A-824A-7C9D72A7BC0C}" type="sibTrans" cxnId="{449E1D48-8B76-43FE-ADBF-010D1D7969A2}">
      <dgm:prSet/>
      <dgm:spPr/>
      <dgm:t>
        <a:bodyPr/>
        <a:lstStyle/>
        <a:p>
          <a:endParaRPr lang="en-CA"/>
        </a:p>
      </dgm:t>
    </dgm:pt>
    <dgm:pt modelId="{9E511C27-21D1-4DF2-9E15-945510FE9F9E}">
      <dgm:prSet custT="1"/>
      <dgm:spPr/>
      <dgm:t>
        <a:bodyPr/>
        <a:lstStyle/>
        <a:p>
          <a:r>
            <a:rPr lang="en-US" sz="1800" dirty="0"/>
            <a:t>Clustering time series data from patient monitoring systems can help identify patterns that indicate specific health conditions or disease progression. It can aid in early diagnosis, personalized treatment planning, and patient monitoring.</a:t>
          </a:r>
        </a:p>
      </dgm:t>
    </dgm:pt>
    <dgm:pt modelId="{780A2BF0-A503-4B36-B54A-1768462B8321}" type="parTrans" cxnId="{538D2975-C9CC-4717-B0FF-506F15F61C08}">
      <dgm:prSet/>
      <dgm:spPr/>
      <dgm:t>
        <a:bodyPr/>
        <a:lstStyle/>
        <a:p>
          <a:endParaRPr lang="en-CA"/>
        </a:p>
      </dgm:t>
    </dgm:pt>
    <dgm:pt modelId="{D30C1D2B-E896-4856-9359-53720E254EB1}" type="sibTrans" cxnId="{538D2975-C9CC-4717-B0FF-506F15F61C08}">
      <dgm:prSet/>
      <dgm:spPr/>
      <dgm:t>
        <a:bodyPr/>
        <a:lstStyle/>
        <a:p>
          <a:endParaRPr lang="en-CA"/>
        </a:p>
      </dgm:t>
    </dgm:pt>
    <dgm:pt modelId="{42750658-F224-4190-83C0-E564E79E035F}">
      <dgm:prSet custT="1"/>
      <dgm:spPr>
        <a:solidFill>
          <a:srgbClr val="4C8444"/>
        </a:solidFill>
        <a:ln w="15875" cap="flat" cmpd="sng" algn="ctr">
          <a:solidFill>
            <a:prstClr val="white">
              <a:hueOff val="0"/>
              <a:satOff val="0"/>
              <a:lumOff val="0"/>
              <a:alphaOff val="0"/>
            </a:prstClr>
          </a:solidFill>
          <a:prstDash val="solid"/>
        </a:ln>
        <a:effectLst/>
      </dgm:spPr>
      <dgm:t>
        <a:bodyPr spcFirstLastPara="0" vert="horz" wrap="square" lIns="262381" tIns="0" rIns="262381" bIns="0" numCol="1" spcCol="1270" anchor="ctr" anchorCtr="0"/>
        <a:lstStyle/>
        <a:p>
          <a:r>
            <a:rPr lang="en-CA" sz="2000" b="1" kern="1200" dirty="0"/>
            <a:t>Sensor networks and Internet of Things (IoT): </a:t>
          </a:r>
          <a:endParaRPr lang="en-CA" sz="1600" b="1" kern="1200" dirty="0"/>
        </a:p>
      </dgm:t>
    </dgm:pt>
    <dgm:pt modelId="{D4375FA8-3D6E-421C-B6E7-805359145289}" type="sibTrans" cxnId="{B4A8D13F-AC65-4BFE-95AF-04A366347868}">
      <dgm:prSet/>
      <dgm:spPr/>
      <dgm:t>
        <a:bodyPr/>
        <a:lstStyle/>
        <a:p>
          <a:endParaRPr lang="en-CA"/>
        </a:p>
      </dgm:t>
    </dgm:pt>
    <dgm:pt modelId="{91774675-A479-4C64-BD8B-4CC773A2D8C9}" type="parTrans" cxnId="{B4A8D13F-AC65-4BFE-95AF-04A366347868}">
      <dgm:prSet/>
      <dgm:spPr/>
      <dgm:t>
        <a:bodyPr/>
        <a:lstStyle/>
        <a:p>
          <a:endParaRPr lang="en-CA"/>
        </a:p>
      </dgm:t>
    </dgm:pt>
    <dgm:pt modelId="{648242A2-176B-41C9-9F34-1636F3B4921F}">
      <dgm:prSet custT="1"/>
      <dgm:spPr/>
      <dgm:t>
        <a:bodyPr/>
        <a:lstStyle/>
        <a:p>
          <a:r>
            <a:rPr lang="en-CA" sz="1800" dirty="0"/>
            <a:t>Time series clustering is valuable in analyzing sensor data collected from IoT devices. It helps detect anomalies, identify usage patterns, optimize energy consumption, and improve predictive maintenance.</a:t>
          </a:r>
        </a:p>
      </dgm:t>
    </dgm:pt>
    <dgm:pt modelId="{607F8CFB-386D-41F1-858A-6F2B445A838F}" type="sibTrans" cxnId="{3D59352C-B161-4F36-897F-821085A4664D}">
      <dgm:prSet/>
      <dgm:spPr/>
      <dgm:t>
        <a:bodyPr/>
        <a:lstStyle/>
        <a:p>
          <a:endParaRPr lang="en-CA"/>
        </a:p>
      </dgm:t>
    </dgm:pt>
    <dgm:pt modelId="{82AEADC0-8D15-41ED-B36B-F12625D0489A}" type="parTrans" cxnId="{3D59352C-B161-4F36-897F-821085A4664D}">
      <dgm:prSet/>
      <dgm:spPr/>
      <dgm:t>
        <a:bodyPr/>
        <a:lstStyle/>
        <a:p>
          <a:endParaRPr lang="en-CA"/>
        </a:p>
      </dgm:t>
    </dgm:pt>
    <dgm:pt modelId="{444212BF-A18B-4B32-B8C6-7529D245DFFC}" type="pres">
      <dgm:prSet presAssocID="{E2AC9D4E-EA2E-4A14-96C4-ABD4AD878C4A}" presName="linear" presStyleCnt="0">
        <dgm:presLayoutVars>
          <dgm:dir/>
          <dgm:animLvl val="lvl"/>
          <dgm:resizeHandles val="exact"/>
        </dgm:presLayoutVars>
      </dgm:prSet>
      <dgm:spPr/>
    </dgm:pt>
    <dgm:pt modelId="{C92B0F12-49C8-40A3-8746-E9844FB24B40}" type="pres">
      <dgm:prSet presAssocID="{4CD760F2-BC54-4878-B0E7-0913EF7BA3F2}" presName="parentLin" presStyleCnt="0"/>
      <dgm:spPr/>
    </dgm:pt>
    <dgm:pt modelId="{CE84C04D-9742-4CFA-9607-B6B5FE0670FB}" type="pres">
      <dgm:prSet presAssocID="{4CD760F2-BC54-4878-B0E7-0913EF7BA3F2}" presName="parentLeftMargin" presStyleLbl="node1" presStyleIdx="0" presStyleCnt="3"/>
      <dgm:spPr/>
    </dgm:pt>
    <dgm:pt modelId="{9D46CCEC-F00C-4A47-A474-679C3322D62E}" type="pres">
      <dgm:prSet presAssocID="{4CD760F2-BC54-4878-B0E7-0913EF7BA3F2}" presName="parentText" presStyleLbl="node1" presStyleIdx="0" presStyleCnt="3" custScaleY="82438">
        <dgm:presLayoutVars>
          <dgm:chMax val="0"/>
          <dgm:bulletEnabled val="1"/>
        </dgm:presLayoutVars>
      </dgm:prSet>
      <dgm:spPr/>
    </dgm:pt>
    <dgm:pt modelId="{CFE65B52-B9C4-4F04-B027-F1AE08247B73}" type="pres">
      <dgm:prSet presAssocID="{4CD760F2-BC54-4878-B0E7-0913EF7BA3F2}" presName="negativeSpace" presStyleCnt="0"/>
      <dgm:spPr/>
    </dgm:pt>
    <dgm:pt modelId="{45EB9069-183D-4A7F-A6B3-B3FECFA7E3B8}" type="pres">
      <dgm:prSet presAssocID="{4CD760F2-BC54-4878-B0E7-0913EF7BA3F2}" presName="childText" presStyleLbl="conFgAcc1" presStyleIdx="0" presStyleCnt="3" custLinFactY="5939" custLinFactNeighborY="100000">
        <dgm:presLayoutVars>
          <dgm:bulletEnabled val="1"/>
        </dgm:presLayoutVars>
      </dgm:prSet>
      <dgm:spPr>
        <a:xfrm>
          <a:off x="0" y="233820"/>
          <a:ext cx="9916774" cy="1719900"/>
        </a:xfrm>
        <a:prstGeom prst="rect">
          <a:avLst/>
        </a:prstGeom>
      </dgm:spPr>
    </dgm:pt>
    <dgm:pt modelId="{A5698EFA-D2B0-4C4A-895C-00163764AA99}" type="pres">
      <dgm:prSet presAssocID="{86FC841C-B817-4C4B-ABC5-67D7F5B470FB}" presName="spaceBetweenRectangles" presStyleCnt="0"/>
      <dgm:spPr/>
    </dgm:pt>
    <dgm:pt modelId="{A6C9ABF6-E099-463D-BE56-DA14DFDB44DB}" type="pres">
      <dgm:prSet presAssocID="{666C3A7B-27A4-425F-B1AF-27D4830ADF6C}" presName="parentLin" presStyleCnt="0"/>
      <dgm:spPr/>
    </dgm:pt>
    <dgm:pt modelId="{C9F6B2C1-14FD-40DD-BBA0-654C1C41BA8E}" type="pres">
      <dgm:prSet presAssocID="{666C3A7B-27A4-425F-B1AF-27D4830ADF6C}" presName="parentLeftMargin" presStyleLbl="node1" presStyleIdx="0" presStyleCnt="3"/>
      <dgm:spPr/>
    </dgm:pt>
    <dgm:pt modelId="{50B45C34-FB3B-49BC-A362-FF7E1D2530DB}" type="pres">
      <dgm:prSet presAssocID="{666C3A7B-27A4-425F-B1AF-27D4830ADF6C}" presName="parentText" presStyleLbl="node1" presStyleIdx="1" presStyleCnt="3" custScaleY="63971" custLinFactNeighborY="14469">
        <dgm:presLayoutVars>
          <dgm:chMax val="0"/>
          <dgm:bulletEnabled val="1"/>
        </dgm:presLayoutVars>
      </dgm:prSet>
      <dgm:spPr>
        <a:xfrm>
          <a:off x="495838" y="1054519"/>
          <a:ext cx="6941741" cy="501840"/>
        </a:xfrm>
        <a:prstGeom prst="roundRect">
          <a:avLst/>
        </a:prstGeom>
      </dgm:spPr>
    </dgm:pt>
    <dgm:pt modelId="{24F9CBB5-CF82-4769-A93F-2E4EC489A6B0}" type="pres">
      <dgm:prSet presAssocID="{666C3A7B-27A4-425F-B1AF-27D4830ADF6C}" presName="negativeSpace" presStyleCnt="0"/>
      <dgm:spPr/>
    </dgm:pt>
    <dgm:pt modelId="{B7FF1111-4E2A-4D0C-B3CC-F173919A6084}" type="pres">
      <dgm:prSet presAssocID="{666C3A7B-27A4-425F-B1AF-27D4830ADF6C}" presName="childText" presStyleLbl="conFgAcc1" presStyleIdx="1" presStyleCnt="3" custLinFactNeighborY="79066">
        <dgm:presLayoutVars>
          <dgm:bulletEnabled val="1"/>
        </dgm:presLayoutVars>
      </dgm:prSet>
      <dgm:spPr/>
    </dgm:pt>
    <dgm:pt modelId="{F07ABD75-B5D2-4B9D-B5E6-04FDDC52C9B2}" type="pres">
      <dgm:prSet presAssocID="{203E2EB7-F6B2-45ED-A0FD-B95B05BAC58D}" presName="spaceBetweenRectangles" presStyleCnt="0"/>
      <dgm:spPr/>
    </dgm:pt>
    <dgm:pt modelId="{9603EB2A-65B3-458E-A511-0D7E67F7332C}" type="pres">
      <dgm:prSet presAssocID="{42750658-F224-4190-83C0-E564E79E035F}" presName="parentLin" presStyleCnt="0"/>
      <dgm:spPr/>
    </dgm:pt>
    <dgm:pt modelId="{2C0F508A-8C50-4A39-BB68-A7C7DAD6D1C4}" type="pres">
      <dgm:prSet presAssocID="{42750658-F224-4190-83C0-E564E79E035F}" presName="parentLeftMargin" presStyleLbl="node1" presStyleIdx="1" presStyleCnt="3"/>
      <dgm:spPr/>
    </dgm:pt>
    <dgm:pt modelId="{07F4DE3F-76DB-4404-8370-EB1F93F7E574}" type="pres">
      <dgm:prSet presAssocID="{42750658-F224-4190-83C0-E564E79E035F}" presName="parentText" presStyleLbl="node1" presStyleIdx="2" presStyleCnt="3" custScaleY="62015">
        <dgm:presLayoutVars>
          <dgm:chMax val="0"/>
          <dgm:bulletEnabled val="1"/>
        </dgm:presLayoutVars>
      </dgm:prSet>
      <dgm:spPr>
        <a:xfrm>
          <a:off x="495838" y="2548564"/>
          <a:ext cx="6941741" cy="501840"/>
        </a:xfrm>
        <a:prstGeom prst="roundRect">
          <a:avLst/>
        </a:prstGeom>
      </dgm:spPr>
    </dgm:pt>
    <dgm:pt modelId="{D6CA7985-E20A-4048-9B6B-849FC13371A1}" type="pres">
      <dgm:prSet presAssocID="{42750658-F224-4190-83C0-E564E79E035F}" presName="negativeSpace" presStyleCnt="0"/>
      <dgm:spPr/>
    </dgm:pt>
    <dgm:pt modelId="{3A624A03-B15E-475B-A101-40D995468702}" type="pres">
      <dgm:prSet presAssocID="{42750658-F224-4190-83C0-E564E79E035F}" presName="childText" presStyleLbl="conFgAcc1" presStyleIdx="2" presStyleCnt="3">
        <dgm:presLayoutVars>
          <dgm:bulletEnabled val="1"/>
        </dgm:presLayoutVars>
      </dgm:prSet>
      <dgm:spPr/>
    </dgm:pt>
  </dgm:ptLst>
  <dgm:cxnLst>
    <dgm:cxn modelId="{D4866C09-F621-40D4-87A1-247EC4B2F186}" srcId="{E2AC9D4E-EA2E-4A14-96C4-ABD4AD878C4A}" destId="{4CD760F2-BC54-4878-B0E7-0913EF7BA3F2}" srcOrd="0" destOrd="0" parTransId="{DC2993F6-E4B7-474C-A245-06EBFB68492D}" sibTransId="{86FC841C-B817-4C4B-ABC5-67D7F5B470FB}"/>
    <dgm:cxn modelId="{3D59352C-B161-4F36-897F-821085A4664D}" srcId="{42750658-F224-4190-83C0-E564E79E035F}" destId="{648242A2-176B-41C9-9F34-1636F3B4921F}" srcOrd="0" destOrd="0" parTransId="{82AEADC0-8D15-41ED-B36B-F12625D0489A}" sibTransId="{607F8CFB-386D-41F1-858A-6F2B445A838F}"/>
    <dgm:cxn modelId="{B4A8D13F-AC65-4BFE-95AF-04A366347868}" srcId="{E2AC9D4E-EA2E-4A14-96C4-ABD4AD878C4A}" destId="{42750658-F224-4190-83C0-E564E79E035F}" srcOrd="2" destOrd="0" parTransId="{91774675-A479-4C64-BD8B-4CC773A2D8C9}" sibTransId="{D4375FA8-3D6E-421C-B6E7-805359145289}"/>
    <dgm:cxn modelId="{B4E3AA63-9A2C-4698-A13D-B13229E2F6A3}" type="presOf" srcId="{4CD760F2-BC54-4878-B0E7-0913EF7BA3F2}" destId="{9D46CCEC-F00C-4A47-A474-679C3322D62E}" srcOrd="1" destOrd="0" presId="urn:microsoft.com/office/officeart/2005/8/layout/list1"/>
    <dgm:cxn modelId="{449E1D48-8B76-43FE-ADBF-010D1D7969A2}" srcId="{4CD760F2-BC54-4878-B0E7-0913EF7BA3F2}" destId="{FC5DDEC0-51C5-495B-9AB5-E61AA62AEADF}" srcOrd="0" destOrd="0" parTransId="{76FA58D2-8922-439D-AD3F-ACF9F44EDE37}" sibTransId="{CEA53A11-5075-447A-824A-7C9D72A7BC0C}"/>
    <dgm:cxn modelId="{A685464C-76AB-4ED8-8C16-25D2CC0D4630}" type="presOf" srcId="{E2AC9D4E-EA2E-4A14-96C4-ABD4AD878C4A}" destId="{444212BF-A18B-4B32-B8C6-7529D245DFFC}" srcOrd="0" destOrd="0" presId="urn:microsoft.com/office/officeart/2005/8/layout/list1"/>
    <dgm:cxn modelId="{538D2975-C9CC-4717-B0FF-506F15F61C08}" srcId="{666C3A7B-27A4-425F-B1AF-27D4830ADF6C}" destId="{9E511C27-21D1-4DF2-9E15-945510FE9F9E}" srcOrd="0" destOrd="0" parTransId="{780A2BF0-A503-4B36-B54A-1768462B8321}" sibTransId="{D30C1D2B-E896-4856-9359-53720E254EB1}"/>
    <dgm:cxn modelId="{5B9F677F-C991-421F-B488-87DABA23F962}" type="presOf" srcId="{42750658-F224-4190-83C0-E564E79E035F}" destId="{2C0F508A-8C50-4A39-BB68-A7C7DAD6D1C4}" srcOrd="0" destOrd="0" presId="urn:microsoft.com/office/officeart/2005/8/layout/list1"/>
    <dgm:cxn modelId="{DAB826A6-2E10-4B21-AA77-8A7DA86833AE}" srcId="{E2AC9D4E-EA2E-4A14-96C4-ABD4AD878C4A}" destId="{666C3A7B-27A4-425F-B1AF-27D4830ADF6C}" srcOrd="1" destOrd="0" parTransId="{E2793CD1-6D16-475A-97BB-4888A1C43BFF}" sibTransId="{203E2EB7-F6B2-45ED-A0FD-B95B05BAC58D}"/>
    <dgm:cxn modelId="{8615DEC5-EF99-48E5-B843-B1DC18A5EF14}" type="presOf" srcId="{9E511C27-21D1-4DF2-9E15-945510FE9F9E}" destId="{B7FF1111-4E2A-4D0C-B3CC-F173919A6084}" srcOrd="0" destOrd="0" presId="urn:microsoft.com/office/officeart/2005/8/layout/list1"/>
    <dgm:cxn modelId="{821228CA-5E0B-4534-BF46-6AB106F9F550}" type="presOf" srcId="{648242A2-176B-41C9-9F34-1636F3B4921F}" destId="{3A624A03-B15E-475B-A101-40D995468702}" srcOrd="0" destOrd="0" presId="urn:microsoft.com/office/officeart/2005/8/layout/list1"/>
    <dgm:cxn modelId="{214E5DE0-5099-420C-BF88-ED74103B6888}" type="presOf" srcId="{4CD760F2-BC54-4878-B0E7-0913EF7BA3F2}" destId="{CE84C04D-9742-4CFA-9607-B6B5FE0670FB}" srcOrd="0" destOrd="0" presId="urn:microsoft.com/office/officeart/2005/8/layout/list1"/>
    <dgm:cxn modelId="{80CD96E3-1103-41F2-86F6-068DB21B34C0}" type="presOf" srcId="{666C3A7B-27A4-425F-B1AF-27D4830ADF6C}" destId="{C9F6B2C1-14FD-40DD-BBA0-654C1C41BA8E}" srcOrd="0" destOrd="0" presId="urn:microsoft.com/office/officeart/2005/8/layout/list1"/>
    <dgm:cxn modelId="{560271EB-7279-4C27-A5B4-E2C7FDA98709}" type="presOf" srcId="{42750658-F224-4190-83C0-E564E79E035F}" destId="{07F4DE3F-76DB-4404-8370-EB1F93F7E574}" srcOrd="1" destOrd="0" presId="urn:microsoft.com/office/officeart/2005/8/layout/list1"/>
    <dgm:cxn modelId="{581508EC-0ED1-42C9-8F7C-EDB291D08021}" type="presOf" srcId="{FC5DDEC0-51C5-495B-9AB5-E61AA62AEADF}" destId="{45EB9069-183D-4A7F-A6B3-B3FECFA7E3B8}" srcOrd="0" destOrd="0" presId="urn:microsoft.com/office/officeart/2005/8/layout/list1"/>
    <dgm:cxn modelId="{4DC218F3-BBE2-482F-8235-5F5FB951DC95}" type="presOf" srcId="{666C3A7B-27A4-425F-B1AF-27D4830ADF6C}" destId="{50B45C34-FB3B-49BC-A362-FF7E1D2530DB}" srcOrd="1" destOrd="0" presId="urn:microsoft.com/office/officeart/2005/8/layout/list1"/>
    <dgm:cxn modelId="{317C83B3-12DC-4A58-93F5-7B4072EB47BA}" type="presParOf" srcId="{444212BF-A18B-4B32-B8C6-7529D245DFFC}" destId="{C92B0F12-49C8-40A3-8746-E9844FB24B40}" srcOrd="0" destOrd="0" presId="urn:microsoft.com/office/officeart/2005/8/layout/list1"/>
    <dgm:cxn modelId="{D201B2BF-BD8D-46FA-9A5F-AFFAC2021F74}" type="presParOf" srcId="{C92B0F12-49C8-40A3-8746-E9844FB24B40}" destId="{CE84C04D-9742-4CFA-9607-B6B5FE0670FB}" srcOrd="0" destOrd="0" presId="urn:microsoft.com/office/officeart/2005/8/layout/list1"/>
    <dgm:cxn modelId="{F80CD400-076A-419F-9407-B6B922627AAC}" type="presParOf" srcId="{C92B0F12-49C8-40A3-8746-E9844FB24B40}" destId="{9D46CCEC-F00C-4A47-A474-679C3322D62E}" srcOrd="1" destOrd="0" presId="urn:microsoft.com/office/officeart/2005/8/layout/list1"/>
    <dgm:cxn modelId="{90D42EA3-A080-414B-827F-B1270EBB08D7}" type="presParOf" srcId="{444212BF-A18B-4B32-B8C6-7529D245DFFC}" destId="{CFE65B52-B9C4-4F04-B027-F1AE08247B73}" srcOrd="1" destOrd="0" presId="urn:microsoft.com/office/officeart/2005/8/layout/list1"/>
    <dgm:cxn modelId="{CE1F32B9-8AE1-4480-B685-4A580A8A0629}" type="presParOf" srcId="{444212BF-A18B-4B32-B8C6-7529D245DFFC}" destId="{45EB9069-183D-4A7F-A6B3-B3FECFA7E3B8}" srcOrd="2" destOrd="0" presId="urn:microsoft.com/office/officeart/2005/8/layout/list1"/>
    <dgm:cxn modelId="{76EEA314-4A41-42E4-95E2-57CB89BA21C4}" type="presParOf" srcId="{444212BF-A18B-4B32-B8C6-7529D245DFFC}" destId="{A5698EFA-D2B0-4C4A-895C-00163764AA99}" srcOrd="3" destOrd="0" presId="urn:microsoft.com/office/officeart/2005/8/layout/list1"/>
    <dgm:cxn modelId="{8FB008BA-B47F-4190-907B-05FAF834D506}" type="presParOf" srcId="{444212BF-A18B-4B32-B8C6-7529D245DFFC}" destId="{A6C9ABF6-E099-463D-BE56-DA14DFDB44DB}" srcOrd="4" destOrd="0" presId="urn:microsoft.com/office/officeart/2005/8/layout/list1"/>
    <dgm:cxn modelId="{58C6FD61-4DBA-4761-AA14-D65B51850648}" type="presParOf" srcId="{A6C9ABF6-E099-463D-BE56-DA14DFDB44DB}" destId="{C9F6B2C1-14FD-40DD-BBA0-654C1C41BA8E}" srcOrd="0" destOrd="0" presId="urn:microsoft.com/office/officeart/2005/8/layout/list1"/>
    <dgm:cxn modelId="{64165D77-6C8D-4490-B1DF-484DA72F3CCF}" type="presParOf" srcId="{A6C9ABF6-E099-463D-BE56-DA14DFDB44DB}" destId="{50B45C34-FB3B-49BC-A362-FF7E1D2530DB}" srcOrd="1" destOrd="0" presId="urn:microsoft.com/office/officeart/2005/8/layout/list1"/>
    <dgm:cxn modelId="{948B0F17-8740-4966-B118-3C9797D0BC0D}" type="presParOf" srcId="{444212BF-A18B-4B32-B8C6-7529D245DFFC}" destId="{24F9CBB5-CF82-4769-A93F-2E4EC489A6B0}" srcOrd="5" destOrd="0" presId="urn:microsoft.com/office/officeart/2005/8/layout/list1"/>
    <dgm:cxn modelId="{67A1DA0F-C306-4461-A072-C1B4B54FC7AC}" type="presParOf" srcId="{444212BF-A18B-4B32-B8C6-7529D245DFFC}" destId="{B7FF1111-4E2A-4D0C-B3CC-F173919A6084}" srcOrd="6" destOrd="0" presId="urn:microsoft.com/office/officeart/2005/8/layout/list1"/>
    <dgm:cxn modelId="{5BB927CA-F9FF-4718-B4EA-7982981F864F}" type="presParOf" srcId="{444212BF-A18B-4B32-B8C6-7529D245DFFC}" destId="{F07ABD75-B5D2-4B9D-B5E6-04FDDC52C9B2}" srcOrd="7" destOrd="0" presId="urn:microsoft.com/office/officeart/2005/8/layout/list1"/>
    <dgm:cxn modelId="{12F65D1B-65AA-42BA-9242-B7A201A6CBCB}" type="presParOf" srcId="{444212BF-A18B-4B32-B8C6-7529D245DFFC}" destId="{9603EB2A-65B3-458E-A511-0D7E67F7332C}" srcOrd="8" destOrd="0" presId="urn:microsoft.com/office/officeart/2005/8/layout/list1"/>
    <dgm:cxn modelId="{90AAF02C-C71A-449A-B98E-FB4CEE269C0F}" type="presParOf" srcId="{9603EB2A-65B3-458E-A511-0D7E67F7332C}" destId="{2C0F508A-8C50-4A39-BB68-A7C7DAD6D1C4}" srcOrd="0" destOrd="0" presId="urn:microsoft.com/office/officeart/2005/8/layout/list1"/>
    <dgm:cxn modelId="{AA3517F7-639B-4733-8508-905BD5EBB18D}" type="presParOf" srcId="{9603EB2A-65B3-458E-A511-0D7E67F7332C}" destId="{07F4DE3F-76DB-4404-8370-EB1F93F7E574}" srcOrd="1" destOrd="0" presId="urn:microsoft.com/office/officeart/2005/8/layout/list1"/>
    <dgm:cxn modelId="{A409F764-F815-4824-8C0E-3F4E03296F32}" type="presParOf" srcId="{444212BF-A18B-4B32-B8C6-7529D245DFFC}" destId="{D6CA7985-E20A-4048-9B6B-849FC13371A1}" srcOrd="9" destOrd="0" presId="urn:microsoft.com/office/officeart/2005/8/layout/list1"/>
    <dgm:cxn modelId="{C19FA0E6-0937-4575-B980-12D402F29010}" type="presParOf" srcId="{444212BF-A18B-4B32-B8C6-7529D245DFFC}" destId="{3A624A03-B15E-475B-A101-40D995468702}"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AC9D4E-EA2E-4A14-96C4-ABD4AD878C4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CA"/>
        </a:p>
      </dgm:t>
    </dgm:pt>
    <dgm:pt modelId="{4CD760F2-BC54-4878-B0E7-0913EF7BA3F2}">
      <dgm:prSet phldrT="[Text]" custT="1"/>
      <dgm:spPr>
        <a:solidFill>
          <a:srgbClr val="4C8444"/>
        </a:solidFill>
      </dgm:spPr>
      <dgm:t>
        <a:bodyPr/>
        <a:lstStyle/>
        <a:p>
          <a:r>
            <a:rPr lang="en-US" sz="2000" b="1" dirty="0">
              <a:solidFill>
                <a:schemeClr val="bg1"/>
              </a:solidFill>
              <a:latin typeface="Arial"/>
              <a:ea typeface="+mn-ea"/>
              <a:cs typeface="+mn-cs"/>
            </a:rPr>
            <a:t>Customer behavior analysis: </a:t>
          </a:r>
          <a:endParaRPr lang="en-CA" sz="2400" b="1" dirty="0">
            <a:solidFill>
              <a:schemeClr val="bg1"/>
            </a:solidFill>
          </a:endParaRPr>
        </a:p>
      </dgm:t>
    </dgm:pt>
    <dgm:pt modelId="{DC2993F6-E4B7-474C-A245-06EBFB68492D}" type="parTrans" cxnId="{D4866C09-F621-40D4-87A1-247EC4B2F186}">
      <dgm:prSet/>
      <dgm:spPr/>
      <dgm:t>
        <a:bodyPr/>
        <a:lstStyle/>
        <a:p>
          <a:endParaRPr lang="en-CA"/>
        </a:p>
      </dgm:t>
    </dgm:pt>
    <dgm:pt modelId="{86FC841C-B817-4C4B-ABC5-67D7F5B470FB}" type="sibTrans" cxnId="{D4866C09-F621-40D4-87A1-247EC4B2F186}">
      <dgm:prSet/>
      <dgm:spPr/>
      <dgm:t>
        <a:bodyPr/>
        <a:lstStyle/>
        <a:p>
          <a:endParaRPr lang="en-CA"/>
        </a:p>
      </dgm:t>
    </dgm:pt>
    <dgm:pt modelId="{666C3A7B-27A4-425F-B1AF-27D4830ADF6C}">
      <dgm:prSet custT="1"/>
      <dgm:spPr>
        <a:solidFill>
          <a:srgbClr val="4C8444"/>
        </a:solidFill>
        <a:ln w="15875" cap="flat" cmpd="sng" algn="ctr">
          <a:solidFill>
            <a:prstClr val="white">
              <a:hueOff val="0"/>
              <a:satOff val="0"/>
              <a:lumOff val="0"/>
              <a:alphaOff val="0"/>
            </a:prstClr>
          </a:solidFill>
          <a:prstDash val="solid"/>
        </a:ln>
        <a:effectLst/>
      </dgm:spPr>
      <dgm:t>
        <a:bodyPr spcFirstLastPara="0" vert="horz" wrap="square" lIns="262381" tIns="0" rIns="262381" bIns="0" numCol="1" spcCol="1270" anchor="ctr" anchorCtr="0"/>
        <a:lstStyle/>
        <a:p>
          <a:pPr marL="0" lvl="0" indent="0" algn="l" defTabSz="1066800">
            <a:lnSpc>
              <a:spcPct val="90000"/>
            </a:lnSpc>
            <a:spcBef>
              <a:spcPct val="0"/>
            </a:spcBef>
            <a:spcAft>
              <a:spcPct val="35000"/>
            </a:spcAft>
            <a:buNone/>
          </a:pPr>
          <a:r>
            <a:rPr lang="en-CA" sz="2000" b="1" kern="1200" dirty="0">
              <a:solidFill>
                <a:prstClr val="white"/>
              </a:solidFill>
              <a:latin typeface="Arial"/>
              <a:ea typeface="+mn-ea"/>
              <a:cs typeface="+mn-cs"/>
            </a:rPr>
            <a:t>Environmental monitoring:</a:t>
          </a:r>
          <a:endParaRPr lang="en-US" sz="2000" b="1" kern="1200" dirty="0">
            <a:solidFill>
              <a:prstClr val="white"/>
            </a:solidFill>
            <a:latin typeface="Arial"/>
            <a:ea typeface="+mn-ea"/>
            <a:cs typeface="+mn-cs"/>
          </a:endParaRPr>
        </a:p>
      </dgm:t>
    </dgm:pt>
    <dgm:pt modelId="{E2793CD1-6D16-475A-97BB-4888A1C43BFF}" type="parTrans" cxnId="{DAB826A6-2E10-4B21-AA77-8A7DA86833AE}">
      <dgm:prSet/>
      <dgm:spPr/>
      <dgm:t>
        <a:bodyPr/>
        <a:lstStyle/>
        <a:p>
          <a:endParaRPr lang="en-CA"/>
        </a:p>
      </dgm:t>
    </dgm:pt>
    <dgm:pt modelId="{203E2EB7-F6B2-45ED-A0FD-B95B05BAC58D}" type="sibTrans" cxnId="{DAB826A6-2E10-4B21-AA77-8A7DA86833AE}">
      <dgm:prSet/>
      <dgm:spPr/>
      <dgm:t>
        <a:bodyPr/>
        <a:lstStyle/>
        <a:p>
          <a:endParaRPr lang="en-CA"/>
        </a:p>
      </dgm:t>
    </dgm:pt>
    <dgm:pt modelId="{FC5DDEC0-51C5-495B-9AB5-E61AA62AEADF}">
      <dgm:prSet phldrT="[Text]" custT="1"/>
      <dgm:spPr>
        <a:solidFill>
          <a:prstClr val="white">
            <a:alpha val="90000"/>
            <a:hueOff val="0"/>
            <a:satOff val="0"/>
            <a:lumOff val="0"/>
            <a:alphaOff val="0"/>
          </a:prstClr>
        </a:solidFill>
        <a:ln w="15875" cap="flat" cmpd="sng" algn="ctr">
          <a:solidFill>
            <a:srgbClr val="2F2F2F">
              <a:hueOff val="0"/>
              <a:satOff val="0"/>
              <a:lumOff val="0"/>
              <a:alphaOff val="0"/>
            </a:srgbClr>
          </a:solidFill>
          <a:prstDash val="solid"/>
        </a:ln>
        <a:effectLst/>
      </dgm:spPr>
      <dgm:t>
        <a:bodyPr spcFirstLastPara="0" vert="horz" wrap="square" lIns="769652" tIns="270764" rIns="769652" bIns="92456" numCol="1" spcCol="1270" anchor="t" anchorCtr="0"/>
        <a:lstStyle/>
        <a:p>
          <a:pPr marL="114300" lvl="1" indent="-114300" algn="l" defTabSz="577850">
            <a:lnSpc>
              <a:spcPct val="90000"/>
            </a:lnSpc>
            <a:spcBef>
              <a:spcPct val="0"/>
            </a:spcBef>
            <a:spcAft>
              <a:spcPct val="15000"/>
            </a:spcAft>
            <a:buChar char="•"/>
          </a:pPr>
          <a:r>
            <a:rPr lang="en-US" sz="1800" kern="1200" dirty="0">
              <a:solidFill>
                <a:srgbClr val="080808">
                  <a:hueOff val="0"/>
                  <a:satOff val="0"/>
                  <a:lumOff val="0"/>
                  <a:alphaOff val="0"/>
                </a:srgbClr>
              </a:solidFill>
              <a:latin typeface="Arial"/>
              <a:ea typeface="+mn-ea"/>
              <a:cs typeface="+mn-cs"/>
            </a:rPr>
            <a:t>Clustering time series data related to customer behavior, such as purchase history or website interactions, can assist in segmenting customers into groups with similar preferences, enabling personalized marketing strategies and customer targeting.</a:t>
          </a:r>
          <a:endParaRPr lang="en-CA" sz="1800" kern="1200" dirty="0">
            <a:solidFill>
              <a:srgbClr val="080808">
                <a:hueOff val="0"/>
                <a:satOff val="0"/>
                <a:lumOff val="0"/>
                <a:alphaOff val="0"/>
              </a:srgbClr>
            </a:solidFill>
            <a:latin typeface="Arial"/>
            <a:ea typeface="+mn-ea"/>
            <a:cs typeface="+mn-cs"/>
          </a:endParaRPr>
        </a:p>
      </dgm:t>
    </dgm:pt>
    <dgm:pt modelId="{76FA58D2-8922-439D-AD3F-ACF9F44EDE37}" type="parTrans" cxnId="{449E1D48-8B76-43FE-ADBF-010D1D7969A2}">
      <dgm:prSet/>
      <dgm:spPr/>
      <dgm:t>
        <a:bodyPr/>
        <a:lstStyle/>
        <a:p>
          <a:endParaRPr lang="en-CA"/>
        </a:p>
      </dgm:t>
    </dgm:pt>
    <dgm:pt modelId="{CEA53A11-5075-447A-824A-7C9D72A7BC0C}" type="sibTrans" cxnId="{449E1D48-8B76-43FE-ADBF-010D1D7969A2}">
      <dgm:prSet/>
      <dgm:spPr/>
      <dgm:t>
        <a:bodyPr/>
        <a:lstStyle/>
        <a:p>
          <a:endParaRPr lang="en-CA"/>
        </a:p>
      </dgm:t>
    </dgm:pt>
    <dgm:pt modelId="{9E511C27-21D1-4DF2-9E15-945510FE9F9E}">
      <dgm:prSet custT="1"/>
      <dgm:spPr/>
      <dgm:t>
        <a:bodyPr/>
        <a:lstStyle/>
        <a:p>
          <a:r>
            <a:rPr lang="en-US" sz="1800" dirty="0"/>
            <a:t>Clustering time series data from environmental sensors can reveal patterns in pollution levels, weather conditions, or energy consumption. This information can aid in environmental management, resource optimization, and policy decision-making</a:t>
          </a:r>
        </a:p>
      </dgm:t>
    </dgm:pt>
    <dgm:pt modelId="{780A2BF0-A503-4B36-B54A-1768462B8321}" type="parTrans" cxnId="{538D2975-C9CC-4717-B0FF-506F15F61C08}">
      <dgm:prSet/>
      <dgm:spPr/>
      <dgm:t>
        <a:bodyPr/>
        <a:lstStyle/>
        <a:p>
          <a:endParaRPr lang="en-CA"/>
        </a:p>
      </dgm:t>
    </dgm:pt>
    <dgm:pt modelId="{D30C1D2B-E896-4856-9359-53720E254EB1}" type="sibTrans" cxnId="{538D2975-C9CC-4717-B0FF-506F15F61C08}">
      <dgm:prSet/>
      <dgm:spPr/>
      <dgm:t>
        <a:bodyPr/>
        <a:lstStyle/>
        <a:p>
          <a:endParaRPr lang="en-CA"/>
        </a:p>
      </dgm:t>
    </dgm:pt>
    <dgm:pt modelId="{444212BF-A18B-4B32-B8C6-7529D245DFFC}" type="pres">
      <dgm:prSet presAssocID="{E2AC9D4E-EA2E-4A14-96C4-ABD4AD878C4A}" presName="linear" presStyleCnt="0">
        <dgm:presLayoutVars>
          <dgm:dir/>
          <dgm:animLvl val="lvl"/>
          <dgm:resizeHandles val="exact"/>
        </dgm:presLayoutVars>
      </dgm:prSet>
      <dgm:spPr/>
    </dgm:pt>
    <dgm:pt modelId="{C92B0F12-49C8-40A3-8746-E9844FB24B40}" type="pres">
      <dgm:prSet presAssocID="{4CD760F2-BC54-4878-B0E7-0913EF7BA3F2}" presName="parentLin" presStyleCnt="0"/>
      <dgm:spPr/>
    </dgm:pt>
    <dgm:pt modelId="{CE84C04D-9742-4CFA-9607-B6B5FE0670FB}" type="pres">
      <dgm:prSet presAssocID="{4CD760F2-BC54-4878-B0E7-0913EF7BA3F2}" presName="parentLeftMargin" presStyleLbl="node1" presStyleIdx="0" presStyleCnt="2"/>
      <dgm:spPr/>
    </dgm:pt>
    <dgm:pt modelId="{9D46CCEC-F00C-4A47-A474-679C3322D62E}" type="pres">
      <dgm:prSet presAssocID="{4CD760F2-BC54-4878-B0E7-0913EF7BA3F2}" presName="parentText" presStyleLbl="node1" presStyleIdx="0" presStyleCnt="2" custScaleY="36981" custLinFactNeighborX="14630" custLinFactNeighborY="-21366">
        <dgm:presLayoutVars>
          <dgm:chMax val="0"/>
          <dgm:bulletEnabled val="1"/>
        </dgm:presLayoutVars>
      </dgm:prSet>
      <dgm:spPr/>
    </dgm:pt>
    <dgm:pt modelId="{CFE65B52-B9C4-4F04-B027-F1AE08247B73}" type="pres">
      <dgm:prSet presAssocID="{4CD760F2-BC54-4878-B0E7-0913EF7BA3F2}" presName="negativeSpace" presStyleCnt="0"/>
      <dgm:spPr/>
    </dgm:pt>
    <dgm:pt modelId="{45EB9069-183D-4A7F-A6B3-B3FECFA7E3B8}" type="pres">
      <dgm:prSet presAssocID="{4CD760F2-BC54-4878-B0E7-0913EF7BA3F2}" presName="childText" presStyleLbl="conFgAcc1" presStyleIdx="0" presStyleCnt="2" custScaleY="88627" custLinFactY="5939" custLinFactNeighborY="100000">
        <dgm:presLayoutVars>
          <dgm:bulletEnabled val="1"/>
        </dgm:presLayoutVars>
      </dgm:prSet>
      <dgm:spPr>
        <a:xfrm>
          <a:off x="0" y="233820"/>
          <a:ext cx="9916774" cy="1719900"/>
        </a:xfrm>
        <a:prstGeom prst="rect">
          <a:avLst/>
        </a:prstGeom>
      </dgm:spPr>
    </dgm:pt>
    <dgm:pt modelId="{A5698EFA-D2B0-4C4A-895C-00163764AA99}" type="pres">
      <dgm:prSet presAssocID="{86FC841C-B817-4C4B-ABC5-67D7F5B470FB}" presName="spaceBetweenRectangles" presStyleCnt="0"/>
      <dgm:spPr/>
    </dgm:pt>
    <dgm:pt modelId="{A6C9ABF6-E099-463D-BE56-DA14DFDB44DB}" type="pres">
      <dgm:prSet presAssocID="{666C3A7B-27A4-425F-B1AF-27D4830ADF6C}" presName="parentLin" presStyleCnt="0"/>
      <dgm:spPr/>
    </dgm:pt>
    <dgm:pt modelId="{C9F6B2C1-14FD-40DD-BBA0-654C1C41BA8E}" type="pres">
      <dgm:prSet presAssocID="{666C3A7B-27A4-425F-B1AF-27D4830ADF6C}" presName="parentLeftMargin" presStyleLbl="node1" presStyleIdx="0" presStyleCnt="2"/>
      <dgm:spPr/>
    </dgm:pt>
    <dgm:pt modelId="{50B45C34-FB3B-49BC-A362-FF7E1D2530DB}" type="pres">
      <dgm:prSet presAssocID="{666C3A7B-27A4-425F-B1AF-27D4830ADF6C}" presName="parentText" presStyleLbl="node1" presStyleIdx="1" presStyleCnt="2" custScaleY="37389" custLinFactNeighborY="8906">
        <dgm:presLayoutVars>
          <dgm:chMax val="0"/>
          <dgm:bulletEnabled val="1"/>
        </dgm:presLayoutVars>
      </dgm:prSet>
      <dgm:spPr>
        <a:xfrm>
          <a:off x="495838" y="1054519"/>
          <a:ext cx="6941741" cy="501840"/>
        </a:xfrm>
        <a:prstGeom prst="roundRect">
          <a:avLst/>
        </a:prstGeom>
      </dgm:spPr>
    </dgm:pt>
    <dgm:pt modelId="{24F9CBB5-CF82-4769-A93F-2E4EC489A6B0}" type="pres">
      <dgm:prSet presAssocID="{666C3A7B-27A4-425F-B1AF-27D4830ADF6C}" presName="negativeSpace" presStyleCnt="0"/>
      <dgm:spPr/>
    </dgm:pt>
    <dgm:pt modelId="{B7FF1111-4E2A-4D0C-B3CC-F173919A6084}" type="pres">
      <dgm:prSet presAssocID="{666C3A7B-27A4-425F-B1AF-27D4830ADF6C}" presName="childText" presStyleLbl="conFgAcc1" presStyleIdx="1" presStyleCnt="2" custScaleY="67686" custLinFactNeighborY="79568">
        <dgm:presLayoutVars>
          <dgm:bulletEnabled val="1"/>
        </dgm:presLayoutVars>
      </dgm:prSet>
      <dgm:spPr/>
    </dgm:pt>
  </dgm:ptLst>
  <dgm:cxnLst>
    <dgm:cxn modelId="{D4866C09-F621-40D4-87A1-247EC4B2F186}" srcId="{E2AC9D4E-EA2E-4A14-96C4-ABD4AD878C4A}" destId="{4CD760F2-BC54-4878-B0E7-0913EF7BA3F2}" srcOrd="0" destOrd="0" parTransId="{DC2993F6-E4B7-474C-A245-06EBFB68492D}" sibTransId="{86FC841C-B817-4C4B-ABC5-67D7F5B470FB}"/>
    <dgm:cxn modelId="{B4E3AA63-9A2C-4698-A13D-B13229E2F6A3}" type="presOf" srcId="{4CD760F2-BC54-4878-B0E7-0913EF7BA3F2}" destId="{9D46CCEC-F00C-4A47-A474-679C3322D62E}" srcOrd="1" destOrd="0" presId="urn:microsoft.com/office/officeart/2005/8/layout/list1"/>
    <dgm:cxn modelId="{36F6A367-D75E-4713-A4F6-1547E013A60E}" type="presOf" srcId="{9E511C27-21D1-4DF2-9E15-945510FE9F9E}" destId="{B7FF1111-4E2A-4D0C-B3CC-F173919A6084}" srcOrd="0" destOrd="0" presId="urn:microsoft.com/office/officeart/2005/8/layout/list1"/>
    <dgm:cxn modelId="{449E1D48-8B76-43FE-ADBF-010D1D7969A2}" srcId="{4CD760F2-BC54-4878-B0E7-0913EF7BA3F2}" destId="{FC5DDEC0-51C5-495B-9AB5-E61AA62AEADF}" srcOrd="0" destOrd="0" parTransId="{76FA58D2-8922-439D-AD3F-ACF9F44EDE37}" sibTransId="{CEA53A11-5075-447A-824A-7C9D72A7BC0C}"/>
    <dgm:cxn modelId="{A685464C-76AB-4ED8-8C16-25D2CC0D4630}" type="presOf" srcId="{E2AC9D4E-EA2E-4A14-96C4-ABD4AD878C4A}" destId="{444212BF-A18B-4B32-B8C6-7529D245DFFC}" srcOrd="0" destOrd="0" presId="urn:microsoft.com/office/officeart/2005/8/layout/list1"/>
    <dgm:cxn modelId="{538D2975-C9CC-4717-B0FF-506F15F61C08}" srcId="{666C3A7B-27A4-425F-B1AF-27D4830ADF6C}" destId="{9E511C27-21D1-4DF2-9E15-945510FE9F9E}" srcOrd="0" destOrd="0" parTransId="{780A2BF0-A503-4B36-B54A-1768462B8321}" sibTransId="{D30C1D2B-E896-4856-9359-53720E254EB1}"/>
    <dgm:cxn modelId="{DAB826A6-2E10-4B21-AA77-8A7DA86833AE}" srcId="{E2AC9D4E-EA2E-4A14-96C4-ABD4AD878C4A}" destId="{666C3A7B-27A4-425F-B1AF-27D4830ADF6C}" srcOrd="1" destOrd="0" parTransId="{E2793CD1-6D16-475A-97BB-4888A1C43BFF}" sibTransId="{203E2EB7-F6B2-45ED-A0FD-B95B05BAC58D}"/>
    <dgm:cxn modelId="{214E5DE0-5099-420C-BF88-ED74103B6888}" type="presOf" srcId="{4CD760F2-BC54-4878-B0E7-0913EF7BA3F2}" destId="{CE84C04D-9742-4CFA-9607-B6B5FE0670FB}" srcOrd="0" destOrd="0" presId="urn:microsoft.com/office/officeart/2005/8/layout/list1"/>
    <dgm:cxn modelId="{80CD96E3-1103-41F2-86F6-068DB21B34C0}" type="presOf" srcId="{666C3A7B-27A4-425F-B1AF-27D4830ADF6C}" destId="{C9F6B2C1-14FD-40DD-BBA0-654C1C41BA8E}" srcOrd="0" destOrd="0" presId="urn:microsoft.com/office/officeart/2005/8/layout/list1"/>
    <dgm:cxn modelId="{581508EC-0ED1-42C9-8F7C-EDB291D08021}" type="presOf" srcId="{FC5DDEC0-51C5-495B-9AB5-E61AA62AEADF}" destId="{45EB9069-183D-4A7F-A6B3-B3FECFA7E3B8}" srcOrd="0" destOrd="0" presId="urn:microsoft.com/office/officeart/2005/8/layout/list1"/>
    <dgm:cxn modelId="{4DC218F3-BBE2-482F-8235-5F5FB951DC95}" type="presOf" srcId="{666C3A7B-27A4-425F-B1AF-27D4830ADF6C}" destId="{50B45C34-FB3B-49BC-A362-FF7E1D2530DB}" srcOrd="1" destOrd="0" presId="urn:microsoft.com/office/officeart/2005/8/layout/list1"/>
    <dgm:cxn modelId="{317C83B3-12DC-4A58-93F5-7B4072EB47BA}" type="presParOf" srcId="{444212BF-A18B-4B32-B8C6-7529D245DFFC}" destId="{C92B0F12-49C8-40A3-8746-E9844FB24B40}" srcOrd="0" destOrd="0" presId="urn:microsoft.com/office/officeart/2005/8/layout/list1"/>
    <dgm:cxn modelId="{D201B2BF-BD8D-46FA-9A5F-AFFAC2021F74}" type="presParOf" srcId="{C92B0F12-49C8-40A3-8746-E9844FB24B40}" destId="{CE84C04D-9742-4CFA-9607-B6B5FE0670FB}" srcOrd="0" destOrd="0" presId="urn:microsoft.com/office/officeart/2005/8/layout/list1"/>
    <dgm:cxn modelId="{F80CD400-076A-419F-9407-B6B922627AAC}" type="presParOf" srcId="{C92B0F12-49C8-40A3-8746-E9844FB24B40}" destId="{9D46CCEC-F00C-4A47-A474-679C3322D62E}" srcOrd="1" destOrd="0" presId="urn:microsoft.com/office/officeart/2005/8/layout/list1"/>
    <dgm:cxn modelId="{90D42EA3-A080-414B-827F-B1270EBB08D7}" type="presParOf" srcId="{444212BF-A18B-4B32-B8C6-7529D245DFFC}" destId="{CFE65B52-B9C4-4F04-B027-F1AE08247B73}" srcOrd="1" destOrd="0" presId="urn:microsoft.com/office/officeart/2005/8/layout/list1"/>
    <dgm:cxn modelId="{CE1F32B9-8AE1-4480-B685-4A580A8A0629}" type="presParOf" srcId="{444212BF-A18B-4B32-B8C6-7529D245DFFC}" destId="{45EB9069-183D-4A7F-A6B3-B3FECFA7E3B8}" srcOrd="2" destOrd="0" presId="urn:microsoft.com/office/officeart/2005/8/layout/list1"/>
    <dgm:cxn modelId="{76EEA314-4A41-42E4-95E2-57CB89BA21C4}" type="presParOf" srcId="{444212BF-A18B-4B32-B8C6-7529D245DFFC}" destId="{A5698EFA-D2B0-4C4A-895C-00163764AA99}" srcOrd="3" destOrd="0" presId="urn:microsoft.com/office/officeart/2005/8/layout/list1"/>
    <dgm:cxn modelId="{8FB008BA-B47F-4190-907B-05FAF834D506}" type="presParOf" srcId="{444212BF-A18B-4B32-B8C6-7529D245DFFC}" destId="{A6C9ABF6-E099-463D-BE56-DA14DFDB44DB}" srcOrd="4" destOrd="0" presId="urn:microsoft.com/office/officeart/2005/8/layout/list1"/>
    <dgm:cxn modelId="{58C6FD61-4DBA-4761-AA14-D65B51850648}" type="presParOf" srcId="{A6C9ABF6-E099-463D-BE56-DA14DFDB44DB}" destId="{C9F6B2C1-14FD-40DD-BBA0-654C1C41BA8E}" srcOrd="0" destOrd="0" presId="urn:microsoft.com/office/officeart/2005/8/layout/list1"/>
    <dgm:cxn modelId="{64165D77-6C8D-4490-B1DF-484DA72F3CCF}" type="presParOf" srcId="{A6C9ABF6-E099-463D-BE56-DA14DFDB44DB}" destId="{50B45C34-FB3B-49BC-A362-FF7E1D2530DB}" srcOrd="1" destOrd="0" presId="urn:microsoft.com/office/officeart/2005/8/layout/list1"/>
    <dgm:cxn modelId="{948B0F17-8740-4966-B118-3C9797D0BC0D}" type="presParOf" srcId="{444212BF-A18B-4B32-B8C6-7529D245DFFC}" destId="{24F9CBB5-CF82-4769-A93F-2E4EC489A6B0}" srcOrd="5" destOrd="0" presId="urn:microsoft.com/office/officeart/2005/8/layout/list1"/>
    <dgm:cxn modelId="{67A1DA0F-C306-4461-A072-C1B4B54FC7AC}" type="presParOf" srcId="{444212BF-A18B-4B32-B8C6-7529D245DFFC}" destId="{B7FF1111-4E2A-4D0C-B3CC-F173919A6084}"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EB9069-183D-4A7F-A6B3-B3FECFA7E3B8}">
      <dsp:nvSpPr>
        <dsp:cNvPr id="0" name=""/>
        <dsp:cNvSpPr/>
      </dsp:nvSpPr>
      <dsp:spPr>
        <a:xfrm>
          <a:off x="0" y="579277"/>
          <a:ext cx="10058399" cy="1083600"/>
        </a:xfrm>
        <a:prstGeom prst="rect">
          <a:avLst/>
        </a:prstGeom>
        <a:solidFill>
          <a:prstClr val="white">
            <a:alpha val="90000"/>
            <a:hueOff val="0"/>
            <a:satOff val="0"/>
            <a:lumOff val="0"/>
            <a:alphaOff val="0"/>
          </a:prstClr>
        </a:solidFill>
        <a:ln w="15875" cap="flat" cmpd="sng" algn="ctr">
          <a:solidFill>
            <a:srgbClr val="2F2F2F">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9652" tIns="270764" rIns="769652" bIns="92456" numCol="1" spcCol="1270" anchor="t" anchorCtr="0">
          <a:noAutofit/>
        </a:bodyPr>
        <a:lstStyle/>
        <a:p>
          <a:pPr marL="114300" lvl="1" indent="-114300" algn="l" defTabSz="577850">
            <a:lnSpc>
              <a:spcPct val="90000"/>
            </a:lnSpc>
            <a:spcBef>
              <a:spcPct val="0"/>
            </a:spcBef>
            <a:spcAft>
              <a:spcPct val="15000"/>
            </a:spcAft>
            <a:buChar char="•"/>
          </a:pPr>
          <a:r>
            <a:rPr lang="en-US" sz="1800" kern="1200" dirty="0">
              <a:solidFill>
                <a:srgbClr val="080808">
                  <a:hueOff val="0"/>
                  <a:satOff val="0"/>
                  <a:lumOff val="0"/>
                  <a:alphaOff val="0"/>
                </a:srgbClr>
              </a:solidFill>
              <a:latin typeface="Arial"/>
              <a:ea typeface="+mn-ea"/>
              <a:cs typeface="+mn-cs"/>
            </a:rPr>
            <a:t>Time series clustering is widely used in finance to analyze stock market data, identify groups of stocks with similar price or volatility patterns, and assist in portfolio management, risk assessment, and trading strategies.</a:t>
          </a:r>
          <a:endParaRPr lang="en-CA" sz="1800" kern="1200" dirty="0">
            <a:solidFill>
              <a:srgbClr val="080808">
                <a:hueOff val="0"/>
                <a:satOff val="0"/>
                <a:lumOff val="0"/>
                <a:alphaOff val="0"/>
              </a:srgbClr>
            </a:solidFill>
            <a:latin typeface="Arial"/>
            <a:ea typeface="+mn-ea"/>
            <a:cs typeface="+mn-cs"/>
          </a:endParaRPr>
        </a:p>
      </dsp:txBody>
      <dsp:txXfrm>
        <a:off x="0" y="579277"/>
        <a:ext cx="10058399" cy="1083600"/>
      </dsp:txXfrm>
    </dsp:sp>
    <dsp:sp modelId="{9D46CCEC-F00C-4A47-A474-679C3322D62E}">
      <dsp:nvSpPr>
        <dsp:cNvPr id="0" name=""/>
        <dsp:cNvSpPr/>
      </dsp:nvSpPr>
      <dsp:spPr>
        <a:xfrm>
          <a:off x="502920" y="35700"/>
          <a:ext cx="7040880" cy="778742"/>
        </a:xfrm>
        <a:prstGeom prst="roundRect">
          <a:avLst/>
        </a:prstGeom>
        <a:solidFill>
          <a:srgbClr val="4C8444"/>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889000">
            <a:lnSpc>
              <a:spcPct val="90000"/>
            </a:lnSpc>
            <a:spcBef>
              <a:spcPct val="0"/>
            </a:spcBef>
            <a:spcAft>
              <a:spcPct val="35000"/>
            </a:spcAft>
            <a:buNone/>
          </a:pPr>
          <a:r>
            <a:rPr lang="en-US" sz="2000" b="1" kern="1200" dirty="0">
              <a:solidFill>
                <a:schemeClr val="bg1"/>
              </a:solidFill>
              <a:latin typeface="Arial"/>
              <a:ea typeface="+mn-ea"/>
              <a:cs typeface="+mn-cs"/>
            </a:rPr>
            <a:t>Finance and stock market analysis: </a:t>
          </a:r>
          <a:endParaRPr lang="en-CA" sz="2400" b="1" kern="1200" dirty="0">
            <a:solidFill>
              <a:schemeClr val="bg1"/>
            </a:solidFill>
          </a:endParaRPr>
        </a:p>
      </dsp:txBody>
      <dsp:txXfrm>
        <a:off x="540935" y="73715"/>
        <a:ext cx="6964850" cy="702712"/>
      </dsp:txXfrm>
    </dsp:sp>
    <dsp:sp modelId="{B7FF1111-4E2A-4D0C-B3CC-F173919A6084}">
      <dsp:nvSpPr>
        <dsp:cNvPr id="0" name=""/>
        <dsp:cNvSpPr/>
      </dsp:nvSpPr>
      <dsp:spPr>
        <a:xfrm>
          <a:off x="0" y="1867124"/>
          <a:ext cx="10058399" cy="1512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0644" tIns="666496" rIns="780644"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Clustering time series data from patient monitoring systems can help identify patterns that indicate specific health conditions or disease progression. It can aid in early diagnosis, personalized treatment planning, and patient monitoring.</a:t>
          </a:r>
        </a:p>
      </dsp:txBody>
      <dsp:txXfrm>
        <a:off x="0" y="1867124"/>
        <a:ext cx="10058399" cy="1512000"/>
      </dsp:txXfrm>
    </dsp:sp>
    <dsp:sp modelId="{50B45C34-FB3B-49BC-A362-FF7E1D2530DB}">
      <dsp:nvSpPr>
        <dsp:cNvPr id="0" name=""/>
        <dsp:cNvSpPr/>
      </dsp:nvSpPr>
      <dsp:spPr>
        <a:xfrm>
          <a:off x="502920" y="1735202"/>
          <a:ext cx="7040880" cy="604295"/>
        </a:xfrm>
        <a:prstGeom prst="roundRect">
          <a:avLst/>
        </a:prstGeom>
        <a:solidFill>
          <a:srgbClr val="4C8444"/>
        </a:solidFill>
        <a:ln w="15875"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381" tIns="0" rIns="262381" bIns="0" numCol="1" spcCol="1270" anchor="ctr" anchorCtr="0">
          <a:noAutofit/>
        </a:bodyPr>
        <a:lstStyle/>
        <a:p>
          <a:pPr marL="0" lvl="0" indent="0" algn="l" defTabSz="1066800">
            <a:lnSpc>
              <a:spcPct val="90000"/>
            </a:lnSpc>
            <a:spcBef>
              <a:spcPct val="0"/>
            </a:spcBef>
            <a:spcAft>
              <a:spcPct val="35000"/>
            </a:spcAft>
            <a:buNone/>
          </a:pPr>
          <a:r>
            <a:rPr lang="en-CA" sz="2000" b="1" kern="1200" dirty="0">
              <a:solidFill>
                <a:prstClr val="white"/>
              </a:solidFill>
              <a:latin typeface="Arial"/>
              <a:ea typeface="+mn-ea"/>
              <a:cs typeface="+mn-cs"/>
            </a:rPr>
            <a:t>Healthcare and medical monitoring:</a:t>
          </a:r>
          <a:endParaRPr lang="en-US" sz="2000" b="1" kern="1200" dirty="0">
            <a:solidFill>
              <a:prstClr val="white"/>
            </a:solidFill>
            <a:latin typeface="Arial"/>
            <a:ea typeface="+mn-ea"/>
            <a:cs typeface="+mn-cs"/>
          </a:endParaRPr>
        </a:p>
      </dsp:txBody>
      <dsp:txXfrm>
        <a:off x="532419" y="1764701"/>
        <a:ext cx="6981882" cy="545297"/>
      </dsp:txXfrm>
    </dsp:sp>
    <dsp:sp modelId="{3A624A03-B15E-475B-A101-40D995468702}">
      <dsp:nvSpPr>
        <dsp:cNvPr id="0" name=""/>
        <dsp:cNvSpPr/>
      </dsp:nvSpPr>
      <dsp:spPr>
        <a:xfrm>
          <a:off x="0" y="3528796"/>
          <a:ext cx="10058399" cy="1512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0644" tIns="666496" rIns="780644" bIns="128016" numCol="1" spcCol="1270" anchor="t" anchorCtr="0">
          <a:noAutofit/>
        </a:bodyPr>
        <a:lstStyle/>
        <a:p>
          <a:pPr marL="171450" lvl="1" indent="-171450" algn="l" defTabSz="800100">
            <a:lnSpc>
              <a:spcPct val="90000"/>
            </a:lnSpc>
            <a:spcBef>
              <a:spcPct val="0"/>
            </a:spcBef>
            <a:spcAft>
              <a:spcPct val="15000"/>
            </a:spcAft>
            <a:buChar char="•"/>
          </a:pPr>
          <a:r>
            <a:rPr lang="en-CA" sz="1800" kern="1200" dirty="0"/>
            <a:t>Time series clustering is valuable in analyzing sensor data collected from IoT devices. It helps detect anomalies, identify usage patterns, optimize energy consumption, and improve predictive maintenance.</a:t>
          </a:r>
        </a:p>
      </dsp:txBody>
      <dsp:txXfrm>
        <a:off x="0" y="3528796"/>
        <a:ext cx="10058399" cy="1512000"/>
      </dsp:txXfrm>
    </dsp:sp>
    <dsp:sp modelId="{07F4DE3F-76DB-4404-8370-EB1F93F7E574}">
      <dsp:nvSpPr>
        <dsp:cNvPr id="0" name=""/>
        <dsp:cNvSpPr/>
      </dsp:nvSpPr>
      <dsp:spPr>
        <a:xfrm>
          <a:off x="502920" y="3415298"/>
          <a:ext cx="7040880" cy="585818"/>
        </a:xfrm>
        <a:prstGeom prst="roundRect">
          <a:avLst/>
        </a:prstGeom>
        <a:solidFill>
          <a:srgbClr val="4C8444"/>
        </a:solidFill>
        <a:ln w="15875"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381" tIns="0" rIns="262381" bIns="0" numCol="1" spcCol="1270" anchor="ctr" anchorCtr="0">
          <a:noAutofit/>
        </a:bodyPr>
        <a:lstStyle/>
        <a:p>
          <a:pPr marL="0" lvl="0" indent="0" algn="l" defTabSz="889000">
            <a:lnSpc>
              <a:spcPct val="90000"/>
            </a:lnSpc>
            <a:spcBef>
              <a:spcPct val="0"/>
            </a:spcBef>
            <a:spcAft>
              <a:spcPct val="35000"/>
            </a:spcAft>
            <a:buNone/>
          </a:pPr>
          <a:r>
            <a:rPr lang="en-CA" sz="2000" b="1" kern="1200" dirty="0"/>
            <a:t>Sensor networks and Internet of Things (IoT): </a:t>
          </a:r>
          <a:endParaRPr lang="en-CA" sz="1600" b="1" kern="1200" dirty="0"/>
        </a:p>
      </dsp:txBody>
      <dsp:txXfrm>
        <a:off x="531517" y="3443895"/>
        <a:ext cx="6983686" cy="5286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EB9069-183D-4A7F-A6B3-B3FECFA7E3B8}">
      <dsp:nvSpPr>
        <dsp:cNvPr id="0" name=""/>
        <dsp:cNvSpPr/>
      </dsp:nvSpPr>
      <dsp:spPr>
        <a:xfrm>
          <a:off x="0" y="1182505"/>
          <a:ext cx="9544706" cy="1429376"/>
        </a:xfrm>
        <a:prstGeom prst="rect">
          <a:avLst/>
        </a:prstGeom>
        <a:solidFill>
          <a:prstClr val="white">
            <a:alpha val="90000"/>
            <a:hueOff val="0"/>
            <a:satOff val="0"/>
            <a:lumOff val="0"/>
            <a:alphaOff val="0"/>
          </a:prstClr>
        </a:solidFill>
        <a:ln w="15875" cap="flat" cmpd="sng" algn="ctr">
          <a:solidFill>
            <a:srgbClr val="2F2F2F">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9652" tIns="270764" rIns="769652" bIns="92456" numCol="1" spcCol="1270" anchor="t" anchorCtr="0">
          <a:noAutofit/>
        </a:bodyPr>
        <a:lstStyle/>
        <a:p>
          <a:pPr marL="114300" lvl="1" indent="-114300" algn="l" defTabSz="577850">
            <a:lnSpc>
              <a:spcPct val="90000"/>
            </a:lnSpc>
            <a:spcBef>
              <a:spcPct val="0"/>
            </a:spcBef>
            <a:spcAft>
              <a:spcPct val="15000"/>
            </a:spcAft>
            <a:buChar char="•"/>
          </a:pPr>
          <a:r>
            <a:rPr lang="en-US" sz="1800" kern="1200" dirty="0">
              <a:solidFill>
                <a:srgbClr val="080808">
                  <a:hueOff val="0"/>
                  <a:satOff val="0"/>
                  <a:lumOff val="0"/>
                  <a:alphaOff val="0"/>
                </a:srgbClr>
              </a:solidFill>
              <a:latin typeface="Arial"/>
              <a:ea typeface="+mn-ea"/>
              <a:cs typeface="+mn-cs"/>
            </a:rPr>
            <a:t>Clustering time series data related to customer behavior, such as purchase history or website interactions, can assist in segmenting customers into groups with similar preferences, enabling personalized marketing strategies and customer targeting.</a:t>
          </a:r>
          <a:endParaRPr lang="en-CA" sz="1800" kern="1200" dirty="0">
            <a:solidFill>
              <a:srgbClr val="080808">
                <a:hueOff val="0"/>
                <a:satOff val="0"/>
                <a:lumOff val="0"/>
                <a:alphaOff val="0"/>
              </a:srgbClr>
            </a:solidFill>
            <a:latin typeface="Arial"/>
            <a:ea typeface="+mn-ea"/>
            <a:cs typeface="+mn-cs"/>
          </a:endParaRPr>
        </a:p>
      </dsp:txBody>
      <dsp:txXfrm>
        <a:off x="0" y="1182505"/>
        <a:ext cx="9544706" cy="1429376"/>
      </dsp:txXfrm>
    </dsp:sp>
    <dsp:sp modelId="{9D46CCEC-F00C-4A47-A474-679C3322D62E}">
      <dsp:nvSpPr>
        <dsp:cNvPr id="0" name=""/>
        <dsp:cNvSpPr/>
      </dsp:nvSpPr>
      <dsp:spPr>
        <a:xfrm>
          <a:off x="547054" y="583423"/>
          <a:ext cx="6681294" cy="698674"/>
        </a:xfrm>
        <a:prstGeom prst="roundRect">
          <a:avLst/>
        </a:prstGeom>
        <a:solidFill>
          <a:srgbClr val="4C8444"/>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2537" tIns="0" rIns="252537" bIns="0" numCol="1" spcCol="1270" anchor="ctr" anchorCtr="0">
          <a:noAutofit/>
        </a:bodyPr>
        <a:lstStyle/>
        <a:p>
          <a:pPr marL="0" lvl="0" indent="0" algn="l" defTabSz="889000">
            <a:lnSpc>
              <a:spcPct val="90000"/>
            </a:lnSpc>
            <a:spcBef>
              <a:spcPct val="0"/>
            </a:spcBef>
            <a:spcAft>
              <a:spcPct val="35000"/>
            </a:spcAft>
            <a:buNone/>
          </a:pPr>
          <a:r>
            <a:rPr lang="en-US" sz="2000" b="1" kern="1200" dirty="0">
              <a:solidFill>
                <a:schemeClr val="bg1"/>
              </a:solidFill>
              <a:latin typeface="Arial"/>
              <a:ea typeface="+mn-ea"/>
              <a:cs typeface="+mn-cs"/>
            </a:rPr>
            <a:t>Customer behavior analysis: </a:t>
          </a:r>
          <a:endParaRPr lang="en-CA" sz="2400" b="1" kern="1200" dirty="0">
            <a:solidFill>
              <a:schemeClr val="bg1"/>
            </a:solidFill>
          </a:endParaRPr>
        </a:p>
      </dsp:txBody>
      <dsp:txXfrm>
        <a:off x="581160" y="617529"/>
        <a:ext cx="6613082" cy="630462"/>
      </dsp:txXfrm>
    </dsp:sp>
    <dsp:sp modelId="{B7FF1111-4E2A-4D0C-B3CC-F173919A6084}">
      <dsp:nvSpPr>
        <dsp:cNvPr id="0" name=""/>
        <dsp:cNvSpPr/>
      </dsp:nvSpPr>
      <dsp:spPr>
        <a:xfrm>
          <a:off x="0" y="3018962"/>
          <a:ext cx="9544706" cy="1637459"/>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0775" tIns="562356" rIns="74077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Clustering time series data from environmental sensors can reveal patterns in pollution levels, weather conditions, or energy consumption. This information can aid in environmental management, resource optimization, and policy decision-making</a:t>
          </a:r>
        </a:p>
      </dsp:txBody>
      <dsp:txXfrm>
        <a:off x="0" y="3018962"/>
        <a:ext cx="9544706" cy="1637459"/>
      </dsp:txXfrm>
    </dsp:sp>
    <dsp:sp modelId="{50B45C34-FB3B-49BC-A362-FF7E1D2530DB}">
      <dsp:nvSpPr>
        <dsp:cNvPr id="0" name=""/>
        <dsp:cNvSpPr/>
      </dsp:nvSpPr>
      <dsp:spPr>
        <a:xfrm>
          <a:off x="477235" y="2684357"/>
          <a:ext cx="6681294" cy="706382"/>
        </a:xfrm>
        <a:prstGeom prst="roundRect">
          <a:avLst/>
        </a:prstGeom>
        <a:solidFill>
          <a:srgbClr val="4C8444"/>
        </a:solidFill>
        <a:ln w="15875"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381" tIns="0" rIns="262381" bIns="0" numCol="1" spcCol="1270" anchor="ctr" anchorCtr="0">
          <a:noAutofit/>
        </a:bodyPr>
        <a:lstStyle/>
        <a:p>
          <a:pPr marL="0" lvl="0" indent="0" algn="l" defTabSz="1066800">
            <a:lnSpc>
              <a:spcPct val="90000"/>
            </a:lnSpc>
            <a:spcBef>
              <a:spcPct val="0"/>
            </a:spcBef>
            <a:spcAft>
              <a:spcPct val="35000"/>
            </a:spcAft>
            <a:buNone/>
          </a:pPr>
          <a:r>
            <a:rPr lang="en-CA" sz="2000" b="1" kern="1200" dirty="0">
              <a:solidFill>
                <a:prstClr val="white"/>
              </a:solidFill>
              <a:latin typeface="Arial"/>
              <a:ea typeface="+mn-ea"/>
              <a:cs typeface="+mn-cs"/>
            </a:rPr>
            <a:t>Environmental monitoring:</a:t>
          </a:r>
          <a:endParaRPr lang="en-US" sz="2000" b="1" kern="1200" dirty="0">
            <a:solidFill>
              <a:prstClr val="white"/>
            </a:solidFill>
            <a:latin typeface="Arial"/>
            <a:ea typeface="+mn-ea"/>
            <a:cs typeface="+mn-cs"/>
          </a:endParaRPr>
        </a:p>
      </dsp:txBody>
      <dsp:txXfrm>
        <a:off x="511718" y="2718840"/>
        <a:ext cx="6612328" cy="63741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BB80F1-04ED-45C4-88E4-F4899092F8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216DF5E7-2747-4AEE-8F1B-5E67A48068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E1E913-DCAF-4FD8-9E73-B3F9496B80E2}" type="datetimeFigureOut">
              <a:rPr lang="en-CA" smtClean="0"/>
              <a:t>2023-07-03</a:t>
            </a:fld>
            <a:endParaRPr lang="en-CA"/>
          </a:p>
        </p:txBody>
      </p:sp>
      <p:sp>
        <p:nvSpPr>
          <p:cNvPr id="4" name="Footer Placeholder 3">
            <a:extLst>
              <a:ext uri="{FF2B5EF4-FFF2-40B4-BE49-F238E27FC236}">
                <a16:creationId xmlns:a16="http://schemas.microsoft.com/office/drawing/2014/main" id="{F8681848-4AA4-4011-846C-A6417754B26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00FE3540-0A8B-48E8-9855-7556735303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2C708C-51B6-4BBD-A9C8-4C1269A72B22}" type="slidenum">
              <a:rPr lang="en-CA" smtClean="0"/>
              <a:t>‹#›</a:t>
            </a:fld>
            <a:endParaRPr lang="en-CA"/>
          </a:p>
        </p:txBody>
      </p:sp>
    </p:spTree>
    <p:extLst>
      <p:ext uri="{BB962C8B-B14F-4D97-AF65-F5344CB8AC3E}">
        <p14:creationId xmlns:p14="http://schemas.microsoft.com/office/powerpoint/2010/main" val="14847384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1FEBB1-2435-4225-AC47-FA1D45435727}" type="datetimeFigureOut">
              <a:rPr lang="en-CA" smtClean="0"/>
              <a:t>2023-07-03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6C129C-346E-4211-BE00-BB343EC5E682}" type="slidenum">
              <a:rPr lang="en-CA" smtClean="0"/>
              <a:t>‹#›</a:t>
            </a:fld>
            <a:endParaRPr lang="en-CA"/>
          </a:p>
        </p:txBody>
      </p:sp>
    </p:spTree>
    <p:extLst>
      <p:ext uri="{BB962C8B-B14F-4D97-AF65-F5344CB8AC3E}">
        <p14:creationId xmlns:p14="http://schemas.microsoft.com/office/powerpoint/2010/main" val="61039883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1558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86C129C-346E-4211-BE00-BB343EC5E682}" type="slidenum">
              <a:rPr lang="en-CA" smtClean="0"/>
              <a:t>5</a:t>
            </a:fld>
            <a:endParaRPr lang="en-CA"/>
          </a:p>
        </p:txBody>
      </p:sp>
    </p:spTree>
    <p:extLst>
      <p:ext uri="{BB962C8B-B14F-4D97-AF65-F5344CB8AC3E}">
        <p14:creationId xmlns:p14="http://schemas.microsoft.com/office/powerpoint/2010/main" val="4024669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86C129C-346E-4211-BE00-BB343EC5E682}" type="slidenum">
              <a:rPr lang="en-CA" smtClean="0"/>
              <a:t>6</a:t>
            </a:fld>
            <a:endParaRPr lang="en-CA"/>
          </a:p>
        </p:txBody>
      </p:sp>
    </p:spTree>
    <p:extLst>
      <p:ext uri="{BB962C8B-B14F-4D97-AF65-F5344CB8AC3E}">
        <p14:creationId xmlns:p14="http://schemas.microsoft.com/office/powerpoint/2010/main" val="1521059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5"/>
          </p:nvPr>
        </p:nvSpPr>
        <p:spPr/>
        <p:txBody>
          <a:bodyPr/>
          <a:lstStyle/>
          <a:p>
            <a:fld id="{886C129C-346E-4211-BE00-BB343EC5E682}" type="slidenum">
              <a:rPr lang="en-CA" smtClean="0"/>
              <a:t>7</a:t>
            </a:fld>
            <a:endParaRPr lang="en-CA"/>
          </a:p>
        </p:txBody>
      </p:sp>
    </p:spTree>
    <p:extLst>
      <p:ext uri="{BB962C8B-B14F-4D97-AF65-F5344CB8AC3E}">
        <p14:creationId xmlns:p14="http://schemas.microsoft.com/office/powerpoint/2010/main" val="2367469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5"/>
          </p:nvPr>
        </p:nvSpPr>
        <p:spPr/>
        <p:txBody>
          <a:bodyPr/>
          <a:lstStyle/>
          <a:p>
            <a:fld id="{886C129C-346E-4211-BE00-BB343EC5E682}" type="slidenum">
              <a:rPr lang="en-CA" smtClean="0"/>
              <a:t>8</a:t>
            </a:fld>
            <a:endParaRPr lang="en-CA"/>
          </a:p>
        </p:txBody>
      </p:sp>
    </p:spTree>
    <p:extLst>
      <p:ext uri="{BB962C8B-B14F-4D97-AF65-F5344CB8AC3E}">
        <p14:creationId xmlns:p14="http://schemas.microsoft.com/office/powerpoint/2010/main" val="1997723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86C129C-346E-4211-BE00-BB343EC5E682}" type="slidenum">
              <a:rPr lang="en-CA" smtClean="0"/>
              <a:t>9</a:t>
            </a:fld>
            <a:endParaRPr lang="en-CA"/>
          </a:p>
        </p:txBody>
      </p:sp>
    </p:spTree>
    <p:extLst>
      <p:ext uri="{BB962C8B-B14F-4D97-AF65-F5344CB8AC3E}">
        <p14:creationId xmlns:p14="http://schemas.microsoft.com/office/powerpoint/2010/main" val="2551232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86C129C-346E-4211-BE00-BB343EC5E682}" type="slidenum">
              <a:rPr lang="en-CA" smtClean="0"/>
              <a:t>10</a:t>
            </a:fld>
            <a:endParaRPr lang="en-CA"/>
          </a:p>
        </p:txBody>
      </p:sp>
    </p:spTree>
    <p:extLst>
      <p:ext uri="{BB962C8B-B14F-4D97-AF65-F5344CB8AC3E}">
        <p14:creationId xmlns:p14="http://schemas.microsoft.com/office/powerpoint/2010/main" val="1675265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86C129C-346E-4211-BE00-BB343EC5E682}" type="slidenum">
              <a:rPr lang="en-CA" smtClean="0"/>
              <a:t>11</a:t>
            </a:fld>
            <a:endParaRPr lang="en-CA"/>
          </a:p>
        </p:txBody>
      </p:sp>
    </p:spTree>
    <p:extLst>
      <p:ext uri="{BB962C8B-B14F-4D97-AF65-F5344CB8AC3E}">
        <p14:creationId xmlns:p14="http://schemas.microsoft.com/office/powerpoint/2010/main" val="3974477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00703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0" y="635025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72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none"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a:t>© Copyright Omar Altrad, PhD, PMP, P.Eng</a:t>
            </a:r>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832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00703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 Copyright Omar Altrad, PhD, PMP, P.Eng</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795420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0070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8" name="Footer Placeholder 3">
            <a:extLst>
              <a:ext uri="{FF2B5EF4-FFF2-40B4-BE49-F238E27FC236}">
                <a16:creationId xmlns:a16="http://schemas.microsoft.com/office/drawing/2014/main" id="{701702BA-89FA-4F45-822F-61373C5CDBDE}"/>
              </a:ext>
            </a:extLst>
          </p:cNvPr>
          <p:cNvSpPr>
            <a:spLocks noGrp="1"/>
          </p:cNvSpPr>
          <p:nvPr>
            <p:ph type="ftr" sz="quarter" idx="11"/>
          </p:nvPr>
        </p:nvSpPr>
        <p:spPr>
          <a:xfrm>
            <a:off x="3686185" y="6459785"/>
            <a:ext cx="4822804" cy="365125"/>
          </a:xfrm>
          <a:prstGeom prst="rect">
            <a:avLst/>
          </a:prstGeom>
        </p:spPr>
        <p:txBody>
          <a:bodyPr/>
          <a:lstStyle/>
          <a:p>
            <a:r>
              <a:rPr lang="en-US"/>
              <a:t>© Copyright Omar Altrad, PhD, PMP, P.Eng</a:t>
            </a:r>
            <a:endParaRPr lang="en-US" dirty="0"/>
          </a:p>
        </p:txBody>
      </p:sp>
      <p:sp>
        <p:nvSpPr>
          <p:cNvPr id="9" name="Slide Number Placeholder 4">
            <a:extLst>
              <a:ext uri="{FF2B5EF4-FFF2-40B4-BE49-F238E27FC236}">
                <a16:creationId xmlns:a16="http://schemas.microsoft.com/office/drawing/2014/main" id="{D42B541B-BACC-44DB-9166-0594EF0B9893}"/>
              </a:ext>
            </a:extLst>
          </p:cNvPr>
          <p:cNvSpPr txBox="1">
            <a:spLocks/>
          </p:cNvSpPr>
          <p:nvPr userDrawn="1"/>
        </p:nvSpPr>
        <p:spPr>
          <a:xfrm>
            <a:off x="10033798" y="6476330"/>
            <a:ext cx="1312025" cy="365125"/>
          </a:xfrm>
          <a:prstGeom prst="rect">
            <a:avLst/>
          </a:prstGeom>
        </p:spPr>
        <p:txBody>
          <a:bodyPr/>
          <a:lstStyle>
            <a:defPPr>
              <a:defRPr lang="en-US"/>
            </a:defPPr>
            <a:lvl1pPr marL="0" algn="l" defTabSz="457200" rtl="0" eaLnBrk="1" latinLnBrk="0" hangingPunct="1">
              <a:defRPr sz="1100" b="1"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F63A3B-78C7-47BE-AE5E-E10140E04643}" type="slidenum">
              <a:rPr lang="en-US" smtClean="0">
                <a:solidFill>
                  <a:schemeClr val="bg1"/>
                </a:solidFill>
              </a:rPr>
              <a:pPr/>
              <a:t>‹#›</a:t>
            </a:fld>
            <a:endParaRPr lang="en-US" dirty="0">
              <a:solidFill>
                <a:schemeClr val="bg1"/>
              </a:solidFill>
            </a:endParaRPr>
          </a:p>
        </p:txBody>
      </p:sp>
    </p:spTree>
    <p:extLst>
      <p:ext uri="{BB962C8B-B14F-4D97-AF65-F5344CB8AC3E}">
        <p14:creationId xmlns:p14="http://schemas.microsoft.com/office/powerpoint/2010/main" val="2829254423"/>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lvl1pPr>
              <a:defRPr lang="en-US" sz="4400" b="1" dirty="0">
                <a:solidFill>
                  <a:srgbClr val="C00000"/>
                </a:solidFill>
                <a:latin typeface="+mn-lt"/>
              </a:defRPr>
            </a:lvl1pPr>
          </a:lstStyle>
          <a:p>
            <a:pPr lvl="0">
              <a:lnSpc>
                <a:spcPct val="90000"/>
              </a:lnSpc>
            </a:pPr>
            <a:r>
              <a:rPr lang="en-US"/>
              <a:t>Click to edit Master title style</a:t>
            </a:r>
            <a:endParaRPr lang="en-US" dirty="0"/>
          </a:p>
        </p:txBody>
      </p:sp>
      <p:sp>
        <p:nvSpPr>
          <p:cNvPr id="3" name="Content Placeholder 2"/>
          <p:cNvSpPr>
            <a:spLocks noGrp="1"/>
          </p:cNvSpPr>
          <p:nvPr>
            <p:ph idx="1"/>
          </p:nvPr>
        </p:nvSpPr>
        <p:spPr>
          <a:xfrm>
            <a:off x="1097280" y="1219869"/>
            <a:ext cx="10058400" cy="455157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 Copyright Omar Altrad, PhD, PMP, P.Eng</a:t>
            </a:r>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817506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00703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 Copyright Omar Altrad, PhD, PMP, P.Eng</a:t>
            </a:r>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0428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4"/>
            <a:ext cx="10058400" cy="824442"/>
          </a:xfrm>
        </p:spPr>
        <p:txBody>
          <a:bodyPr vert="horz" lIns="91440" tIns="45720" rIns="91440" bIns="45720" rtlCol="0" anchor="ctr">
            <a:normAutofit/>
          </a:bodyPr>
          <a:lstStyle>
            <a:lvl1pPr>
              <a:defRPr lang="en-US" sz="4400" b="1" dirty="0">
                <a:solidFill>
                  <a:srgbClr val="C00000"/>
                </a:solidFill>
                <a:latin typeface="+mn-lt"/>
              </a:defRPr>
            </a:lvl1pPr>
          </a:lstStyle>
          <a:p>
            <a:pPr lvl="0">
              <a:lnSpc>
                <a:spcPct val="90000"/>
              </a:lnSpc>
            </a:pPr>
            <a:r>
              <a:rPr lang="en-US"/>
              <a:t>Click to edit Master title style</a:t>
            </a:r>
            <a:endParaRPr lang="en-US" dirty="0"/>
          </a:p>
        </p:txBody>
      </p:sp>
      <p:sp>
        <p:nvSpPr>
          <p:cNvPr id="3" name="Content Placeholder 2"/>
          <p:cNvSpPr>
            <a:spLocks noGrp="1"/>
          </p:cNvSpPr>
          <p:nvPr>
            <p:ph sz="half" idx="1"/>
          </p:nvPr>
        </p:nvSpPr>
        <p:spPr>
          <a:xfrm>
            <a:off x="1097279" y="1317522"/>
            <a:ext cx="4937760" cy="455157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317523"/>
            <a:ext cx="4937760" cy="455157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097280" y="6459785"/>
            <a:ext cx="2472271"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 Copyright Omar Altrad, PhD, PMP, P.Eng</a:t>
            </a:r>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830467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lvl1pPr>
              <a:defRPr b="1">
                <a:solidFill>
                  <a:srgbClr val="DA291C"/>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a:t>© Copyright Omar Altrad, PhD, PMP, P.Eng</a:t>
            </a:r>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832357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lvl1pPr>
              <a:defRPr lang="en-US" sz="4400" b="1" dirty="0">
                <a:solidFill>
                  <a:srgbClr val="C00000"/>
                </a:solidFill>
                <a:latin typeface="+mn-lt"/>
              </a:defRPr>
            </a:lvl1pPr>
          </a:lstStyle>
          <a:p>
            <a:pPr lvl="0">
              <a:lnSpc>
                <a:spcPct val="90000"/>
              </a:lnSpc>
            </a:pPr>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 Copyright Omar Altrad, PhD, PMP, P.Eng</a:t>
            </a:r>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438814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rgbClr val="00703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r>
              <a:rPr lang="en-US"/>
              <a:t>© Copyright Omar Altrad, PhD, PMP, P.Eng</a:t>
            </a:r>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509807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rgbClr val="00703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 Copyright Omar Altrad, PhD, PMP, P.Eng</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1199712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 Copyright Omar Altrad, PhD, PMP, P.Eng</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502901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rgbClr val="007033"/>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a:t> 		</a:t>
            </a:r>
            <a:endParaRPr lang="en-CA"/>
          </a:p>
        </p:txBody>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785113"/>
          </a:xfrm>
          <a:prstGeom prst="rect">
            <a:avLst/>
          </a:prstGeom>
        </p:spPr>
        <p:txBody>
          <a:bodyPr vert="horz" lIns="91440" tIns="45720" rIns="91440" bIns="45720" rtlCol="0" anchor="ctr">
            <a:normAutofit/>
          </a:bodyPr>
          <a:lstStyle/>
          <a:p>
            <a:pPr lvl="0">
              <a:lnSpc>
                <a:spcPct val="90000"/>
              </a:lnSpc>
            </a:pPr>
            <a:r>
              <a:rPr lang="en-US"/>
              <a:t>Click to edit Master title style</a:t>
            </a:r>
            <a:endParaRPr lang="en-US" dirty="0"/>
          </a:p>
        </p:txBody>
      </p:sp>
      <p:sp>
        <p:nvSpPr>
          <p:cNvPr id="3" name="Text Placeholder 2"/>
          <p:cNvSpPr>
            <a:spLocks noGrp="1"/>
          </p:cNvSpPr>
          <p:nvPr>
            <p:ph type="body" idx="1"/>
          </p:nvPr>
        </p:nvSpPr>
        <p:spPr>
          <a:xfrm>
            <a:off x="1097280" y="1317523"/>
            <a:ext cx="10058400" cy="455157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none" baseline="0">
                <a:solidFill>
                  <a:srgbClr val="FFFFFF"/>
                </a:solidFill>
              </a:defRPr>
            </a:lvl1pPr>
          </a:lstStyle>
          <a:p>
            <a:r>
              <a:rPr lang="en-US"/>
              <a:t>© Copyright Omar Altrad, PhD, PMP, P.Eng</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8F63A3B-78C7-47BE-AE5E-E10140E04643}" type="slidenum">
              <a:rPr lang="en-US" smtClean="0"/>
              <a:t>‹#›</a:t>
            </a:fld>
            <a:endParaRPr lang="en-US"/>
          </a:p>
        </p:txBody>
      </p:sp>
      <p:cxnSp>
        <p:nvCxnSpPr>
          <p:cNvPr id="10" name="Straight Connector 9"/>
          <p:cNvCxnSpPr/>
          <p:nvPr/>
        </p:nvCxnSpPr>
        <p:spPr>
          <a:xfrm>
            <a:off x="1193532" y="1098751"/>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259760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820" r:id="rId11"/>
  </p:sldLayoutIdLst>
  <p:hf sldNum="0" hdr="0" dt="0"/>
  <p:txStyles>
    <p:titleStyle>
      <a:lvl1pPr algn="l" defTabSz="914400" rtl="0" eaLnBrk="1" latinLnBrk="0" hangingPunct="1">
        <a:lnSpc>
          <a:spcPct val="85000"/>
        </a:lnSpc>
        <a:spcBef>
          <a:spcPct val="0"/>
        </a:spcBef>
        <a:buNone/>
        <a:defRPr lang="en-US" sz="4400" b="1" kern="1200" spc="-50" baseline="0" dirty="0">
          <a:solidFill>
            <a:srgbClr val="C00000"/>
          </a:solidFill>
          <a:latin typeface="+mn-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Ø"/>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Ø"/>
        <a:defRPr sz="2000" kern="1200">
          <a:solidFill>
            <a:schemeClr val="tx1">
              <a:lumMod val="75000"/>
              <a:lumOff val="25000"/>
            </a:schemeClr>
          </a:solidFill>
          <a:latin typeface="+mn-lt"/>
          <a:ea typeface="+mn-ea"/>
          <a:cs typeface="+mn-cs"/>
        </a:defRPr>
      </a:lvl2pPr>
      <a:lvl3pPr marL="669798" indent="-285750" algn="l" defTabSz="914400" rtl="0" eaLnBrk="1" latinLnBrk="0" hangingPunct="1">
        <a:lnSpc>
          <a:spcPct val="90000"/>
        </a:lnSpc>
        <a:spcBef>
          <a:spcPts val="200"/>
        </a:spcBef>
        <a:spcAft>
          <a:spcPts val="400"/>
        </a:spcAft>
        <a:buClr>
          <a:schemeClr val="accent1"/>
        </a:buClr>
        <a:buFont typeface="Wingdings" panose="05000000000000000000" pitchFamily="2" charset="2"/>
        <a:buChar char="Ø"/>
        <a:defRPr sz="18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Ø"/>
        <a:defRPr sz="18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Ø"/>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4.png"/><Relationship Id="rId4" Type="http://schemas.openxmlformats.org/officeDocument/2006/relationships/diagramLayout" Target="../diagrams/layout1.xml"/><Relationship Id="rId9"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93C4CC6-1D82-4D53-B37A-2179C75DA9E0}"/>
              </a:ext>
            </a:extLst>
          </p:cNvPr>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mn-cs"/>
              </a:rPr>
              <a:t>© Copyright Omar Altrad, PhD, PMP, P.Eng</a:t>
            </a:r>
            <a:endParaRPr kumimoji="0" lang="en-US" sz="900" b="0" i="0" u="none" strike="noStrike" kern="1200" cap="none" spc="0" normalizeH="0" baseline="0" noProof="0" dirty="0">
              <a:ln>
                <a:noFill/>
              </a:ln>
              <a:solidFill>
                <a:srgbClr val="FFFFFF"/>
              </a:solidFill>
              <a:effectLst/>
              <a:uLnTx/>
              <a:uFillTx/>
              <a:latin typeface="Arial"/>
              <a:ea typeface="+mn-ea"/>
              <a:cs typeface="+mn-cs"/>
            </a:endParaRPr>
          </a:p>
        </p:txBody>
      </p:sp>
      <p:sp>
        <p:nvSpPr>
          <p:cNvPr id="10" name="TextBox 9">
            <a:extLst>
              <a:ext uri="{FF2B5EF4-FFF2-40B4-BE49-F238E27FC236}">
                <a16:creationId xmlns:a16="http://schemas.microsoft.com/office/drawing/2014/main" id="{332D5709-EADF-4D9F-9D67-83AD0B328DEE}"/>
              </a:ext>
            </a:extLst>
          </p:cNvPr>
          <p:cNvSpPr txBox="1"/>
          <p:nvPr/>
        </p:nvSpPr>
        <p:spPr>
          <a:xfrm>
            <a:off x="138545" y="2583335"/>
            <a:ext cx="2327563" cy="1672070"/>
          </a:xfrm>
          <a:prstGeom prst="rect">
            <a:avLst/>
          </a:prstGeom>
        </p:spPr>
        <p:txBody>
          <a:bodyPr>
            <a:normAutofit/>
          </a:bodyPr>
          <a:lstStyle/>
          <a:p>
            <a:pPr marL="0" marR="0" lvl="0" indent="0" algn="l" defTabSz="457200" rtl="0" eaLnBrk="1" fontAlgn="auto" latinLnBrk="0" hangingPunct="1">
              <a:lnSpc>
                <a:spcPct val="100000"/>
              </a:lnSpc>
              <a:spcBef>
                <a:spcPts val="0"/>
              </a:spcBef>
              <a:spcAft>
                <a:spcPts val="45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Arial"/>
                <a:ea typeface="+mn-ea"/>
                <a:cs typeface="+mn-cs"/>
              </a:rPr>
              <a:t>Professor: Omar Altrad, PhD, P.Eng, PMP</a:t>
            </a:r>
            <a:endParaRPr kumimoji="0" lang="en-CA" sz="1400" b="1" i="0" u="none" strike="noStrike" kern="1200" cap="none" spc="0" normalizeH="0" baseline="0" noProof="0" dirty="0">
              <a:ln>
                <a:noFill/>
              </a:ln>
              <a:solidFill>
                <a:srgbClr val="FFFFFF"/>
              </a:solidFill>
              <a:effectLst/>
              <a:uLnTx/>
              <a:uFillTx/>
              <a:latin typeface="Arial"/>
              <a:ea typeface="+mn-ea"/>
              <a:cs typeface="+mn-cs"/>
            </a:endParaRPr>
          </a:p>
        </p:txBody>
      </p:sp>
      <p:sp>
        <p:nvSpPr>
          <p:cNvPr id="13" name="TextBox 12">
            <a:extLst>
              <a:ext uri="{FF2B5EF4-FFF2-40B4-BE49-F238E27FC236}">
                <a16:creationId xmlns:a16="http://schemas.microsoft.com/office/drawing/2014/main" id="{52228F80-3670-4EDB-922C-B83C1A750700}"/>
              </a:ext>
            </a:extLst>
          </p:cNvPr>
          <p:cNvSpPr txBox="1"/>
          <p:nvPr/>
        </p:nvSpPr>
        <p:spPr>
          <a:xfrm>
            <a:off x="4177814" y="440751"/>
            <a:ext cx="5938832" cy="968724"/>
          </a:xfrm>
          <a:prstGeom prst="rect">
            <a:avLst/>
          </a:prstGeom>
        </p:spPr>
        <p:txBody>
          <a:bodyPr>
            <a:normAutofit/>
          </a:bodyPr>
          <a:lstStyle/>
          <a:p>
            <a:pPr marL="0" marR="0" lvl="0" indent="0" algn="ctr" defTabSz="457200" rtl="0" eaLnBrk="1" fontAlgn="auto" latinLnBrk="0" hangingPunct="1">
              <a:lnSpc>
                <a:spcPct val="100000"/>
              </a:lnSpc>
              <a:spcBef>
                <a:spcPts val="0"/>
              </a:spcBef>
              <a:spcAft>
                <a:spcPts val="450"/>
              </a:spcAft>
              <a:buClrTx/>
              <a:buSzTx/>
              <a:buFontTx/>
              <a:buNone/>
              <a:tabLst/>
              <a:defRPr/>
            </a:pPr>
            <a:r>
              <a:rPr kumimoji="0" lang="en-CA" sz="3200" b="1" i="0" u="none" strike="noStrike" kern="1200" cap="none" spc="0" normalizeH="0" baseline="0" noProof="0" dirty="0">
                <a:ln>
                  <a:noFill/>
                </a:ln>
                <a:solidFill>
                  <a:prstClr val="white"/>
                </a:solidFill>
                <a:effectLst/>
                <a:uLnTx/>
                <a:uFillTx/>
                <a:latin typeface="Lato"/>
                <a:ea typeface="+mn-ea"/>
                <a:cs typeface="+mn-cs"/>
              </a:rPr>
              <a:t>Week 5</a:t>
            </a:r>
          </a:p>
          <a:p>
            <a:pPr marL="0" marR="0" lvl="0" indent="0" algn="ctr" defTabSz="457200" rtl="0" eaLnBrk="1" fontAlgn="auto" latinLnBrk="0" hangingPunct="1">
              <a:lnSpc>
                <a:spcPct val="100000"/>
              </a:lnSpc>
              <a:spcBef>
                <a:spcPts val="0"/>
              </a:spcBef>
              <a:spcAft>
                <a:spcPts val="450"/>
              </a:spcAft>
              <a:buClrTx/>
              <a:buSzTx/>
              <a:buFontTx/>
              <a:buNone/>
              <a:tabLst/>
              <a:defRPr/>
            </a:pPr>
            <a:endParaRPr kumimoji="0" lang="en-CA" sz="3000" b="0" i="0" u="none" strike="noStrike" kern="1200" cap="none" spc="0" normalizeH="0" baseline="0" noProof="0" dirty="0">
              <a:ln>
                <a:noFill/>
              </a:ln>
              <a:solidFill>
                <a:prstClr val="white"/>
              </a:solidFill>
              <a:effectLst/>
              <a:uLnTx/>
              <a:uFillTx/>
              <a:latin typeface="Arial"/>
              <a:ea typeface="+mn-ea"/>
              <a:cs typeface="+mn-cs"/>
            </a:endParaRPr>
          </a:p>
        </p:txBody>
      </p:sp>
      <p:sp>
        <p:nvSpPr>
          <p:cNvPr id="7" name="TextBox 6">
            <a:extLst>
              <a:ext uri="{FF2B5EF4-FFF2-40B4-BE49-F238E27FC236}">
                <a16:creationId xmlns:a16="http://schemas.microsoft.com/office/drawing/2014/main" id="{031E7702-F242-4B97-88F4-FDAC07FFB831}"/>
              </a:ext>
            </a:extLst>
          </p:cNvPr>
          <p:cNvSpPr txBox="1"/>
          <p:nvPr/>
        </p:nvSpPr>
        <p:spPr>
          <a:xfrm>
            <a:off x="2781735" y="324398"/>
            <a:ext cx="9478297" cy="52322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80808"/>
                </a:solidFill>
                <a:effectLst/>
                <a:uLnTx/>
                <a:uFillTx/>
                <a:latin typeface="Lato"/>
                <a:ea typeface="+mn-ea"/>
                <a:cs typeface="+mn-cs"/>
              </a:rPr>
              <a:t>Machine Learning Clustering and Dimensionality Reduction</a:t>
            </a:r>
            <a:endParaRPr kumimoji="0" lang="en-CA" sz="2800" b="0" i="0" u="none" strike="noStrike" kern="1200" cap="none" spc="0" normalizeH="0" baseline="0" noProof="0" dirty="0">
              <a:ln>
                <a:noFill/>
              </a:ln>
              <a:solidFill>
                <a:srgbClr val="080808"/>
              </a:solidFill>
              <a:effectLst/>
              <a:uLnTx/>
              <a:uFillTx/>
              <a:latin typeface="Lato"/>
              <a:ea typeface="+mn-ea"/>
              <a:cs typeface="+mn-cs"/>
            </a:endParaRPr>
          </a:p>
        </p:txBody>
      </p:sp>
      <p:pic>
        <p:nvPicPr>
          <p:cNvPr id="6" name="Picture 5">
            <a:extLst>
              <a:ext uri="{FF2B5EF4-FFF2-40B4-BE49-F238E27FC236}">
                <a16:creationId xmlns:a16="http://schemas.microsoft.com/office/drawing/2014/main" id="{6EED533F-E7E6-D7FC-F831-BBC7955C2CDF}"/>
              </a:ext>
            </a:extLst>
          </p:cNvPr>
          <p:cNvPicPr>
            <a:picLocks noChangeAspect="1"/>
          </p:cNvPicPr>
          <p:nvPr/>
        </p:nvPicPr>
        <p:blipFill>
          <a:blip r:embed="rId3"/>
          <a:stretch>
            <a:fillRect/>
          </a:stretch>
        </p:blipFill>
        <p:spPr>
          <a:xfrm>
            <a:off x="5009689" y="1321075"/>
            <a:ext cx="4665253" cy="4665253"/>
          </a:xfrm>
          <a:prstGeom prst="rect">
            <a:avLst/>
          </a:prstGeom>
        </p:spPr>
      </p:pic>
    </p:spTree>
    <p:extLst>
      <p:ext uri="{BB962C8B-B14F-4D97-AF65-F5344CB8AC3E}">
        <p14:creationId xmlns:p14="http://schemas.microsoft.com/office/powerpoint/2010/main" val="261787307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E842B-D3BC-F5E5-1085-0A46F83A85D2}"/>
              </a:ext>
            </a:extLst>
          </p:cNvPr>
          <p:cNvSpPr>
            <a:spLocks noGrp="1"/>
          </p:cNvSpPr>
          <p:nvPr>
            <p:ph type="title"/>
          </p:nvPr>
        </p:nvSpPr>
        <p:spPr/>
        <p:txBody>
          <a:bodyPr>
            <a:noAutofit/>
          </a:bodyPr>
          <a:lstStyle/>
          <a:p>
            <a:r>
              <a:rPr lang="en-CA" sz="3600" dirty="0"/>
              <a:t>Algorithms:</a:t>
            </a:r>
          </a:p>
        </p:txBody>
      </p:sp>
      <p:sp>
        <p:nvSpPr>
          <p:cNvPr id="4" name="Footer Placeholder 3">
            <a:extLst>
              <a:ext uri="{FF2B5EF4-FFF2-40B4-BE49-F238E27FC236}">
                <a16:creationId xmlns:a16="http://schemas.microsoft.com/office/drawing/2014/main" id="{24C048E6-6FC1-6EF9-DB22-E1BB2AE59808}"/>
              </a:ext>
            </a:extLst>
          </p:cNvPr>
          <p:cNvSpPr>
            <a:spLocks noGrp="1"/>
          </p:cNvSpPr>
          <p:nvPr>
            <p:ph type="ftr" sz="quarter" idx="11"/>
          </p:nvPr>
        </p:nvSpPr>
        <p:spPr/>
        <p:txBody>
          <a:bodyPr/>
          <a:lstStyle/>
          <a:p>
            <a:r>
              <a:rPr lang="en-US"/>
              <a:t>© Copyright Omar Altrad, PhD, PMP, P.Eng</a:t>
            </a:r>
          </a:p>
        </p:txBody>
      </p:sp>
      <p:sp>
        <p:nvSpPr>
          <p:cNvPr id="14" name="Rectangle: Rounded Corners 13">
            <a:extLst>
              <a:ext uri="{FF2B5EF4-FFF2-40B4-BE49-F238E27FC236}">
                <a16:creationId xmlns:a16="http://schemas.microsoft.com/office/drawing/2014/main" id="{F23F9504-6348-C415-149B-BB20F83009DC}"/>
              </a:ext>
            </a:extLst>
          </p:cNvPr>
          <p:cNvSpPr/>
          <p:nvPr/>
        </p:nvSpPr>
        <p:spPr>
          <a:xfrm>
            <a:off x="951186" y="1690428"/>
            <a:ext cx="2705361" cy="751332"/>
          </a:xfrm>
          <a:prstGeom prst="roundRect">
            <a:avLst/>
          </a:prstGeom>
          <a:solidFill>
            <a:srgbClr val="4C8444"/>
          </a:solidFill>
        </p:spPr>
        <p:style>
          <a:lnRef idx="3">
            <a:schemeClr val="lt1"/>
          </a:lnRef>
          <a:fillRef idx="1">
            <a:schemeClr val="accent6"/>
          </a:fillRef>
          <a:effectRef idx="1">
            <a:schemeClr val="accent6"/>
          </a:effectRef>
          <a:fontRef idx="minor">
            <a:schemeClr val="lt1"/>
          </a:fontRef>
        </p:style>
        <p:txBody>
          <a:bodyPr rtlCol="0" anchor="ctr"/>
          <a:lstStyle/>
          <a:p>
            <a:pPr lvl="0" algn="ctr"/>
            <a:r>
              <a:rPr lang="en-US" sz="2000" b="1" dirty="0">
                <a:solidFill>
                  <a:schemeClr val="bg1"/>
                </a:solidFill>
              </a:rPr>
              <a:t>Shape-based algorithms :</a:t>
            </a:r>
            <a:endParaRPr lang="en-CA" sz="2000" b="1" dirty="0">
              <a:solidFill>
                <a:schemeClr val="bg1"/>
              </a:solidFill>
            </a:endParaRPr>
          </a:p>
        </p:txBody>
      </p:sp>
      <p:sp>
        <p:nvSpPr>
          <p:cNvPr id="15" name="Rectangle: Rounded Corners 14">
            <a:extLst>
              <a:ext uri="{FF2B5EF4-FFF2-40B4-BE49-F238E27FC236}">
                <a16:creationId xmlns:a16="http://schemas.microsoft.com/office/drawing/2014/main" id="{FC143A52-34F9-02B6-EE13-E89596304495}"/>
              </a:ext>
            </a:extLst>
          </p:cNvPr>
          <p:cNvSpPr/>
          <p:nvPr/>
        </p:nvSpPr>
        <p:spPr>
          <a:xfrm>
            <a:off x="951186" y="4514463"/>
            <a:ext cx="2413175" cy="1163860"/>
          </a:xfrm>
          <a:prstGeom prst="roundRect">
            <a:avLst/>
          </a:prstGeom>
          <a:solidFill>
            <a:srgbClr val="4C8444"/>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sz="2000" b="1" dirty="0">
                <a:solidFill>
                  <a:schemeClr val="bg1"/>
                </a:solidFill>
              </a:rPr>
              <a:t>Density-based algorithms : </a:t>
            </a:r>
            <a:endParaRPr lang="en-CA" sz="2000" b="1" dirty="0">
              <a:solidFill>
                <a:schemeClr val="bg1"/>
              </a:solidFill>
            </a:endParaRPr>
          </a:p>
        </p:txBody>
      </p:sp>
      <p:sp>
        <p:nvSpPr>
          <p:cNvPr id="17" name="Rectangle 16">
            <a:extLst>
              <a:ext uri="{FF2B5EF4-FFF2-40B4-BE49-F238E27FC236}">
                <a16:creationId xmlns:a16="http://schemas.microsoft.com/office/drawing/2014/main" id="{CDF1366A-127A-339B-119F-EBB3AABEA5DE}"/>
              </a:ext>
            </a:extLst>
          </p:cNvPr>
          <p:cNvSpPr/>
          <p:nvPr/>
        </p:nvSpPr>
        <p:spPr>
          <a:xfrm>
            <a:off x="3142593" y="1151191"/>
            <a:ext cx="8013087" cy="25799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buFont typeface="Arial" panose="020B0604020202020204" pitchFamily="34" charset="0"/>
              <a:buChar char="•"/>
            </a:pPr>
            <a:r>
              <a:rPr lang="en-US" dirty="0">
                <a:solidFill>
                  <a:schemeClr val="tx1"/>
                </a:solidFill>
              </a:rPr>
              <a:t>Shape-based algorithms focus on capturing the shape or trajectory of the time series data. </a:t>
            </a:r>
          </a:p>
          <a:p>
            <a:pPr marL="342900" lvl="0" indent="-342900">
              <a:buFont typeface="Arial" panose="020B0604020202020204" pitchFamily="34" charset="0"/>
              <a:buChar char="•"/>
            </a:pPr>
            <a:r>
              <a:rPr lang="en-US" dirty="0">
                <a:solidFill>
                  <a:schemeClr val="tx1"/>
                </a:solidFill>
              </a:rPr>
              <a:t>They often involve transforming the time series into a fixed-length representation, such as </a:t>
            </a:r>
            <a:r>
              <a:rPr lang="en-US" dirty="0" err="1">
                <a:solidFill>
                  <a:schemeClr val="tx1"/>
                </a:solidFill>
              </a:rPr>
              <a:t>shapelets</a:t>
            </a:r>
            <a:r>
              <a:rPr lang="en-US" dirty="0">
                <a:solidFill>
                  <a:schemeClr val="tx1"/>
                </a:solidFill>
              </a:rPr>
              <a:t> or Fourier descriptors. </a:t>
            </a:r>
          </a:p>
          <a:p>
            <a:pPr marL="342900" lvl="0" indent="-342900">
              <a:buFont typeface="Arial" panose="020B0604020202020204" pitchFamily="34" charset="0"/>
              <a:buChar char="•"/>
            </a:pPr>
            <a:r>
              <a:rPr lang="en-US" dirty="0">
                <a:solidFill>
                  <a:schemeClr val="tx1"/>
                </a:solidFill>
              </a:rPr>
              <a:t>Clustering algorithms are then applied on these representations. </a:t>
            </a:r>
          </a:p>
          <a:p>
            <a:pPr marL="342900" lvl="0" indent="-342900">
              <a:buFont typeface="Arial" panose="020B0604020202020204" pitchFamily="34" charset="0"/>
              <a:buChar char="•"/>
            </a:pPr>
            <a:r>
              <a:rPr lang="en-US" dirty="0">
                <a:solidFill>
                  <a:schemeClr val="tx1"/>
                </a:solidFill>
              </a:rPr>
              <a:t>Shape-based methods are useful when the exact pattern of the time series is important for clustering. </a:t>
            </a:r>
          </a:p>
          <a:p>
            <a:pPr marL="342900" lvl="0" indent="-342900">
              <a:buFont typeface="Arial" panose="020B0604020202020204" pitchFamily="34" charset="0"/>
              <a:buChar char="•"/>
            </a:pPr>
            <a:r>
              <a:rPr lang="en-US" dirty="0">
                <a:solidFill>
                  <a:schemeClr val="tx1"/>
                </a:solidFill>
              </a:rPr>
              <a:t>Examples of shape-based algorithms include k-shape clustering, SAX-based clustering, and symbolic aggregate approximation (SAX).</a:t>
            </a:r>
          </a:p>
        </p:txBody>
      </p:sp>
      <p:sp>
        <p:nvSpPr>
          <p:cNvPr id="18" name="Rectangle 17">
            <a:extLst>
              <a:ext uri="{FF2B5EF4-FFF2-40B4-BE49-F238E27FC236}">
                <a16:creationId xmlns:a16="http://schemas.microsoft.com/office/drawing/2014/main" id="{FC2AB282-2CE9-CA42-835C-09E84C4D13B9}"/>
              </a:ext>
            </a:extLst>
          </p:cNvPr>
          <p:cNvSpPr/>
          <p:nvPr/>
        </p:nvSpPr>
        <p:spPr>
          <a:xfrm>
            <a:off x="3142592" y="3810647"/>
            <a:ext cx="8013087" cy="24640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solidFill>
              </a:rPr>
              <a:t>Density-based algorithms aim to identify clusters based on the density of the data points in the time series space. </a:t>
            </a:r>
          </a:p>
          <a:p>
            <a:pPr marL="285750" indent="-285750">
              <a:buFont typeface="Arial" panose="020B0604020202020204" pitchFamily="34" charset="0"/>
              <a:buChar char="•"/>
            </a:pPr>
            <a:r>
              <a:rPr lang="en-US" dirty="0">
                <a:solidFill>
                  <a:schemeClr val="tx1"/>
                </a:solidFill>
              </a:rPr>
              <a:t>Density-Based Spatial Clustering of Applications with Noise (DBSCAN) is a popular algorithm used in time series clustering. It defines clusters as dense regions of data points separated by low-density regions. </a:t>
            </a:r>
          </a:p>
          <a:p>
            <a:pPr marL="285750" indent="-285750">
              <a:buFont typeface="Arial" panose="020B0604020202020204" pitchFamily="34" charset="0"/>
              <a:buChar char="•"/>
            </a:pPr>
            <a:r>
              <a:rPr lang="en-US" dirty="0">
                <a:solidFill>
                  <a:schemeClr val="tx1"/>
                </a:solidFill>
              </a:rPr>
              <a:t>Density-based algorithms can handle varying cluster shapes and sizes, making them suitable for detecting anomalies and identifying clusters with irregular shapes.</a:t>
            </a:r>
          </a:p>
        </p:txBody>
      </p:sp>
    </p:spTree>
    <p:extLst>
      <p:ext uri="{BB962C8B-B14F-4D97-AF65-F5344CB8AC3E}">
        <p14:creationId xmlns:p14="http://schemas.microsoft.com/office/powerpoint/2010/main" val="1763670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0-#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0-#ppt_w/2"/>
                                          </p:val>
                                        </p:tav>
                                        <p:tav tm="100000">
                                          <p:val>
                                            <p:strVal val="#ppt_x"/>
                                          </p:val>
                                        </p:tav>
                                      </p:tavLst>
                                    </p:anim>
                                    <p:anim calcmode="lin" valueType="num">
                                      <p:cBhvr additive="base">
                                        <p:cTn id="18" dur="500" fill="hold"/>
                                        <p:tgtEl>
                                          <p:spTgt spid="15"/>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0-#ppt_w/2"/>
                                          </p:val>
                                        </p:tav>
                                        <p:tav tm="100000">
                                          <p:val>
                                            <p:strVal val="#ppt_x"/>
                                          </p:val>
                                        </p:tav>
                                      </p:tavLst>
                                    </p:anim>
                                    <p:anim calcmode="lin" valueType="num">
                                      <p:cBhvr additive="base">
                                        <p:cTn id="2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7" grpId="0"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E842B-D3BC-F5E5-1085-0A46F83A85D2}"/>
              </a:ext>
            </a:extLst>
          </p:cNvPr>
          <p:cNvSpPr>
            <a:spLocks noGrp="1"/>
          </p:cNvSpPr>
          <p:nvPr>
            <p:ph type="title"/>
          </p:nvPr>
        </p:nvSpPr>
        <p:spPr/>
        <p:txBody>
          <a:bodyPr>
            <a:noAutofit/>
          </a:bodyPr>
          <a:lstStyle/>
          <a:p>
            <a:r>
              <a:rPr lang="en-CA" sz="3600" dirty="0"/>
              <a:t>Algorithms:</a:t>
            </a:r>
          </a:p>
        </p:txBody>
      </p:sp>
      <p:sp>
        <p:nvSpPr>
          <p:cNvPr id="4" name="Footer Placeholder 3">
            <a:extLst>
              <a:ext uri="{FF2B5EF4-FFF2-40B4-BE49-F238E27FC236}">
                <a16:creationId xmlns:a16="http://schemas.microsoft.com/office/drawing/2014/main" id="{24C048E6-6FC1-6EF9-DB22-E1BB2AE59808}"/>
              </a:ext>
            </a:extLst>
          </p:cNvPr>
          <p:cNvSpPr>
            <a:spLocks noGrp="1"/>
          </p:cNvSpPr>
          <p:nvPr>
            <p:ph type="ftr" sz="quarter" idx="11"/>
          </p:nvPr>
        </p:nvSpPr>
        <p:spPr/>
        <p:txBody>
          <a:bodyPr/>
          <a:lstStyle/>
          <a:p>
            <a:r>
              <a:rPr lang="en-US"/>
              <a:t>© Copyright Omar Altrad, PhD, PMP, P.Eng</a:t>
            </a:r>
          </a:p>
        </p:txBody>
      </p:sp>
      <p:sp>
        <p:nvSpPr>
          <p:cNvPr id="14" name="Rectangle: Rounded Corners 13">
            <a:extLst>
              <a:ext uri="{FF2B5EF4-FFF2-40B4-BE49-F238E27FC236}">
                <a16:creationId xmlns:a16="http://schemas.microsoft.com/office/drawing/2014/main" id="{F23F9504-6348-C415-149B-BB20F83009DC}"/>
              </a:ext>
            </a:extLst>
          </p:cNvPr>
          <p:cNvSpPr/>
          <p:nvPr/>
        </p:nvSpPr>
        <p:spPr>
          <a:xfrm>
            <a:off x="1097280" y="3053334"/>
            <a:ext cx="2959713" cy="751332"/>
          </a:xfrm>
          <a:prstGeom prst="roundRect">
            <a:avLst/>
          </a:prstGeom>
          <a:solidFill>
            <a:srgbClr val="4C8444"/>
          </a:solidFill>
        </p:spPr>
        <p:style>
          <a:lnRef idx="3">
            <a:schemeClr val="lt1"/>
          </a:lnRef>
          <a:fillRef idx="1">
            <a:schemeClr val="accent6"/>
          </a:fillRef>
          <a:effectRef idx="1">
            <a:schemeClr val="accent6"/>
          </a:effectRef>
          <a:fontRef idx="minor">
            <a:schemeClr val="lt1"/>
          </a:fontRef>
        </p:style>
        <p:txBody>
          <a:bodyPr rtlCol="0" anchor="ctr"/>
          <a:lstStyle/>
          <a:p>
            <a:pPr lvl="0" algn="ctr"/>
            <a:r>
              <a:rPr lang="en-US" sz="2000" b="1" dirty="0">
                <a:solidFill>
                  <a:schemeClr val="bg1"/>
                </a:solidFill>
              </a:rPr>
              <a:t>Subsequence-based algorithms:</a:t>
            </a:r>
            <a:endParaRPr lang="en-CA" sz="2000" b="1" dirty="0">
              <a:solidFill>
                <a:schemeClr val="bg1"/>
              </a:solidFill>
            </a:endParaRPr>
          </a:p>
        </p:txBody>
      </p:sp>
      <p:sp>
        <p:nvSpPr>
          <p:cNvPr id="17" name="Rectangle 16">
            <a:extLst>
              <a:ext uri="{FF2B5EF4-FFF2-40B4-BE49-F238E27FC236}">
                <a16:creationId xmlns:a16="http://schemas.microsoft.com/office/drawing/2014/main" id="{CDF1366A-127A-339B-119F-EBB3AABEA5DE}"/>
              </a:ext>
            </a:extLst>
          </p:cNvPr>
          <p:cNvSpPr/>
          <p:nvPr/>
        </p:nvSpPr>
        <p:spPr>
          <a:xfrm>
            <a:off x="3882522" y="1970615"/>
            <a:ext cx="7273158" cy="31265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buFont typeface="Arial" panose="020B0604020202020204" pitchFamily="34" charset="0"/>
              <a:buChar char="•"/>
            </a:pPr>
            <a:r>
              <a:rPr lang="en-US" dirty="0">
                <a:solidFill>
                  <a:schemeClr val="tx1"/>
                </a:solidFill>
              </a:rPr>
              <a:t>Subsequence-based algorithms focus on identifying similar subsequences within the time series data. </a:t>
            </a:r>
          </a:p>
          <a:p>
            <a:pPr marL="342900" lvl="0" indent="-342900">
              <a:buFont typeface="Arial" panose="020B0604020202020204" pitchFamily="34" charset="0"/>
              <a:buChar char="•"/>
            </a:pPr>
            <a:r>
              <a:rPr lang="en-US" dirty="0">
                <a:solidFill>
                  <a:schemeClr val="tx1"/>
                </a:solidFill>
              </a:rPr>
              <a:t>They divide the time series into smaller segments and use techniques like k-means clustering or hierarchical clustering to group similar subsequences.</a:t>
            </a:r>
          </a:p>
          <a:p>
            <a:pPr marL="342900" lvl="0" indent="-342900">
              <a:buFont typeface="Arial" panose="020B0604020202020204" pitchFamily="34" charset="0"/>
              <a:buChar char="•"/>
            </a:pPr>
            <a:r>
              <a:rPr lang="en-US" dirty="0">
                <a:solidFill>
                  <a:schemeClr val="tx1"/>
                </a:solidFill>
              </a:rPr>
              <a:t>This approach is effective when the overall time series may contain different patterns.</a:t>
            </a:r>
          </a:p>
          <a:p>
            <a:pPr marL="342900" lvl="0" indent="-342900">
              <a:buFont typeface="Arial" panose="020B0604020202020204" pitchFamily="34" charset="0"/>
              <a:buChar char="•"/>
            </a:pPr>
            <a:r>
              <a:rPr lang="en-US" dirty="0">
                <a:solidFill>
                  <a:schemeClr val="tx1"/>
                </a:solidFill>
              </a:rPr>
              <a:t>Subsequence-based algorithms include the k-means-based algorithm, hierarchical clustering on subsequences (HCS), and dynamic time warping-based clustering (</a:t>
            </a:r>
            <a:r>
              <a:rPr lang="en-US" dirty="0" err="1">
                <a:solidFill>
                  <a:schemeClr val="tx1"/>
                </a:solidFill>
              </a:rPr>
              <a:t>DTWClust</a:t>
            </a:r>
            <a:r>
              <a:rPr lang="en-US" dirty="0">
                <a:solidFill>
                  <a:schemeClr val="tx1"/>
                </a:solidFill>
              </a:rPr>
              <a:t>).</a:t>
            </a:r>
          </a:p>
        </p:txBody>
      </p:sp>
    </p:spTree>
    <p:extLst>
      <p:ext uri="{BB962C8B-B14F-4D97-AF65-F5344CB8AC3E}">
        <p14:creationId xmlns:p14="http://schemas.microsoft.com/office/powerpoint/2010/main" val="903033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0-#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E31F33EF-4187-4B89-E504-139CD61CB430}"/>
              </a:ext>
            </a:extLst>
          </p:cNvPr>
          <p:cNvGraphicFramePr>
            <a:graphicFrameLocks noGrp="1"/>
          </p:cNvGraphicFramePr>
          <p:nvPr>
            <p:ph idx="1"/>
            <p:extLst>
              <p:ext uri="{D42A27DB-BD31-4B8C-83A1-F6EECF244321}">
                <p14:modId xmlns:p14="http://schemas.microsoft.com/office/powerpoint/2010/main" val="2669824212"/>
              </p:ext>
            </p:extLst>
          </p:nvPr>
        </p:nvGraphicFramePr>
        <p:xfrm>
          <a:off x="972206" y="472835"/>
          <a:ext cx="10058400" cy="5527359"/>
        </p:xfrm>
        <a:graphic>
          <a:graphicData uri="http://schemas.openxmlformats.org/drawingml/2006/table">
            <a:tbl>
              <a:tblPr/>
              <a:tblGrid>
                <a:gridCol w="1613338">
                  <a:extLst>
                    <a:ext uri="{9D8B030D-6E8A-4147-A177-3AD203B41FA5}">
                      <a16:colId xmlns:a16="http://schemas.microsoft.com/office/drawing/2014/main" val="2599629784"/>
                    </a:ext>
                  </a:extLst>
                </a:gridCol>
                <a:gridCol w="1965435">
                  <a:extLst>
                    <a:ext uri="{9D8B030D-6E8A-4147-A177-3AD203B41FA5}">
                      <a16:colId xmlns:a16="http://schemas.microsoft.com/office/drawing/2014/main" val="3013545639"/>
                    </a:ext>
                  </a:extLst>
                </a:gridCol>
                <a:gridCol w="2249214">
                  <a:extLst>
                    <a:ext uri="{9D8B030D-6E8A-4147-A177-3AD203B41FA5}">
                      <a16:colId xmlns:a16="http://schemas.microsoft.com/office/drawing/2014/main" val="355788438"/>
                    </a:ext>
                  </a:extLst>
                </a:gridCol>
                <a:gridCol w="2291255">
                  <a:extLst>
                    <a:ext uri="{9D8B030D-6E8A-4147-A177-3AD203B41FA5}">
                      <a16:colId xmlns:a16="http://schemas.microsoft.com/office/drawing/2014/main" val="2006974789"/>
                    </a:ext>
                  </a:extLst>
                </a:gridCol>
                <a:gridCol w="1939158">
                  <a:extLst>
                    <a:ext uri="{9D8B030D-6E8A-4147-A177-3AD203B41FA5}">
                      <a16:colId xmlns:a16="http://schemas.microsoft.com/office/drawing/2014/main" val="2652717303"/>
                    </a:ext>
                  </a:extLst>
                </a:gridCol>
              </a:tblGrid>
              <a:tr h="379412">
                <a:tc>
                  <a:txBody>
                    <a:bodyPr/>
                    <a:lstStyle/>
                    <a:p>
                      <a:r>
                        <a:rPr lang="en-CA" sz="1600" b="1" dirty="0"/>
                        <a:t>Algorithm Type</a:t>
                      </a:r>
                    </a:p>
                  </a:txBody>
                  <a:tcPr marL="54202" marR="54202" marT="27101" marB="271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C8444"/>
                    </a:solidFill>
                  </a:tcPr>
                </a:tc>
                <a:tc>
                  <a:txBody>
                    <a:bodyPr/>
                    <a:lstStyle/>
                    <a:p>
                      <a:r>
                        <a:rPr lang="en-CA" sz="1600" b="1" dirty="0"/>
                        <a:t>Approach and Characteristics</a:t>
                      </a:r>
                    </a:p>
                  </a:txBody>
                  <a:tcPr marL="54202" marR="54202" marT="27101" marB="271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C8444"/>
                    </a:solidFill>
                  </a:tcPr>
                </a:tc>
                <a:tc>
                  <a:txBody>
                    <a:bodyPr/>
                    <a:lstStyle/>
                    <a:p>
                      <a:r>
                        <a:rPr lang="en-CA" sz="1600" b="1" dirty="0"/>
                        <a:t>Pros</a:t>
                      </a:r>
                    </a:p>
                  </a:txBody>
                  <a:tcPr marL="54202" marR="54202" marT="27101" marB="271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C8444"/>
                    </a:solidFill>
                  </a:tcPr>
                </a:tc>
                <a:tc>
                  <a:txBody>
                    <a:bodyPr/>
                    <a:lstStyle/>
                    <a:p>
                      <a:r>
                        <a:rPr lang="en-CA" sz="1600" b="1" dirty="0"/>
                        <a:t>Cons</a:t>
                      </a:r>
                    </a:p>
                  </a:txBody>
                  <a:tcPr marL="54202" marR="54202" marT="27101" marB="271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C8444"/>
                    </a:solidFill>
                  </a:tcPr>
                </a:tc>
                <a:tc>
                  <a:txBody>
                    <a:bodyPr/>
                    <a:lstStyle/>
                    <a:p>
                      <a:r>
                        <a:rPr lang="en-CA" sz="1600" b="1" dirty="0"/>
                        <a:t>Suitable for</a:t>
                      </a:r>
                    </a:p>
                  </a:txBody>
                  <a:tcPr marL="54202" marR="54202" marT="27101" marB="271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C8444"/>
                    </a:solidFill>
                  </a:tcPr>
                </a:tc>
                <a:extLst>
                  <a:ext uri="{0D108BD9-81ED-4DB2-BD59-A6C34878D82A}">
                    <a16:rowId xmlns:a16="http://schemas.microsoft.com/office/drawing/2014/main" val="2828145037"/>
                  </a:ext>
                </a:extLst>
              </a:tr>
              <a:tr h="867229">
                <a:tc>
                  <a:txBody>
                    <a:bodyPr/>
                    <a:lstStyle/>
                    <a:p>
                      <a:r>
                        <a:rPr lang="en-CA" sz="1600" b="1" dirty="0"/>
                        <a:t>Distance-based</a:t>
                      </a:r>
                    </a:p>
                  </a:txBody>
                  <a:tcPr marL="54202" marR="54202" marT="27101" marB="271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dirty="0"/>
                        <a:t>Measure similarity using distance measures (e.g., Euclidean, DTW)</a:t>
                      </a:r>
                    </a:p>
                  </a:txBody>
                  <a:tcPr marL="54202" marR="54202" marT="27101" marB="271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CA" sz="1600" dirty="0"/>
                        <a:t>- Simple and computationally efficient</a:t>
                      </a:r>
                    </a:p>
                  </a:txBody>
                  <a:tcPr marL="54202" marR="54202" marT="27101" marB="271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dirty="0"/>
                        <a:t>- Sensitive to noise and outliers</a:t>
                      </a:r>
                    </a:p>
                  </a:txBody>
                  <a:tcPr marL="54202" marR="54202" marT="27101" marB="271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CA" sz="1600"/>
                        <a:t>Overall similarity-based clustering</a:t>
                      </a:r>
                    </a:p>
                  </a:txBody>
                  <a:tcPr marL="54202" marR="54202" marT="27101" marB="271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55889717"/>
                  </a:ext>
                </a:extLst>
              </a:tr>
              <a:tr h="867229">
                <a:tc>
                  <a:txBody>
                    <a:bodyPr/>
                    <a:lstStyle/>
                    <a:p>
                      <a:r>
                        <a:rPr lang="en-CA" sz="1600" b="1" dirty="0"/>
                        <a:t>Model-based</a:t>
                      </a:r>
                    </a:p>
                  </a:txBody>
                  <a:tcPr marL="54202" marR="54202" marT="27101" marB="271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a:t>Fit probabilistic models to capture underlying patterns</a:t>
                      </a:r>
                    </a:p>
                  </a:txBody>
                  <a:tcPr marL="54202" marR="54202" marT="27101" marB="271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dirty="0"/>
                        <a:t>- Can capture complex dependencies and probabilistic properties</a:t>
                      </a:r>
                    </a:p>
                  </a:txBody>
                  <a:tcPr marL="54202" marR="54202" marT="27101" marB="271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dirty="0"/>
                        <a:t>- Assumptions about model distribution may not always hold</a:t>
                      </a:r>
                    </a:p>
                  </a:txBody>
                  <a:tcPr marL="54202" marR="54202" marT="27101" marB="271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CA" sz="1600"/>
                        <a:t>Capturing probabilistic patterns</a:t>
                      </a:r>
                    </a:p>
                  </a:txBody>
                  <a:tcPr marL="54202" marR="54202" marT="27101" marB="271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26253816"/>
                  </a:ext>
                </a:extLst>
              </a:tr>
              <a:tr h="784033">
                <a:tc>
                  <a:txBody>
                    <a:bodyPr/>
                    <a:lstStyle/>
                    <a:p>
                      <a:r>
                        <a:rPr lang="en-CA" sz="1600" b="1" dirty="0"/>
                        <a:t>Shape-based</a:t>
                      </a:r>
                    </a:p>
                  </a:txBody>
                  <a:tcPr marL="54202" marR="54202" marT="27101" marB="271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a:t>Transform time series into fixed-length representations</a:t>
                      </a:r>
                    </a:p>
                  </a:txBody>
                  <a:tcPr marL="54202" marR="54202" marT="27101" marB="271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a:t>- Captures shape or trajectory of time series</a:t>
                      </a:r>
                    </a:p>
                  </a:txBody>
                  <a:tcPr marL="54202" marR="54202" marT="27101" marB="271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dirty="0"/>
                        <a:t>- Choice of shape representation can impact clustering performance</a:t>
                      </a:r>
                    </a:p>
                  </a:txBody>
                  <a:tcPr marL="54202" marR="54202" marT="27101" marB="271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dirty="0"/>
                        <a:t>Emphasizing exact pattern and shape clustering</a:t>
                      </a:r>
                    </a:p>
                  </a:txBody>
                  <a:tcPr marL="54202" marR="54202" marT="27101" marB="271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61078334"/>
                  </a:ext>
                </a:extLst>
              </a:tr>
              <a:tr h="584041">
                <a:tc>
                  <a:txBody>
                    <a:bodyPr/>
                    <a:lstStyle/>
                    <a:p>
                      <a:r>
                        <a:rPr lang="en-CA" sz="1600" b="1" dirty="0"/>
                        <a:t>Density-based</a:t>
                      </a:r>
                    </a:p>
                  </a:txBody>
                  <a:tcPr marL="54202" marR="54202" marT="27101" marB="271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a:t>Identify clusters based on density of data points</a:t>
                      </a:r>
                    </a:p>
                  </a:txBody>
                  <a:tcPr marL="54202" marR="54202" marT="27101" marB="271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a:t>- Handles varying cluster shapes and sizes</a:t>
                      </a:r>
                    </a:p>
                  </a:txBody>
                  <a:tcPr marL="54202" marR="54202" marT="27101" marB="271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dirty="0"/>
                        <a:t>- Sensitivity to density parameter selection</a:t>
                      </a:r>
                    </a:p>
                  </a:txBody>
                  <a:tcPr marL="54202" marR="54202" marT="27101" marB="271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dirty="0"/>
                        <a:t>Detecting anomalies and irregular cluster shapes</a:t>
                      </a:r>
                    </a:p>
                  </a:txBody>
                  <a:tcPr marL="54202" marR="54202" marT="27101" marB="271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35567763"/>
                  </a:ext>
                </a:extLst>
              </a:tr>
              <a:tr h="867229">
                <a:tc>
                  <a:txBody>
                    <a:bodyPr/>
                    <a:lstStyle/>
                    <a:p>
                      <a:r>
                        <a:rPr lang="en-CA" sz="1600" b="1" dirty="0"/>
                        <a:t>Subsequence-based</a:t>
                      </a:r>
                    </a:p>
                  </a:txBody>
                  <a:tcPr marL="54202" marR="54202" marT="27101" marB="271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a:t>Focus on identifying similar subsequences within time series</a:t>
                      </a:r>
                    </a:p>
                  </a:txBody>
                  <a:tcPr marL="54202" marR="54202" marT="27101" marB="271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a:t>- Effective for time series with different patterns</a:t>
                      </a:r>
                    </a:p>
                  </a:txBody>
                  <a:tcPr marL="54202" marR="54202" marT="27101" marB="271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a:t>- Requires careful selection of subsequence length and similarity</a:t>
                      </a:r>
                    </a:p>
                  </a:txBody>
                  <a:tcPr marL="54202" marR="54202" marT="27101" marB="271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dirty="0"/>
                        <a:t>Identifying common motifs and patterns</a:t>
                      </a:r>
                    </a:p>
                  </a:txBody>
                  <a:tcPr marL="54202" marR="54202" marT="27101" marB="271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458097347"/>
                  </a:ext>
                </a:extLst>
              </a:tr>
            </a:tbl>
          </a:graphicData>
        </a:graphic>
      </p:graphicFrame>
      <p:sp>
        <p:nvSpPr>
          <p:cNvPr id="4" name="Footer Placeholder 3">
            <a:extLst>
              <a:ext uri="{FF2B5EF4-FFF2-40B4-BE49-F238E27FC236}">
                <a16:creationId xmlns:a16="http://schemas.microsoft.com/office/drawing/2014/main" id="{F4B151B6-6285-71B7-DFB7-1ADE479EB7D8}"/>
              </a:ext>
            </a:extLst>
          </p:cNvPr>
          <p:cNvSpPr>
            <a:spLocks noGrp="1"/>
          </p:cNvSpPr>
          <p:nvPr>
            <p:ph type="ftr" sz="quarter" idx="11"/>
          </p:nvPr>
        </p:nvSpPr>
        <p:spPr/>
        <p:txBody>
          <a:bodyPr/>
          <a:lstStyle/>
          <a:p>
            <a:r>
              <a:rPr lang="en-US"/>
              <a:t>© Copyright Omar Altrad, PhD, PMP, P.Eng</a:t>
            </a:r>
          </a:p>
        </p:txBody>
      </p:sp>
    </p:spTree>
    <p:extLst>
      <p:ext uri="{BB962C8B-B14F-4D97-AF65-F5344CB8AC3E}">
        <p14:creationId xmlns:p14="http://schemas.microsoft.com/office/powerpoint/2010/main" val="3539252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B3D25-38C9-708C-C353-6F6835F4D639}"/>
              </a:ext>
            </a:extLst>
          </p:cNvPr>
          <p:cNvSpPr>
            <a:spLocks noGrp="1"/>
          </p:cNvSpPr>
          <p:nvPr>
            <p:ph type="title"/>
          </p:nvPr>
        </p:nvSpPr>
        <p:spPr/>
        <p:txBody>
          <a:bodyPr/>
          <a:lstStyle/>
          <a:p>
            <a:r>
              <a:rPr lang="en-CA" dirty="0"/>
              <a:t>Resources:</a:t>
            </a:r>
          </a:p>
        </p:txBody>
      </p:sp>
      <p:sp>
        <p:nvSpPr>
          <p:cNvPr id="3" name="Content Placeholder 2">
            <a:extLst>
              <a:ext uri="{FF2B5EF4-FFF2-40B4-BE49-F238E27FC236}">
                <a16:creationId xmlns:a16="http://schemas.microsoft.com/office/drawing/2014/main" id="{1E0A5C48-4B85-E34D-D63F-1728DEC121A3}"/>
              </a:ext>
            </a:extLst>
          </p:cNvPr>
          <p:cNvSpPr>
            <a:spLocks noGrp="1"/>
          </p:cNvSpPr>
          <p:nvPr>
            <p:ph idx="1"/>
          </p:nvPr>
        </p:nvSpPr>
        <p:spPr/>
        <p:txBody>
          <a:bodyPr>
            <a:normAutofit lnSpcReduction="10000"/>
          </a:bodyPr>
          <a:lstStyle/>
          <a:p>
            <a:r>
              <a:rPr lang="en-CA" dirty="0"/>
              <a:t> </a:t>
            </a:r>
            <a:r>
              <a:rPr lang="en-CA" dirty="0" err="1"/>
              <a:t>Aurélien</a:t>
            </a:r>
            <a:r>
              <a:rPr lang="en-CA" dirty="0"/>
              <a:t> </a:t>
            </a:r>
            <a:r>
              <a:rPr lang="en-CA" dirty="0" err="1"/>
              <a:t>Géron</a:t>
            </a:r>
            <a:r>
              <a:rPr lang="en-CA" dirty="0"/>
              <a:t>, "Hands-On Machine Learning with Scikit-Learn, </a:t>
            </a:r>
            <a:r>
              <a:rPr lang="en-CA" dirty="0" err="1"/>
              <a:t>Keras</a:t>
            </a:r>
            <a:r>
              <a:rPr lang="en-CA" dirty="0"/>
              <a:t>, and TensorFlow," O'Reilly Media, 2019.</a:t>
            </a:r>
          </a:p>
          <a:p>
            <a:r>
              <a:rPr lang="en-CA" dirty="0"/>
              <a:t>Max Kuhn and Kjell Johnson, "Applied Predictive Modeling," Springer, 2013.</a:t>
            </a:r>
          </a:p>
          <a:p>
            <a:r>
              <a:rPr lang="en-CA" dirty="0"/>
              <a:t>Alice Zheng and Amanda </a:t>
            </a:r>
            <a:r>
              <a:rPr lang="en-CA" dirty="0" err="1"/>
              <a:t>Casari</a:t>
            </a:r>
            <a:r>
              <a:rPr lang="en-CA" dirty="0"/>
              <a:t>, "Feature Engineering for Machine Learning: Principles and Techniques for Data Scientists," O'Reilly Media, 2018.</a:t>
            </a:r>
          </a:p>
          <a:p>
            <a:r>
              <a:rPr lang="en-CA" dirty="0"/>
              <a:t>Trevor Hastie, Robert </a:t>
            </a:r>
            <a:r>
              <a:rPr lang="en-CA" dirty="0" err="1"/>
              <a:t>Tibshirani</a:t>
            </a:r>
            <a:r>
              <a:rPr lang="en-CA" dirty="0"/>
              <a:t>, and Jerome Friedman, "The Elements of Statistical Learning: Data Mining, Inference, and Prediction," Springer, 2009.</a:t>
            </a:r>
          </a:p>
          <a:p>
            <a:r>
              <a:rPr lang="en-CA" dirty="0"/>
              <a:t>Sebastian </a:t>
            </a:r>
            <a:r>
              <a:rPr lang="en-CA" dirty="0" err="1"/>
              <a:t>Raschka</a:t>
            </a:r>
            <a:r>
              <a:rPr lang="en-CA" dirty="0"/>
              <a:t> and Vahid </a:t>
            </a:r>
            <a:r>
              <a:rPr lang="en-CA" dirty="0" err="1"/>
              <a:t>Mirjalili</a:t>
            </a:r>
            <a:r>
              <a:rPr lang="en-CA" dirty="0"/>
              <a:t>, "Python Machine Learning," </a:t>
            </a:r>
            <a:r>
              <a:rPr lang="en-CA" dirty="0" err="1"/>
              <a:t>Packt</a:t>
            </a:r>
            <a:r>
              <a:rPr lang="en-CA" dirty="0"/>
              <a:t> Publishing, 2019.</a:t>
            </a:r>
          </a:p>
        </p:txBody>
      </p:sp>
      <p:sp>
        <p:nvSpPr>
          <p:cNvPr id="4" name="Footer Placeholder 3">
            <a:extLst>
              <a:ext uri="{FF2B5EF4-FFF2-40B4-BE49-F238E27FC236}">
                <a16:creationId xmlns:a16="http://schemas.microsoft.com/office/drawing/2014/main" id="{92EEEACF-42E5-AB07-0E63-F9C4F8ED67CB}"/>
              </a:ext>
            </a:extLst>
          </p:cNvPr>
          <p:cNvSpPr>
            <a:spLocks noGrp="1"/>
          </p:cNvSpPr>
          <p:nvPr>
            <p:ph type="ftr" sz="quarter" idx="11"/>
          </p:nvPr>
        </p:nvSpPr>
        <p:spPr/>
        <p:txBody>
          <a:bodyPr/>
          <a:lstStyle/>
          <a:p>
            <a:r>
              <a:rPr lang="en-US"/>
              <a:t>© Copyright Omar Altrad, PhD, PMP, P.Eng</a:t>
            </a:r>
          </a:p>
        </p:txBody>
      </p:sp>
    </p:spTree>
    <p:extLst>
      <p:ext uri="{BB962C8B-B14F-4D97-AF65-F5344CB8AC3E}">
        <p14:creationId xmlns:p14="http://schemas.microsoft.com/office/powerpoint/2010/main" val="3421903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1D5A734-FADF-4CCA-902A-9886B2C85241}"/>
              </a:ext>
            </a:extLst>
          </p:cNvPr>
          <p:cNvSpPr>
            <a:spLocks noGrp="1"/>
          </p:cNvSpPr>
          <p:nvPr>
            <p:ph type="ftr" sz="quarter" idx="11"/>
          </p:nvPr>
        </p:nvSpPr>
        <p:spPr/>
        <p:txBody>
          <a:bodyPr/>
          <a:lstStyle/>
          <a:p>
            <a:r>
              <a:rPr lang="en-US"/>
              <a:t>© Copyright Omar Altrad, PhD, PMP, P.Eng</a:t>
            </a:r>
          </a:p>
        </p:txBody>
      </p:sp>
      <p:sp>
        <p:nvSpPr>
          <p:cNvPr id="4" name="Rectangle 3">
            <a:extLst>
              <a:ext uri="{FF2B5EF4-FFF2-40B4-BE49-F238E27FC236}">
                <a16:creationId xmlns:a16="http://schemas.microsoft.com/office/drawing/2014/main" id="{5D7AF2A0-928C-4478-8227-A2A124355430}"/>
              </a:ext>
            </a:extLst>
          </p:cNvPr>
          <p:cNvSpPr/>
          <p:nvPr/>
        </p:nvSpPr>
        <p:spPr bwMode="auto">
          <a:xfrm>
            <a:off x="0" y="2526646"/>
            <a:ext cx="12191999" cy="1784048"/>
          </a:xfrm>
          <a:prstGeom prst="rect">
            <a:avLst/>
          </a:prstGeom>
          <a:solidFill>
            <a:srgbClr val="0070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35">
            <a:extLst>
              <a:ext uri="{FF2B5EF4-FFF2-40B4-BE49-F238E27FC236}">
                <a16:creationId xmlns:a16="http://schemas.microsoft.com/office/drawing/2014/main" id="{E84EC950-0DF1-464E-BC21-98E726220D80}"/>
              </a:ext>
            </a:extLst>
          </p:cNvPr>
          <p:cNvSpPr txBox="1">
            <a:spLocks/>
          </p:cNvSpPr>
          <p:nvPr/>
        </p:nvSpPr>
        <p:spPr>
          <a:xfrm>
            <a:off x="-105103" y="2526646"/>
            <a:ext cx="12297101" cy="1784048"/>
          </a:xfrm>
          <a:prstGeom prst="rect">
            <a:avLst/>
          </a:prstGeom>
          <a:noFill/>
        </p:spPr>
        <p:txBody>
          <a:bodyPr vert="horz" wrap="square" lIns="0" tIns="0" rIns="0" bIns="0" rtlCol="0" anchor="ctr" anchorCtr="0">
            <a:noAutofit/>
          </a:bodyPr>
          <a:lstStyle>
            <a:lvl1pPr algn="l" defTabSz="914400" rtl="0" eaLnBrk="1" latinLnBrk="0" hangingPunct="1">
              <a:lnSpc>
                <a:spcPct val="85000"/>
              </a:lnSpc>
              <a:spcBef>
                <a:spcPct val="0"/>
              </a:spcBef>
              <a:buNone/>
              <a:defRPr lang="en-US" sz="3600" b="1" kern="1200" spc="-49" baseline="0" dirty="0">
                <a:solidFill>
                  <a:schemeClr val="bg1"/>
                </a:solidFill>
                <a:latin typeface="+mn-lt"/>
                <a:ea typeface="+mj-ea"/>
                <a:cs typeface="+mj-cs"/>
              </a:defRPr>
            </a:lvl1pPr>
          </a:lstStyle>
          <a:p>
            <a:pPr algn="ctr">
              <a:lnSpc>
                <a:spcPts val="5490"/>
              </a:lnSpc>
            </a:pPr>
            <a:r>
              <a:rPr lang="en-US" sz="3200" dirty="0">
                <a:latin typeface="+mj-lt"/>
              </a:rPr>
              <a:t>Lecture 13:Introduction to time series clustering </a:t>
            </a:r>
            <a:endParaRPr lang="en-CA" sz="3200" dirty="0">
              <a:latin typeface="+mj-lt"/>
            </a:endParaRPr>
          </a:p>
        </p:txBody>
      </p:sp>
    </p:spTree>
    <p:extLst>
      <p:ext uri="{BB962C8B-B14F-4D97-AF65-F5344CB8AC3E}">
        <p14:creationId xmlns:p14="http://schemas.microsoft.com/office/powerpoint/2010/main" val="1132792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5B7F56-BAAF-0063-9922-5110DC41F671}"/>
              </a:ext>
            </a:extLst>
          </p:cNvPr>
          <p:cNvSpPr>
            <a:spLocks noGrp="1"/>
          </p:cNvSpPr>
          <p:nvPr>
            <p:ph type="title"/>
          </p:nvPr>
        </p:nvSpPr>
        <p:spPr/>
        <p:txBody>
          <a:bodyPr/>
          <a:lstStyle/>
          <a:p>
            <a:r>
              <a:rPr lang="en-US" sz="4400" b="1" kern="1200" spc="-50" baseline="0" dirty="0">
                <a:latin typeface="+mn-lt"/>
                <a:ea typeface="+mj-ea"/>
                <a:cs typeface="+mj-cs"/>
              </a:rPr>
              <a:t>Intended Learning Objectives:</a:t>
            </a:r>
          </a:p>
        </p:txBody>
      </p:sp>
      <p:sp>
        <p:nvSpPr>
          <p:cNvPr id="4" name="Content Placeholder 3">
            <a:extLst>
              <a:ext uri="{FF2B5EF4-FFF2-40B4-BE49-F238E27FC236}">
                <a16:creationId xmlns:a16="http://schemas.microsoft.com/office/drawing/2014/main" id="{85B89071-7AD0-8CAA-377F-92612895221C}"/>
              </a:ext>
            </a:extLst>
          </p:cNvPr>
          <p:cNvSpPr>
            <a:spLocks noGrp="1"/>
          </p:cNvSpPr>
          <p:nvPr>
            <p:ph idx="1"/>
          </p:nvPr>
        </p:nvSpPr>
        <p:spPr>
          <a:xfrm>
            <a:off x="1097279" y="1219869"/>
            <a:ext cx="10075217" cy="4551571"/>
          </a:xfrm>
        </p:spPr>
        <p:txBody>
          <a:bodyPr>
            <a:normAutofit/>
          </a:bodyPr>
          <a:lstStyle/>
          <a:p>
            <a:pPr lvl="1"/>
            <a:r>
              <a:rPr lang="en-CA" dirty="0">
                <a:latin typeface="Verdana" panose="020B0604030504040204" pitchFamily="34" charset="0"/>
              </a:rPr>
              <a:t> </a:t>
            </a:r>
            <a:r>
              <a:rPr lang="en-US" b="0" i="0" u="none" strike="noStrike" baseline="0" dirty="0">
                <a:latin typeface="Verdana" panose="020B0604030504040204" pitchFamily="34" charset="0"/>
              </a:rPr>
              <a:t>Discuss the approaches to time series clustering</a:t>
            </a:r>
          </a:p>
          <a:p>
            <a:pPr lvl="1"/>
            <a:r>
              <a:rPr lang="en-US" b="0" i="0" u="none" strike="noStrike" baseline="0" dirty="0">
                <a:latin typeface="Verdana" panose="020B0604030504040204" pitchFamily="34" charset="0"/>
              </a:rPr>
              <a:t> Explain the different types of time series clustering algorithms</a:t>
            </a:r>
          </a:p>
          <a:p>
            <a:pPr lvl="1"/>
            <a:r>
              <a:rPr lang="en-US" b="0" i="0" u="none" strike="noStrike" baseline="0" dirty="0">
                <a:latin typeface="Verdana" panose="020B0604030504040204" pitchFamily="34" charset="0"/>
              </a:rPr>
              <a:t> Apply time series clustering algorithms based on pattern similarity learning problems</a:t>
            </a:r>
            <a:endParaRPr lang="en-CA" b="0" i="0" u="none" strike="noStrike" baseline="0" dirty="0">
              <a:latin typeface="Verdana" panose="020B0604030504040204" pitchFamily="34" charset="0"/>
            </a:endParaRPr>
          </a:p>
        </p:txBody>
      </p:sp>
      <p:sp>
        <p:nvSpPr>
          <p:cNvPr id="2" name="Footer Placeholder 1">
            <a:extLst>
              <a:ext uri="{FF2B5EF4-FFF2-40B4-BE49-F238E27FC236}">
                <a16:creationId xmlns:a16="http://schemas.microsoft.com/office/drawing/2014/main" id="{A7D93864-E702-0E52-F1BE-3D46CF67EA39}"/>
              </a:ext>
            </a:extLst>
          </p:cNvPr>
          <p:cNvSpPr>
            <a:spLocks noGrp="1"/>
          </p:cNvSpPr>
          <p:nvPr>
            <p:ph type="ftr" sz="quarter" idx="11"/>
          </p:nvPr>
        </p:nvSpPr>
        <p:spPr/>
        <p:txBody>
          <a:bodyPr/>
          <a:lstStyle/>
          <a:p>
            <a:r>
              <a:rPr lang="en-US"/>
              <a:t>© Copyright Omar Altrad, PhD, PMP, P.Eng</a:t>
            </a:r>
          </a:p>
        </p:txBody>
      </p:sp>
    </p:spTree>
    <p:extLst>
      <p:ext uri="{BB962C8B-B14F-4D97-AF65-F5344CB8AC3E}">
        <p14:creationId xmlns:p14="http://schemas.microsoft.com/office/powerpoint/2010/main" val="2575101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F4A07-7230-B93A-92D4-BE715AB8DE31}"/>
              </a:ext>
            </a:extLst>
          </p:cNvPr>
          <p:cNvSpPr>
            <a:spLocks noGrp="1"/>
          </p:cNvSpPr>
          <p:nvPr>
            <p:ph type="title"/>
          </p:nvPr>
        </p:nvSpPr>
        <p:spPr/>
        <p:txBody>
          <a:bodyPr/>
          <a:lstStyle/>
          <a:p>
            <a:r>
              <a:rPr lang="en-CA" dirty="0"/>
              <a:t>Introduction to time series clustering</a:t>
            </a:r>
          </a:p>
        </p:txBody>
      </p:sp>
      <p:sp>
        <p:nvSpPr>
          <p:cNvPr id="3" name="Content Placeholder 2">
            <a:extLst>
              <a:ext uri="{FF2B5EF4-FFF2-40B4-BE49-F238E27FC236}">
                <a16:creationId xmlns:a16="http://schemas.microsoft.com/office/drawing/2014/main" id="{7055C18C-4A40-84B4-F548-1019BFD50001}"/>
              </a:ext>
            </a:extLst>
          </p:cNvPr>
          <p:cNvSpPr>
            <a:spLocks noGrp="1"/>
          </p:cNvSpPr>
          <p:nvPr>
            <p:ph idx="1"/>
          </p:nvPr>
        </p:nvSpPr>
        <p:spPr/>
        <p:txBody>
          <a:bodyPr/>
          <a:lstStyle/>
          <a:p>
            <a:r>
              <a:rPr lang="en-US" dirty="0"/>
              <a:t>Time series clustering is the process of grouping similar time series data into clusters based on their patterns or characteristics. </a:t>
            </a:r>
          </a:p>
          <a:p>
            <a:r>
              <a:rPr lang="en-US" dirty="0"/>
              <a:t>It involves analyzing the temporal dependencies and similarities among the data points to identify clusters that exhibit similar behaviors or trends over time. </a:t>
            </a:r>
          </a:p>
          <a:p>
            <a:r>
              <a:rPr lang="en-US" dirty="0"/>
              <a:t>By clustering time series data, we can gain insights into common patterns, detect anomalies, and make predictions based on historical patterns.</a:t>
            </a:r>
            <a:r>
              <a:rPr lang="en-CA" dirty="0"/>
              <a:t> </a:t>
            </a:r>
          </a:p>
        </p:txBody>
      </p:sp>
      <p:sp>
        <p:nvSpPr>
          <p:cNvPr id="4" name="Footer Placeholder 3">
            <a:extLst>
              <a:ext uri="{FF2B5EF4-FFF2-40B4-BE49-F238E27FC236}">
                <a16:creationId xmlns:a16="http://schemas.microsoft.com/office/drawing/2014/main" id="{457214E3-94A4-70E3-C416-5D0C7C2C5D93}"/>
              </a:ext>
            </a:extLst>
          </p:cNvPr>
          <p:cNvSpPr>
            <a:spLocks noGrp="1"/>
          </p:cNvSpPr>
          <p:nvPr>
            <p:ph type="ftr" sz="quarter" idx="11"/>
          </p:nvPr>
        </p:nvSpPr>
        <p:spPr/>
        <p:txBody>
          <a:bodyPr/>
          <a:lstStyle/>
          <a:p>
            <a:r>
              <a:rPr lang="en-US"/>
              <a:t>© Copyright Omar Altrad, PhD, PMP, P.Eng</a:t>
            </a:r>
          </a:p>
        </p:txBody>
      </p:sp>
    </p:spTree>
    <p:extLst>
      <p:ext uri="{BB962C8B-B14F-4D97-AF65-F5344CB8AC3E}">
        <p14:creationId xmlns:p14="http://schemas.microsoft.com/office/powerpoint/2010/main" val="387666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E842B-D3BC-F5E5-1085-0A46F83A85D2}"/>
              </a:ext>
            </a:extLst>
          </p:cNvPr>
          <p:cNvSpPr>
            <a:spLocks noGrp="1"/>
          </p:cNvSpPr>
          <p:nvPr>
            <p:ph type="title"/>
          </p:nvPr>
        </p:nvSpPr>
        <p:spPr/>
        <p:txBody>
          <a:bodyPr>
            <a:noAutofit/>
          </a:bodyPr>
          <a:lstStyle/>
          <a:p>
            <a:r>
              <a:rPr lang="en-CA" sz="3600" dirty="0"/>
              <a:t>Benefits:</a:t>
            </a:r>
          </a:p>
        </p:txBody>
      </p:sp>
      <p:sp>
        <p:nvSpPr>
          <p:cNvPr id="4" name="Footer Placeholder 3">
            <a:extLst>
              <a:ext uri="{FF2B5EF4-FFF2-40B4-BE49-F238E27FC236}">
                <a16:creationId xmlns:a16="http://schemas.microsoft.com/office/drawing/2014/main" id="{24C048E6-6FC1-6EF9-DB22-E1BB2AE59808}"/>
              </a:ext>
            </a:extLst>
          </p:cNvPr>
          <p:cNvSpPr>
            <a:spLocks noGrp="1"/>
          </p:cNvSpPr>
          <p:nvPr>
            <p:ph type="ftr" sz="quarter" idx="11"/>
          </p:nvPr>
        </p:nvSpPr>
        <p:spPr/>
        <p:txBody>
          <a:bodyPr/>
          <a:lstStyle/>
          <a:p>
            <a:r>
              <a:rPr lang="en-US"/>
              <a:t>© Copyright Omar Altrad, PhD, PMP, P.Eng</a:t>
            </a:r>
          </a:p>
        </p:txBody>
      </p:sp>
      <p:sp>
        <p:nvSpPr>
          <p:cNvPr id="14" name="Rectangle: Rounded Corners 13">
            <a:extLst>
              <a:ext uri="{FF2B5EF4-FFF2-40B4-BE49-F238E27FC236}">
                <a16:creationId xmlns:a16="http://schemas.microsoft.com/office/drawing/2014/main" id="{F23F9504-6348-C415-149B-BB20F83009DC}"/>
              </a:ext>
            </a:extLst>
          </p:cNvPr>
          <p:cNvSpPr/>
          <p:nvPr/>
        </p:nvSpPr>
        <p:spPr>
          <a:xfrm>
            <a:off x="1097280" y="1683035"/>
            <a:ext cx="3426372" cy="751332"/>
          </a:xfrm>
          <a:prstGeom prst="roundRect">
            <a:avLst/>
          </a:prstGeom>
          <a:solidFill>
            <a:srgbClr val="4C8444"/>
          </a:solidFill>
        </p:spPr>
        <p:style>
          <a:lnRef idx="3">
            <a:schemeClr val="lt1"/>
          </a:lnRef>
          <a:fillRef idx="1">
            <a:schemeClr val="accent6"/>
          </a:fillRef>
          <a:effectRef idx="1">
            <a:schemeClr val="accent6"/>
          </a:effectRef>
          <a:fontRef idx="minor">
            <a:schemeClr val="lt1"/>
          </a:fontRef>
        </p:style>
        <p:txBody>
          <a:bodyPr rtlCol="0" anchor="ctr"/>
          <a:lstStyle/>
          <a:p>
            <a:pPr lvl="0" algn="ctr"/>
            <a:r>
              <a:rPr lang="en-US" sz="2000" b="1" dirty="0">
                <a:solidFill>
                  <a:schemeClr val="bg1"/>
                </a:solidFill>
              </a:rPr>
              <a:t>Pattern discovery:</a:t>
            </a:r>
            <a:endParaRPr lang="en-CA" sz="2000" b="1" dirty="0">
              <a:solidFill>
                <a:schemeClr val="bg1"/>
              </a:solidFill>
            </a:endParaRPr>
          </a:p>
        </p:txBody>
      </p:sp>
      <p:sp>
        <p:nvSpPr>
          <p:cNvPr id="15" name="Rectangle: Rounded Corners 14">
            <a:extLst>
              <a:ext uri="{FF2B5EF4-FFF2-40B4-BE49-F238E27FC236}">
                <a16:creationId xmlns:a16="http://schemas.microsoft.com/office/drawing/2014/main" id="{FC143A52-34F9-02B6-EE13-E89596304495}"/>
              </a:ext>
            </a:extLst>
          </p:cNvPr>
          <p:cNvSpPr/>
          <p:nvPr/>
        </p:nvSpPr>
        <p:spPr>
          <a:xfrm>
            <a:off x="1097280" y="3715289"/>
            <a:ext cx="3426372" cy="1163860"/>
          </a:xfrm>
          <a:prstGeom prst="roundRect">
            <a:avLst/>
          </a:prstGeom>
          <a:solidFill>
            <a:srgbClr val="4C8444"/>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sz="2000" b="1" dirty="0">
                <a:solidFill>
                  <a:schemeClr val="bg1"/>
                </a:solidFill>
              </a:rPr>
              <a:t>Anomaly detection:</a:t>
            </a:r>
            <a:endParaRPr lang="en-CA" sz="2000" b="1" dirty="0">
              <a:solidFill>
                <a:schemeClr val="bg1"/>
              </a:solidFill>
            </a:endParaRPr>
          </a:p>
        </p:txBody>
      </p:sp>
      <p:sp>
        <p:nvSpPr>
          <p:cNvPr id="17" name="Rectangle 16">
            <a:extLst>
              <a:ext uri="{FF2B5EF4-FFF2-40B4-BE49-F238E27FC236}">
                <a16:creationId xmlns:a16="http://schemas.microsoft.com/office/drawing/2014/main" id="{CDF1366A-127A-339B-119F-EBB3AABEA5DE}"/>
              </a:ext>
            </a:extLst>
          </p:cNvPr>
          <p:cNvSpPr/>
          <p:nvPr/>
        </p:nvSpPr>
        <p:spPr>
          <a:xfrm>
            <a:off x="4523653" y="1228112"/>
            <a:ext cx="6632028" cy="16611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buFont typeface="Arial" panose="020B0604020202020204" pitchFamily="34" charset="0"/>
              <a:buChar char="•"/>
            </a:pPr>
            <a:r>
              <a:rPr lang="en-US" dirty="0">
                <a:solidFill>
                  <a:schemeClr val="tx1"/>
                </a:solidFill>
              </a:rPr>
              <a:t>Time series clustering allows us to discover hidden patterns and structures within the data. </a:t>
            </a:r>
          </a:p>
          <a:p>
            <a:pPr marL="342900" lvl="0" indent="-342900">
              <a:buFont typeface="Arial" panose="020B0604020202020204" pitchFamily="34" charset="0"/>
              <a:buChar char="•"/>
            </a:pPr>
            <a:r>
              <a:rPr lang="en-US" dirty="0">
                <a:solidFill>
                  <a:schemeClr val="tx1"/>
                </a:solidFill>
              </a:rPr>
              <a:t>By grouping similar time series together, we can identify common trends, periodicities, or anomalies that may not be apparent when examining individual series in isolation.</a:t>
            </a:r>
          </a:p>
        </p:txBody>
      </p:sp>
      <p:sp>
        <p:nvSpPr>
          <p:cNvPr id="18" name="Rectangle 17">
            <a:extLst>
              <a:ext uri="{FF2B5EF4-FFF2-40B4-BE49-F238E27FC236}">
                <a16:creationId xmlns:a16="http://schemas.microsoft.com/office/drawing/2014/main" id="{FC2AB282-2CE9-CA42-835C-09E84C4D13B9}"/>
              </a:ext>
            </a:extLst>
          </p:cNvPr>
          <p:cNvSpPr/>
          <p:nvPr/>
        </p:nvSpPr>
        <p:spPr>
          <a:xfrm>
            <a:off x="4523652" y="3274212"/>
            <a:ext cx="6632028" cy="21985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solidFill>
              </a:rPr>
              <a:t>Clustering can help identify abnormal or anomalous patterns in time series data. </a:t>
            </a:r>
          </a:p>
          <a:p>
            <a:pPr marL="285750" indent="-285750">
              <a:buFont typeface="Arial" panose="020B0604020202020204" pitchFamily="34" charset="0"/>
              <a:buChar char="•"/>
            </a:pPr>
            <a:r>
              <a:rPr lang="en-US" dirty="0">
                <a:solidFill>
                  <a:schemeClr val="tx1"/>
                </a:solidFill>
              </a:rPr>
              <a:t>By assigning a time series to a cluster, we can compare it against the typical patterns within that cluster. </a:t>
            </a:r>
          </a:p>
          <a:p>
            <a:pPr marL="285750" indent="-285750">
              <a:buFont typeface="Arial" panose="020B0604020202020204" pitchFamily="34" charset="0"/>
              <a:buChar char="•"/>
            </a:pPr>
            <a:r>
              <a:rPr lang="en-US" dirty="0">
                <a:solidFill>
                  <a:schemeClr val="tx1"/>
                </a:solidFill>
              </a:rPr>
              <a:t>Deviations from the cluster's behavior can be flagged as anomalies, allowing for early detection of unusual events or outliers.</a:t>
            </a:r>
          </a:p>
        </p:txBody>
      </p:sp>
    </p:spTree>
    <p:extLst>
      <p:ext uri="{BB962C8B-B14F-4D97-AF65-F5344CB8AC3E}">
        <p14:creationId xmlns:p14="http://schemas.microsoft.com/office/powerpoint/2010/main" val="3519446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0-#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0-#ppt_w/2"/>
                                          </p:val>
                                        </p:tav>
                                        <p:tav tm="100000">
                                          <p:val>
                                            <p:strVal val="#ppt_x"/>
                                          </p:val>
                                        </p:tav>
                                      </p:tavLst>
                                    </p:anim>
                                    <p:anim calcmode="lin" valueType="num">
                                      <p:cBhvr additive="base">
                                        <p:cTn id="18" dur="500" fill="hold"/>
                                        <p:tgtEl>
                                          <p:spTgt spid="15"/>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0-#ppt_w/2"/>
                                          </p:val>
                                        </p:tav>
                                        <p:tav tm="100000">
                                          <p:val>
                                            <p:strVal val="#ppt_x"/>
                                          </p:val>
                                        </p:tav>
                                      </p:tavLst>
                                    </p:anim>
                                    <p:anim calcmode="lin" valueType="num">
                                      <p:cBhvr additive="base">
                                        <p:cTn id="2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7" grpId="0" animBg="1"/>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E842B-D3BC-F5E5-1085-0A46F83A85D2}"/>
              </a:ext>
            </a:extLst>
          </p:cNvPr>
          <p:cNvSpPr>
            <a:spLocks noGrp="1"/>
          </p:cNvSpPr>
          <p:nvPr>
            <p:ph type="title"/>
          </p:nvPr>
        </p:nvSpPr>
        <p:spPr/>
        <p:txBody>
          <a:bodyPr>
            <a:noAutofit/>
          </a:bodyPr>
          <a:lstStyle/>
          <a:p>
            <a:r>
              <a:rPr lang="en-CA" sz="3600" dirty="0"/>
              <a:t>Benefits:</a:t>
            </a:r>
          </a:p>
        </p:txBody>
      </p:sp>
      <p:sp>
        <p:nvSpPr>
          <p:cNvPr id="4" name="Footer Placeholder 3">
            <a:extLst>
              <a:ext uri="{FF2B5EF4-FFF2-40B4-BE49-F238E27FC236}">
                <a16:creationId xmlns:a16="http://schemas.microsoft.com/office/drawing/2014/main" id="{24C048E6-6FC1-6EF9-DB22-E1BB2AE59808}"/>
              </a:ext>
            </a:extLst>
          </p:cNvPr>
          <p:cNvSpPr>
            <a:spLocks noGrp="1"/>
          </p:cNvSpPr>
          <p:nvPr>
            <p:ph type="ftr" sz="quarter" idx="11"/>
          </p:nvPr>
        </p:nvSpPr>
        <p:spPr/>
        <p:txBody>
          <a:bodyPr/>
          <a:lstStyle/>
          <a:p>
            <a:r>
              <a:rPr lang="en-US"/>
              <a:t>© Copyright Omar Altrad, PhD, PMP, P.Eng</a:t>
            </a:r>
          </a:p>
        </p:txBody>
      </p:sp>
      <p:sp>
        <p:nvSpPr>
          <p:cNvPr id="14" name="Rectangle: Rounded Corners 13">
            <a:extLst>
              <a:ext uri="{FF2B5EF4-FFF2-40B4-BE49-F238E27FC236}">
                <a16:creationId xmlns:a16="http://schemas.microsoft.com/office/drawing/2014/main" id="{F23F9504-6348-C415-149B-BB20F83009DC}"/>
              </a:ext>
            </a:extLst>
          </p:cNvPr>
          <p:cNvSpPr/>
          <p:nvPr/>
        </p:nvSpPr>
        <p:spPr>
          <a:xfrm>
            <a:off x="1097280" y="1683035"/>
            <a:ext cx="3426372" cy="751332"/>
          </a:xfrm>
          <a:prstGeom prst="roundRect">
            <a:avLst/>
          </a:prstGeom>
          <a:solidFill>
            <a:srgbClr val="4C8444"/>
          </a:solidFill>
        </p:spPr>
        <p:style>
          <a:lnRef idx="3">
            <a:schemeClr val="lt1"/>
          </a:lnRef>
          <a:fillRef idx="1">
            <a:schemeClr val="accent6"/>
          </a:fillRef>
          <a:effectRef idx="1">
            <a:schemeClr val="accent6"/>
          </a:effectRef>
          <a:fontRef idx="minor">
            <a:schemeClr val="lt1"/>
          </a:fontRef>
        </p:style>
        <p:txBody>
          <a:bodyPr rtlCol="0" anchor="ctr"/>
          <a:lstStyle/>
          <a:p>
            <a:pPr lvl="0" algn="ctr"/>
            <a:r>
              <a:rPr lang="en-US" sz="2000" b="1" dirty="0">
                <a:solidFill>
                  <a:schemeClr val="bg1"/>
                </a:solidFill>
              </a:rPr>
              <a:t>Data compression and summarization: </a:t>
            </a:r>
            <a:endParaRPr lang="en-CA" sz="2000" b="1" dirty="0">
              <a:solidFill>
                <a:schemeClr val="bg1"/>
              </a:solidFill>
            </a:endParaRPr>
          </a:p>
        </p:txBody>
      </p:sp>
      <p:sp>
        <p:nvSpPr>
          <p:cNvPr id="15" name="Rectangle: Rounded Corners 14">
            <a:extLst>
              <a:ext uri="{FF2B5EF4-FFF2-40B4-BE49-F238E27FC236}">
                <a16:creationId xmlns:a16="http://schemas.microsoft.com/office/drawing/2014/main" id="{FC143A52-34F9-02B6-EE13-E89596304495}"/>
              </a:ext>
            </a:extLst>
          </p:cNvPr>
          <p:cNvSpPr/>
          <p:nvPr/>
        </p:nvSpPr>
        <p:spPr>
          <a:xfrm>
            <a:off x="1097280" y="4124881"/>
            <a:ext cx="3426372" cy="1163860"/>
          </a:xfrm>
          <a:prstGeom prst="roundRect">
            <a:avLst/>
          </a:prstGeom>
          <a:solidFill>
            <a:srgbClr val="4C8444"/>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sz="2000" b="1" dirty="0">
                <a:solidFill>
                  <a:schemeClr val="bg1"/>
                </a:solidFill>
              </a:rPr>
              <a:t>Forecasting and prediction: </a:t>
            </a:r>
            <a:endParaRPr lang="en-CA" sz="2000" b="1" dirty="0">
              <a:solidFill>
                <a:schemeClr val="bg1"/>
              </a:solidFill>
            </a:endParaRPr>
          </a:p>
        </p:txBody>
      </p:sp>
      <p:sp>
        <p:nvSpPr>
          <p:cNvPr id="17" name="Rectangle 16">
            <a:extLst>
              <a:ext uri="{FF2B5EF4-FFF2-40B4-BE49-F238E27FC236}">
                <a16:creationId xmlns:a16="http://schemas.microsoft.com/office/drawing/2014/main" id="{CDF1366A-127A-339B-119F-EBB3AABEA5DE}"/>
              </a:ext>
            </a:extLst>
          </p:cNvPr>
          <p:cNvSpPr/>
          <p:nvPr/>
        </p:nvSpPr>
        <p:spPr>
          <a:xfrm>
            <a:off x="4523653" y="1228112"/>
            <a:ext cx="6632028" cy="2046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buFont typeface="Arial" panose="020B0604020202020204" pitchFamily="34" charset="0"/>
              <a:buChar char="•"/>
            </a:pPr>
            <a:r>
              <a:rPr lang="en-US" dirty="0">
                <a:solidFill>
                  <a:schemeClr val="tx1"/>
                </a:solidFill>
              </a:rPr>
              <a:t>Clustering enables data compression by representing a group of similar time series with a single prototype or centroid. </a:t>
            </a:r>
          </a:p>
          <a:p>
            <a:pPr marL="342900" lvl="0" indent="-342900">
              <a:buFont typeface="Arial" panose="020B0604020202020204" pitchFamily="34" charset="0"/>
              <a:buChar char="•"/>
            </a:pPr>
            <a:r>
              <a:rPr lang="en-US" dirty="0">
                <a:solidFill>
                  <a:schemeClr val="tx1"/>
                </a:solidFill>
              </a:rPr>
              <a:t>This reduces the dimensionality of the data and can facilitate faster analysis and visualization. </a:t>
            </a:r>
          </a:p>
          <a:p>
            <a:pPr marL="342900" lvl="0" indent="-342900">
              <a:buFont typeface="Arial" panose="020B0604020202020204" pitchFamily="34" charset="0"/>
              <a:buChar char="•"/>
            </a:pPr>
            <a:r>
              <a:rPr lang="en-US" dirty="0">
                <a:solidFill>
                  <a:schemeClr val="tx1"/>
                </a:solidFill>
              </a:rPr>
              <a:t>Clustering also provides a summary of the data, allowing for a high-level understanding of the different patterns present.</a:t>
            </a:r>
          </a:p>
        </p:txBody>
      </p:sp>
      <p:sp>
        <p:nvSpPr>
          <p:cNvPr id="18" name="Rectangle 17">
            <a:extLst>
              <a:ext uri="{FF2B5EF4-FFF2-40B4-BE49-F238E27FC236}">
                <a16:creationId xmlns:a16="http://schemas.microsoft.com/office/drawing/2014/main" id="{FC2AB282-2CE9-CA42-835C-09E84C4D13B9}"/>
              </a:ext>
            </a:extLst>
          </p:cNvPr>
          <p:cNvSpPr/>
          <p:nvPr/>
        </p:nvSpPr>
        <p:spPr>
          <a:xfrm>
            <a:off x="4523652" y="3782286"/>
            <a:ext cx="6632028" cy="18268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solidFill>
              </a:rPr>
              <a:t>Time series clustering can be used to generate forecasts or predictions based on the patterns observed within each cluster. </a:t>
            </a:r>
          </a:p>
          <a:p>
            <a:pPr marL="285750" indent="-285750">
              <a:buFont typeface="Arial" panose="020B0604020202020204" pitchFamily="34" charset="0"/>
              <a:buChar char="•"/>
            </a:pPr>
            <a:r>
              <a:rPr lang="en-US" dirty="0">
                <a:solidFill>
                  <a:schemeClr val="tx1"/>
                </a:solidFill>
              </a:rPr>
              <a:t>By leveraging the historical behavior of similar time series, we can make predictions about future trends or outcomes.</a:t>
            </a:r>
          </a:p>
        </p:txBody>
      </p:sp>
    </p:spTree>
    <p:extLst>
      <p:ext uri="{BB962C8B-B14F-4D97-AF65-F5344CB8AC3E}">
        <p14:creationId xmlns:p14="http://schemas.microsoft.com/office/powerpoint/2010/main" val="1137175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0-#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0-#ppt_w/2"/>
                                          </p:val>
                                        </p:tav>
                                        <p:tav tm="100000">
                                          <p:val>
                                            <p:strVal val="#ppt_x"/>
                                          </p:val>
                                        </p:tav>
                                      </p:tavLst>
                                    </p:anim>
                                    <p:anim calcmode="lin" valueType="num">
                                      <p:cBhvr additive="base">
                                        <p:cTn id="18" dur="500" fill="hold"/>
                                        <p:tgtEl>
                                          <p:spTgt spid="15"/>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0-#ppt_w/2"/>
                                          </p:val>
                                        </p:tav>
                                        <p:tav tm="100000">
                                          <p:val>
                                            <p:strVal val="#ppt_x"/>
                                          </p:val>
                                        </p:tav>
                                      </p:tavLst>
                                    </p:anim>
                                    <p:anim calcmode="lin" valueType="num">
                                      <p:cBhvr additive="base">
                                        <p:cTn id="2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7"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46D4A-F5A6-973E-D085-657598A71637}"/>
              </a:ext>
            </a:extLst>
          </p:cNvPr>
          <p:cNvSpPr>
            <a:spLocks noGrp="1"/>
          </p:cNvSpPr>
          <p:nvPr>
            <p:ph type="title"/>
          </p:nvPr>
        </p:nvSpPr>
        <p:spPr/>
        <p:txBody>
          <a:bodyPr/>
          <a:lstStyle/>
          <a:p>
            <a:r>
              <a:rPr lang="en-CA" dirty="0"/>
              <a:t>Applications:</a:t>
            </a:r>
          </a:p>
        </p:txBody>
      </p:sp>
      <p:sp>
        <p:nvSpPr>
          <p:cNvPr id="4" name="Footer Placeholder 3">
            <a:extLst>
              <a:ext uri="{FF2B5EF4-FFF2-40B4-BE49-F238E27FC236}">
                <a16:creationId xmlns:a16="http://schemas.microsoft.com/office/drawing/2014/main" id="{9ADD0FBD-E611-9B6D-79C3-AB02C60D49E0}"/>
              </a:ext>
            </a:extLst>
          </p:cNvPr>
          <p:cNvSpPr>
            <a:spLocks noGrp="1"/>
          </p:cNvSpPr>
          <p:nvPr>
            <p:ph type="ftr" sz="quarter" idx="11"/>
          </p:nvPr>
        </p:nvSpPr>
        <p:spPr/>
        <p:txBody>
          <a:bodyPr/>
          <a:lstStyle/>
          <a:p>
            <a:r>
              <a:rPr lang="en-US"/>
              <a:t>© Copyright Omar Altrad, PhD, PMP, P.Eng</a:t>
            </a:r>
          </a:p>
        </p:txBody>
      </p:sp>
      <p:graphicFrame>
        <p:nvGraphicFramePr>
          <p:cNvPr id="6" name="Diagram 5">
            <a:extLst>
              <a:ext uri="{FF2B5EF4-FFF2-40B4-BE49-F238E27FC236}">
                <a16:creationId xmlns:a16="http://schemas.microsoft.com/office/drawing/2014/main" id="{80DDB95B-451D-C76D-2678-B44ECC8DD0B2}"/>
              </a:ext>
            </a:extLst>
          </p:cNvPr>
          <p:cNvGraphicFramePr/>
          <p:nvPr>
            <p:extLst>
              <p:ext uri="{D42A27DB-BD31-4B8C-83A1-F6EECF244321}">
                <p14:modId xmlns:p14="http://schemas.microsoft.com/office/powerpoint/2010/main" val="862080787"/>
              </p:ext>
            </p:extLst>
          </p:nvPr>
        </p:nvGraphicFramePr>
        <p:xfrm>
          <a:off x="1774936" y="1250731"/>
          <a:ext cx="10058400" cy="50764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 name="Picture 11">
            <a:extLst>
              <a:ext uri="{FF2B5EF4-FFF2-40B4-BE49-F238E27FC236}">
                <a16:creationId xmlns:a16="http://schemas.microsoft.com/office/drawing/2014/main" id="{D2D1A0DD-FD6D-3944-4958-C4B0D3780197}"/>
              </a:ext>
            </a:extLst>
          </p:cNvPr>
          <p:cNvPicPr>
            <a:picLocks noChangeAspect="1"/>
          </p:cNvPicPr>
          <p:nvPr/>
        </p:nvPicPr>
        <p:blipFill>
          <a:blip r:embed="rId8"/>
          <a:stretch>
            <a:fillRect/>
          </a:stretch>
        </p:blipFill>
        <p:spPr>
          <a:xfrm>
            <a:off x="418297" y="1629104"/>
            <a:ext cx="1273886" cy="1273886"/>
          </a:xfrm>
          <a:prstGeom prst="rect">
            <a:avLst/>
          </a:prstGeom>
        </p:spPr>
      </p:pic>
      <p:pic>
        <p:nvPicPr>
          <p:cNvPr id="13" name="Picture 12">
            <a:extLst>
              <a:ext uri="{FF2B5EF4-FFF2-40B4-BE49-F238E27FC236}">
                <a16:creationId xmlns:a16="http://schemas.microsoft.com/office/drawing/2014/main" id="{711BB9CB-CF12-304B-1793-7424AF3DC4A3}"/>
              </a:ext>
            </a:extLst>
          </p:cNvPr>
          <p:cNvPicPr>
            <a:picLocks noChangeAspect="1"/>
          </p:cNvPicPr>
          <p:nvPr/>
        </p:nvPicPr>
        <p:blipFill>
          <a:blip r:embed="rId9"/>
          <a:stretch>
            <a:fillRect/>
          </a:stretch>
        </p:blipFill>
        <p:spPr>
          <a:xfrm>
            <a:off x="358664" y="3271686"/>
            <a:ext cx="1273886" cy="1273886"/>
          </a:xfrm>
          <a:prstGeom prst="rect">
            <a:avLst/>
          </a:prstGeom>
        </p:spPr>
      </p:pic>
      <p:pic>
        <p:nvPicPr>
          <p:cNvPr id="14" name="Picture 13">
            <a:extLst>
              <a:ext uri="{FF2B5EF4-FFF2-40B4-BE49-F238E27FC236}">
                <a16:creationId xmlns:a16="http://schemas.microsoft.com/office/drawing/2014/main" id="{146DF7D5-D95C-E3D8-E22D-1645604B597C}"/>
              </a:ext>
            </a:extLst>
          </p:cNvPr>
          <p:cNvPicPr>
            <a:picLocks noChangeAspect="1"/>
          </p:cNvPicPr>
          <p:nvPr/>
        </p:nvPicPr>
        <p:blipFill>
          <a:blip r:embed="rId10"/>
          <a:stretch>
            <a:fillRect/>
          </a:stretch>
        </p:blipFill>
        <p:spPr>
          <a:xfrm>
            <a:off x="326330" y="4775678"/>
            <a:ext cx="1376363" cy="1370246"/>
          </a:xfrm>
          <a:prstGeom prst="rect">
            <a:avLst/>
          </a:prstGeom>
        </p:spPr>
      </p:pic>
    </p:spTree>
    <p:extLst>
      <p:ext uri="{BB962C8B-B14F-4D97-AF65-F5344CB8AC3E}">
        <p14:creationId xmlns:p14="http://schemas.microsoft.com/office/powerpoint/2010/main" val="2261856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46D4A-F5A6-973E-D085-657598A71637}"/>
              </a:ext>
            </a:extLst>
          </p:cNvPr>
          <p:cNvSpPr>
            <a:spLocks noGrp="1"/>
          </p:cNvSpPr>
          <p:nvPr>
            <p:ph type="title"/>
          </p:nvPr>
        </p:nvSpPr>
        <p:spPr/>
        <p:txBody>
          <a:bodyPr/>
          <a:lstStyle/>
          <a:p>
            <a:r>
              <a:rPr lang="en-CA" dirty="0"/>
              <a:t>Applications:</a:t>
            </a:r>
          </a:p>
        </p:txBody>
      </p:sp>
      <p:sp>
        <p:nvSpPr>
          <p:cNvPr id="4" name="Footer Placeholder 3">
            <a:extLst>
              <a:ext uri="{FF2B5EF4-FFF2-40B4-BE49-F238E27FC236}">
                <a16:creationId xmlns:a16="http://schemas.microsoft.com/office/drawing/2014/main" id="{9ADD0FBD-E611-9B6D-79C3-AB02C60D49E0}"/>
              </a:ext>
            </a:extLst>
          </p:cNvPr>
          <p:cNvSpPr>
            <a:spLocks noGrp="1"/>
          </p:cNvSpPr>
          <p:nvPr>
            <p:ph type="ftr" sz="quarter" idx="11"/>
          </p:nvPr>
        </p:nvSpPr>
        <p:spPr/>
        <p:txBody>
          <a:bodyPr/>
          <a:lstStyle/>
          <a:p>
            <a:r>
              <a:rPr lang="en-US"/>
              <a:t>© Copyright Omar Altrad, PhD, PMP, P.Eng</a:t>
            </a:r>
          </a:p>
        </p:txBody>
      </p:sp>
      <p:graphicFrame>
        <p:nvGraphicFramePr>
          <p:cNvPr id="6" name="Diagram 5">
            <a:extLst>
              <a:ext uri="{FF2B5EF4-FFF2-40B4-BE49-F238E27FC236}">
                <a16:creationId xmlns:a16="http://schemas.microsoft.com/office/drawing/2014/main" id="{80DDB95B-451D-C76D-2678-B44ECC8DD0B2}"/>
              </a:ext>
            </a:extLst>
          </p:cNvPr>
          <p:cNvGraphicFramePr/>
          <p:nvPr>
            <p:extLst>
              <p:ext uri="{D42A27DB-BD31-4B8C-83A1-F6EECF244321}">
                <p14:modId xmlns:p14="http://schemas.microsoft.com/office/powerpoint/2010/main" val="688184349"/>
              </p:ext>
            </p:extLst>
          </p:nvPr>
        </p:nvGraphicFramePr>
        <p:xfrm>
          <a:off x="1449115" y="1071716"/>
          <a:ext cx="9544706" cy="46564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E3375417-B636-E9D7-B46C-4FB7913DC7D6}"/>
              </a:ext>
            </a:extLst>
          </p:cNvPr>
          <p:cNvPicPr>
            <a:picLocks noChangeAspect="1"/>
          </p:cNvPicPr>
          <p:nvPr/>
        </p:nvPicPr>
        <p:blipFill>
          <a:blip r:embed="rId8"/>
          <a:stretch>
            <a:fillRect/>
          </a:stretch>
        </p:blipFill>
        <p:spPr>
          <a:xfrm>
            <a:off x="203867" y="2355632"/>
            <a:ext cx="1188489" cy="1188489"/>
          </a:xfrm>
          <a:prstGeom prst="rect">
            <a:avLst/>
          </a:prstGeom>
        </p:spPr>
      </p:pic>
      <p:pic>
        <p:nvPicPr>
          <p:cNvPr id="5" name="Picture 4">
            <a:extLst>
              <a:ext uri="{FF2B5EF4-FFF2-40B4-BE49-F238E27FC236}">
                <a16:creationId xmlns:a16="http://schemas.microsoft.com/office/drawing/2014/main" id="{1B872687-D027-2EF1-B871-396983F70BD4}"/>
              </a:ext>
            </a:extLst>
          </p:cNvPr>
          <p:cNvPicPr>
            <a:picLocks noChangeAspect="1"/>
          </p:cNvPicPr>
          <p:nvPr/>
        </p:nvPicPr>
        <p:blipFill>
          <a:blip r:embed="rId9"/>
          <a:stretch>
            <a:fillRect/>
          </a:stretch>
        </p:blipFill>
        <p:spPr>
          <a:xfrm>
            <a:off x="23352" y="4185745"/>
            <a:ext cx="1407894" cy="1407894"/>
          </a:xfrm>
          <a:prstGeom prst="rect">
            <a:avLst/>
          </a:prstGeom>
        </p:spPr>
      </p:pic>
    </p:spTree>
    <p:extLst>
      <p:ext uri="{BB962C8B-B14F-4D97-AF65-F5344CB8AC3E}">
        <p14:creationId xmlns:p14="http://schemas.microsoft.com/office/powerpoint/2010/main" val="1178528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E842B-D3BC-F5E5-1085-0A46F83A85D2}"/>
              </a:ext>
            </a:extLst>
          </p:cNvPr>
          <p:cNvSpPr>
            <a:spLocks noGrp="1"/>
          </p:cNvSpPr>
          <p:nvPr>
            <p:ph type="title"/>
          </p:nvPr>
        </p:nvSpPr>
        <p:spPr/>
        <p:txBody>
          <a:bodyPr>
            <a:noAutofit/>
          </a:bodyPr>
          <a:lstStyle/>
          <a:p>
            <a:r>
              <a:rPr lang="en-CA" sz="3600" dirty="0"/>
              <a:t>Algorithms:</a:t>
            </a:r>
          </a:p>
        </p:txBody>
      </p:sp>
      <p:sp>
        <p:nvSpPr>
          <p:cNvPr id="4" name="Footer Placeholder 3">
            <a:extLst>
              <a:ext uri="{FF2B5EF4-FFF2-40B4-BE49-F238E27FC236}">
                <a16:creationId xmlns:a16="http://schemas.microsoft.com/office/drawing/2014/main" id="{24C048E6-6FC1-6EF9-DB22-E1BB2AE59808}"/>
              </a:ext>
            </a:extLst>
          </p:cNvPr>
          <p:cNvSpPr>
            <a:spLocks noGrp="1"/>
          </p:cNvSpPr>
          <p:nvPr>
            <p:ph type="ftr" sz="quarter" idx="11"/>
          </p:nvPr>
        </p:nvSpPr>
        <p:spPr/>
        <p:txBody>
          <a:bodyPr/>
          <a:lstStyle/>
          <a:p>
            <a:r>
              <a:rPr lang="en-US"/>
              <a:t>© Copyright Omar Altrad, PhD, PMP, P.Eng</a:t>
            </a:r>
          </a:p>
        </p:txBody>
      </p:sp>
      <p:sp>
        <p:nvSpPr>
          <p:cNvPr id="14" name="Rectangle: Rounded Corners 13">
            <a:extLst>
              <a:ext uri="{FF2B5EF4-FFF2-40B4-BE49-F238E27FC236}">
                <a16:creationId xmlns:a16="http://schemas.microsoft.com/office/drawing/2014/main" id="{F23F9504-6348-C415-149B-BB20F83009DC}"/>
              </a:ext>
            </a:extLst>
          </p:cNvPr>
          <p:cNvSpPr/>
          <p:nvPr/>
        </p:nvSpPr>
        <p:spPr>
          <a:xfrm>
            <a:off x="1097280" y="1683035"/>
            <a:ext cx="3426372" cy="751332"/>
          </a:xfrm>
          <a:prstGeom prst="roundRect">
            <a:avLst/>
          </a:prstGeom>
          <a:solidFill>
            <a:srgbClr val="4C8444"/>
          </a:solidFill>
        </p:spPr>
        <p:style>
          <a:lnRef idx="3">
            <a:schemeClr val="lt1"/>
          </a:lnRef>
          <a:fillRef idx="1">
            <a:schemeClr val="accent6"/>
          </a:fillRef>
          <a:effectRef idx="1">
            <a:schemeClr val="accent6"/>
          </a:effectRef>
          <a:fontRef idx="minor">
            <a:schemeClr val="lt1"/>
          </a:fontRef>
        </p:style>
        <p:txBody>
          <a:bodyPr rtlCol="0" anchor="ctr"/>
          <a:lstStyle/>
          <a:p>
            <a:pPr lvl="0" algn="ctr"/>
            <a:r>
              <a:rPr lang="en-US" sz="2000" b="1" dirty="0">
                <a:solidFill>
                  <a:schemeClr val="bg1"/>
                </a:solidFill>
              </a:rPr>
              <a:t>Distance-based algorithms:</a:t>
            </a:r>
            <a:endParaRPr lang="en-CA" sz="2000" b="1" dirty="0">
              <a:solidFill>
                <a:schemeClr val="bg1"/>
              </a:solidFill>
            </a:endParaRPr>
          </a:p>
        </p:txBody>
      </p:sp>
      <p:sp>
        <p:nvSpPr>
          <p:cNvPr id="15" name="Rectangle: Rounded Corners 14">
            <a:extLst>
              <a:ext uri="{FF2B5EF4-FFF2-40B4-BE49-F238E27FC236}">
                <a16:creationId xmlns:a16="http://schemas.microsoft.com/office/drawing/2014/main" id="{FC143A52-34F9-02B6-EE13-E89596304495}"/>
              </a:ext>
            </a:extLst>
          </p:cNvPr>
          <p:cNvSpPr/>
          <p:nvPr/>
        </p:nvSpPr>
        <p:spPr>
          <a:xfrm>
            <a:off x="1097280" y="4003712"/>
            <a:ext cx="3096348" cy="1163860"/>
          </a:xfrm>
          <a:prstGeom prst="roundRect">
            <a:avLst/>
          </a:prstGeom>
          <a:solidFill>
            <a:srgbClr val="4C8444"/>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sz="2000" b="1" dirty="0">
                <a:solidFill>
                  <a:schemeClr val="bg1"/>
                </a:solidFill>
              </a:rPr>
              <a:t>Model-based algorithms : </a:t>
            </a:r>
            <a:endParaRPr lang="en-CA" sz="2000" b="1" dirty="0">
              <a:solidFill>
                <a:schemeClr val="bg1"/>
              </a:solidFill>
            </a:endParaRPr>
          </a:p>
        </p:txBody>
      </p:sp>
      <p:sp>
        <p:nvSpPr>
          <p:cNvPr id="17" name="Rectangle 16">
            <a:extLst>
              <a:ext uri="{FF2B5EF4-FFF2-40B4-BE49-F238E27FC236}">
                <a16:creationId xmlns:a16="http://schemas.microsoft.com/office/drawing/2014/main" id="{CDF1366A-127A-339B-119F-EBB3AABEA5DE}"/>
              </a:ext>
            </a:extLst>
          </p:cNvPr>
          <p:cNvSpPr/>
          <p:nvPr/>
        </p:nvSpPr>
        <p:spPr>
          <a:xfrm>
            <a:off x="3882522" y="1151191"/>
            <a:ext cx="7273158" cy="23206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buFont typeface="Arial" panose="020B0604020202020204" pitchFamily="34" charset="0"/>
              <a:buChar char="•"/>
            </a:pPr>
            <a:r>
              <a:rPr lang="en-US" dirty="0">
                <a:solidFill>
                  <a:schemeClr val="tx1"/>
                </a:solidFill>
              </a:rPr>
              <a:t>Distance-based algorithms measure the similarity or dissimilarity between time series data using distance measures. </a:t>
            </a:r>
          </a:p>
          <a:p>
            <a:pPr marL="342900" lvl="0" indent="-342900">
              <a:buFont typeface="Arial" panose="020B0604020202020204" pitchFamily="34" charset="0"/>
              <a:buChar char="•"/>
            </a:pPr>
            <a:r>
              <a:rPr lang="en-US" dirty="0">
                <a:solidFill>
                  <a:schemeClr val="tx1"/>
                </a:solidFill>
              </a:rPr>
              <a:t>Common distance measures include Euclidean distance, Dynamic Time Warping (DTW), and Edit Distance with Real Penalty (ERP). </a:t>
            </a:r>
          </a:p>
          <a:p>
            <a:pPr marL="342900" lvl="0" indent="-342900">
              <a:buFont typeface="Arial" panose="020B0604020202020204" pitchFamily="34" charset="0"/>
              <a:buChar char="•"/>
            </a:pPr>
            <a:r>
              <a:rPr lang="en-US" dirty="0">
                <a:solidFill>
                  <a:schemeClr val="tx1"/>
                </a:solidFill>
              </a:rPr>
              <a:t>These algorithms group time series together based on their overall similarity. </a:t>
            </a:r>
          </a:p>
          <a:p>
            <a:pPr marL="342900" lvl="0" indent="-342900">
              <a:buFont typeface="Arial" panose="020B0604020202020204" pitchFamily="34" charset="0"/>
              <a:buChar char="•"/>
            </a:pPr>
            <a:r>
              <a:rPr lang="en-US" dirty="0">
                <a:solidFill>
                  <a:schemeClr val="tx1"/>
                </a:solidFill>
              </a:rPr>
              <a:t>Examples include k-means clustering, partitioning around medoids (PAM), and self-organizing maps (SOM).</a:t>
            </a:r>
          </a:p>
        </p:txBody>
      </p:sp>
      <p:sp>
        <p:nvSpPr>
          <p:cNvPr id="18" name="Rectangle 17">
            <a:extLst>
              <a:ext uri="{FF2B5EF4-FFF2-40B4-BE49-F238E27FC236}">
                <a16:creationId xmlns:a16="http://schemas.microsoft.com/office/drawing/2014/main" id="{FC2AB282-2CE9-CA42-835C-09E84C4D13B9}"/>
              </a:ext>
            </a:extLst>
          </p:cNvPr>
          <p:cNvSpPr/>
          <p:nvPr/>
        </p:nvSpPr>
        <p:spPr>
          <a:xfrm>
            <a:off x="3886726" y="3551342"/>
            <a:ext cx="7268954" cy="27233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solidFill>
              </a:rPr>
              <a:t>Model-based algorithms involve fitting probabilistic models to the time series data and using these models to perform clustering. </a:t>
            </a:r>
          </a:p>
          <a:p>
            <a:pPr marL="285750" indent="-285750">
              <a:buFont typeface="Arial" panose="020B0604020202020204" pitchFamily="34" charset="0"/>
              <a:buChar char="•"/>
            </a:pPr>
            <a:r>
              <a:rPr lang="en-US" dirty="0">
                <a:solidFill>
                  <a:schemeClr val="tx1"/>
                </a:solidFill>
              </a:rPr>
              <a:t>Hidden Markov Models (HMMs) are commonly used to capture the underlying patterns and cluster time series accordingly. </a:t>
            </a:r>
          </a:p>
          <a:p>
            <a:pPr marL="285750" indent="-285750">
              <a:buFont typeface="Arial" panose="020B0604020202020204" pitchFamily="34" charset="0"/>
              <a:buChar char="•"/>
            </a:pPr>
            <a:r>
              <a:rPr lang="en-US" dirty="0">
                <a:solidFill>
                  <a:schemeClr val="tx1"/>
                </a:solidFill>
              </a:rPr>
              <a:t>Other model-based techniques include Gaussian Mixture Models (GMMs) and Autoregressive Integrated Moving Average (ARIMA) models. </a:t>
            </a:r>
          </a:p>
          <a:p>
            <a:pPr marL="285750" indent="-285750">
              <a:buFont typeface="Arial" panose="020B0604020202020204" pitchFamily="34" charset="0"/>
              <a:buChar char="•"/>
            </a:pPr>
            <a:r>
              <a:rPr lang="en-US" dirty="0">
                <a:solidFill>
                  <a:schemeClr val="tx1"/>
                </a:solidFill>
              </a:rPr>
              <a:t>These algorithms aim to capture the probabilistic properties of the time series and cluster them accordingly.</a:t>
            </a:r>
          </a:p>
        </p:txBody>
      </p:sp>
    </p:spTree>
    <p:extLst>
      <p:ext uri="{BB962C8B-B14F-4D97-AF65-F5344CB8AC3E}">
        <p14:creationId xmlns:p14="http://schemas.microsoft.com/office/powerpoint/2010/main" val="3774104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0-#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0-#ppt_w/2"/>
                                          </p:val>
                                        </p:tav>
                                        <p:tav tm="100000">
                                          <p:val>
                                            <p:strVal val="#ppt_x"/>
                                          </p:val>
                                        </p:tav>
                                      </p:tavLst>
                                    </p:anim>
                                    <p:anim calcmode="lin" valueType="num">
                                      <p:cBhvr additive="base">
                                        <p:cTn id="18" dur="500" fill="hold"/>
                                        <p:tgtEl>
                                          <p:spTgt spid="15"/>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0-#ppt_w/2"/>
                                          </p:val>
                                        </p:tav>
                                        <p:tav tm="100000">
                                          <p:val>
                                            <p:strVal val="#ppt_x"/>
                                          </p:val>
                                        </p:tav>
                                      </p:tavLst>
                                    </p:anim>
                                    <p:anim calcmode="lin" valueType="num">
                                      <p:cBhvr additive="base">
                                        <p:cTn id="2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7" grpId="0" animBg="1"/>
      <p:bldP spid="18" grpId="0" animBg="1"/>
    </p:bldLst>
  </p:timing>
</p:sld>
</file>

<file path=ppt/theme/theme1.xml><?xml version="1.0" encoding="utf-8"?>
<a:theme xmlns:a="http://schemas.openxmlformats.org/drawingml/2006/main" name="Theme2">
  <a:themeElements>
    <a:clrScheme name="Custom 15">
      <a:dk1>
        <a:srgbClr val="080808"/>
      </a:dk1>
      <a:lt1>
        <a:sysClr val="window" lastClr="FFFFFF"/>
      </a:lt1>
      <a:dk2>
        <a:srgbClr val="080808"/>
      </a:dk2>
      <a:lt2>
        <a:srgbClr val="BFBFBF"/>
      </a:lt2>
      <a:accent1>
        <a:srgbClr val="2F2F2F"/>
      </a:accent1>
      <a:accent2>
        <a:srgbClr val="DA291C"/>
      </a:accent2>
      <a:accent3>
        <a:srgbClr val="865640"/>
      </a:accent3>
      <a:accent4>
        <a:srgbClr val="9B8357"/>
      </a:accent4>
      <a:accent5>
        <a:srgbClr val="C2BC80"/>
      </a:accent5>
      <a:accent6>
        <a:srgbClr val="94A088"/>
      </a:accent6>
      <a:hlink>
        <a:srgbClr val="2998E3"/>
      </a:hlink>
      <a:folHlink>
        <a:srgbClr val="1773B1"/>
      </a:folHlink>
    </a:clrScheme>
    <a:fontScheme name="Lato">
      <a:majorFont>
        <a:latin typeface="Lato"/>
        <a:ea typeface=""/>
        <a:cs typeface=""/>
      </a:majorFont>
      <a:minorFont>
        <a:latin typeface="Arial"/>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heme2" id="{73B7F08F-E043-44AC-B201-10F61D404D20}" vid="{99CDD893-7676-4F1E-856F-52AB0541606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D21CBBCDDCC1048AD1D90687795FA6F" ma:contentTypeVersion="3" ma:contentTypeDescription="Create a new document." ma:contentTypeScope="" ma:versionID="658d5d9c526a0b8047ac180152cbc2cc">
  <xsd:schema xmlns:xsd="http://www.w3.org/2001/XMLSchema" xmlns:xs="http://www.w3.org/2001/XMLSchema" xmlns:p="http://schemas.microsoft.com/office/2006/metadata/properties" xmlns:ns2="beaa9621-5f50-4ca0-a28f-59c6e62b4aa4" targetNamespace="http://schemas.microsoft.com/office/2006/metadata/properties" ma:root="true" ma:fieldsID="bc4a64d91878c84784db8aed4cf4bf8e" ns2:_="">
    <xsd:import namespace="beaa9621-5f50-4ca0-a28f-59c6e62b4aa4"/>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aa9621-5f50-4ca0-a28f-59c6e62b4a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AE52D43-B0D7-43C9-B382-2D8F764704DC}"/>
</file>

<file path=customXml/itemProps2.xml><?xml version="1.0" encoding="utf-8"?>
<ds:datastoreItem xmlns:ds="http://schemas.openxmlformats.org/officeDocument/2006/customXml" ds:itemID="{19238C67-CA67-4B1D-95B3-B7028A39FDC6}"/>
</file>

<file path=customXml/itemProps3.xml><?xml version="1.0" encoding="utf-8"?>
<ds:datastoreItem xmlns:ds="http://schemas.openxmlformats.org/officeDocument/2006/customXml" ds:itemID="{EEA18AE6-39CC-4F6E-B44D-ACE314C0DF48}"/>
</file>

<file path=docProps/app.xml><?xml version="1.0" encoding="utf-8"?>
<Properties xmlns="http://schemas.openxmlformats.org/officeDocument/2006/extended-properties" xmlns:vt="http://schemas.openxmlformats.org/officeDocument/2006/docPropsVTypes">
  <TotalTime>12198</TotalTime>
  <Words>1373</Words>
  <Application>Microsoft Office PowerPoint</Application>
  <PresentationFormat>Widescreen</PresentationFormat>
  <Paragraphs>125</Paragraphs>
  <Slides>13</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Lato</vt:lpstr>
      <vt:lpstr>Verdana</vt:lpstr>
      <vt:lpstr>Wingdings</vt:lpstr>
      <vt:lpstr>Theme2</vt:lpstr>
      <vt:lpstr>PowerPoint Presentation</vt:lpstr>
      <vt:lpstr>PowerPoint Presentation</vt:lpstr>
      <vt:lpstr>Intended Learning Objectives:</vt:lpstr>
      <vt:lpstr>Introduction to time series clustering</vt:lpstr>
      <vt:lpstr>Benefits:</vt:lpstr>
      <vt:lpstr>Benefits:</vt:lpstr>
      <vt:lpstr>Applications:</vt:lpstr>
      <vt:lpstr>Applications:</vt:lpstr>
      <vt:lpstr>Algorithms:</vt:lpstr>
      <vt:lpstr>Algorithms:</vt:lpstr>
      <vt:lpstr>Algorithms:</vt:lpstr>
      <vt:lpstr>PowerPoint Presentation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2021</dc:title>
  <dc:creator>Omar Altrad</dc:creator>
  <cp:lastModifiedBy>Omar Al-Trad</cp:lastModifiedBy>
  <cp:revision>439</cp:revision>
  <dcterms:created xsi:type="dcterms:W3CDTF">2020-12-31T11:30:57Z</dcterms:created>
  <dcterms:modified xsi:type="dcterms:W3CDTF">2023-07-04T16:26:41Z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0x0101002D21CBBCDDCC1048AD1D90687795FA6F</vt:lpwstr>
  </property>
</Properties>
</file>