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notesMasterIdLst>
    <p:notesMasterId r:id="rId15"/>
  </p:notesMasterIdLst>
  <p:handoutMasterIdLst>
    <p:handoutMasterId r:id="rId16"/>
  </p:handoutMasterIdLst>
  <p:sldIdLst>
    <p:sldId id="1869" r:id="rId2"/>
    <p:sldId id="1817" r:id="rId3"/>
    <p:sldId id="1829" r:id="rId4"/>
    <p:sldId id="1830" r:id="rId5"/>
    <p:sldId id="1860" r:id="rId6"/>
    <p:sldId id="1870" r:id="rId7"/>
    <p:sldId id="1871" r:id="rId8"/>
    <p:sldId id="1872" r:id="rId9"/>
    <p:sldId id="1873" r:id="rId10"/>
    <p:sldId id="1874" r:id="rId11"/>
    <p:sldId id="1875" r:id="rId12"/>
    <p:sldId id="1876" r:id="rId13"/>
    <p:sldId id="185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8444"/>
    <a:srgbClr val="FFFFB9"/>
    <a:srgbClr val="007033"/>
    <a:srgbClr val="0099FF"/>
    <a:srgbClr val="00CCFF"/>
    <a:srgbClr val="66CCFF"/>
    <a:srgbClr val="33CCFF"/>
    <a:srgbClr val="00823B"/>
    <a:srgbClr val="13D8ED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62228" autoAdjust="0"/>
  </p:normalViewPr>
  <p:slideViewPr>
    <p:cSldViewPr snapToGrid="0">
      <p:cViewPr varScale="1">
        <p:scale>
          <a:sx n="65" d="100"/>
          <a:sy n="65" d="100"/>
        </p:scale>
        <p:origin x="22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BB80F1-04ED-45C4-88E4-F4899092F8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6DF5E7-2747-4AEE-8F1B-5E67A48068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1E913-DCAF-4FD8-9E73-B3F9496B80E2}" type="datetimeFigureOut">
              <a:rPr lang="en-CA" smtClean="0"/>
              <a:t>2023-06-18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681848-4AA4-4011-846C-A6417754B26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FE3540-0A8B-48E8-9855-7556735303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2C708C-51B6-4BBD-A9C8-4C1269A72B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47384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FEBB1-2435-4225-AC47-FA1D45435727}" type="datetimeFigureOut">
              <a:rPr lang="en-CA" smtClean="0"/>
              <a:t>2023-06-18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C129C-346E-4211-BE00-BB343EC5E6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0398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155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C129C-346E-4211-BE00-BB343EC5E68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7411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C129C-346E-4211-BE00-BB343EC5E682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5082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C129C-346E-4211-BE00-BB343EC5E682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8426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C129C-346E-4211-BE00-BB343EC5E682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3710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007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0" y="635025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83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007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2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728F4B-C908-4F6F-A8F2-43C3195A2FCA}"/>
              </a:ext>
            </a:extLst>
          </p:cNvPr>
          <p:cNvSpPr/>
          <p:nvPr userDrawn="1"/>
        </p:nvSpPr>
        <p:spPr bwMode="auto">
          <a:xfrm>
            <a:off x="0" y="0"/>
            <a:ext cx="2743200" cy="6858000"/>
          </a:xfrm>
          <a:prstGeom prst="rect">
            <a:avLst/>
          </a:prstGeom>
          <a:solidFill>
            <a:srgbClr val="00703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580AEB-44E6-4B65-97DE-64E3AEB48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8643" y="3088902"/>
            <a:ext cx="1959432" cy="680196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Agenda</a:t>
            </a:r>
            <a:br>
              <a:rPr lang="en-US"/>
            </a:br>
            <a:r>
              <a:rPr lang="en-US"/>
              <a:t>3 rows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40C1B65-53AE-4559-BCFE-31C83CB9F54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78287" y="1358899"/>
            <a:ext cx="7695069" cy="1224436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600" b="0" spc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>
              <a:lnSpc>
                <a:spcPts val="1765"/>
              </a:lnSpc>
              <a:spcBef>
                <a:spcPts val="882"/>
              </a:spcBef>
            </a:pPr>
            <a:r>
              <a:rPr lang="en-US"/>
              <a:t>Body copy Segoe UI Regular 14/18. The quick brown fox jumps over the lazy dog. The quick brown fox jumps over the lazy dog. 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928BA4F-8E21-4EC4-B084-5A923473F5E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078287" y="2829482"/>
            <a:ext cx="7695069" cy="1224436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600" b="0" spc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>
              <a:lnSpc>
                <a:spcPts val="1765"/>
              </a:lnSpc>
              <a:spcBef>
                <a:spcPts val="882"/>
              </a:spcBef>
            </a:pPr>
            <a:r>
              <a:rPr lang="en-US"/>
              <a:t>Body copy Segoe UI Regular 14/18. The quick brown fox jumps over the lazy dog. The quick brown fox jumps over the lazy dog. 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C91E4A05-D2EB-4AB5-879E-7AC83F36E13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078287" y="4300064"/>
            <a:ext cx="7695069" cy="1224436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600" b="0" spc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>
              <a:lnSpc>
                <a:spcPts val="1765"/>
              </a:lnSpc>
              <a:spcBef>
                <a:spcPts val="882"/>
              </a:spcBef>
            </a:pPr>
            <a:r>
              <a:rPr lang="en-US"/>
              <a:t>Body copy Segoe UI Regular 14/18. The quick brown fox jumps over the lazy dog. The quick brown fox jumps over the lazy dog. 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701702BA-89FA-4F45-822F-61373C5CD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Copyright Omar Altrad, PhD, PMP, P.Eng</a:t>
            </a:r>
            <a:endParaRPr 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D42B541B-BACC-44DB-9166-0594EF0B9893}"/>
              </a:ext>
            </a:extLst>
          </p:cNvPr>
          <p:cNvSpPr txBox="1">
            <a:spLocks/>
          </p:cNvSpPr>
          <p:nvPr userDrawn="1"/>
        </p:nvSpPr>
        <p:spPr>
          <a:xfrm>
            <a:off x="10033798" y="6476330"/>
            <a:ext cx="131202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1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2544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1728">
          <p15:clr>
            <a:srgbClr val="FBAE40"/>
          </p15:clr>
        </p15:guide>
        <p15:guide id="2" pos="23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dirty="0">
                <a:solidFill>
                  <a:srgbClr val="C00000"/>
                </a:solidFill>
                <a:latin typeface="+mn-lt"/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219869"/>
            <a:ext cx="10058400" cy="455157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06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007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428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2444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dirty="0">
                <a:solidFill>
                  <a:srgbClr val="C00000"/>
                </a:solidFill>
                <a:latin typeface="+mn-lt"/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317522"/>
            <a:ext cx="4937760" cy="45515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317523"/>
            <a:ext cx="4937760" cy="45515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67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 b="1">
                <a:solidFill>
                  <a:srgbClr val="DA291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5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dirty="0">
                <a:solidFill>
                  <a:srgbClr val="C00000"/>
                </a:solidFill>
                <a:latin typeface="+mn-lt"/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14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007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Copyright Omar Altrad, PhD, PMP, P.Eng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07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007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Copyright Omar Altrad, PhD, PMP, P.Eng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12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01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7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/>
              <a:t> 		</a:t>
            </a:r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85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317523"/>
            <a:ext cx="10058400" cy="455157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Copyright Omar Altrad, PhD, PMP, P.Eng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098751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59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820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4400" b="1" kern="1200" spc="-50" baseline="0" dirty="0">
          <a:solidFill>
            <a:srgbClr val="C00000"/>
          </a:solidFill>
          <a:latin typeface="+mn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Ø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Ø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6979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Ø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Ø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Ø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3C4CC6-1D82-4D53-B37A-2179C75DA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Copyright Omar Altrad, PhD, PMP, P.Eng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2D5709-EADF-4D9F-9D67-83AD0B328DEE}"/>
              </a:ext>
            </a:extLst>
          </p:cNvPr>
          <p:cNvSpPr txBox="1"/>
          <p:nvPr/>
        </p:nvSpPr>
        <p:spPr>
          <a:xfrm>
            <a:off x="138545" y="2583335"/>
            <a:ext cx="2327563" cy="167207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Professor: Omar Altrad, PhD, P.Eng, PMP</a:t>
            </a:r>
            <a:endParaRPr kumimoji="0" lang="en-CA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228F80-3670-4EDB-922C-B83C1A750700}"/>
              </a:ext>
            </a:extLst>
          </p:cNvPr>
          <p:cNvSpPr txBox="1"/>
          <p:nvPr/>
        </p:nvSpPr>
        <p:spPr>
          <a:xfrm>
            <a:off x="4177814" y="440751"/>
            <a:ext cx="5938832" cy="96872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Week 5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kumimoji="0" lang="en-CA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1E7702-F242-4B97-88F4-FDAC07FFB831}"/>
              </a:ext>
            </a:extLst>
          </p:cNvPr>
          <p:cNvSpPr txBox="1"/>
          <p:nvPr/>
        </p:nvSpPr>
        <p:spPr>
          <a:xfrm>
            <a:off x="2781735" y="324398"/>
            <a:ext cx="94782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Machine Learning Clustering and Dimensionality Reduction</a:t>
            </a:r>
            <a:endParaRPr kumimoji="0" lang="en-CA" sz="2800" b="0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ED533F-E7E6-D7FC-F831-BBC7955C2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689" y="1321075"/>
            <a:ext cx="4665253" cy="466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87307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2B177-964E-E745-AE3D-2D8CE3A17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Applied Example: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D2E3C-36FE-A753-3EF6-E3036CFC4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 </a:t>
            </a:r>
            <a:r>
              <a:rPr lang="en-US" b="1" dirty="0"/>
              <a:t>Problem: </a:t>
            </a:r>
            <a:r>
              <a:rPr lang="en-US" dirty="0"/>
              <a:t>You have a dataset with 10 features and you want to reduce the dimensionality while preserving the most important information for a classification task.</a:t>
            </a:r>
          </a:p>
          <a:p>
            <a:r>
              <a:rPr lang="en-US" b="1" dirty="0"/>
              <a:t>Solution:</a:t>
            </a:r>
            <a:r>
              <a:rPr lang="en-US" dirty="0"/>
              <a:t> using PCA:</a:t>
            </a:r>
          </a:p>
          <a:p>
            <a:r>
              <a:rPr lang="en-US" b="1" dirty="0"/>
              <a:t>Step 1: </a:t>
            </a:r>
            <a:r>
              <a:rPr lang="en-US" dirty="0"/>
              <a:t>Import the necessary libraries and load the dataset.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A38C74-EEDD-4E92-2C28-D6E7A7955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E60897-3498-CC93-F5A0-7982A6A27DE1}"/>
              </a:ext>
            </a:extLst>
          </p:cNvPr>
          <p:cNvSpPr txBox="1"/>
          <p:nvPr/>
        </p:nvSpPr>
        <p:spPr>
          <a:xfrm>
            <a:off x="2410531" y="3429000"/>
            <a:ext cx="6098458" cy="25853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dirty="0"/>
              <a:t>import pandas as pd</a:t>
            </a:r>
          </a:p>
          <a:p>
            <a:r>
              <a:rPr lang="en-CA" dirty="0"/>
              <a:t>from </a:t>
            </a:r>
            <a:r>
              <a:rPr lang="en-CA" dirty="0" err="1"/>
              <a:t>sklearn.decomposition</a:t>
            </a:r>
            <a:r>
              <a:rPr lang="en-CA" dirty="0"/>
              <a:t> import PCA</a:t>
            </a:r>
          </a:p>
          <a:p>
            <a:endParaRPr lang="en-CA" dirty="0"/>
          </a:p>
          <a:p>
            <a:r>
              <a:rPr lang="en-CA" dirty="0"/>
              <a:t># Load the dataset</a:t>
            </a:r>
          </a:p>
          <a:p>
            <a:r>
              <a:rPr lang="en-CA" dirty="0"/>
              <a:t>data = </a:t>
            </a:r>
            <a:r>
              <a:rPr lang="en-CA" dirty="0" err="1"/>
              <a:t>pd.read_csv</a:t>
            </a:r>
            <a:r>
              <a:rPr lang="en-CA" dirty="0"/>
              <a:t>('dataset.csv')</a:t>
            </a:r>
          </a:p>
          <a:p>
            <a:endParaRPr lang="en-CA" dirty="0"/>
          </a:p>
          <a:p>
            <a:r>
              <a:rPr lang="en-CA" dirty="0"/>
              <a:t># Separate the features and target variable</a:t>
            </a:r>
          </a:p>
          <a:p>
            <a:r>
              <a:rPr lang="en-CA" dirty="0"/>
              <a:t>X = </a:t>
            </a:r>
            <a:r>
              <a:rPr lang="en-CA" dirty="0" err="1"/>
              <a:t>data.drop</a:t>
            </a:r>
            <a:r>
              <a:rPr lang="en-CA" dirty="0"/>
              <a:t>('target', axis=1)</a:t>
            </a:r>
          </a:p>
          <a:p>
            <a:r>
              <a:rPr lang="en-CA" dirty="0"/>
              <a:t>y = data['target']</a:t>
            </a:r>
          </a:p>
        </p:txBody>
      </p:sp>
    </p:spTree>
    <p:extLst>
      <p:ext uri="{BB962C8B-B14F-4D97-AF65-F5344CB8AC3E}">
        <p14:creationId xmlns:p14="http://schemas.microsoft.com/office/powerpoint/2010/main" val="876727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2B177-964E-E745-AE3D-2D8CE3A17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Applied Example: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D2E3C-36FE-A753-3EF6-E3036CFC4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 2: </a:t>
            </a:r>
            <a:r>
              <a:rPr lang="en-US" dirty="0"/>
              <a:t>Perform feature scaling (if required).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00" dirty="0"/>
          </a:p>
          <a:p>
            <a:r>
              <a:rPr lang="en-US" dirty="0"/>
              <a:t> </a:t>
            </a:r>
            <a:r>
              <a:rPr lang="en-US" b="1" dirty="0"/>
              <a:t>Step 3</a:t>
            </a:r>
            <a:r>
              <a:rPr lang="en-US" dirty="0"/>
              <a:t>: Apply PCA for dimensionality reduction.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A38C74-EEDD-4E92-2C28-D6E7A7955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E60897-3498-CC93-F5A0-7982A6A27DE1}"/>
              </a:ext>
            </a:extLst>
          </p:cNvPr>
          <p:cNvSpPr txBox="1"/>
          <p:nvPr/>
        </p:nvSpPr>
        <p:spPr>
          <a:xfrm>
            <a:off x="1776350" y="1760061"/>
            <a:ext cx="6098458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sklearn.preprocessing</a:t>
            </a:r>
            <a:r>
              <a:rPr lang="en-US" dirty="0"/>
              <a:t> import </a:t>
            </a:r>
            <a:r>
              <a:rPr lang="en-US" dirty="0" err="1"/>
              <a:t>StandardScaler</a:t>
            </a:r>
            <a:endParaRPr lang="en-US" dirty="0"/>
          </a:p>
          <a:p>
            <a:endParaRPr lang="en-US" dirty="0"/>
          </a:p>
          <a:p>
            <a:r>
              <a:rPr lang="en-US" dirty="0"/>
              <a:t># Scale the features</a:t>
            </a:r>
          </a:p>
          <a:p>
            <a:r>
              <a:rPr lang="en-US" dirty="0"/>
              <a:t>scaler = </a:t>
            </a:r>
            <a:r>
              <a:rPr lang="en-US" dirty="0" err="1"/>
              <a:t>StandardScaler</a:t>
            </a:r>
            <a:r>
              <a:rPr lang="en-US" dirty="0"/>
              <a:t>()</a:t>
            </a:r>
          </a:p>
          <a:p>
            <a:r>
              <a:rPr lang="en-US" dirty="0" err="1"/>
              <a:t>X_scaled</a:t>
            </a:r>
            <a:r>
              <a:rPr lang="en-US" dirty="0"/>
              <a:t> = </a:t>
            </a:r>
            <a:r>
              <a:rPr lang="en-US" dirty="0" err="1"/>
              <a:t>scaler.fit_transform</a:t>
            </a:r>
            <a:r>
              <a:rPr lang="en-US" dirty="0"/>
              <a:t>(X)</a:t>
            </a:r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B734F6-71D3-E006-0EBA-8FD750BBF9D0}"/>
              </a:ext>
            </a:extLst>
          </p:cNvPr>
          <p:cNvSpPr txBox="1"/>
          <p:nvPr/>
        </p:nvSpPr>
        <p:spPr>
          <a:xfrm>
            <a:off x="1776350" y="4160803"/>
            <a:ext cx="6098458" cy="1477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 Initialize PCA with the desired number of components</a:t>
            </a:r>
          </a:p>
          <a:p>
            <a:r>
              <a:rPr lang="en-US" dirty="0" err="1"/>
              <a:t>pca</a:t>
            </a:r>
            <a:r>
              <a:rPr lang="en-US" dirty="0"/>
              <a:t> = PCA(</a:t>
            </a:r>
            <a:r>
              <a:rPr lang="en-US" dirty="0" err="1"/>
              <a:t>n_components</a:t>
            </a:r>
            <a:r>
              <a:rPr lang="en-US" dirty="0"/>
              <a:t>=3)</a:t>
            </a:r>
          </a:p>
          <a:p>
            <a:endParaRPr lang="en-US" dirty="0"/>
          </a:p>
          <a:p>
            <a:r>
              <a:rPr lang="en-US" dirty="0"/>
              <a:t># Fit PCA on the scaled features</a:t>
            </a:r>
          </a:p>
          <a:p>
            <a:r>
              <a:rPr lang="en-US" dirty="0" err="1"/>
              <a:t>X_pca</a:t>
            </a:r>
            <a:r>
              <a:rPr lang="en-US" dirty="0"/>
              <a:t> = </a:t>
            </a:r>
            <a:r>
              <a:rPr lang="en-US" dirty="0" err="1"/>
              <a:t>pca.fit_transform</a:t>
            </a:r>
            <a:r>
              <a:rPr lang="en-US" dirty="0"/>
              <a:t>(</a:t>
            </a:r>
            <a:r>
              <a:rPr lang="en-US" dirty="0" err="1"/>
              <a:t>X_scaled</a:t>
            </a:r>
            <a:r>
              <a:rPr lang="en-US" dirty="0"/>
              <a:t>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37751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2B177-964E-E745-AE3D-2D8CE3A17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Applied Example: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D2E3C-36FE-A753-3EF6-E3036CFC4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 Step 4: </a:t>
            </a:r>
            <a:r>
              <a:rPr lang="en-US" dirty="0"/>
              <a:t>Use the transformed features in a learning algorithm (e.g., classification).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A38C74-EEDD-4E92-2C28-D6E7A7955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AC32C6-373C-2332-64A5-AAFB46DA2F65}"/>
              </a:ext>
            </a:extLst>
          </p:cNvPr>
          <p:cNvSpPr txBox="1"/>
          <p:nvPr/>
        </p:nvSpPr>
        <p:spPr>
          <a:xfrm>
            <a:off x="1097280" y="2221811"/>
            <a:ext cx="9403572" cy="34163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 dirty="0"/>
              <a:t>from </a:t>
            </a:r>
            <a:r>
              <a:rPr lang="en-CA" dirty="0" err="1"/>
              <a:t>sklearn.model_selection</a:t>
            </a:r>
            <a:r>
              <a:rPr lang="en-CA" dirty="0"/>
              <a:t> import </a:t>
            </a:r>
            <a:r>
              <a:rPr lang="en-CA" dirty="0" err="1"/>
              <a:t>train_test_split</a:t>
            </a:r>
            <a:endParaRPr lang="en-CA" dirty="0"/>
          </a:p>
          <a:p>
            <a:r>
              <a:rPr lang="en-CA" dirty="0"/>
              <a:t>from </a:t>
            </a:r>
            <a:r>
              <a:rPr lang="en-CA" dirty="0" err="1"/>
              <a:t>sklearn.svm</a:t>
            </a:r>
            <a:r>
              <a:rPr lang="en-CA" dirty="0"/>
              <a:t> import SVC</a:t>
            </a:r>
          </a:p>
          <a:p>
            <a:endParaRPr lang="en-CA" dirty="0"/>
          </a:p>
          <a:p>
            <a:r>
              <a:rPr lang="en-CA" dirty="0"/>
              <a:t># Split the transformed features and target variable into training and testing sets</a:t>
            </a:r>
          </a:p>
          <a:p>
            <a:r>
              <a:rPr lang="en-CA" dirty="0" err="1"/>
              <a:t>X_train</a:t>
            </a:r>
            <a:r>
              <a:rPr lang="en-CA" dirty="0"/>
              <a:t>, </a:t>
            </a:r>
            <a:r>
              <a:rPr lang="en-CA" dirty="0" err="1"/>
              <a:t>X_test</a:t>
            </a:r>
            <a:r>
              <a:rPr lang="en-CA" dirty="0"/>
              <a:t>, </a:t>
            </a:r>
            <a:r>
              <a:rPr lang="en-CA" dirty="0" err="1"/>
              <a:t>y_train</a:t>
            </a:r>
            <a:r>
              <a:rPr lang="en-CA" dirty="0"/>
              <a:t>, </a:t>
            </a:r>
            <a:r>
              <a:rPr lang="en-CA" dirty="0" err="1"/>
              <a:t>y_test</a:t>
            </a:r>
            <a:r>
              <a:rPr lang="en-CA" dirty="0"/>
              <a:t> = </a:t>
            </a:r>
            <a:r>
              <a:rPr lang="en-CA" dirty="0" err="1"/>
              <a:t>train_test_split</a:t>
            </a:r>
            <a:r>
              <a:rPr lang="en-CA" dirty="0"/>
              <a:t>(</a:t>
            </a:r>
            <a:r>
              <a:rPr lang="en-CA" dirty="0" err="1"/>
              <a:t>X_pca</a:t>
            </a:r>
            <a:r>
              <a:rPr lang="en-CA" dirty="0"/>
              <a:t>, y, </a:t>
            </a:r>
            <a:r>
              <a:rPr lang="en-CA" dirty="0" err="1"/>
              <a:t>test_size</a:t>
            </a:r>
            <a:r>
              <a:rPr lang="en-CA" dirty="0"/>
              <a:t>=0.2, </a:t>
            </a:r>
            <a:r>
              <a:rPr lang="en-CA" dirty="0" err="1"/>
              <a:t>random_state</a:t>
            </a:r>
            <a:r>
              <a:rPr lang="en-CA" dirty="0"/>
              <a:t>=42)</a:t>
            </a:r>
          </a:p>
          <a:p>
            <a:endParaRPr lang="en-CA" dirty="0"/>
          </a:p>
          <a:p>
            <a:r>
              <a:rPr lang="en-CA" dirty="0"/>
              <a:t># Train a classifier on the transformed features</a:t>
            </a:r>
          </a:p>
          <a:p>
            <a:r>
              <a:rPr lang="en-CA" dirty="0"/>
              <a:t>model = SVC()</a:t>
            </a:r>
          </a:p>
          <a:p>
            <a:r>
              <a:rPr lang="en-CA" dirty="0" err="1"/>
              <a:t>model.fit</a:t>
            </a:r>
            <a:r>
              <a:rPr lang="en-CA" dirty="0"/>
              <a:t>(</a:t>
            </a:r>
            <a:r>
              <a:rPr lang="en-CA" dirty="0" err="1"/>
              <a:t>X_train</a:t>
            </a:r>
            <a:r>
              <a:rPr lang="en-CA" dirty="0"/>
              <a:t>, </a:t>
            </a:r>
            <a:r>
              <a:rPr lang="en-CA" dirty="0" err="1"/>
              <a:t>y_train</a:t>
            </a:r>
            <a:r>
              <a:rPr lang="en-CA" dirty="0"/>
              <a:t>)</a:t>
            </a:r>
          </a:p>
          <a:p>
            <a:endParaRPr lang="en-CA" dirty="0"/>
          </a:p>
          <a:p>
            <a:r>
              <a:rPr lang="en-CA" dirty="0"/>
              <a:t># Evaluate the model on the testing set</a:t>
            </a:r>
          </a:p>
          <a:p>
            <a:r>
              <a:rPr lang="en-CA" dirty="0"/>
              <a:t>accuracy = </a:t>
            </a:r>
            <a:r>
              <a:rPr lang="en-CA" dirty="0" err="1"/>
              <a:t>model.score</a:t>
            </a:r>
            <a:r>
              <a:rPr lang="en-CA" dirty="0"/>
              <a:t>(</a:t>
            </a:r>
            <a:r>
              <a:rPr lang="en-CA" dirty="0" err="1"/>
              <a:t>X_test</a:t>
            </a:r>
            <a:r>
              <a:rPr lang="en-CA" dirty="0"/>
              <a:t>, </a:t>
            </a:r>
            <a:r>
              <a:rPr lang="en-CA" dirty="0" err="1"/>
              <a:t>y_test</a:t>
            </a:r>
            <a:r>
              <a:rPr lang="en-C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12204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B3D25-38C9-708C-C353-6F6835F4D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A5C48-4B85-E34D-D63F-1728DEC12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CA" dirty="0"/>
              <a:t> </a:t>
            </a:r>
            <a:r>
              <a:rPr lang="en-US" b="0" i="0" u="none" strike="noStrike" baseline="0" dirty="0"/>
              <a:t>Patel, A. A. (2019). Hands-On Unsupervised Learning Using Python: How to build applied machine learning solutions from unlabeled data</a:t>
            </a:r>
            <a:r>
              <a:rPr lang="en-CA" b="0" i="0" u="none" strike="noStrike" baseline="0" dirty="0"/>
              <a:t>.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EEEACF-42E5-AB07-0E63-F9C4F8ED6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</p:spTree>
    <p:extLst>
      <p:ext uri="{BB962C8B-B14F-4D97-AF65-F5344CB8AC3E}">
        <p14:creationId xmlns:p14="http://schemas.microsoft.com/office/powerpoint/2010/main" val="3421903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D5A734-FADF-4CCA-902A-9886B2C85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7AF2A0-928C-4478-8227-A2A124355430}"/>
              </a:ext>
            </a:extLst>
          </p:cNvPr>
          <p:cNvSpPr/>
          <p:nvPr/>
        </p:nvSpPr>
        <p:spPr bwMode="auto">
          <a:xfrm>
            <a:off x="0" y="2526646"/>
            <a:ext cx="12192000" cy="1784048"/>
          </a:xfrm>
          <a:prstGeom prst="rect">
            <a:avLst/>
          </a:prstGeom>
          <a:solidFill>
            <a:srgbClr val="00703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35">
            <a:extLst>
              <a:ext uri="{FF2B5EF4-FFF2-40B4-BE49-F238E27FC236}">
                <a16:creationId xmlns:a16="http://schemas.microsoft.com/office/drawing/2014/main" id="{E84EC950-0DF1-464E-BC21-98E726220D80}"/>
              </a:ext>
            </a:extLst>
          </p:cNvPr>
          <p:cNvSpPr txBox="1">
            <a:spLocks/>
          </p:cNvSpPr>
          <p:nvPr/>
        </p:nvSpPr>
        <p:spPr>
          <a:xfrm>
            <a:off x="-105103" y="2526646"/>
            <a:ext cx="11815321" cy="17840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spc="-49" baseline="0" dirty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>
              <a:lnSpc>
                <a:spcPts val="5490"/>
              </a:lnSpc>
            </a:pPr>
            <a:r>
              <a:rPr lang="en-US" dirty="0">
                <a:latin typeface="+mj-lt"/>
              </a:rPr>
              <a:t>Lecture 3:Introduction to dimensionality reduction - Part I </a:t>
            </a:r>
            <a:endParaRPr lang="en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2792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5B7F56-BAAF-0063-9922-5110DC41F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spc="-50" baseline="0" dirty="0">
                <a:latin typeface="+mn-lt"/>
                <a:ea typeface="+mj-ea"/>
                <a:cs typeface="+mj-cs"/>
              </a:rPr>
              <a:t>Intended Learning Objectives: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B89071-7AD0-8CAA-377F-926128952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19869"/>
            <a:ext cx="10058400" cy="4551571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Discuss the importance of linear dimensionality reduction algorithms as it relates to model optimization</a:t>
            </a:r>
          </a:p>
          <a:p>
            <a:pPr lvl="1"/>
            <a:r>
              <a:rPr lang="en-US" sz="2400" dirty="0"/>
              <a:t>Explain the difference between linear projection and manifold learning</a:t>
            </a:r>
          </a:p>
          <a:p>
            <a:pPr lvl="1"/>
            <a:r>
              <a:rPr lang="en-US" sz="2400" dirty="0"/>
              <a:t>Apply linear dimensionality reduction techniques to solve learning problems</a:t>
            </a:r>
            <a:endParaRPr lang="en-CA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7D93864-E702-0E52-F1BE-3D46CF67E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</p:spTree>
    <p:extLst>
      <p:ext uri="{BB962C8B-B14F-4D97-AF65-F5344CB8AC3E}">
        <p14:creationId xmlns:p14="http://schemas.microsoft.com/office/powerpoint/2010/main" val="2575101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F5944-0807-158B-C751-7044532D1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DB1BE-FC4F-D2F7-88E0-B81505AF0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914" y="1373859"/>
            <a:ext cx="9921766" cy="4551571"/>
          </a:xfrm>
        </p:spPr>
        <p:txBody>
          <a:bodyPr>
            <a:normAutofit/>
          </a:bodyPr>
          <a:lstStyle/>
          <a:p>
            <a:r>
              <a:rPr lang="en-CA" dirty="0"/>
              <a:t> </a:t>
            </a:r>
            <a:r>
              <a:rPr lang="en-US" dirty="0"/>
              <a:t> Linear dimensionality reduction algorithms play a crucial role in model optimization by reducing the dimensionality of the feature space.</a:t>
            </a:r>
          </a:p>
          <a:p>
            <a:r>
              <a:rPr lang="en-US" dirty="0"/>
              <a:t>  High-dimensional feature spaces can pose challenges for machine learning models, leading to increased computational complexity, overfitting, and reduced model performance.</a:t>
            </a:r>
          </a:p>
          <a:p>
            <a:r>
              <a:rPr lang="en-US" dirty="0"/>
              <a:t>  Linear dimensionality reduction techniques aim to preserve the most informative features while reducing the dimensionality, enabling more efficient and effective model training and inference.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AEBA16-4C05-DE47-2B27-EF00791A6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</p:spTree>
    <p:extLst>
      <p:ext uri="{BB962C8B-B14F-4D97-AF65-F5344CB8AC3E}">
        <p14:creationId xmlns:p14="http://schemas.microsoft.com/office/powerpoint/2010/main" val="4146330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4F6EA-F45F-E482-EB00-1FAB2D67D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Benefits of Linear Dimensionality Reduction:</a:t>
            </a:r>
            <a:endParaRPr lang="en-CA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F3784-6EFC-D9A0-5D12-9D140BD9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5F414A1-E11C-814C-9575-34D23C9EA246}"/>
              </a:ext>
            </a:extLst>
          </p:cNvPr>
          <p:cNvSpPr/>
          <p:nvPr/>
        </p:nvSpPr>
        <p:spPr>
          <a:xfrm>
            <a:off x="1216382" y="1356849"/>
            <a:ext cx="2799723" cy="972000"/>
          </a:xfrm>
          <a:prstGeom prst="roundRect">
            <a:avLst/>
          </a:prstGeom>
          <a:solidFill>
            <a:srgbClr val="4C8444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Improved Model Performance: 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B067D1F-369B-EE02-6942-A14246FD91E6}"/>
              </a:ext>
            </a:extLst>
          </p:cNvPr>
          <p:cNvSpPr/>
          <p:nvPr/>
        </p:nvSpPr>
        <p:spPr>
          <a:xfrm>
            <a:off x="1178562" y="3153572"/>
            <a:ext cx="2799723" cy="972000"/>
          </a:xfrm>
          <a:prstGeom prst="roundRect">
            <a:avLst/>
          </a:prstGeom>
          <a:solidFill>
            <a:srgbClr val="4C8444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Feature Interpretability</a:t>
            </a:r>
            <a:r>
              <a:rPr lang="en-US" sz="2800" dirty="0"/>
              <a:t>: </a:t>
            </a:r>
            <a:endParaRPr lang="en-CA" sz="28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D2BC88-1635-F520-0931-06000BDB58D6}"/>
              </a:ext>
            </a:extLst>
          </p:cNvPr>
          <p:cNvSpPr/>
          <p:nvPr/>
        </p:nvSpPr>
        <p:spPr>
          <a:xfrm>
            <a:off x="3795703" y="1200825"/>
            <a:ext cx="7359977" cy="15292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Linear dimensionality reduction algorithms can help mitigate the curse of dimensionality and improve the performance of machine learning models.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Models trained on a reduced feature space often have better generalization capabilities.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503B73-EAB9-BF93-90EE-EFDA2F3C79B2}"/>
              </a:ext>
            </a:extLst>
          </p:cNvPr>
          <p:cNvSpPr/>
          <p:nvPr/>
        </p:nvSpPr>
        <p:spPr>
          <a:xfrm>
            <a:off x="3795703" y="2886052"/>
            <a:ext cx="7334019" cy="15444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Linear dimensionality reduction techniques, such as Principal Component Analysis (PCA), can provide insights into the importance of different features in the dataset.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This interpretability can aid in feature selection and understanding the underlying data structure.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6F6D08B-93DC-76ED-EB6A-AA732B0D066D}"/>
              </a:ext>
            </a:extLst>
          </p:cNvPr>
          <p:cNvSpPr/>
          <p:nvPr/>
        </p:nvSpPr>
        <p:spPr>
          <a:xfrm>
            <a:off x="1178562" y="5007701"/>
            <a:ext cx="2799723" cy="972000"/>
          </a:xfrm>
          <a:prstGeom prst="roundRect">
            <a:avLst/>
          </a:prstGeom>
          <a:solidFill>
            <a:srgbClr val="4C8444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Computational Efficiency:</a:t>
            </a:r>
            <a:endParaRPr lang="en-CA" sz="24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61EF3F-09B7-4240-1853-F9B8FA9767F8}"/>
              </a:ext>
            </a:extLst>
          </p:cNvPr>
          <p:cNvSpPr/>
          <p:nvPr/>
        </p:nvSpPr>
        <p:spPr>
          <a:xfrm>
            <a:off x="3720064" y="4702777"/>
            <a:ext cx="7397797" cy="14520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Reducing the dimensionality of the feature space reduces the computational complexity of the learning algorithms.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This can result in faster training and inference times, especially when dealing with large-scale datasets.</a:t>
            </a:r>
          </a:p>
        </p:txBody>
      </p:sp>
    </p:spTree>
    <p:extLst>
      <p:ext uri="{BB962C8B-B14F-4D97-AF65-F5344CB8AC3E}">
        <p14:creationId xmlns:p14="http://schemas.microsoft.com/office/powerpoint/2010/main" val="172899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  <p:bldP spid="3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AA56-B896-80EB-6130-3A2775619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Applications of Linear Dimensionality Reduction</a:t>
            </a:r>
            <a:endParaRPr lang="en-CA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B3B3A5-A17A-9765-0D1C-9AD19F9D9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D00831D-8437-63DA-3C23-CD95196286B5}"/>
              </a:ext>
            </a:extLst>
          </p:cNvPr>
          <p:cNvSpPr/>
          <p:nvPr/>
        </p:nvSpPr>
        <p:spPr>
          <a:xfrm>
            <a:off x="1242340" y="1495260"/>
            <a:ext cx="2799723" cy="972000"/>
          </a:xfrm>
          <a:prstGeom prst="roundRect">
            <a:avLst/>
          </a:prstGeom>
          <a:solidFill>
            <a:srgbClr val="4C8444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Feature Extraction: 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10E0B5-EAD1-587A-D162-815084C2B150}"/>
              </a:ext>
            </a:extLst>
          </p:cNvPr>
          <p:cNvSpPr/>
          <p:nvPr/>
        </p:nvSpPr>
        <p:spPr>
          <a:xfrm>
            <a:off x="1242339" y="4526045"/>
            <a:ext cx="2799723" cy="972000"/>
          </a:xfrm>
          <a:prstGeom prst="roundRect">
            <a:avLst/>
          </a:prstGeom>
          <a:solidFill>
            <a:srgbClr val="4C8444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Visualization: </a:t>
            </a:r>
            <a:endParaRPr lang="en-CA" sz="28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956C4A-34D8-2FC3-0E3D-D32126DB675A}"/>
              </a:ext>
            </a:extLst>
          </p:cNvPr>
          <p:cNvSpPr/>
          <p:nvPr/>
        </p:nvSpPr>
        <p:spPr>
          <a:xfrm>
            <a:off x="3821661" y="1339236"/>
            <a:ext cx="7359977" cy="20897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Linear dimensionality reduction algorithms can extract a lower-dimensional representation of the data that captures the most important features.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This can be beneficial in scenarios with high-dimensional data, such as image and text analysis, where reducing the feature space is crucial for efficient processing.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587D78-9BBD-41BE-6082-7E22A0B6D388}"/>
              </a:ext>
            </a:extLst>
          </p:cNvPr>
          <p:cNvSpPr/>
          <p:nvPr/>
        </p:nvSpPr>
        <p:spPr>
          <a:xfrm>
            <a:off x="3847619" y="4083474"/>
            <a:ext cx="7334019" cy="1847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Linear dimensionality reduction techniques can be used to visualize high-dimensional data in two or three dimensions.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By projecting data onto a lower-dimensional space, the relationships and patterns within the data can be more easily understood and visualized.</a:t>
            </a:r>
          </a:p>
        </p:txBody>
      </p:sp>
    </p:spTree>
    <p:extLst>
      <p:ext uri="{BB962C8B-B14F-4D97-AF65-F5344CB8AC3E}">
        <p14:creationId xmlns:p14="http://schemas.microsoft.com/office/powerpoint/2010/main" val="203029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AA56-B896-80EB-6130-3A2775619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Applications of Linear Dimensionality Reduction</a:t>
            </a:r>
            <a:endParaRPr lang="en-CA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B3B3A5-A17A-9765-0D1C-9AD19F9D9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D00831D-8437-63DA-3C23-CD95196286B5}"/>
              </a:ext>
            </a:extLst>
          </p:cNvPr>
          <p:cNvSpPr/>
          <p:nvPr/>
        </p:nvSpPr>
        <p:spPr>
          <a:xfrm>
            <a:off x="663678" y="1495260"/>
            <a:ext cx="3378386" cy="972000"/>
          </a:xfrm>
          <a:prstGeom prst="roundRect">
            <a:avLst/>
          </a:prstGeom>
          <a:solidFill>
            <a:srgbClr val="4C8444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Preprocessing for Supervised Learning: 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10E0B5-EAD1-587A-D162-815084C2B150}"/>
              </a:ext>
            </a:extLst>
          </p:cNvPr>
          <p:cNvSpPr/>
          <p:nvPr/>
        </p:nvSpPr>
        <p:spPr>
          <a:xfrm>
            <a:off x="663678" y="4155624"/>
            <a:ext cx="3233325" cy="972000"/>
          </a:xfrm>
          <a:prstGeom prst="roundRect">
            <a:avLst/>
          </a:prstGeom>
          <a:solidFill>
            <a:srgbClr val="4C8444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Collaborative Filtering: </a:t>
            </a:r>
            <a:endParaRPr lang="en-CA" sz="28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956C4A-34D8-2FC3-0E3D-D32126DB675A}"/>
              </a:ext>
            </a:extLst>
          </p:cNvPr>
          <p:cNvSpPr/>
          <p:nvPr/>
        </p:nvSpPr>
        <p:spPr>
          <a:xfrm>
            <a:off x="3821661" y="1339236"/>
            <a:ext cx="7359977" cy="15292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Linear dimensionality reduction can be used as a preprocessing step to remove noise, redundancy, or irrelevant features, improving the performance of subsequent supervised learning algorithms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587D78-9BBD-41BE-6082-7E22A0B6D388}"/>
              </a:ext>
            </a:extLst>
          </p:cNvPr>
          <p:cNvSpPr/>
          <p:nvPr/>
        </p:nvSpPr>
        <p:spPr>
          <a:xfrm>
            <a:off x="3714421" y="3888104"/>
            <a:ext cx="7334019" cy="15444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In recommendation systems, linear dimensionality reduction algorithms can help reduce the dimensionality of user-item interaction data, enabling more efficient and accurate personalized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387643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21571-3014-1731-7901-BD3CF1A81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projection vs. Manifold Learning:</a:t>
            </a:r>
            <a:endParaRPr lang="en-CA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8F13A14-66CF-9791-FEDD-4A7D4CBEFA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1399910"/>
              </p:ext>
            </p:extLst>
          </p:nvPr>
        </p:nvGraphicFramePr>
        <p:xfrm>
          <a:off x="929147" y="1190890"/>
          <a:ext cx="10344517" cy="5002240"/>
        </p:xfrm>
        <a:graphic>
          <a:graphicData uri="http://schemas.openxmlformats.org/drawingml/2006/table">
            <a:tbl>
              <a:tblPr/>
              <a:tblGrid>
                <a:gridCol w="1858297">
                  <a:extLst>
                    <a:ext uri="{9D8B030D-6E8A-4147-A177-3AD203B41FA5}">
                      <a16:colId xmlns:a16="http://schemas.microsoft.com/office/drawing/2014/main" val="3130695314"/>
                    </a:ext>
                  </a:extLst>
                </a:gridCol>
                <a:gridCol w="4129548">
                  <a:extLst>
                    <a:ext uri="{9D8B030D-6E8A-4147-A177-3AD203B41FA5}">
                      <a16:colId xmlns:a16="http://schemas.microsoft.com/office/drawing/2014/main" val="3667571975"/>
                    </a:ext>
                  </a:extLst>
                </a:gridCol>
                <a:gridCol w="4356672">
                  <a:extLst>
                    <a:ext uri="{9D8B030D-6E8A-4147-A177-3AD203B41FA5}">
                      <a16:colId xmlns:a16="http://schemas.microsoft.com/office/drawing/2014/main" val="907234423"/>
                    </a:ext>
                  </a:extLst>
                </a:gridCol>
              </a:tblGrid>
              <a:tr h="280182"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 marL="70045" marR="70045" marT="35023" marB="35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844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chemeClr val="bg1"/>
                          </a:solidFill>
                        </a:rPr>
                        <a:t>Linear Projection</a:t>
                      </a:r>
                    </a:p>
                  </a:txBody>
                  <a:tcPr marL="70045" marR="70045" marT="35023" marB="35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844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chemeClr val="bg1"/>
                          </a:solidFill>
                        </a:rPr>
                        <a:t>Manifold Learning</a:t>
                      </a:r>
                    </a:p>
                  </a:txBody>
                  <a:tcPr marL="70045" marR="70045" marT="35023" marB="35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84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607098"/>
                  </a:ext>
                </a:extLst>
              </a:tr>
              <a:tr h="490318">
                <a:tc>
                  <a:txBody>
                    <a:bodyPr/>
                    <a:lstStyle/>
                    <a:p>
                      <a:r>
                        <a:rPr lang="en-CA" sz="1800" b="1" dirty="0">
                          <a:solidFill>
                            <a:schemeClr val="bg1"/>
                          </a:solidFill>
                        </a:rPr>
                        <a:t>Goal</a:t>
                      </a:r>
                    </a:p>
                  </a:txBody>
                  <a:tcPr marL="70045" marR="70045" marT="35023" marB="35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844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Reduce dimensionality while preserving structure</a:t>
                      </a:r>
                    </a:p>
                  </a:txBody>
                  <a:tcPr marL="70045" marR="70045" marT="35023" marB="35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Discover and visualize the underlying structure of the data</a:t>
                      </a:r>
                    </a:p>
                  </a:txBody>
                  <a:tcPr marL="70045" marR="70045" marT="35023" marB="35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8437904"/>
                  </a:ext>
                </a:extLst>
              </a:tr>
              <a:tr h="700454">
                <a:tc>
                  <a:txBody>
                    <a:bodyPr/>
                    <a:lstStyle/>
                    <a:p>
                      <a:r>
                        <a:rPr lang="en-CA" sz="1800" b="1" dirty="0">
                          <a:solidFill>
                            <a:schemeClr val="bg1"/>
                          </a:solidFill>
                        </a:rPr>
                        <a:t>Approach</a:t>
                      </a:r>
                    </a:p>
                  </a:txBody>
                  <a:tcPr marL="70045" marR="70045" marT="35023" marB="35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844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Linear transformation of the feature space</a:t>
                      </a:r>
                    </a:p>
                  </a:txBody>
                  <a:tcPr marL="70045" marR="70045" marT="35023" marB="35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Non-linear transformation to capture the intrinsic data structure</a:t>
                      </a:r>
                    </a:p>
                  </a:txBody>
                  <a:tcPr marL="70045" marR="70045" marT="35023" marB="35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7490159"/>
                  </a:ext>
                </a:extLst>
              </a:tr>
              <a:tr h="490318">
                <a:tc>
                  <a:txBody>
                    <a:bodyPr/>
                    <a:lstStyle/>
                    <a:p>
                      <a:r>
                        <a:rPr lang="en-CA" sz="1800" b="1" dirty="0">
                          <a:solidFill>
                            <a:schemeClr val="bg1"/>
                          </a:solidFill>
                        </a:rPr>
                        <a:t>Linearity</a:t>
                      </a:r>
                    </a:p>
                  </a:txBody>
                  <a:tcPr marL="70045" marR="70045" marT="35023" marB="35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844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Assumes linearity of the data distribution</a:t>
                      </a:r>
                    </a:p>
                  </a:txBody>
                  <a:tcPr marL="70045" marR="70045" marT="35023" marB="35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Captures non-linear relationships in the data</a:t>
                      </a:r>
                    </a:p>
                  </a:txBody>
                  <a:tcPr marL="70045" marR="70045" marT="35023" marB="35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2736029"/>
                  </a:ext>
                </a:extLst>
              </a:tr>
              <a:tr h="700454">
                <a:tc>
                  <a:txBody>
                    <a:bodyPr/>
                    <a:lstStyle/>
                    <a:p>
                      <a:r>
                        <a:rPr lang="en-CA" sz="1800" b="1" dirty="0">
                          <a:solidFill>
                            <a:schemeClr val="bg1"/>
                          </a:solidFill>
                        </a:rPr>
                        <a:t>Dimensionality</a:t>
                      </a:r>
                    </a:p>
                  </a:txBody>
                  <a:tcPr marL="70045" marR="70045" marT="35023" marB="35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844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Typically reduces the dimensionality to a lower space</a:t>
                      </a:r>
                    </a:p>
                  </a:txBody>
                  <a:tcPr marL="70045" marR="70045" marT="35023" marB="35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Can reduce dimensionality or create a non-linear projection</a:t>
                      </a:r>
                    </a:p>
                  </a:txBody>
                  <a:tcPr marL="70045" marR="70045" marT="35023" marB="35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6102308"/>
                  </a:ext>
                </a:extLst>
              </a:tr>
              <a:tr h="490318">
                <a:tc>
                  <a:txBody>
                    <a:bodyPr/>
                    <a:lstStyle/>
                    <a:p>
                      <a:r>
                        <a:rPr lang="en-CA" sz="1800" b="1" dirty="0">
                          <a:solidFill>
                            <a:schemeClr val="bg1"/>
                          </a:solidFill>
                        </a:rPr>
                        <a:t>Preservation of Structure</a:t>
                      </a:r>
                    </a:p>
                  </a:txBody>
                  <a:tcPr marL="70045" marR="70045" marT="35023" marB="35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844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May not preserve local or non-linear relationships</a:t>
                      </a:r>
                    </a:p>
                  </a:txBody>
                  <a:tcPr marL="70045" marR="70045" marT="35023" marB="35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Preserves local or global relationships in the data</a:t>
                      </a:r>
                    </a:p>
                  </a:txBody>
                  <a:tcPr marL="70045" marR="70045" marT="35023" marB="35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2101752"/>
                  </a:ext>
                </a:extLst>
              </a:tr>
              <a:tr h="700454">
                <a:tc>
                  <a:txBody>
                    <a:bodyPr/>
                    <a:lstStyle/>
                    <a:p>
                      <a:r>
                        <a:rPr lang="en-CA" sz="1800" b="1" dirty="0">
                          <a:solidFill>
                            <a:schemeClr val="bg1"/>
                          </a:solidFill>
                        </a:rPr>
                        <a:t>Techniques</a:t>
                      </a:r>
                    </a:p>
                  </a:txBody>
                  <a:tcPr marL="70045" marR="70045" marT="35023" marB="35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844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800"/>
                        <a:t>Principal Component Analysis (PCA), Linear Discriminant Analysis (LDA)</a:t>
                      </a:r>
                    </a:p>
                  </a:txBody>
                  <a:tcPr marL="70045" marR="70045" marT="35023" marB="35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Isomap</a:t>
                      </a:r>
                      <a:r>
                        <a:rPr lang="en-US" sz="1800" dirty="0"/>
                        <a:t>, Locally Linear Embedding (LLE), t-SNE</a:t>
                      </a:r>
                    </a:p>
                  </a:txBody>
                  <a:tcPr marL="70045" marR="70045" marT="35023" marB="35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171428"/>
                  </a:ext>
                </a:extLst>
              </a:tr>
              <a:tr h="700454">
                <a:tc>
                  <a:txBody>
                    <a:bodyPr/>
                    <a:lstStyle/>
                    <a:p>
                      <a:r>
                        <a:rPr lang="en-CA" sz="1800" b="1" dirty="0">
                          <a:solidFill>
                            <a:schemeClr val="bg1"/>
                          </a:solidFill>
                        </a:rPr>
                        <a:t>Applications</a:t>
                      </a:r>
                    </a:p>
                  </a:txBody>
                  <a:tcPr marL="70045" marR="70045" marT="35023" marB="35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844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800"/>
                        <a:t>Quick dimensionality reduction, noise reduction, feature extraction</a:t>
                      </a:r>
                    </a:p>
                  </a:txBody>
                  <a:tcPr marL="70045" marR="70045" marT="35023" marB="35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/>
                        <a:t>Non-linear data visualization, data exploration, pattern recognition</a:t>
                      </a:r>
                    </a:p>
                  </a:txBody>
                  <a:tcPr marL="70045" marR="70045" marT="35023" marB="35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9438248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1751B2-FCF1-1779-C971-8275BB17D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</p:spTree>
    <p:extLst>
      <p:ext uri="{BB962C8B-B14F-4D97-AF65-F5344CB8AC3E}">
        <p14:creationId xmlns:p14="http://schemas.microsoft.com/office/powerpoint/2010/main" val="2300208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FCE3F-2783-4193-EEB3-105CD0D8A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Applied Example: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2BE17-A0C2-21B4-8508-4A333ABB2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19869"/>
            <a:ext cx="9890268" cy="4551571"/>
          </a:xfrm>
        </p:spPr>
        <p:txBody>
          <a:bodyPr/>
          <a:lstStyle/>
          <a:p>
            <a:r>
              <a:rPr lang="en-CA" dirty="0"/>
              <a:t> </a:t>
            </a:r>
            <a:r>
              <a:rPr lang="en-US" dirty="0"/>
              <a:t>In this example, PCA is used to reduce the dimensionality of the dataset from 10 features to 3 principal components. </a:t>
            </a:r>
          </a:p>
          <a:p>
            <a:r>
              <a:rPr lang="en-US" dirty="0"/>
              <a:t> These transformed features can then be used as input for a learning algorithm, such as a support vector machine (SVM) classifier. </a:t>
            </a:r>
          </a:p>
          <a:p>
            <a:r>
              <a:rPr lang="en-US" dirty="0"/>
              <a:t> The performance of the classifier can be evaluated using an appropriate metric, such as accuracy.</a:t>
            </a:r>
          </a:p>
          <a:p>
            <a:r>
              <a:rPr lang="en-US" dirty="0"/>
              <a:t>Remember that the number of components chosen for PCA (in this case, 3) is a parameter that can be adjusted based on your specific requirements and the amount of information you want to preserve.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C6A97-27F9-6E3C-6B65-6E464C17E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</p:spTree>
    <p:extLst>
      <p:ext uri="{BB962C8B-B14F-4D97-AF65-F5344CB8AC3E}">
        <p14:creationId xmlns:p14="http://schemas.microsoft.com/office/powerpoint/2010/main" val="240904013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Custom 15">
      <a:dk1>
        <a:srgbClr val="080808"/>
      </a:dk1>
      <a:lt1>
        <a:sysClr val="window" lastClr="FFFFFF"/>
      </a:lt1>
      <a:dk2>
        <a:srgbClr val="080808"/>
      </a:dk2>
      <a:lt2>
        <a:srgbClr val="BFBFBF"/>
      </a:lt2>
      <a:accent1>
        <a:srgbClr val="2F2F2F"/>
      </a:accent1>
      <a:accent2>
        <a:srgbClr val="DA291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1773B1"/>
      </a:folHlink>
    </a:clrScheme>
    <a:fontScheme name="Lato">
      <a:majorFont>
        <a:latin typeface="Lato"/>
        <a:ea typeface=""/>
        <a:cs typeface=""/>
      </a:majorFont>
      <a:minorFont>
        <a:latin typeface="Arial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73B7F08F-E043-44AC-B201-10F61D404D20}" vid="{99CDD893-7676-4F1E-856F-52AB0541606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21CBBCDDCC1048AD1D90687795FA6F" ma:contentTypeVersion="3" ma:contentTypeDescription="Create a new document." ma:contentTypeScope="" ma:versionID="658d5d9c526a0b8047ac180152cbc2cc">
  <xsd:schema xmlns:xsd="http://www.w3.org/2001/XMLSchema" xmlns:xs="http://www.w3.org/2001/XMLSchema" xmlns:p="http://schemas.microsoft.com/office/2006/metadata/properties" xmlns:ns2="beaa9621-5f50-4ca0-a28f-59c6e62b4aa4" targetNamespace="http://schemas.microsoft.com/office/2006/metadata/properties" ma:root="true" ma:fieldsID="bc4a64d91878c84784db8aed4cf4bf8e" ns2:_="">
    <xsd:import namespace="beaa9621-5f50-4ca0-a28f-59c6e62b4a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aa9621-5f50-4ca0-a28f-59c6e62b4a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C5EA9A8-999D-4169-BF3D-47DF426C88D6}"/>
</file>

<file path=customXml/itemProps2.xml><?xml version="1.0" encoding="utf-8"?>
<ds:datastoreItem xmlns:ds="http://schemas.openxmlformats.org/officeDocument/2006/customXml" ds:itemID="{BF242AB3-A3F6-4BAE-ADE1-6D8D8CC65D88}"/>
</file>

<file path=customXml/itemProps3.xml><?xml version="1.0" encoding="utf-8"?>
<ds:datastoreItem xmlns:ds="http://schemas.openxmlformats.org/officeDocument/2006/customXml" ds:itemID="{2A170763-C2A0-46EC-8909-BCB76310736C}"/>
</file>

<file path=docProps/app.xml><?xml version="1.0" encoding="utf-8"?>
<Properties xmlns="http://schemas.openxmlformats.org/officeDocument/2006/extended-properties" xmlns:vt="http://schemas.openxmlformats.org/officeDocument/2006/docPropsVTypes">
  <TotalTime>11446</TotalTime>
  <Words>1181</Words>
  <Application>Microsoft Office PowerPoint</Application>
  <PresentationFormat>Widescreen</PresentationFormat>
  <Paragraphs>127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Lato</vt:lpstr>
      <vt:lpstr>Wingdings</vt:lpstr>
      <vt:lpstr>Theme2</vt:lpstr>
      <vt:lpstr>PowerPoint Presentation</vt:lpstr>
      <vt:lpstr>PowerPoint Presentation</vt:lpstr>
      <vt:lpstr>Intended Learning Objectives:</vt:lpstr>
      <vt:lpstr>Introduction</vt:lpstr>
      <vt:lpstr>Benefits of Linear Dimensionality Reduction:</vt:lpstr>
      <vt:lpstr>Applications of Linear Dimensionality Reduction</vt:lpstr>
      <vt:lpstr>Applications of Linear Dimensionality Reduction</vt:lpstr>
      <vt:lpstr>Linear projection vs. Manifold Learning:</vt:lpstr>
      <vt:lpstr>Applied Example: </vt:lpstr>
      <vt:lpstr>Applied Example: </vt:lpstr>
      <vt:lpstr>Applied Example: </vt:lpstr>
      <vt:lpstr>Applied Example: </vt:lpstr>
      <vt:lpstr>Resources: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2021</dc:title>
  <dc:creator>Omar Altrad</dc:creator>
  <cp:lastModifiedBy>Omar Al-Trad</cp:lastModifiedBy>
  <cp:revision>477</cp:revision>
  <dcterms:created xsi:type="dcterms:W3CDTF">2020-12-31T11:30:57Z</dcterms:created>
  <dcterms:modified xsi:type="dcterms:W3CDTF">2023-06-18T07:05:41Z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0x0101002D21CBBCDDCC1048AD1D90687795FA6F</vt:lpwstr>
  </property>
</Properties>
</file>