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6"/>
  </p:notesMasterIdLst>
  <p:handoutMasterIdLst>
    <p:handoutMasterId r:id="rId17"/>
  </p:handoutMasterIdLst>
  <p:sldIdLst>
    <p:sldId id="1869" r:id="rId2"/>
    <p:sldId id="1817" r:id="rId3"/>
    <p:sldId id="1829" r:id="rId4"/>
    <p:sldId id="1830" r:id="rId5"/>
    <p:sldId id="1860" r:id="rId6"/>
    <p:sldId id="1877" r:id="rId7"/>
    <p:sldId id="1878" r:id="rId8"/>
    <p:sldId id="1879" r:id="rId9"/>
    <p:sldId id="1880" r:id="rId10"/>
    <p:sldId id="1881" r:id="rId11"/>
    <p:sldId id="1873" r:id="rId12"/>
    <p:sldId id="1874" r:id="rId13"/>
    <p:sldId id="1875" r:id="rId14"/>
    <p:sldId id="185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444"/>
    <a:srgbClr val="FFFFB9"/>
    <a:srgbClr val="007033"/>
    <a:srgbClr val="0099FF"/>
    <a:srgbClr val="00CCFF"/>
    <a:srgbClr val="66CCFF"/>
    <a:srgbClr val="33CCFF"/>
    <a:srgbClr val="00823B"/>
    <a:srgbClr val="13D8E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2252" autoAdjust="0"/>
  </p:normalViewPr>
  <p:slideViewPr>
    <p:cSldViewPr snapToGrid="0">
      <p:cViewPr varScale="1">
        <p:scale>
          <a:sx n="98" d="100"/>
          <a:sy n="98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BB80F1-04ED-45C4-88E4-F4899092F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DF5E7-2747-4AEE-8F1B-5E67A48068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1E913-DCAF-4FD8-9E73-B3F9496B80E2}" type="datetimeFigureOut">
              <a:rPr lang="en-CA" smtClean="0"/>
              <a:t>2023-07-01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81848-4AA4-4011-846C-A6417754B2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E3540-0A8B-48E8-9855-7556735303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708C-51B6-4BBD-A9C8-4C1269A72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738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EBB1-2435-4225-AC47-FA1D45435727}" type="datetimeFigureOut">
              <a:rPr lang="en-CA" smtClean="0"/>
              <a:t>2023-07-01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C129C-346E-4211-BE00-BB343EC5E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398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55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41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08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22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9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21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02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5025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3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0" y="0"/>
            <a:ext cx="2743200" cy="6858000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643" y="3088902"/>
            <a:ext cx="1959432" cy="680196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3 rows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0C1B65-53AE-4559-BCFE-31C83CB9F5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8287" y="1358899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28BA4F-8E21-4EC4-B084-5A923473F5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8287" y="2829482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91E4A05-D2EB-4AB5-879E-7AC83F36E1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78287" y="4300064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01702BA-89FA-4F45-822F-61373C5C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42B541B-BACC-44DB-9166-0594EF0B9893}"/>
              </a:ext>
            </a:extLst>
          </p:cNvPr>
          <p:cNvSpPr txBox="1">
            <a:spLocks/>
          </p:cNvSpPr>
          <p:nvPr userDrawn="1"/>
        </p:nvSpPr>
        <p:spPr>
          <a:xfrm>
            <a:off x="10033798" y="6476330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544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3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44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317522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17523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 		</a:t>
            </a: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17523"/>
            <a:ext cx="10058400" cy="4551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987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82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400" b="1" kern="1200" spc="-50" baseline="0" dirty="0">
          <a:solidFill>
            <a:srgbClr val="C00000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C4CC6-1D82-4D53-B37A-2179C75D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Omar Altrad, PhD, PMP, P.Eng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D5709-EADF-4D9F-9D67-83AD0B328DEE}"/>
              </a:ext>
            </a:extLst>
          </p:cNvPr>
          <p:cNvSpPr txBox="1"/>
          <p:nvPr/>
        </p:nvSpPr>
        <p:spPr>
          <a:xfrm>
            <a:off x="138545" y="2583335"/>
            <a:ext cx="2327563" cy="16720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Professor: Omar Altrad, PhD, P.Eng, PMP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28F80-3670-4EDB-922C-B83C1A750700}"/>
              </a:ext>
            </a:extLst>
          </p:cNvPr>
          <p:cNvSpPr txBox="1"/>
          <p:nvPr/>
        </p:nvSpPr>
        <p:spPr>
          <a:xfrm>
            <a:off x="4177814" y="440751"/>
            <a:ext cx="5938832" cy="9687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Week 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CA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E7702-F242-4B97-88F4-FDAC07FFB831}"/>
              </a:ext>
            </a:extLst>
          </p:cNvPr>
          <p:cNvSpPr txBox="1"/>
          <p:nvPr/>
        </p:nvSpPr>
        <p:spPr>
          <a:xfrm>
            <a:off x="2781735" y="324398"/>
            <a:ext cx="947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Machine Learning Clustering and Dimensionality Reduction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D533F-E7E6-D7FC-F831-BBC7955C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89" y="1321075"/>
            <a:ext cx="4665253" cy="46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307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47B4-5C3E-395C-F6B7-8C568EB6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Dictionary learning and independent component analysis:</a:t>
            </a:r>
            <a:endParaRPr lang="en-CA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E63A5-27A6-7E49-2DFB-EF1926E6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38F0C0-1596-8E27-26B4-7957B006F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561727"/>
              </p:ext>
            </p:extLst>
          </p:nvPr>
        </p:nvGraphicFramePr>
        <p:xfrm>
          <a:off x="212623" y="1233948"/>
          <a:ext cx="11766753" cy="460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45440">
                  <a:extLst>
                    <a:ext uri="{9D8B030D-6E8A-4147-A177-3AD203B41FA5}">
                      <a16:colId xmlns:a16="http://schemas.microsoft.com/office/drawing/2014/main" val="4232386903"/>
                    </a:ext>
                  </a:extLst>
                </a:gridCol>
                <a:gridCol w="5821313">
                  <a:extLst>
                    <a:ext uri="{9D8B030D-6E8A-4147-A177-3AD203B41FA5}">
                      <a16:colId xmlns:a16="http://schemas.microsoft.com/office/drawing/2014/main" val="871785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Dictionary learning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4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Independent component analysis (ICA)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20093"/>
                  </a:ext>
                </a:extLst>
              </a:tr>
              <a:tr h="325732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Dictionary learning is a technique used to decompose signals or data into a sparse combination of basis elements called atoms.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aims to learn an overcomplete dictionary that represents the underlying structure of the data.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dictionary consists of a set of atoms, and the goal is to find a sparse representation of the data by selecting a subset of atoms and their corresponding coefficients.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dictionary and sparse coefficients are learned simultaneously through an optimization process that minimizes the reconstruction error.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Dictionary learning has applications in various domains, including image processing, audio signal analysis, and natural language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ICA is a statistical technique used to separate mixed signals into their underlying source components.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assumes that the observed signals are linear mixtures of unknown source signals, and the goal is to estimate the sources.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ICA aims to find a linear transformation that maximizes the statistical independence of the estimated source components.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Unlike other dimensionality reduction techniques, ICA assumes that the sources are statistically independent rather than uncorrelated.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ICA has applications in various fields, including blind source separation, artifact removal from biomedical signals, and feature extraction in machine learning.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20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0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CE3F-2783-4193-EEB3-105CD0D8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BE17-A0C2-21B4-8508-4A333ABB2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9890268" cy="455157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 </a:t>
            </a:r>
            <a:r>
              <a:rPr lang="en-US" dirty="0"/>
              <a:t> In this example, t-SNE is used to reduce the dimensionality of the dataset to two dimensions, allowing for visualization. The transformed features, </a:t>
            </a:r>
            <a:r>
              <a:rPr lang="en-US" dirty="0" err="1"/>
              <a:t>X_tsne</a:t>
            </a:r>
            <a:r>
              <a:rPr lang="en-US" dirty="0"/>
              <a:t>, are then plotted as a scatter plot, where each point is colored based on its corresponding target variable, y. This visualization helps understand the underlying structure and relationships within the data.</a:t>
            </a:r>
          </a:p>
          <a:p>
            <a:r>
              <a:rPr lang="en-US" dirty="0"/>
              <a:t> Note that t-SNE is a stochastic algorithm, and different runs may produce slightly different results. Experimenting with different parameters, such as the perplexity value, can also influence the visualization output.</a:t>
            </a:r>
          </a:p>
          <a:p>
            <a:r>
              <a:rPr lang="en-US" dirty="0"/>
              <a:t> This example demonstrates how non-linear dimensionality reduction techniques like t-SNE can be used to gain insights into high-dimensional data by projecting it into a lower-dimensional space that is more amenable to visualization and analysis.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C6A97-27F9-6E3C-6B65-6E464C17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40904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177-964E-E745-AE3D-2D8CE3A1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2E3C-36FE-A753-3EF6-E3036CFC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US" b="1" dirty="0"/>
              <a:t>Problem: </a:t>
            </a:r>
            <a:r>
              <a:rPr lang="en-US" dirty="0"/>
              <a:t>You have a high-dimensional dataset and want to visualize its underlying structure in a lower-dimensional space.</a:t>
            </a:r>
          </a:p>
          <a:p>
            <a:r>
              <a:rPr lang="en-US" b="1" dirty="0"/>
              <a:t> Solution:</a:t>
            </a:r>
            <a:r>
              <a:rPr lang="en-US" dirty="0"/>
              <a:t> using t-SNE</a:t>
            </a:r>
          </a:p>
          <a:p>
            <a:r>
              <a:rPr lang="en-US" b="1" dirty="0"/>
              <a:t> Step 1: </a:t>
            </a:r>
            <a:r>
              <a:rPr lang="en-US" dirty="0"/>
              <a:t>Import the necessary libraries and load the dataset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8C74-EEDD-4E92-2C28-D6E7A79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60897-3498-CC93-F5A0-7982A6A27DE1}"/>
              </a:ext>
            </a:extLst>
          </p:cNvPr>
          <p:cNvSpPr txBox="1"/>
          <p:nvPr/>
        </p:nvSpPr>
        <p:spPr>
          <a:xfrm>
            <a:off x="2690750" y="3033251"/>
            <a:ext cx="6098458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sklearn.manifold</a:t>
            </a:r>
            <a:r>
              <a:rPr lang="en-US" dirty="0"/>
              <a:t> import TSNE</a:t>
            </a:r>
          </a:p>
          <a:p>
            <a:endParaRPr lang="en-US" dirty="0"/>
          </a:p>
          <a:p>
            <a:r>
              <a:rPr lang="en-US" dirty="0"/>
              <a:t># Load the dataset</a:t>
            </a:r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('dataset.csv')</a:t>
            </a:r>
          </a:p>
          <a:p>
            <a:endParaRPr lang="en-US" dirty="0"/>
          </a:p>
          <a:p>
            <a:r>
              <a:rPr lang="en-US" dirty="0"/>
              <a:t># Separate the features and target variable</a:t>
            </a:r>
          </a:p>
          <a:p>
            <a:r>
              <a:rPr lang="en-US" dirty="0"/>
              <a:t>X = </a:t>
            </a:r>
            <a:r>
              <a:rPr lang="en-US" dirty="0" err="1"/>
              <a:t>data.drop</a:t>
            </a:r>
            <a:r>
              <a:rPr lang="en-US" dirty="0"/>
              <a:t>('target', axis=1)</a:t>
            </a:r>
          </a:p>
          <a:p>
            <a:r>
              <a:rPr lang="en-US" dirty="0"/>
              <a:t>y = data['target']</a:t>
            </a:r>
          </a:p>
        </p:txBody>
      </p:sp>
    </p:spTree>
    <p:extLst>
      <p:ext uri="{BB962C8B-B14F-4D97-AF65-F5344CB8AC3E}">
        <p14:creationId xmlns:p14="http://schemas.microsoft.com/office/powerpoint/2010/main" val="87672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177-964E-E745-AE3D-2D8CE3A1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2E3C-36FE-A753-3EF6-E3036CFC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2: </a:t>
            </a:r>
            <a:r>
              <a:rPr lang="en-US" dirty="0"/>
              <a:t>Apply t-SNE for dimensionality reduction and visualization.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8C74-EEDD-4E92-2C28-D6E7A79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60897-3498-CC93-F5A0-7982A6A27DE1}"/>
              </a:ext>
            </a:extLst>
          </p:cNvPr>
          <p:cNvSpPr txBox="1"/>
          <p:nvPr/>
        </p:nvSpPr>
        <p:spPr>
          <a:xfrm>
            <a:off x="1776349" y="1997839"/>
            <a:ext cx="8237805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Initialize t-SNE with desired parameters</a:t>
            </a:r>
          </a:p>
          <a:p>
            <a:r>
              <a:rPr lang="en-US" dirty="0" err="1"/>
              <a:t>tsne</a:t>
            </a:r>
            <a:r>
              <a:rPr lang="en-US" dirty="0"/>
              <a:t> = TSNE(</a:t>
            </a:r>
            <a:r>
              <a:rPr lang="en-US" dirty="0" err="1"/>
              <a:t>n_components</a:t>
            </a:r>
            <a:r>
              <a:rPr lang="en-US" dirty="0"/>
              <a:t>=2,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endParaRPr lang="en-US" dirty="0"/>
          </a:p>
          <a:p>
            <a:r>
              <a:rPr lang="en-US" dirty="0"/>
              <a:t># Apply t-SNE on the high-dimensional features</a:t>
            </a:r>
          </a:p>
          <a:p>
            <a:r>
              <a:rPr lang="en-US" dirty="0" err="1"/>
              <a:t>X_tsne</a:t>
            </a:r>
            <a:r>
              <a:rPr lang="en-US" dirty="0"/>
              <a:t> = </a:t>
            </a:r>
            <a:r>
              <a:rPr lang="en-US" dirty="0" err="1"/>
              <a:t>tsne.fit_transform</a:t>
            </a:r>
            <a:r>
              <a:rPr lang="en-US" dirty="0"/>
              <a:t>(X)</a:t>
            </a:r>
          </a:p>
          <a:p>
            <a:endParaRPr lang="en-US" dirty="0"/>
          </a:p>
          <a:p>
            <a:r>
              <a:rPr lang="en-US" dirty="0"/>
              <a:t># Create a scatter plot of the transformed data</a:t>
            </a:r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X_tsne</a:t>
            </a:r>
            <a:r>
              <a:rPr lang="en-US" dirty="0"/>
              <a:t>[:, 0], </a:t>
            </a:r>
            <a:r>
              <a:rPr lang="en-US" dirty="0" err="1"/>
              <a:t>X_tsne</a:t>
            </a:r>
            <a:r>
              <a:rPr lang="en-US" dirty="0"/>
              <a:t>[:, 1], c=y)</a:t>
            </a:r>
          </a:p>
          <a:p>
            <a:r>
              <a:rPr lang="en-US" dirty="0" err="1"/>
              <a:t>plt.title</a:t>
            </a:r>
            <a:r>
              <a:rPr lang="en-US" dirty="0"/>
              <a:t>('t-SNE Visualization')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775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D25-38C9-708C-C353-6F6835F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5C48-4B85-E34D-D63F-1728DEC1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/>
              <a:t> </a:t>
            </a:r>
            <a:r>
              <a:rPr lang="en-US" b="0" i="0" u="none" strike="noStrike" baseline="0" dirty="0"/>
              <a:t>Patel, A. A. (2019). Hands-On Unsupervised Learning Using Python: How to build applied machine learning solutions from unlabeled data</a:t>
            </a:r>
            <a:r>
              <a:rPr lang="en-CA" b="0" i="0" u="none" strike="noStrike" baseline="0" dirty="0"/>
              <a:t>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EEACF-42E5-AB07-0E63-F9C4F8ED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34219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D5A734-FADF-4CCA-902A-9886B2C8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AF2A0-928C-4478-8227-A2A124355430}"/>
              </a:ext>
            </a:extLst>
          </p:cNvPr>
          <p:cNvSpPr/>
          <p:nvPr/>
        </p:nvSpPr>
        <p:spPr bwMode="auto">
          <a:xfrm>
            <a:off x="0" y="2526646"/>
            <a:ext cx="12192000" cy="1784048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35">
            <a:extLst>
              <a:ext uri="{FF2B5EF4-FFF2-40B4-BE49-F238E27FC236}">
                <a16:creationId xmlns:a16="http://schemas.microsoft.com/office/drawing/2014/main" id="{E84EC950-0DF1-464E-BC21-98E726220D80}"/>
              </a:ext>
            </a:extLst>
          </p:cNvPr>
          <p:cNvSpPr txBox="1">
            <a:spLocks/>
          </p:cNvSpPr>
          <p:nvPr/>
        </p:nvSpPr>
        <p:spPr>
          <a:xfrm>
            <a:off x="-105103" y="2526646"/>
            <a:ext cx="11815321" cy="17840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spc="-49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ts val="5490"/>
              </a:lnSpc>
            </a:pPr>
            <a:r>
              <a:rPr lang="en-US">
                <a:latin typeface="+mj-lt"/>
              </a:rPr>
              <a:t>Lecture 4:</a:t>
            </a:r>
            <a:r>
              <a:rPr lang="en-US" dirty="0">
                <a:latin typeface="+mj-lt"/>
              </a:rPr>
              <a:t>Introduction to dimensionality reduction - Part II 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7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5B7F56-BAAF-0063-9922-5110DC41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 baseline="0" dirty="0">
                <a:latin typeface="+mn-lt"/>
                <a:ea typeface="+mj-ea"/>
                <a:cs typeface="+mj-cs"/>
              </a:rPr>
              <a:t>Intended Learning 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9071-7AD0-8CAA-377F-92612895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Discuss non-linear dimensionality reduction algorithms</a:t>
            </a:r>
          </a:p>
          <a:p>
            <a:pPr lvl="1"/>
            <a:r>
              <a:rPr lang="en-US" sz="2400" dirty="0"/>
              <a:t>Explain dictionary learning and independent component analysis</a:t>
            </a:r>
          </a:p>
          <a:p>
            <a:pPr lvl="1"/>
            <a:r>
              <a:rPr lang="en-US" sz="2400" dirty="0"/>
              <a:t>Apply non-linear dimensionality reduction techniques to solve learning problems</a:t>
            </a:r>
            <a:endParaRPr lang="en-CA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D93864-E702-0E52-F1BE-3D46CF67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57510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5944-0807-158B-C751-7044532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B1BE-FC4F-D2F7-88E0-B81505AF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14" y="1373859"/>
            <a:ext cx="9921766" cy="455157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 </a:t>
            </a:r>
            <a:r>
              <a:rPr lang="en-US" dirty="0"/>
              <a:t> Non-linear dimensionality reduction algorithms are powerful techniques used to uncover and represent complex relationships in high-dimensional data. </a:t>
            </a:r>
          </a:p>
          <a:p>
            <a:r>
              <a:rPr lang="en-US" dirty="0"/>
              <a:t> Unlike linear techniques, such as Principal Component Analysis (PCA), non-linear algorithms aim to capture the complex structures and patterns that cannot be effectively represented in lower-dimensional spaces using linear projections</a:t>
            </a:r>
          </a:p>
          <a:p>
            <a:r>
              <a:rPr lang="en-US" dirty="0"/>
              <a:t> Non-linear dimensionality reduction algorithms provide valuable tools for data exploration, visualization, and feature extraction tasks. </a:t>
            </a:r>
          </a:p>
          <a:p>
            <a:r>
              <a:rPr lang="en-US" dirty="0"/>
              <a:t> Depending on the dataset and the specific problem at hand, choosing the appropriate algorithm is crucial to uncovering the underlying structure and capturing the non-linear relationships in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BA16-4C05-DE47-2B27-EF00791A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414633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Non-linear dimensionality reduction algorithms: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5061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t-SNE (t-Distributed Stochastic Neighbor Embedding):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416011" y="2846519"/>
            <a:ext cx="7359977" cy="279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t-SNE is widely used for data visualization and exploration.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It focuses on preserving local relationships by modeling similarities between data points in high-dimensional space and mapping them to a lower-dimensional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It is particularly effective at revealing clusters, subgroups, and manifold structures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t-SNE is often used in fields like image recognition, natural language processing, and genomics.</a:t>
            </a:r>
          </a:p>
        </p:txBody>
      </p:sp>
    </p:spTree>
    <p:extLst>
      <p:ext uri="{BB962C8B-B14F-4D97-AF65-F5344CB8AC3E}">
        <p14:creationId xmlns:p14="http://schemas.microsoft.com/office/powerpoint/2010/main" val="172899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Non-linear dimensionality reduction algorithms: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5061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Isomap</a:t>
            </a:r>
            <a:r>
              <a:rPr lang="en-US" sz="2400" b="1" dirty="0">
                <a:solidFill>
                  <a:schemeClr val="bg1"/>
                </a:solidFill>
              </a:rPr>
              <a:t> (Isometric Mapping):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091547" y="2772777"/>
            <a:ext cx="8286336" cy="32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Isomap</a:t>
            </a:r>
            <a:r>
              <a:rPr lang="en-US" sz="2000" dirty="0">
                <a:solidFill>
                  <a:schemeClr val="tx1"/>
                </a:solidFill>
              </a:rPr>
              <a:t> aims to preserve the global relationships between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It constructs a neighborhood graph based on pairwise distances and estimates geodesic distances between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By embedding the data points into a lower-dimensional space, </a:t>
            </a:r>
            <a:r>
              <a:rPr lang="en-US" sz="2000" dirty="0" err="1">
                <a:solidFill>
                  <a:schemeClr val="tx1"/>
                </a:solidFill>
              </a:rPr>
              <a:t>Isomap</a:t>
            </a:r>
            <a:r>
              <a:rPr lang="en-US" sz="2000" dirty="0">
                <a:solidFill>
                  <a:schemeClr val="tx1"/>
                </a:solidFill>
              </a:rPr>
              <a:t> captures the intrinsic geometry of the data, even when it is folded, curved, or twisted.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Isomap</a:t>
            </a:r>
            <a:r>
              <a:rPr lang="en-US" sz="2000" dirty="0">
                <a:solidFill>
                  <a:schemeClr val="tx1"/>
                </a:solidFill>
              </a:rPr>
              <a:t> is useful for understanding the underlying structure of data and has applications in robotics, computer vision, and bioinformatics.</a:t>
            </a:r>
          </a:p>
        </p:txBody>
      </p:sp>
    </p:spTree>
    <p:extLst>
      <p:ext uri="{BB962C8B-B14F-4D97-AF65-F5344CB8AC3E}">
        <p14:creationId xmlns:p14="http://schemas.microsoft.com/office/powerpoint/2010/main" val="153946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Non-linear dimensionality reduction algorithms: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5061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Locally Linear Embedding (LLE):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416011" y="2846519"/>
            <a:ext cx="7966854" cy="279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LLE focuses on preserving local relationships among neighboring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reconstructs each data point as a linear combination of its neighbors and seeks a low-dimensional representation where these relationships are preserved.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LLE is robust to noise, outliers, and non-linear manifolds.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has been successfully applied in various domains, including face recognition, gene expression analysis, and speech processing.</a:t>
            </a:r>
          </a:p>
        </p:txBody>
      </p:sp>
    </p:spTree>
    <p:extLst>
      <p:ext uri="{BB962C8B-B14F-4D97-AF65-F5344CB8AC3E}">
        <p14:creationId xmlns:p14="http://schemas.microsoft.com/office/powerpoint/2010/main" val="14989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Non-linear dimensionality reduction algorithms: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2013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Kernel PCA: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416011" y="2846519"/>
            <a:ext cx="7359977" cy="279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Kernel PCA extends linear PCA by using kernel functions to capture non-linear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maps the data into a higher-dimensional feature space where a linear projection is 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By applying the kernel trick, Kernel PCA can uncover complex structures and capture non-linear variations.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Kernel PCA finds applications in image processing, signal analysis, and bioinformatics. </a:t>
            </a:r>
          </a:p>
        </p:txBody>
      </p:sp>
    </p:spTree>
    <p:extLst>
      <p:ext uri="{BB962C8B-B14F-4D97-AF65-F5344CB8AC3E}">
        <p14:creationId xmlns:p14="http://schemas.microsoft.com/office/powerpoint/2010/main" val="37361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Non-linear dimensionality reduction algorithms: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5061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Autoencoders: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1817605" y="2759085"/>
            <a:ext cx="8556789" cy="3243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Autoencoders are neural network architectures used for unsupervised learning and non-linear dimensionality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They consist of an encoder network that maps the input data to a lower-dimensional latent space and a decoder network that reconstructs the input from the latent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By training the autoencoder to minimize the reconstruction error, the latent space captures the essential features and reduces the dimensionality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Autoencoders have applications in image recognition, anomaly detection, and feature extraction.</a:t>
            </a:r>
          </a:p>
        </p:txBody>
      </p:sp>
    </p:spTree>
    <p:extLst>
      <p:ext uri="{BB962C8B-B14F-4D97-AF65-F5344CB8AC3E}">
        <p14:creationId xmlns:p14="http://schemas.microsoft.com/office/powerpoint/2010/main" val="36965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Theme2">
  <a:themeElements>
    <a:clrScheme name="Custom 15">
      <a:dk1>
        <a:srgbClr val="080808"/>
      </a:dk1>
      <a:lt1>
        <a:sysClr val="window" lastClr="FFFFFF"/>
      </a:lt1>
      <a:dk2>
        <a:srgbClr val="080808"/>
      </a:dk2>
      <a:lt2>
        <a:srgbClr val="BFBFBF"/>
      </a:lt2>
      <a:accent1>
        <a:srgbClr val="2F2F2F"/>
      </a:accent1>
      <a:accent2>
        <a:srgbClr val="DA29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1773B1"/>
      </a:folHlink>
    </a:clrScheme>
    <a:fontScheme name="Lato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3B7F08F-E043-44AC-B201-10F61D404D20}" vid="{99CDD893-7676-4F1E-856F-52AB054160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1CBBCDDCC1048AD1D90687795FA6F" ma:contentTypeVersion="3" ma:contentTypeDescription="Create a new document." ma:contentTypeScope="" ma:versionID="658d5d9c526a0b8047ac180152cbc2cc">
  <xsd:schema xmlns:xsd="http://www.w3.org/2001/XMLSchema" xmlns:xs="http://www.w3.org/2001/XMLSchema" xmlns:p="http://schemas.microsoft.com/office/2006/metadata/properties" xmlns:ns2="beaa9621-5f50-4ca0-a28f-59c6e62b4aa4" targetNamespace="http://schemas.microsoft.com/office/2006/metadata/properties" ma:root="true" ma:fieldsID="bc4a64d91878c84784db8aed4cf4bf8e" ns2:_="">
    <xsd:import namespace="beaa9621-5f50-4ca0-a28f-59c6e62b4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a9621-5f50-4ca0-a28f-59c6e62b4a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1C259B-6E6A-4724-A7BA-D6A678812D71}"/>
</file>

<file path=customXml/itemProps2.xml><?xml version="1.0" encoding="utf-8"?>
<ds:datastoreItem xmlns:ds="http://schemas.openxmlformats.org/officeDocument/2006/customXml" ds:itemID="{2B79B9C1-2ED3-4239-A932-F4969F4709E3}"/>
</file>

<file path=customXml/itemProps3.xml><?xml version="1.0" encoding="utf-8"?>
<ds:datastoreItem xmlns:ds="http://schemas.openxmlformats.org/officeDocument/2006/customXml" ds:itemID="{A0BEBE89-62CC-4783-82D4-A4E3BEA3DAA5}"/>
</file>

<file path=docProps/app.xml><?xml version="1.0" encoding="utf-8"?>
<Properties xmlns="http://schemas.openxmlformats.org/officeDocument/2006/extended-properties" xmlns:vt="http://schemas.openxmlformats.org/officeDocument/2006/docPropsVTypes">
  <TotalTime>11593</TotalTime>
  <Words>1334</Words>
  <Application>Microsoft Office PowerPoint</Application>
  <PresentationFormat>Widescreen</PresentationFormat>
  <Paragraphs>112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Lato</vt:lpstr>
      <vt:lpstr>Wingdings</vt:lpstr>
      <vt:lpstr>Theme2</vt:lpstr>
      <vt:lpstr>PowerPoint Presentation</vt:lpstr>
      <vt:lpstr>PowerPoint Presentation</vt:lpstr>
      <vt:lpstr>Intended Learning Objectives:</vt:lpstr>
      <vt:lpstr>Introduction</vt:lpstr>
      <vt:lpstr>Non-linear dimensionality reduction algorithms:</vt:lpstr>
      <vt:lpstr>Non-linear dimensionality reduction algorithms:</vt:lpstr>
      <vt:lpstr>Non-linear dimensionality reduction algorithms:</vt:lpstr>
      <vt:lpstr>Non-linear dimensionality reduction algorithms:</vt:lpstr>
      <vt:lpstr>Non-linear dimensionality reduction algorithms:</vt:lpstr>
      <vt:lpstr>Dictionary learning and independent component analysis:</vt:lpstr>
      <vt:lpstr>Applied Example: </vt:lpstr>
      <vt:lpstr>Applied Example: </vt:lpstr>
      <vt:lpstr>Applied Example: 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</dc:title>
  <dc:creator>Omar Altrad</dc:creator>
  <cp:lastModifiedBy>Omar Al-Trad</cp:lastModifiedBy>
  <cp:revision>509</cp:revision>
  <dcterms:created xsi:type="dcterms:W3CDTF">2020-12-31T11:30:57Z</dcterms:created>
  <dcterms:modified xsi:type="dcterms:W3CDTF">2023-07-01T20:43:58Z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0x0101002D21CBBCDDCC1048AD1D90687795FA6F</vt:lpwstr>
  </property>
</Properties>
</file>