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6.xml" ContentType="application/vnd.openxmlformats-officedocument.presentationml.notesSlide+xml"/>
  <Override PartName="/ppt/notesSlides/notesSlide5.xml" ContentType="application/vnd.openxmlformats-officedocument.presentationml.notesSlide+xml"/>
  <Override PartName="/ppt/notesSlides/notesSlide7.xml" ContentType="application/vnd.openxmlformats-officedocument.presentationml.notesSlide+xml"/>
  <Override PartName="/ppt/notesSlides/notesSlide4.xml" ContentType="application/vnd.openxmlformats-officedocument.presentationml.notesSlide+xml"/>
  <Override PartName="/ppt/slideLayouts/slideLayout9.xml" ContentType="application/vnd.openxmlformats-officedocument.presentationml.slideLayout+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1" r:id="rId1"/>
  </p:sldMasterIdLst>
  <p:notesMasterIdLst>
    <p:notesMasterId r:id="rId18"/>
  </p:notesMasterIdLst>
  <p:handoutMasterIdLst>
    <p:handoutMasterId r:id="rId19"/>
  </p:handoutMasterIdLst>
  <p:sldIdLst>
    <p:sldId id="1869" r:id="rId2"/>
    <p:sldId id="1817" r:id="rId3"/>
    <p:sldId id="1829" r:id="rId4"/>
    <p:sldId id="1887" r:id="rId5"/>
    <p:sldId id="1830" r:id="rId6"/>
    <p:sldId id="1860" r:id="rId7"/>
    <p:sldId id="1883" r:id="rId8"/>
    <p:sldId id="1881" r:id="rId9"/>
    <p:sldId id="1884" r:id="rId10"/>
    <p:sldId id="1877" r:id="rId11"/>
    <p:sldId id="1878" r:id="rId12"/>
    <p:sldId id="1873" r:id="rId13"/>
    <p:sldId id="1874" r:id="rId14"/>
    <p:sldId id="1875" r:id="rId15"/>
    <p:sldId id="1886" r:id="rId16"/>
    <p:sldId id="185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C8444"/>
    <a:srgbClr val="FFFFB9"/>
    <a:srgbClr val="007033"/>
    <a:srgbClr val="0099FF"/>
    <a:srgbClr val="00CCFF"/>
    <a:srgbClr val="66CCFF"/>
    <a:srgbClr val="33CCFF"/>
    <a:srgbClr val="00823B"/>
    <a:srgbClr val="13D8ED"/>
    <a:srgbClr val="8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2252" autoAdjust="0"/>
  </p:normalViewPr>
  <p:slideViewPr>
    <p:cSldViewPr snapToGrid="0">
      <p:cViewPr varScale="1">
        <p:scale>
          <a:sx n="98" d="100"/>
          <a:sy n="98" d="100"/>
        </p:scale>
        <p:origin x="948" y="90"/>
      </p:cViewPr>
      <p:guideLst/>
    </p:cSldViewPr>
  </p:slideViewPr>
  <p:notesTextViewPr>
    <p:cViewPr>
      <p:scale>
        <a:sx n="1" d="1"/>
        <a:sy n="1" d="1"/>
      </p:scale>
      <p:origin x="0" y="0"/>
    </p:cViewPr>
  </p:notesTextViewPr>
  <p:notesViewPr>
    <p:cSldViewPr snapToGrid="0">
      <p:cViewPr varScale="1">
        <p:scale>
          <a:sx n="87" d="100"/>
          <a:sy n="87" d="100"/>
        </p:scale>
        <p:origin x="384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customXml" Target="../customXml/item3.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ustomXml" Target="../customXml/item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ustomXml" Target="../customXml/item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BB80F1-04ED-45C4-88E4-F4899092F86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216DF5E7-2747-4AEE-8F1B-5E67A48068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FE1E913-DCAF-4FD8-9E73-B3F9496B80E2}" type="datetimeFigureOut">
              <a:rPr lang="en-CA" smtClean="0"/>
              <a:t>2023-07-02</a:t>
            </a:fld>
            <a:endParaRPr lang="en-CA"/>
          </a:p>
        </p:txBody>
      </p:sp>
      <p:sp>
        <p:nvSpPr>
          <p:cNvPr id="4" name="Footer Placeholder 3">
            <a:extLst>
              <a:ext uri="{FF2B5EF4-FFF2-40B4-BE49-F238E27FC236}">
                <a16:creationId xmlns:a16="http://schemas.microsoft.com/office/drawing/2014/main" id="{F8681848-4AA4-4011-846C-A6417754B26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00FE3540-0A8B-48E8-9855-7556735303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12C708C-51B6-4BBD-A9C8-4C1269A72B22}" type="slidenum">
              <a:rPr lang="en-CA" smtClean="0"/>
              <a:t>‹#›</a:t>
            </a:fld>
            <a:endParaRPr lang="en-CA"/>
          </a:p>
        </p:txBody>
      </p:sp>
    </p:spTree>
    <p:extLst>
      <p:ext uri="{BB962C8B-B14F-4D97-AF65-F5344CB8AC3E}">
        <p14:creationId xmlns:p14="http://schemas.microsoft.com/office/powerpoint/2010/main" val="148473846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1FEBB1-2435-4225-AC47-FA1D45435727}" type="datetimeFigureOut">
              <a:rPr lang="en-CA" smtClean="0"/>
              <a:t>2023-07-02</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6C129C-346E-4211-BE00-BB343EC5E682}" type="slidenum">
              <a:rPr lang="en-CA" smtClean="0"/>
              <a:t>‹#›</a:t>
            </a:fld>
            <a:endParaRPr lang="en-CA"/>
          </a:p>
        </p:txBody>
      </p:sp>
    </p:spTree>
    <p:extLst>
      <p:ext uri="{BB962C8B-B14F-4D97-AF65-F5344CB8AC3E}">
        <p14:creationId xmlns:p14="http://schemas.microsoft.com/office/powerpoint/2010/main" val="610398830"/>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Slide Number Placeholder 5"/>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15583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5</a:t>
            </a:fld>
            <a:endParaRPr lang="en-CA"/>
          </a:p>
        </p:txBody>
      </p:sp>
    </p:spTree>
    <p:extLst>
      <p:ext uri="{BB962C8B-B14F-4D97-AF65-F5344CB8AC3E}">
        <p14:creationId xmlns:p14="http://schemas.microsoft.com/office/powerpoint/2010/main" val="25574113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6</a:t>
            </a:fld>
            <a:endParaRPr lang="en-CA"/>
          </a:p>
        </p:txBody>
      </p:sp>
    </p:spTree>
    <p:extLst>
      <p:ext uri="{BB962C8B-B14F-4D97-AF65-F5344CB8AC3E}">
        <p14:creationId xmlns:p14="http://schemas.microsoft.com/office/powerpoint/2010/main" val="3465082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7</a:t>
            </a:fld>
            <a:endParaRPr lang="en-CA"/>
          </a:p>
        </p:txBody>
      </p:sp>
    </p:spTree>
    <p:extLst>
      <p:ext uri="{BB962C8B-B14F-4D97-AF65-F5344CB8AC3E}">
        <p14:creationId xmlns:p14="http://schemas.microsoft.com/office/powerpoint/2010/main" val="38446131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9</a:t>
            </a:fld>
            <a:endParaRPr lang="en-CA"/>
          </a:p>
        </p:txBody>
      </p:sp>
    </p:spTree>
    <p:extLst>
      <p:ext uri="{BB962C8B-B14F-4D97-AF65-F5344CB8AC3E}">
        <p14:creationId xmlns:p14="http://schemas.microsoft.com/office/powerpoint/2010/main" val="34650825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10</a:t>
            </a:fld>
            <a:endParaRPr lang="en-CA"/>
          </a:p>
        </p:txBody>
      </p:sp>
    </p:spTree>
    <p:extLst>
      <p:ext uri="{BB962C8B-B14F-4D97-AF65-F5344CB8AC3E}">
        <p14:creationId xmlns:p14="http://schemas.microsoft.com/office/powerpoint/2010/main" val="8152204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endParaRPr lang="en-CA" dirty="0"/>
          </a:p>
        </p:txBody>
      </p:sp>
      <p:sp>
        <p:nvSpPr>
          <p:cNvPr id="4" name="Slide Number Placeholder 3"/>
          <p:cNvSpPr>
            <a:spLocks noGrp="1"/>
          </p:cNvSpPr>
          <p:nvPr>
            <p:ph type="sldNum" sz="quarter" idx="5"/>
          </p:nvPr>
        </p:nvSpPr>
        <p:spPr/>
        <p:txBody>
          <a:bodyPr/>
          <a:lstStyle/>
          <a:p>
            <a:fld id="{886C129C-346E-4211-BE00-BB343EC5E682}" type="slidenum">
              <a:rPr lang="en-CA" smtClean="0"/>
              <a:t>11</a:t>
            </a:fld>
            <a:endParaRPr lang="en-CA"/>
          </a:p>
        </p:txBody>
      </p:sp>
    </p:spTree>
    <p:extLst>
      <p:ext uri="{BB962C8B-B14F-4D97-AF65-F5344CB8AC3E}">
        <p14:creationId xmlns:p14="http://schemas.microsoft.com/office/powerpoint/2010/main" val="147590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0" y="6350252"/>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none"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832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5420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a:t>Agenda</a:t>
            </a:r>
            <a:br>
              <a:rPr lang="en-US"/>
            </a:br>
            <a:r>
              <a:rPr lang="en-US"/>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a:t>Body copy Segoe UI Regular 14/18. The quick brown fox jumps over the lazy dog. The quick brown fox jumps over the lazy dog. </a:t>
            </a:r>
          </a:p>
        </p:txBody>
      </p:sp>
      <p:sp>
        <p:nvSpPr>
          <p:cNvPr id="8" name="Footer Placeholder 3">
            <a:extLst>
              <a:ext uri="{FF2B5EF4-FFF2-40B4-BE49-F238E27FC236}">
                <a16:creationId xmlns:a16="http://schemas.microsoft.com/office/drawing/2014/main" id="{701702BA-89FA-4F45-822F-61373C5CDBDE}"/>
              </a:ext>
            </a:extLst>
          </p:cNvPr>
          <p:cNvSpPr>
            <a:spLocks noGrp="1"/>
          </p:cNvSpPr>
          <p:nvPr>
            <p:ph type="ftr" sz="quarter" idx="11"/>
          </p:nvPr>
        </p:nvSpPr>
        <p:spPr>
          <a:xfrm>
            <a:off x="3686185" y="6459785"/>
            <a:ext cx="4822804" cy="365125"/>
          </a:xfrm>
          <a:prstGeom prst="rect">
            <a:avLst/>
          </a:prstGeom>
        </p:spPr>
        <p:txBody>
          <a:bodyPr/>
          <a:lstStyle/>
          <a:p>
            <a:r>
              <a:rPr lang="en-US"/>
              <a:t>© Copyright Omar Altrad, PhD, PMP, P.Eng</a:t>
            </a:r>
            <a:endParaRPr lang="en-US" dirty="0"/>
          </a:p>
        </p:txBody>
      </p:sp>
      <p:sp>
        <p:nvSpPr>
          <p:cNvPr id="9" name="Slide Number Placeholder 4">
            <a:extLst>
              <a:ext uri="{FF2B5EF4-FFF2-40B4-BE49-F238E27FC236}">
                <a16:creationId xmlns:a16="http://schemas.microsoft.com/office/drawing/2014/main" id="{D42B541B-BACC-44DB-9166-0594EF0B9893}"/>
              </a:ext>
            </a:extLst>
          </p:cNvPr>
          <p:cNvSpPr txBox="1">
            <a:spLocks/>
          </p:cNvSpPr>
          <p:nvPr userDrawn="1"/>
        </p:nvSpPr>
        <p:spPr>
          <a:xfrm>
            <a:off x="10033798" y="6476330"/>
            <a:ext cx="1312025" cy="365125"/>
          </a:xfrm>
          <a:prstGeom prst="rect">
            <a:avLst/>
          </a:prstGeom>
        </p:spPr>
        <p:txBody>
          <a:bodyPr/>
          <a:lstStyle>
            <a:defPPr>
              <a:defRPr lang="en-US"/>
            </a:defPPr>
            <a:lvl1pPr marL="0" algn="l" defTabSz="457200" rtl="0" eaLnBrk="1" latinLnBrk="0" hangingPunct="1">
              <a:defRPr sz="1100" b="1"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8F63A3B-78C7-47BE-AE5E-E10140E04643}" type="slidenum">
              <a:rPr lang="en-US" smtClean="0">
                <a:solidFill>
                  <a:schemeClr val="bg1"/>
                </a:solidFill>
              </a:rPr>
              <a:pPr/>
              <a:t>‹#›</a:t>
            </a:fld>
            <a:endParaRPr lang="en-US" dirty="0">
              <a:solidFill>
                <a:schemeClr val="bg1"/>
              </a:solidFill>
            </a:endParaRPr>
          </a:p>
        </p:txBody>
      </p:sp>
    </p:spTree>
    <p:extLst>
      <p:ext uri="{BB962C8B-B14F-4D97-AF65-F5344CB8AC3E}">
        <p14:creationId xmlns:p14="http://schemas.microsoft.com/office/powerpoint/2010/main" val="2829254423"/>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3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idx="1"/>
          </p:nvPr>
        </p:nvSpPr>
        <p:spPr>
          <a:xfrm>
            <a:off x="1097280" y="1219869"/>
            <a:ext cx="10058400" cy="4551571"/>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17506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 Copyright Omar Altrad, PhD, PMP, P.Eng</a:t>
            </a:r>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40428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824442"/>
          </a:xfrm>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3" name="Content Placeholder 2"/>
          <p:cNvSpPr>
            <a:spLocks noGrp="1"/>
          </p:cNvSpPr>
          <p:nvPr>
            <p:ph sz="half" idx="1"/>
          </p:nvPr>
        </p:nvSpPr>
        <p:spPr>
          <a:xfrm>
            <a:off x="1097279" y="1317522"/>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317523"/>
            <a:ext cx="4937760" cy="4551572"/>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1097280" y="6459785"/>
            <a:ext cx="2472271" cy="365125"/>
          </a:xfrm>
          <a:prstGeom prst="rect">
            <a:avLst/>
          </a:prstGeom>
        </p:spPr>
        <p:txBody>
          <a:bodyPr/>
          <a:lstStyle/>
          <a:p>
            <a:endParaRPr lang="en-US"/>
          </a:p>
        </p:txBody>
      </p:sp>
      <p:sp>
        <p:nvSpPr>
          <p:cNvPr id="6" name="Footer Placeholder 5"/>
          <p:cNvSpPr>
            <a:spLocks noGrp="1"/>
          </p:cNvSpPr>
          <p:nvPr>
            <p:ph type="ftr" sz="quarter" idx="11"/>
          </p:nvPr>
        </p:nvSpPr>
        <p:spPr/>
        <p:txBody>
          <a:bodyPr/>
          <a:lstStyle/>
          <a:p>
            <a:r>
              <a:rPr lang="en-US"/>
              <a:t>© Copyright Omar Altrad, PhD, PMP, P.Eng</a:t>
            </a:r>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830467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lvl1pPr>
              <a:defRPr b="1">
                <a:solidFill>
                  <a:srgbClr val="DA291C"/>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832357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91440" tIns="45720" rIns="91440" bIns="45720" rtlCol="0" anchor="ctr">
            <a:normAutofit/>
          </a:bodyPr>
          <a:lstStyle>
            <a:lvl1pPr>
              <a:defRPr lang="en-US" sz="4400" b="1" dirty="0">
                <a:solidFill>
                  <a:srgbClr val="C00000"/>
                </a:solidFill>
                <a:latin typeface="+mn-lt"/>
              </a:defRPr>
            </a:lvl1pPr>
          </a:lstStyle>
          <a:p>
            <a:pPr lvl="0">
              <a:lnSpc>
                <a:spcPct val="90000"/>
              </a:lnSpc>
            </a:pPr>
            <a:r>
              <a:rPr lang="en-US"/>
              <a:t>Click to edit Master title style</a:t>
            </a:r>
            <a:endParaRPr lang="en-US" dirty="0"/>
          </a:p>
        </p:txBody>
      </p:sp>
      <p:sp>
        <p:nvSpPr>
          <p:cNvPr id="4" name="Footer Placeholder 3"/>
          <p:cNvSpPr>
            <a:spLocks noGrp="1"/>
          </p:cNvSpPr>
          <p:nvPr>
            <p:ph type="ftr" sz="quarter" idx="11"/>
          </p:nvPr>
        </p:nvSpPr>
        <p:spPr/>
        <p:txBody>
          <a:bodyPr/>
          <a:lstStyle/>
          <a:p>
            <a:r>
              <a:rPr lang="en-US"/>
              <a:t>© Copyright Omar Altrad, PhD, PMP, P.Eng</a:t>
            </a:r>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43881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Footer Placeholder 7"/>
          <p:cNvSpPr>
            <a:spLocks noGrp="1"/>
          </p:cNvSpPr>
          <p:nvPr>
            <p:ph type="ftr" sz="quarter" idx="11"/>
          </p:nvPr>
        </p:nvSpPr>
        <p:spPr/>
        <p:txBody>
          <a:bodyPr/>
          <a:lstStyle>
            <a:lvl1pPr>
              <a:defRPr>
                <a:solidFill>
                  <a:srgbClr val="FFFFFF"/>
                </a:solidFill>
              </a:defRPr>
            </a:lvl1pPr>
          </a:lstStyle>
          <a:p>
            <a:r>
              <a:rPr lang="en-US"/>
              <a:t>© Copyright Omar Altrad, PhD, PMP, P.Eng</a:t>
            </a:r>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09807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 Copyright Omar Altrad, PhD, PMP, P.Eng</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1997121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11"/>
          </p:nvPr>
        </p:nvSpPr>
        <p:spPr/>
        <p:txBody>
          <a:bodyPr/>
          <a:lstStyle/>
          <a:p>
            <a:r>
              <a:rPr lang="en-US"/>
              <a:t>© Copyright Omar Altrad, PhD, PMP, P.Eng</a:t>
            </a:r>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502901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rgbClr val="007033"/>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r>
              <a:rPr lang="en-US"/>
              <a:t> 		</a:t>
            </a:r>
            <a:endParaRPr lang="en-CA"/>
          </a:p>
        </p:txBody>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785113"/>
          </a:xfrm>
          <a:prstGeom prst="rect">
            <a:avLst/>
          </a:prstGeom>
        </p:spPr>
        <p:txBody>
          <a:bodyPr vert="horz" lIns="91440" tIns="45720" rIns="91440" bIns="45720" rtlCol="0" anchor="ctr">
            <a:normAutofit/>
          </a:bodyPr>
          <a:lstStyle/>
          <a:p>
            <a:pPr lvl="0">
              <a:lnSpc>
                <a:spcPct val="90000"/>
              </a:lnSpc>
            </a:pPr>
            <a:r>
              <a:rPr lang="en-US"/>
              <a:t>Click to edit Master title style</a:t>
            </a:r>
            <a:endParaRPr lang="en-US" dirty="0"/>
          </a:p>
        </p:txBody>
      </p:sp>
      <p:sp>
        <p:nvSpPr>
          <p:cNvPr id="3" name="Text Placeholder 2"/>
          <p:cNvSpPr>
            <a:spLocks noGrp="1"/>
          </p:cNvSpPr>
          <p:nvPr>
            <p:ph type="body" idx="1"/>
          </p:nvPr>
        </p:nvSpPr>
        <p:spPr>
          <a:xfrm>
            <a:off x="1097280" y="1317523"/>
            <a:ext cx="10058400" cy="455157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none" baseline="0">
                <a:solidFill>
                  <a:srgbClr val="FFFFFF"/>
                </a:solidFill>
              </a:defRPr>
            </a:lvl1pPr>
          </a:lstStyle>
          <a:p>
            <a:r>
              <a:rPr lang="en-US"/>
              <a:t>© Copyright Omar Altrad, PhD, PMP, P.Eng</a:t>
            </a: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8F63A3B-78C7-47BE-AE5E-E10140E04643}" type="slidenum">
              <a:rPr lang="en-US" smtClean="0"/>
              <a:t>‹#›</a:t>
            </a:fld>
            <a:endParaRPr lang="en-US"/>
          </a:p>
        </p:txBody>
      </p:sp>
      <p:cxnSp>
        <p:nvCxnSpPr>
          <p:cNvPr id="10" name="Straight Connector 9"/>
          <p:cNvCxnSpPr/>
          <p:nvPr/>
        </p:nvCxnSpPr>
        <p:spPr>
          <a:xfrm>
            <a:off x="1193532" y="1098751"/>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2597602"/>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820" r:id="rId11"/>
  </p:sldLayoutIdLst>
  <p:hf sldNum="0" hdr="0" dt="0"/>
  <p:txStyles>
    <p:titleStyle>
      <a:lvl1pPr algn="l" defTabSz="914400" rtl="0" eaLnBrk="1" latinLnBrk="0" hangingPunct="1">
        <a:lnSpc>
          <a:spcPct val="85000"/>
        </a:lnSpc>
        <a:spcBef>
          <a:spcPct val="0"/>
        </a:spcBef>
        <a:buNone/>
        <a:defRPr lang="en-US" sz="4400" b="1" kern="1200" spc="-50" baseline="0" dirty="0">
          <a:solidFill>
            <a:srgbClr val="C00000"/>
          </a:solidFill>
          <a:latin typeface="+mn-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Wingdings" panose="05000000000000000000" pitchFamily="2" charset="2"/>
        <a:buChar char="Ø"/>
        <a:defRPr sz="24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2000" kern="1200">
          <a:solidFill>
            <a:schemeClr val="tx1">
              <a:lumMod val="75000"/>
              <a:lumOff val="25000"/>
            </a:schemeClr>
          </a:solidFill>
          <a:latin typeface="+mn-lt"/>
          <a:ea typeface="+mn-ea"/>
          <a:cs typeface="+mn-cs"/>
        </a:defRPr>
      </a:lvl2pPr>
      <a:lvl3pPr marL="669798" indent="-28575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Wingdings" panose="05000000000000000000" pitchFamily="2" charset="2"/>
        <a:buChar char="Ø"/>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93C4CC6-1D82-4D53-B37A-2179C75DA9E0}"/>
              </a:ext>
            </a:extLst>
          </p:cNvPr>
          <p:cNvSpPr>
            <a:spLocks noGrp="1"/>
          </p:cNvSpPr>
          <p:nvPr>
            <p:ph type="ftr" sz="quarter" idx="11"/>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FFFFFF"/>
                </a:solidFill>
                <a:effectLst/>
                <a:uLnTx/>
                <a:uFillTx/>
                <a:latin typeface="Arial"/>
                <a:ea typeface="+mn-ea"/>
                <a:cs typeface="+mn-cs"/>
              </a:rPr>
              <a:t>© Copyright Omar Altrad, PhD, PMP, P.Eng</a:t>
            </a:r>
            <a:endParaRPr kumimoji="0" lang="en-US" sz="900" b="0" i="0" u="none" strike="noStrike" kern="1200" cap="none" spc="0" normalizeH="0" baseline="0" noProof="0" dirty="0">
              <a:ln>
                <a:noFill/>
              </a:ln>
              <a:solidFill>
                <a:srgbClr val="FFFFFF"/>
              </a:solidFill>
              <a:effectLst/>
              <a:uLnTx/>
              <a:uFillTx/>
              <a:latin typeface="Arial"/>
              <a:ea typeface="+mn-ea"/>
              <a:cs typeface="+mn-cs"/>
            </a:endParaRPr>
          </a:p>
        </p:txBody>
      </p:sp>
      <p:sp>
        <p:nvSpPr>
          <p:cNvPr id="10" name="TextBox 9">
            <a:extLst>
              <a:ext uri="{FF2B5EF4-FFF2-40B4-BE49-F238E27FC236}">
                <a16:creationId xmlns:a16="http://schemas.microsoft.com/office/drawing/2014/main" id="{332D5709-EADF-4D9F-9D67-83AD0B328DEE}"/>
              </a:ext>
            </a:extLst>
          </p:cNvPr>
          <p:cNvSpPr txBox="1"/>
          <p:nvPr/>
        </p:nvSpPr>
        <p:spPr>
          <a:xfrm>
            <a:off x="138545" y="2583335"/>
            <a:ext cx="2327563" cy="1672070"/>
          </a:xfrm>
          <a:prstGeom prst="rect">
            <a:avLst/>
          </a:prstGeom>
        </p:spPr>
        <p:txBody>
          <a:bodyPr>
            <a:normAutofit/>
          </a:bodyPr>
          <a:lstStyle/>
          <a:p>
            <a:pPr marL="0" marR="0" lvl="0" indent="0" algn="l" defTabSz="457200" rtl="0" eaLnBrk="1" fontAlgn="auto" latinLnBrk="0" hangingPunct="1">
              <a:lnSpc>
                <a:spcPct val="100000"/>
              </a:lnSpc>
              <a:spcBef>
                <a:spcPts val="0"/>
              </a:spcBef>
              <a:spcAft>
                <a:spcPts val="450"/>
              </a:spcAft>
              <a:buClrTx/>
              <a:buSzTx/>
              <a:buFontTx/>
              <a:buNone/>
              <a:tabLst/>
              <a:defRPr/>
            </a:pPr>
            <a:r>
              <a:rPr kumimoji="0" lang="en-US" sz="1400" b="1" i="0" u="none" strike="noStrike" kern="1200" cap="none" spc="0" normalizeH="0" baseline="0" noProof="0" dirty="0">
                <a:ln>
                  <a:noFill/>
                </a:ln>
                <a:solidFill>
                  <a:srgbClr val="FFFFFF"/>
                </a:solidFill>
                <a:effectLst/>
                <a:uLnTx/>
                <a:uFillTx/>
                <a:latin typeface="Arial"/>
                <a:ea typeface="+mn-ea"/>
                <a:cs typeface="+mn-cs"/>
              </a:rPr>
              <a:t>Professor: Omar Altrad, PhD, P.Eng, PMP</a:t>
            </a:r>
            <a:endParaRPr kumimoji="0" lang="en-CA" sz="1400" b="1" i="0" u="none" strike="noStrike" kern="1200" cap="none" spc="0" normalizeH="0" baseline="0" noProof="0" dirty="0">
              <a:ln>
                <a:noFill/>
              </a:ln>
              <a:solidFill>
                <a:srgbClr val="FFFFFF"/>
              </a:solidFill>
              <a:effectLst/>
              <a:uLnTx/>
              <a:uFillTx/>
              <a:latin typeface="Arial"/>
              <a:ea typeface="+mn-ea"/>
              <a:cs typeface="+mn-cs"/>
            </a:endParaRPr>
          </a:p>
        </p:txBody>
      </p:sp>
      <p:sp>
        <p:nvSpPr>
          <p:cNvPr id="13" name="TextBox 12">
            <a:extLst>
              <a:ext uri="{FF2B5EF4-FFF2-40B4-BE49-F238E27FC236}">
                <a16:creationId xmlns:a16="http://schemas.microsoft.com/office/drawing/2014/main" id="{52228F80-3670-4EDB-922C-B83C1A750700}"/>
              </a:ext>
            </a:extLst>
          </p:cNvPr>
          <p:cNvSpPr txBox="1"/>
          <p:nvPr/>
        </p:nvSpPr>
        <p:spPr>
          <a:xfrm>
            <a:off x="4177814" y="440751"/>
            <a:ext cx="5938832" cy="968724"/>
          </a:xfrm>
          <a:prstGeom prst="rect">
            <a:avLst/>
          </a:prstGeom>
        </p:spPr>
        <p:txBody>
          <a:bodyPr>
            <a:normAutofit/>
          </a:bodyPr>
          <a:lstStyle/>
          <a:p>
            <a:pPr marL="0" marR="0" lvl="0" indent="0" algn="ctr" defTabSz="457200" rtl="0" eaLnBrk="1" fontAlgn="auto" latinLnBrk="0" hangingPunct="1">
              <a:lnSpc>
                <a:spcPct val="100000"/>
              </a:lnSpc>
              <a:spcBef>
                <a:spcPts val="0"/>
              </a:spcBef>
              <a:spcAft>
                <a:spcPts val="450"/>
              </a:spcAft>
              <a:buClrTx/>
              <a:buSzTx/>
              <a:buFontTx/>
              <a:buNone/>
              <a:tabLst/>
              <a:defRPr/>
            </a:pPr>
            <a:r>
              <a:rPr kumimoji="0" lang="en-CA" sz="3200" b="1" i="0" u="none" strike="noStrike" kern="1200" cap="none" spc="0" normalizeH="0" baseline="0" noProof="0" dirty="0">
                <a:ln>
                  <a:noFill/>
                </a:ln>
                <a:solidFill>
                  <a:prstClr val="white"/>
                </a:solidFill>
                <a:effectLst/>
                <a:uLnTx/>
                <a:uFillTx/>
                <a:latin typeface="Lato"/>
                <a:ea typeface="+mn-ea"/>
                <a:cs typeface="+mn-cs"/>
              </a:rPr>
              <a:t>Week 5</a:t>
            </a:r>
          </a:p>
          <a:p>
            <a:pPr marL="0" marR="0" lvl="0" indent="0" algn="ctr" defTabSz="457200" rtl="0" eaLnBrk="1" fontAlgn="auto" latinLnBrk="0" hangingPunct="1">
              <a:lnSpc>
                <a:spcPct val="100000"/>
              </a:lnSpc>
              <a:spcBef>
                <a:spcPts val="0"/>
              </a:spcBef>
              <a:spcAft>
                <a:spcPts val="450"/>
              </a:spcAft>
              <a:buClrTx/>
              <a:buSzTx/>
              <a:buFontTx/>
              <a:buNone/>
              <a:tabLst/>
              <a:defRPr/>
            </a:pPr>
            <a:endParaRPr kumimoji="0" lang="en-CA" sz="3000" b="0" i="0" u="none" strike="noStrike" kern="1200" cap="none" spc="0" normalizeH="0" baseline="0" noProof="0" dirty="0">
              <a:ln>
                <a:noFill/>
              </a:ln>
              <a:solidFill>
                <a:prstClr val="white"/>
              </a:solidFill>
              <a:effectLst/>
              <a:uLnTx/>
              <a:uFillTx/>
              <a:latin typeface="Arial"/>
              <a:ea typeface="+mn-ea"/>
              <a:cs typeface="+mn-cs"/>
            </a:endParaRPr>
          </a:p>
        </p:txBody>
      </p:sp>
      <p:sp>
        <p:nvSpPr>
          <p:cNvPr id="7" name="TextBox 6">
            <a:extLst>
              <a:ext uri="{FF2B5EF4-FFF2-40B4-BE49-F238E27FC236}">
                <a16:creationId xmlns:a16="http://schemas.microsoft.com/office/drawing/2014/main" id="{031E7702-F242-4B97-88F4-FDAC07FFB831}"/>
              </a:ext>
            </a:extLst>
          </p:cNvPr>
          <p:cNvSpPr txBox="1"/>
          <p:nvPr/>
        </p:nvSpPr>
        <p:spPr>
          <a:xfrm>
            <a:off x="2781735" y="324398"/>
            <a:ext cx="9478297" cy="523220"/>
          </a:xfrm>
          <a:prstGeom prst="rect">
            <a:avLst/>
          </a:prstGeom>
          <a:noFill/>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080808"/>
                </a:solidFill>
                <a:effectLst/>
                <a:uLnTx/>
                <a:uFillTx/>
                <a:latin typeface="Lato"/>
                <a:ea typeface="+mn-ea"/>
                <a:cs typeface="+mn-cs"/>
              </a:rPr>
              <a:t>Machine Learning Clustering and Dimensionality Reduction</a:t>
            </a:r>
            <a:endParaRPr kumimoji="0" lang="en-CA" sz="2800" b="0" i="0" u="none" strike="noStrike" kern="1200" cap="none" spc="0" normalizeH="0" baseline="0" noProof="0" dirty="0">
              <a:ln>
                <a:noFill/>
              </a:ln>
              <a:solidFill>
                <a:srgbClr val="080808"/>
              </a:solidFill>
              <a:effectLst/>
              <a:uLnTx/>
              <a:uFillTx/>
              <a:latin typeface="Lato"/>
              <a:ea typeface="+mn-ea"/>
              <a:cs typeface="+mn-cs"/>
            </a:endParaRPr>
          </a:p>
        </p:txBody>
      </p:sp>
      <p:pic>
        <p:nvPicPr>
          <p:cNvPr id="6" name="Picture 5">
            <a:extLst>
              <a:ext uri="{FF2B5EF4-FFF2-40B4-BE49-F238E27FC236}">
                <a16:creationId xmlns:a16="http://schemas.microsoft.com/office/drawing/2014/main" id="{6EED533F-E7E6-D7FC-F831-BBC7955C2CDF}"/>
              </a:ext>
            </a:extLst>
          </p:cNvPr>
          <p:cNvPicPr>
            <a:picLocks noChangeAspect="1"/>
          </p:cNvPicPr>
          <p:nvPr/>
        </p:nvPicPr>
        <p:blipFill>
          <a:blip r:embed="rId3"/>
          <a:stretch>
            <a:fillRect/>
          </a:stretch>
        </p:blipFill>
        <p:spPr>
          <a:xfrm>
            <a:off x="5009689" y="1321075"/>
            <a:ext cx="4665253" cy="4665253"/>
          </a:xfrm>
          <a:prstGeom prst="rect">
            <a:avLst/>
          </a:prstGeom>
        </p:spPr>
      </p:pic>
    </p:spTree>
    <p:extLst>
      <p:ext uri="{BB962C8B-B14F-4D97-AF65-F5344CB8AC3E}">
        <p14:creationId xmlns:p14="http://schemas.microsoft.com/office/powerpoint/2010/main" val="2617873079"/>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Anomaly detection algorithms: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CA" sz="2400" b="1" dirty="0"/>
              <a:t>Normal Detection Methods:</a:t>
            </a:r>
            <a:endParaRPr lang="en-CA" sz="24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2091547" y="2772777"/>
            <a:ext cx="8286336" cy="3244565"/>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solidFill>
              </a:rPr>
              <a:t>Approach</a:t>
            </a:r>
            <a:r>
              <a:rPr lang="en-US" sz="2000" dirty="0">
                <a:solidFill>
                  <a:schemeClr val="tx1"/>
                </a:solidFill>
              </a:rPr>
              <a:t>: Normal detection methods utilize statistical or distance-based techniques to identify abnormal or outlier data points. They often involve statistical measures such as z-scores, modified z-scores, or distance metrics like </a:t>
            </a:r>
            <a:r>
              <a:rPr lang="en-US" sz="2000" dirty="0" err="1">
                <a:solidFill>
                  <a:schemeClr val="tx1"/>
                </a:solidFill>
              </a:rPr>
              <a:t>Mahalanobis</a:t>
            </a:r>
            <a:r>
              <a:rPr lang="en-US" sz="2000" dirty="0">
                <a:solidFill>
                  <a:schemeClr val="tx1"/>
                </a:solidFill>
              </a:rPr>
              <a:t> distance.</a:t>
            </a:r>
          </a:p>
          <a:p>
            <a:pPr marL="285750" indent="-285750">
              <a:buFont typeface="Arial" panose="020B0604020202020204" pitchFamily="34" charset="0"/>
              <a:buChar char="•"/>
            </a:pPr>
            <a:r>
              <a:rPr lang="en-US" sz="2000" b="1" dirty="0">
                <a:solidFill>
                  <a:schemeClr val="tx1"/>
                </a:solidFill>
              </a:rPr>
              <a:t>Application:</a:t>
            </a:r>
            <a:r>
              <a:rPr lang="en-US" sz="2000" dirty="0">
                <a:solidFill>
                  <a:schemeClr val="tx1"/>
                </a:solidFill>
              </a:rPr>
              <a:t> These methods are commonly used for detecting and handling abnormal data points that may be due to errors, noise, or genuinely rare events. They play a crucial role in ensuring data quality and the reliability of machine learning models.</a:t>
            </a:r>
          </a:p>
        </p:txBody>
      </p:sp>
    </p:spTree>
    <p:extLst>
      <p:ext uri="{BB962C8B-B14F-4D97-AF65-F5344CB8AC3E}">
        <p14:creationId xmlns:p14="http://schemas.microsoft.com/office/powerpoint/2010/main" val="1539462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Non-linear dimensionality reduction algorithms: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a:solidFill>
                  <a:schemeClr val="bg1"/>
                </a:solidFill>
              </a:rPr>
              <a:t>Sparse Detection Methods:</a:t>
            </a:r>
            <a:endParaRPr lang="en-CA" sz="24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1643974" y="2846519"/>
            <a:ext cx="8738891" cy="322354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solidFill>
              </a:rPr>
              <a:t>Approach: </a:t>
            </a:r>
            <a:r>
              <a:rPr lang="en-US" sz="2000" dirty="0">
                <a:solidFill>
                  <a:schemeClr val="tx1"/>
                </a:solidFill>
              </a:rPr>
              <a:t>Sparse detection methods aim to identify and handle non-informative or redundant features within a dataset. They employ techniques like L1 regularization (Lasso), feature selection algorithms, or dimensionality reduction methods to reduce the impact of unimportant features.</a:t>
            </a:r>
          </a:p>
          <a:p>
            <a:pPr marL="285750" indent="-285750">
              <a:buFont typeface="Arial" panose="020B0604020202020204" pitchFamily="34" charset="0"/>
              <a:buChar char="•"/>
            </a:pPr>
            <a:r>
              <a:rPr lang="en-US" sz="2000" b="1" dirty="0">
                <a:solidFill>
                  <a:schemeClr val="tx1"/>
                </a:solidFill>
              </a:rPr>
              <a:t>Application:</a:t>
            </a:r>
            <a:r>
              <a:rPr lang="en-US" sz="2000" dirty="0">
                <a:solidFill>
                  <a:schemeClr val="tx1"/>
                </a:solidFill>
              </a:rPr>
              <a:t> Sparse detection methods are used to simplify machine learning models by removing or reducing the influence of non-informative or sparse features. They are particularly useful in high-dimensional datasets, such as text mining, bioinformatics, and image analysis, where most features have little or no effect on the target variable.</a:t>
            </a:r>
          </a:p>
        </p:txBody>
      </p:sp>
    </p:spTree>
    <p:extLst>
      <p:ext uri="{BB962C8B-B14F-4D97-AF65-F5344CB8AC3E}">
        <p14:creationId xmlns:p14="http://schemas.microsoft.com/office/powerpoint/2010/main" val="149890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FCE3F-2783-4193-EEB3-105CD0D8A68B}"/>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3D02BE17-A0C2-21B4-8508-4A333ABB2930}"/>
              </a:ext>
            </a:extLst>
          </p:cNvPr>
          <p:cNvSpPr>
            <a:spLocks noGrp="1"/>
          </p:cNvSpPr>
          <p:nvPr>
            <p:ph idx="1"/>
          </p:nvPr>
        </p:nvSpPr>
        <p:spPr>
          <a:xfrm>
            <a:off x="1097280" y="1219869"/>
            <a:ext cx="9890268" cy="4551571"/>
          </a:xfrm>
        </p:spPr>
        <p:txBody>
          <a:bodyPr>
            <a:normAutofit/>
          </a:bodyPr>
          <a:lstStyle/>
          <a:p>
            <a:r>
              <a:rPr lang="en-CA" dirty="0"/>
              <a:t> </a:t>
            </a:r>
            <a:r>
              <a:rPr lang="en-US" dirty="0"/>
              <a:t>In this example, PCA is applied for dimensionality reduction to two components. The reconstruction error, which measures the deviation between the original data and its reconstruction, is calculated. </a:t>
            </a:r>
          </a:p>
          <a:p>
            <a:r>
              <a:rPr lang="en-US" dirty="0"/>
              <a:t> Anomalies are identified based on a predefined threshold, which is set as a measure of deviation from the mean reconstruction error.</a:t>
            </a:r>
          </a:p>
          <a:p>
            <a:r>
              <a:rPr lang="en-US" dirty="0"/>
              <a:t>This example demonstrates how PCA can be used for anomaly detection by reducing the dimensionality of the data and assessing the reconstruction errors.</a:t>
            </a:r>
          </a:p>
          <a:p>
            <a:r>
              <a:rPr lang="en-US" dirty="0"/>
              <a:t> Anomalies, which exhibit larger reconstruction errors, can be flagged for further investigation or special treatment.</a:t>
            </a:r>
          </a:p>
        </p:txBody>
      </p:sp>
      <p:sp>
        <p:nvSpPr>
          <p:cNvPr id="4" name="Footer Placeholder 3">
            <a:extLst>
              <a:ext uri="{FF2B5EF4-FFF2-40B4-BE49-F238E27FC236}">
                <a16:creationId xmlns:a16="http://schemas.microsoft.com/office/drawing/2014/main" id="{1A5C6A97-27F9-6E3C-6B65-6E464C17ED7A}"/>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409040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CA" dirty="0"/>
              <a:t> </a:t>
            </a:r>
            <a:r>
              <a:rPr lang="en-US" b="1" dirty="0"/>
              <a:t>Problem: </a:t>
            </a:r>
            <a:r>
              <a:rPr lang="en-US" dirty="0"/>
              <a:t>You have a dataset containing various features, and you want to detect anomalies or outliers within the data.</a:t>
            </a:r>
          </a:p>
          <a:p>
            <a:r>
              <a:rPr lang="en-US" b="1" dirty="0"/>
              <a:t> Solution: </a:t>
            </a:r>
            <a:r>
              <a:rPr lang="en-US" dirty="0"/>
              <a:t>using PCA anomaly detection</a:t>
            </a:r>
          </a:p>
          <a:p>
            <a:r>
              <a:rPr lang="en-US" b="1" dirty="0"/>
              <a:t> Step 1: </a:t>
            </a:r>
            <a:r>
              <a:rPr lang="en-US" dirty="0"/>
              <a:t>Import the necessary libraries and load the dataset</a:t>
            </a: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2690750" y="3033251"/>
            <a:ext cx="6098458" cy="1754326"/>
          </a:xfrm>
          <a:prstGeom prst="rect">
            <a:avLst/>
          </a:prstGeom>
          <a:noFill/>
          <a:ln w="19050">
            <a:solidFill>
              <a:schemeClr val="tx1"/>
            </a:solidFill>
          </a:ln>
        </p:spPr>
        <p:txBody>
          <a:bodyPr wrap="square">
            <a:spAutoFit/>
          </a:bodyPr>
          <a:lstStyle/>
          <a:p>
            <a:r>
              <a:rPr lang="en-US" dirty="0"/>
              <a:t>import pandas as pd</a:t>
            </a:r>
          </a:p>
          <a:p>
            <a:r>
              <a:rPr lang="en-US" dirty="0"/>
              <a:t>import </a:t>
            </a:r>
            <a:r>
              <a:rPr lang="en-US" dirty="0" err="1"/>
              <a:t>numpy</a:t>
            </a:r>
            <a:r>
              <a:rPr lang="en-US" dirty="0"/>
              <a:t> as np</a:t>
            </a:r>
          </a:p>
          <a:p>
            <a:r>
              <a:rPr lang="en-US" dirty="0"/>
              <a:t>from </a:t>
            </a:r>
            <a:r>
              <a:rPr lang="en-US" dirty="0" err="1"/>
              <a:t>sklearn.decomposition</a:t>
            </a:r>
            <a:r>
              <a:rPr lang="en-US" dirty="0"/>
              <a:t> import PCA</a:t>
            </a:r>
          </a:p>
          <a:p>
            <a:endParaRPr lang="en-US" dirty="0"/>
          </a:p>
          <a:p>
            <a:r>
              <a:rPr lang="en-US" dirty="0"/>
              <a:t># Load the dataset</a:t>
            </a:r>
          </a:p>
          <a:p>
            <a:r>
              <a:rPr lang="en-US" dirty="0"/>
              <a:t>data = </a:t>
            </a:r>
            <a:r>
              <a:rPr lang="en-US" dirty="0" err="1"/>
              <a:t>pd.read_csv</a:t>
            </a:r>
            <a:r>
              <a:rPr lang="en-US" dirty="0"/>
              <a:t>('dataset.csv')</a:t>
            </a:r>
          </a:p>
        </p:txBody>
      </p:sp>
    </p:spTree>
    <p:extLst>
      <p:ext uri="{BB962C8B-B14F-4D97-AF65-F5344CB8AC3E}">
        <p14:creationId xmlns:p14="http://schemas.microsoft.com/office/powerpoint/2010/main" val="8767274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p:txBody>
          <a:bodyPr/>
          <a:lstStyle/>
          <a:p>
            <a:r>
              <a:rPr lang="en-US" b="1" dirty="0"/>
              <a:t>Step 2: </a:t>
            </a:r>
            <a:r>
              <a:rPr lang="en-US" dirty="0"/>
              <a:t>Preprocess the data by scaling the features.</a:t>
            </a:r>
          </a:p>
          <a:p>
            <a:endParaRPr lang="en-US" dirty="0"/>
          </a:p>
          <a:p>
            <a:endParaRPr lang="en-US" dirty="0"/>
          </a:p>
          <a:p>
            <a:endParaRPr lang="en-US" dirty="0"/>
          </a:p>
          <a:p>
            <a:endParaRPr lang="en-US" dirty="0"/>
          </a:p>
          <a:p>
            <a:r>
              <a:rPr lang="en-US" dirty="0"/>
              <a:t> </a:t>
            </a:r>
            <a:r>
              <a:rPr lang="en-US" b="1" dirty="0"/>
              <a:t>Step 3: </a:t>
            </a:r>
            <a:r>
              <a:rPr lang="en-US" dirty="0"/>
              <a:t>Apply PCA for dimensionality reduction.</a:t>
            </a:r>
          </a:p>
          <a:p>
            <a:endParaRPr lang="en-US" dirty="0"/>
          </a:p>
          <a:p>
            <a:endParaRPr lang="en-US" dirty="0"/>
          </a:p>
          <a:p>
            <a:endParaRPr lang="en-US" dirty="0"/>
          </a:p>
          <a:p>
            <a:endParaRPr lang="en-US" sz="100"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737438" y="1760061"/>
            <a:ext cx="8237805" cy="1477328"/>
          </a:xfrm>
          <a:prstGeom prst="rect">
            <a:avLst/>
          </a:prstGeom>
          <a:noFill/>
          <a:ln w="12700">
            <a:solidFill>
              <a:schemeClr val="tx1"/>
            </a:solidFill>
          </a:ln>
        </p:spPr>
        <p:txBody>
          <a:bodyPr wrap="square">
            <a:spAutoFit/>
          </a:bodyPr>
          <a:lstStyle/>
          <a:p>
            <a:r>
              <a:rPr lang="en-US"/>
              <a:t># Separate the features from the target variable</a:t>
            </a:r>
          </a:p>
          <a:p>
            <a:r>
              <a:rPr lang="en-US"/>
              <a:t>X = data.drop('target', axis=1)</a:t>
            </a:r>
          </a:p>
          <a:p>
            <a:endParaRPr lang="en-US"/>
          </a:p>
          <a:p>
            <a:r>
              <a:rPr lang="en-US"/>
              <a:t># Scale the features</a:t>
            </a:r>
          </a:p>
          <a:p>
            <a:r>
              <a:rPr lang="en-US"/>
              <a:t>X_scaled = (X - X.mean()) / X.std()</a:t>
            </a:r>
            <a:endParaRPr lang="en-CA" dirty="0"/>
          </a:p>
        </p:txBody>
      </p:sp>
      <p:sp>
        <p:nvSpPr>
          <p:cNvPr id="7" name="TextBox 6">
            <a:extLst>
              <a:ext uri="{FF2B5EF4-FFF2-40B4-BE49-F238E27FC236}">
                <a16:creationId xmlns:a16="http://schemas.microsoft.com/office/drawing/2014/main" id="{D845220C-C213-2497-F19F-3915659B41C1}"/>
              </a:ext>
            </a:extLst>
          </p:cNvPr>
          <p:cNvSpPr txBox="1"/>
          <p:nvPr/>
        </p:nvSpPr>
        <p:spPr>
          <a:xfrm>
            <a:off x="1737437" y="4294112"/>
            <a:ext cx="8237805" cy="1477328"/>
          </a:xfrm>
          <a:prstGeom prst="rect">
            <a:avLst/>
          </a:prstGeom>
          <a:noFill/>
          <a:ln w="12700">
            <a:solidFill>
              <a:schemeClr val="tx1"/>
            </a:solidFill>
          </a:ln>
        </p:spPr>
        <p:txBody>
          <a:bodyPr wrap="square">
            <a:spAutoFit/>
          </a:bodyPr>
          <a:lstStyle/>
          <a:p>
            <a:r>
              <a:rPr lang="en-US" dirty="0"/>
              <a:t># Initialize PCA with desired number of components</a:t>
            </a:r>
          </a:p>
          <a:p>
            <a:r>
              <a:rPr lang="en-US" dirty="0" err="1"/>
              <a:t>pca</a:t>
            </a:r>
            <a:r>
              <a:rPr lang="en-US" dirty="0"/>
              <a:t> = PCA(</a:t>
            </a:r>
            <a:r>
              <a:rPr lang="en-US" dirty="0" err="1"/>
              <a:t>n_components</a:t>
            </a:r>
            <a:r>
              <a:rPr lang="en-US" dirty="0"/>
              <a:t>=2)</a:t>
            </a:r>
          </a:p>
          <a:p>
            <a:endParaRPr lang="en-US" dirty="0"/>
          </a:p>
          <a:p>
            <a:r>
              <a:rPr lang="en-US" dirty="0"/>
              <a:t># Fit and transform the scaled data</a:t>
            </a:r>
          </a:p>
          <a:p>
            <a:r>
              <a:rPr lang="en-US" dirty="0" err="1"/>
              <a:t>X_pca</a:t>
            </a:r>
            <a:r>
              <a:rPr lang="en-US" dirty="0"/>
              <a:t> = </a:t>
            </a:r>
            <a:r>
              <a:rPr lang="en-US" dirty="0" err="1"/>
              <a:t>pca.fit_transform</a:t>
            </a:r>
            <a:r>
              <a:rPr lang="en-US" dirty="0"/>
              <a:t>(</a:t>
            </a:r>
            <a:r>
              <a:rPr lang="en-US" dirty="0" err="1"/>
              <a:t>X_scaled</a:t>
            </a:r>
            <a:r>
              <a:rPr lang="en-US" dirty="0"/>
              <a:t>)</a:t>
            </a:r>
            <a:endParaRPr lang="en-CA" dirty="0"/>
          </a:p>
        </p:txBody>
      </p:sp>
    </p:spTree>
    <p:extLst>
      <p:ext uri="{BB962C8B-B14F-4D97-AF65-F5344CB8AC3E}">
        <p14:creationId xmlns:p14="http://schemas.microsoft.com/office/powerpoint/2010/main" val="537751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B177-964E-E745-AE3D-2D8CE3A17AE6}"/>
              </a:ext>
            </a:extLst>
          </p:cNvPr>
          <p:cNvSpPr>
            <a:spLocks noGrp="1"/>
          </p:cNvSpPr>
          <p:nvPr>
            <p:ph type="title"/>
          </p:nvPr>
        </p:nvSpPr>
        <p:spPr/>
        <p:txBody>
          <a:bodyPr/>
          <a:lstStyle/>
          <a:p>
            <a:r>
              <a:rPr lang="en-CA" dirty="0"/>
              <a:t>Applied Example: </a:t>
            </a:r>
          </a:p>
        </p:txBody>
      </p:sp>
      <p:sp>
        <p:nvSpPr>
          <p:cNvPr id="3" name="Content Placeholder 2">
            <a:extLst>
              <a:ext uri="{FF2B5EF4-FFF2-40B4-BE49-F238E27FC236}">
                <a16:creationId xmlns:a16="http://schemas.microsoft.com/office/drawing/2014/main" id="{76DD2E3C-36FE-A753-3EF6-E3036CFC4939}"/>
              </a:ext>
            </a:extLst>
          </p:cNvPr>
          <p:cNvSpPr>
            <a:spLocks noGrp="1"/>
          </p:cNvSpPr>
          <p:nvPr>
            <p:ph idx="1"/>
          </p:nvPr>
        </p:nvSpPr>
        <p:spPr>
          <a:xfrm>
            <a:off x="1097280" y="1219869"/>
            <a:ext cx="10058400" cy="4551571"/>
          </a:xfrm>
        </p:spPr>
        <p:txBody>
          <a:bodyPr/>
          <a:lstStyle/>
          <a:p>
            <a:r>
              <a:rPr lang="en-US" b="1" dirty="0"/>
              <a:t>Step 4: </a:t>
            </a:r>
            <a:r>
              <a:rPr lang="en-US" dirty="0"/>
              <a:t>Calculate the reconstruction error for each data point.</a:t>
            </a:r>
          </a:p>
          <a:p>
            <a:endParaRPr lang="en-US" dirty="0"/>
          </a:p>
          <a:p>
            <a:endParaRPr lang="en-US" dirty="0"/>
          </a:p>
          <a:p>
            <a:pPr marL="0" indent="0">
              <a:buNone/>
            </a:pPr>
            <a:endParaRPr lang="en-US" dirty="0"/>
          </a:p>
          <a:p>
            <a:pPr marL="0" indent="0">
              <a:buNone/>
            </a:pPr>
            <a:endParaRPr lang="en-US" sz="900" dirty="0"/>
          </a:p>
          <a:p>
            <a:r>
              <a:rPr lang="en-US" b="1" dirty="0"/>
              <a:t>Step 5: </a:t>
            </a:r>
            <a:r>
              <a:rPr lang="en-US" dirty="0"/>
              <a:t>Determine the anomaly threshold and identify anomalies.</a:t>
            </a:r>
          </a:p>
          <a:p>
            <a:endParaRPr lang="en-US" dirty="0"/>
          </a:p>
          <a:p>
            <a:endParaRPr lang="en-US" sz="100" dirty="0"/>
          </a:p>
          <a:p>
            <a:pPr marL="0" indent="0">
              <a:buNone/>
            </a:pPr>
            <a:endParaRPr lang="en-CA" dirty="0"/>
          </a:p>
        </p:txBody>
      </p:sp>
      <p:sp>
        <p:nvSpPr>
          <p:cNvPr id="4" name="Footer Placeholder 3">
            <a:extLst>
              <a:ext uri="{FF2B5EF4-FFF2-40B4-BE49-F238E27FC236}">
                <a16:creationId xmlns:a16="http://schemas.microsoft.com/office/drawing/2014/main" id="{79A38C74-EEDD-4E92-2C28-D6E7A7955C73}"/>
              </a:ext>
            </a:extLst>
          </p:cNvPr>
          <p:cNvSpPr>
            <a:spLocks noGrp="1"/>
          </p:cNvSpPr>
          <p:nvPr>
            <p:ph type="ftr" sz="quarter" idx="11"/>
          </p:nvPr>
        </p:nvSpPr>
        <p:spPr/>
        <p:txBody>
          <a:bodyPr/>
          <a:lstStyle/>
          <a:p>
            <a:r>
              <a:rPr lang="en-US"/>
              <a:t>© Copyright Omar Altrad, PhD, PMP, P.Eng</a:t>
            </a:r>
          </a:p>
        </p:txBody>
      </p:sp>
      <p:sp>
        <p:nvSpPr>
          <p:cNvPr id="6" name="TextBox 5">
            <a:extLst>
              <a:ext uri="{FF2B5EF4-FFF2-40B4-BE49-F238E27FC236}">
                <a16:creationId xmlns:a16="http://schemas.microsoft.com/office/drawing/2014/main" id="{F3E60897-3498-CC93-F5A0-7982A6A27DE1}"/>
              </a:ext>
            </a:extLst>
          </p:cNvPr>
          <p:cNvSpPr txBox="1"/>
          <p:nvPr/>
        </p:nvSpPr>
        <p:spPr>
          <a:xfrm>
            <a:off x="1240600" y="1760061"/>
            <a:ext cx="8938923" cy="1477328"/>
          </a:xfrm>
          <a:prstGeom prst="rect">
            <a:avLst/>
          </a:prstGeom>
          <a:noFill/>
          <a:ln w="12700">
            <a:solidFill>
              <a:schemeClr val="tx1"/>
            </a:solidFill>
          </a:ln>
        </p:spPr>
        <p:txBody>
          <a:bodyPr wrap="square">
            <a:spAutoFit/>
          </a:bodyPr>
          <a:lstStyle/>
          <a:p>
            <a:r>
              <a:rPr lang="en-US" dirty="0"/>
              <a:t># Reconstruct the data using the principal components</a:t>
            </a:r>
          </a:p>
          <a:p>
            <a:r>
              <a:rPr lang="en-US" dirty="0" err="1"/>
              <a:t>X_reconstructed</a:t>
            </a:r>
            <a:r>
              <a:rPr lang="en-US" dirty="0"/>
              <a:t> = </a:t>
            </a:r>
            <a:r>
              <a:rPr lang="en-US" dirty="0" err="1"/>
              <a:t>pca.inverse_transform</a:t>
            </a:r>
            <a:r>
              <a:rPr lang="en-US" dirty="0"/>
              <a:t>(</a:t>
            </a:r>
            <a:r>
              <a:rPr lang="en-US" dirty="0" err="1"/>
              <a:t>X_pca</a:t>
            </a:r>
            <a:r>
              <a:rPr lang="en-US" dirty="0"/>
              <a:t>)</a:t>
            </a:r>
          </a:p>
          <a:p>
            <a:endParaRPr lang="en-US" dirty="0"/>
          </a:p>
          <a:p>
            <a:r>
              <a:rPr lang="en-US" dirty="0"/>
              <a:t># Calculate the reconstruction error for each data point</a:t>
            </a:r>
          </a:p>
          <a:p>
            <a:r>
              <a:rPr lang="en-US" dirty="0" err="1"/>
              <a:t>reconstruction_errors</a:t>
            </a:r>
            <a:r>
              <a:rPr lang="en-US" dirty="0"/>
              <a:t> = </a:t>
            </a:r>
            <a:r>
              <a:rPr lang="en-US" dirty="0" err="1"/>
              <a:t>np.mean</a:t>
            </a:r>
            <a:r>
              <a:rPr lang="en-US" dirty="0"/>
              <a:t>(</a:t>
            </a:r>
            <a:r>
              <a:rPr lang="en-US" dirty="0" err="1"/>
              <a:t>np.square</a:t>
            </a:r>
            <a:r>
              <a:rPr lang="en-US" dirty="0"/>
              <a:t>(</a:t>
            </a:r>
            <a:r>
              <a:rPr lang="en-US" dirty="0" err="1"/>
              <a:t>X_scaled</a:t>
            </a:r>
            <a:r>
              <a:rPr lang="en-US" dirty="0"/>
              <a:t> - </a:t>
            </a:r>
            <a:r>
              <a:rPr lang="en-US" dirty="0" err="1"/>
              <a:t>X_reconstructed</a:t>
            </a:r>
            <a:r>
              <a:rPr lang="en-US" dirty="0"/>
              <a:t>), axis=1)</a:t>
            </a:r>
            <a:endParaRPr lang="en-CA" dirty="0"/>
          </a:p>
        </p:txBody>
      </p:sp>
      <p:sp>
        <p:nvSpPr>
          <p:cNvPr id="7" name="TextBox 6">
            <a:extLst>
              <a:ext uri="{FF2B5EF4-FFF2-40B4-BE49-F238E27FC236}">
                <a16:creationId xmlns:a16="http://schemas.microsoft.com/office/drawing/2014/main" id="{D845220C-C213-2497-F19F-3915659B41C1}"/>
              </a:ext>
            </a:extLst>
          </p:cNvPr>
          <p:cNvSpPr txBox="1"/>
          <p:nvPr/>
        </p:nvSpPr>
        <p:spPr>
          <a:xfrm>
            <a:off x="1737437" y="4294112"/>
            <a:ext cx="8237805" cy="1477328"/>
          </a:xfrm>
          <a:prstGeom prst="rect">
            <a:avLst/>
          </a:prstGeom>
          <a:noFill/>
          <a:ln w="12700">
            <a:solidFill>
              <a:schemeClr val="tx1"/>
            </a:solidFill>
          </a:ln>
        </p:spPr>
        <p:txBody>
          <a:bodyPr wrap="square">
            <a:spAutoFit/>
          </a:bodyPr>
          <a:lstStyle/>
          <a:p>
            <a:r>
              <a:rPr lang="en-US" dirty="0"/>
              <a:t># Set the anomaly threshold (e.g., 2 standard deviations from the mean)</a:t>
            </a:r>
          </a:p>
          <a:p>
            <a:r>
              <a:rPr lang="en-US" dirty="0"/>
              <a:t>threshold = </a:t>
            </a:r>
            <a:r>
              <a:rPr lang="en-US" dirty="0" err="1"/>
              <a:t>np.mean</a:t>
            </a:r>
            <a:r>
              <a:rPr lang="en-US" dirty="0"/>
              <a:t>(</a:t>
            </a:r>
            <a:r>
              <a:rPr lang="en-US" dirty="0" err="1"/>
              <a:t>reconstruction_errors</a:t>
            </a:r>
            <a:r>
              <a:rPr lang="en-US" dirty="0"/>
              <a:t>) + 2 * </a:t>
            </a:r>
            <a:r>
              <a:rPr lang="en-US" dirty="0" err="1"/>
              <a:t>np.std</a:t>
            </a:r>
            <a:r>
              <a:rPr lang="en-US" dirty="0"/>
              <a:t>(</a:t>
            </a:r>
            <a:r>
              <a:rPr lang="en-US" dirty="0" err="1"/>
              <a:t>reconstruction_errors</a:t>
            </a:r>
            <a:r>
              <a:rPr lang="en-US" dirty="0"/>
              <a:t>)</a:t>
            </a:r>
          </a:p>
          <a:p>
            <a:endParaRPr lang="en-US" dirty="0"/>
          </a:p>
          <a:p>
            <a:r>
              <a:rPr lang="en-US" dirty="0"/>
              <a:t># Identify anomalies based on the threshold</a:t>
            </a:r>
          </a:p>
          <a:p>
            <a:r>
              <a:rPr lang="en-US" dirty="0"/>
              <a:t>anomalies = data[</a:t>
            </a:r>
            <a:r>
              <a:rPr lang="en-US" dirty="0" err="1"/>
              <a:t>reconstruction_errors</a:t>
            </a:r>
            <a:r>
              <a:rPr lang="en-US" dirty="0"/>
              <a:t> &gt; threshold]</a:t>
            </a:r>
            <a:endParaRPr lang="en-CA" dirty="0"/>
          </a:p>
        </p:txBody>
      </p:sp>
    </p:spTree>
    <p:extLst>
      <p:ext uri="{BB962C8B-B14F-4D97-AF65-F5344CB8AC3E}">
        <p14:creationId xmlns:p14="http://schemas.microsoft.com/office/powerpoint/2010/main" val="21291200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B3D25-38C9-708C-C353-6F6835F4D639}"/>
              </a:ext>
            </a:extLst>
          </p:cNvPr>
          <p:cNvSpPr>
            <a:spLocks noGrp="1"/>
          </p:cNvSpPr>
          <p:nvPr>
            <p:ph type="title"/>
          </p:nvPr>
        </p:nvSpPr>
        <p:spPr/>
        <p:txBody>
          <a:bodyPr/>
          <a:lstStyle/>
          <a:p>
            <a:r>
              <a:rPr lang="en-CA" dirty="0"/>
              <a:t>Resources:</a:t>
            </a:r>
          </a:p>
        </p:txBody>
      </p:sp>
      <p:sp>
        <p:nvSpPr>
          <p:cNvPr id="3" name="Content Placeholder 2">
            <a:extLst>
              <a:ext uri="{FF2B5EF4-FFF2-40B4-BE49-F238E27FC236}">
                <a16:creationId xmlns:a16="http://schemas.microsoft.com/office/drawing/2014/main" id="{1E0A5C48-4B85-E34D-D63F-1728DEC121A3}"/>
              </a:ext>
            </a:extLst>
          </p:cNvPr>
          <p:cNvSpPr>
            <a:spLocks noGrp="1"/>
          </p:cNvSpPr>
          <p:nvPr>
            <p:ph idx="1"/>
          </p:nvPr>
        </p:nvSpPr>
        <p:spPr/>
        <p:txBody>
          <a:bodyPr>
            <a:normAutofit/>
          </a:bodyPr>
          <a:lstStyle/>
          <a:p>
            <a:pPr algn="l"/>
            <a:r>
              <a:rPr lang="en-CA" dirty="0"/>
              <a:t> </a:t>
            </a:r>
            <a:r>
              <a:rPr lang="en-US" b="0" i="0" u="none" strike="noStrike" baseline="0" dirty="0"/>
              <a:t>Patel, A. A. (2019). Hands-On Unsupervised Learning Using Python: How to build applied machine learning solutions from unlabeled data</a:t>
            </a:r>
            <a:r>
              <a:rPr lang="en-CA" b="0" i="0" u="none" strike="noStrike" baseline="0" dirty="0"/>
              <a:t>.</a:t>
            </a:r>
            <a:endParaRPr lang="en-CA" dirty="0"/>
          </a:p>
        </p:txBody>
      </p:sp>
      <p:sp>
        <p:nvSpPr>
          <p:cNvPr id="4" name="Footer Placeholder 3">
            <a:extLst>
              <a:ext uri="{FF2B5EF4-FFF2-40B4-BE49-F238E27FC236}">
                <a16:creationId xmlns:a16="http://schemas.microsoft.com/office/drawing/2014/main" id="{92EEEACF-42E5-AB07-0E63-F9C4F8ED67CB}"/>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421903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11D5A734-FADF-4CCA-902A-9886B2C85241}"/>
              </a:ext>
            </a:extLst>
          </p:cNvPr>
          <p:cNvSpPr>
            <a:spLocks noGrp="1"/>
          </p:cNvSpPr>
          <p:nvPr>
            <p:ph type="ftr" sz="quarter" idx="11"/>
          </p:nvPr>
        </p:nvSpPr>
        <p:spPr/>
        <p:txBody>
          <a:bodyPr/>
          <a:lstStyle/>
          <a:p>
            <a:r>
              <a:rPr lang="en-US"/>
              <a:t>© Copyright Omar Altrad, PhD, PMP, P.Eng</a:t>
            </a:r>
          </a:p>
        </p:txBody>
      </p:sp>
      <p:sp>
        <p:nvSpPr>
          <p:cNvPr id="4" name="Rectangle 3">
            <a:extLst>
              <a:ext uri="{FF2B5EF4-FFF2-40B4-BE49-F238E27FC236}">
                <a16:creationId xmlns:a16="http://schemas.microsoft.com/office/drawing/2014/main" id="{5D7AF2A0-928C-4478-8227-A2A124355430}"/>
              </a:ext>
            </a:extLst>
          </p:cNvPr>
          <p:cNvSpPr/>
          <p:nvPr/>
        </p:nvSpPr>
        <p:spPr bwMode="auto">
          <a:xfrm>
            <a:off x="0" y="2526646"/>
            <a:ext cx="12192000" cy="1784048"/>
          </a:xfrm>
          <a:prstGeom prst="rect">
            <a:avLst/>
          </a:prstGeom>
          <a:solidFill>
            <a:srgbClr val="00703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5" name="Title 35">
            <a:extLst>
              <a:ext uri="{FF2B5EF4-FFF2-40B4-BE49-F238E27FC236}">
                <a16:creationId xmlns:a16="http://schemas.microsoft.com/office/drawing/2014/main" id="{E84EC950-0DF1-464E-BC21-98E726220D80}"/>
              </a:ext>
            </a:extLst>
          </p:cNvPr>
          <p:cNvSpPr txBox="1">
            <a:spLocks/>
          </p:cNvSpPr>
          <p:nvPr/>
        </p:nvSpPr>
        <p:spPr>
          <a:xfrm>
            <a:off x="-105103" y="2526646"/>
            <a:ext cx="11815321" cy="1784048"/>
          </a:xfrm>
          <a:prstGeom prst="rect">
            <a:avLst/>
          </a:prstGeom>
          <a:noFill/>
        </p:spPr>
        <p:txBody>
          <a:bodyPr vert="horz" wrap="square" lIns="0" tIns="0" rIns="0" bIns="0" rtlCol="0" anchor="ctr" anchorCtr="0">
            <a:noAutofit/>
          </a:bodyPr>
          <a:lstStyle>
            <a:lvl1pPr algn="l" defTabSz="914400" rtl="0" eaLnBrk="1" latinLnBrk="0" hangingPunct="1">
              <a:lnSpc>
                <a:spcPct val="85000"/>
              </a:lnSpc>
              <a:spcBef>
                <a:spcPct val="0"/>
              </a:spcBef>
              <a:buNone/>
              <a:defRPr lang="en-US" sz="3600" b="1" kern="1200" spc="-49" baseline="0" dirty="0">
                <a:solidFill>
                  <a:schemeClr val="bg1"/>
                </a:solidFill>
                <a:latin typeface="+mn-lt"/>
                <a:ea typeface="+mj-ea"/>
                <a:cs typeface="+mj-cs"/>
              </a:defRPr>
            </a:lvl1pPr>
          </a:lstStyle>
          <a:p>
            <a:pPr algn="ctr">
              <a:lnSpc>
                <a:spcPts val="5490"/>
              </a:lnSpc>
            </a:pPr>
            <a:r>
              <a:rPr lang="en-US" dirty="0">
                <a:latin typeface="+mj-lt"/>
              </a:rPr>
              <a:t>Lecture 5: Introduction to anomaly detection - Part I</a:t>
            </a:r>
            <a:endParaRPr lang="en-CA" dirty="0">
              <a:latin typeface="+mj-lt"/>
            </a:endParaRPr>
          </a:p>
        </p:txBody>
      </p:sp>
    </p:spTree>
    <p:extLst>
      <p:ext uri="{BB962C8B-B14F-4D97-AF65-F5344CB8AC3E}">
        <p14:creationId xmlns:p14="http://schemas.microsoft.com/office/powerpoint/2010/main" val="1132792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B7F56-BAAF-0063-9922-5110DC41F671}"/>
              </a:ext>
            </a:extLst>
          </p:cNvPr>
          <p:cNvSpPr>
            <a:spLocks noGrp="1"/>
          </p:cNvSpPr>
          <p:nvPr>
            <p:ph type="title"/>
          </p:nvPr>
        </p:nvSpPr>
        <p:spPr/>
        <p:txBody>
          <a:bodyPr/>
          <a:lstStyle/>
          <a:p>
            <a:r>
              <a:rPr lang="en-US" sz="4400" b="1" kern="1200" spc="-50" baseline="0" dirty="0">
                <a:latin typeface="+mn-lt"/>
                <a:ea typeface="+mj-ea"/>
                <a:cs typeface="+mj-cs"/>
              </a:rPr>
              <a:t>Intended Learning Objectives:</a:t>
            </a:r>
          </a:p>
        </p:txBody>
      </p:sp>
      <p:sp>
        <p:nvSpPr>
          <p:cNvPr id="4" name="Content Placeholder 3">
            <a:extLst>
              <a:ext uri="{FF2B5EF4-FFF2-40B4-BE49-F238E27FC236}">
                <a16:creationId xmlns:a16="http://schemas.microsoft.com/office/drawing/2014/main" id="{85B89071-7AD0-8CAA-377F-92612895221C}"/>
              </a:ext>
            </a:extLst>
          </p:cNvPr>
          <p:cNvSpPr>
            <a:spLocks noGrp="1"/>
          </p:cNvSpPr>
          <p:nvPr>
            <p:ph idx="1"/>
          </p:nvPr>
        </p:nvSpPr>
        <p:spPr>
          <a:xfrm>
            <a:off x="1097280" y="1219869"/>
            <a:ext cx="10058400" cy="4551571"/>
          </a:xfrm>
        </p:spPr>
        <p:txBody>
          <a:bodyPr>
            <a:normAutofit/>
          </a:bodyPr>
          <a:lstStyle/>
          <a:p>
            <a:pPr lvl="1"/>
            <a:r>
              <a:rPr lang="en-CA" sz="2400" dirty="0"/>
              <a:t> </a:t>
            </a:r>
            <a:r>
              <a:rPr lang="en-US" sz="2400" dirty="0"/>
              <a:t>Explain the use of normal and sparse detection methods in machine learning</a:t>
            </a:r>
          </a:p>
          <a:p>
            <a:pPr lvl="1"/>
            <a:r>
              <a:rPr lang="en-US" sz="2400" dirty="0"/>
              <a:t> Compare kernel principal component analysis (PCA) anomaly detection to normal and sparse methods</a:t>
            </a:r>
          </a:p>
          <a:p>
            <a:pPr lvl="1"/>
            <a:r>
              <a:rPr lang="en-US" sz="2400" dirty="0"/>
              <a:t> Apply PCA anomaly detection techniques to solve machine learning problems</a:t>
            </a:r>
            <a:endParaRPr lang="en-CA" sz="2400" dirty="0"/>
          </a:p>
        </p:txBody>
      </p:sp>
      <p:sp>
        <p:nvSpPr>
          <p:cNvPr id="2" name="Footer Placeholder 1">
            <a:extLst>
              <a:ext uri="{FF2B5EF4-FFF2-40B4-BE49-F238E27FC236}">
                <a16:creationId xmlns:a16="http://schemas.microsoft.com/office/drawing/2014/main" id="{A7D93864-E702-0E52-F1BE-3D46CF67EA39}"/>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2575101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F260-FF8F-ACC1-7EAA-0ED6AD870D06}"/>
              </a:ext>
            </a:extLst>
          </p:cNvPr>
          <p:cNvSpPr>
            <a:spLocks noGrp="1"/>
          </p:cNvSpPr>
          <p:nvPr>
            <p:ph type="title"/>
          </p:nvPr>
        </p:nvSpPr>
        <p:spPr/>
        <p:txBody>
          <a:bodyPr/>
          <a:lstStyle/>
          <a:p>
            <a:r>
              <a:rPr lang="en-CA" dirty="0"/>
              <a:t>Introduction to anomaly detection </a:t>
            </a:r>
          </a:p>
        </p:txBody>
      </p:sp>
      <p:sp>
        <p:nvSpPr>
          <p:cNvPr id="3" name="Content Placeholder 2">
            <a:extLst>
              <a:ext uri="{FF2B5EF4-FFF2-40B4-BE49-F238E27FC236}">
                <a16:creationId xmlns:a16="http://schemas.microsoft.com/office/drawing/2014/main" id="{FB43991B-47DB-BB04-629D-2EFE3DFD812C}"/>
              </a:ext>
            </a:extLst>
          </p:cNvPr>
          <p:cNvSpPr>
            <a:spLocks noGrp="1"/>
          </p:cNvSpPr>
          <p:nvPr>
            <p:ph idx="1"/>
          </p:nvPr>
        </p:nvSpPr>
        <p:spPr/>
        <p:txBody>
          <a:bodyPr/>
          <a:lstStyle/>
          <a:p>
            <a:pPr>
              <a:buFont typeface="Arial" panose="020B0604020202020204" pitchFamily="34" charset="0"/>
              <a:buChar char="•"/>
            </a:pPr>
            <a:r>
              <a:rPr lang="en-US" dirty="0"/>
              <a:t> Anomaly detection is a vital technique in data analysis and machine learning that helps identify unusual or anomalous patterns or outliers in a dataset.</a:t>
            </a:r>
          </a:p>
          <a:p>
            <a:pPr>
              <a:buFont typeface="Arial" panose="020B0604020202020204" pitchFamily="34" charset="0"/>
              <a:buChar char="•"/>
            </a:pPr>
            <a:r>
              <a:rPr lang="en-US" dirty="0"/>
              <a:t>Anomaly detection plays a crucial role in various domains such as fraud detection, network security, fault diagnosis, and predictive maintenance.</a:t>
            </a:r>
          </a:p>
          <a:p>
            <a:pPr>
              <a:buFont typeface="Arial" panose="020B0604020202020204" pitchFamily="34" charset="0"/>
              <a:buChar char="•"/>
            </a:pPr>
            <a:r>
              <a:rPr lang="en-US" dirty="0"/>
              <a:t>Anomalies can arise due to errors, anomalies, rare events, or malicious activities, and their detection is essential for ensuring data quality, system reliability, and decision-making.</a:t>
            </a:r>
          </a:p>
          <a:p>
            <a:pPr>
              <a:buFont typeface="Arial" panose="020B0604020202020204" pitchFamily="34" charset="0"/>
              <a:buChar char="•"/>
            </a:pPr>
            <a:r>
              <a:rPr lang="en-US" dirty="0"/>
              <a:t>Anomaly detection techniques aim to distinguish between normal and abnormal instances, providing valuable insights into potential problems or interesting events.</a:t>
            </a:r>
          </a:p>
          <a:p>
            <a:endParaRPr lang="en-CA" dirty="0"/>
          </a:p>
        </p:txBody>
      </p:sp>
      <p:sp>
        <p:nvSpPr>
          <p:cNvPr id="4" name="Footer Placeholder 3">
            <a:extLst>
              <a:ext uri="{FF2B5EF4-FFF2-40B4-BE49-F238E27FC236}">
                <a16:creationId xmlns:a16="http://schemas.microsoft.com/office/drawing/2014/main" id="{995B9E4C-7081-753E-05FF-AFDE4E868A4D}"/>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3941788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5944-0807-158B-C751-7044532D1476}"/>
              </a:ext>
            </a:extLst>
          </p:cNvPr>
          <p:cNvSpPr>
            <a:spLocks noGrp="1"/>
          </p:cNvSpPr>
          <p:nvPr>
            <p:ph type="title"/>
          </p:nvPr>
        </p:nvSpPr>
        <p:spPr/>
        <p:txBody>
          <a:bodyPr>
            <a:normAutofit/>
          </a:bodyPr>
          <a:lstStyle/>
          <a:p>
            <a:r>
              <a:rPr lang="en-CA" dirty="0"/>
              <a:t>Normal detection vs </a:t>
            </a:r>
            <a:r>
              <a:rPr lang="en-US" dirty="0"/>
              <a:t>sparse detection </a:t>
            </a:r>
            <a:endParaRPr lang="en-CA" dirty="0"/>
          </a:p>
        </p:txBody>
      </p:sp>
      <p:sp>
        <p:nvSpPr>
          <p:cNvPr id="3" name="Content Placeholder 2">
            <a:extLst>
              <a:ext uri="{FF2B5EF4-FFF2-40B4-BE49-F238E27FC236}">
                <a16:creationId xmlns:a16="http://schemas.microsoft.com/office/drawing/2014/main" id="{1A3DB1BE-FC4F-D2F7-88E0-B81505AF05F8}"/>
              </a:ext>
            </a:extLst>
          </p:cNvPr>
          <p:cNvSpPr>
            <a:spLocks noGrp="1"/>
          </p:cNvSpPr>
          <p:nvPr>
            <p:ph idx="1"/>
          </p:nvPr>
        </p:nvSpPr>
        <p:spPr>
          <a:xfrm>
            <a:off x="1233914" y="1373859"/>
            <a:ext cx="9921766" cy="4551571"/>
          </a:xfrm>
        </p:spPr>
        <p:txBody>
          <a:bodyPr>
            <a:normAutofit/>
          </a:bodyPr>
          <a:lstStyle/>
          <a:p>
            <a:r>
              <a:rPr lang="en-CA" dirty="0"/>
              <a:t> </a:t>
            </a:r>
            <a:r>
              <a:rPr lang="en-US" dirty="0"/>
              <a:t>Normal detection methods are used to identify and handle abnormal or outlier data points, ensuring the reliability of machine learning models. </a:t>
            </a:r>
          </a:p>
          <a:p>
            <a:r>
              <a:rPr lang="en-US" dirty="0"/>
              <a:t> On the other hand, sparse detection methods focus on identifying and reducing non-informative or redundant features to simplify models and improve performance. </a:t>
            </a:r>
          </a:p>
          <a:p>
            <a:r>
              <a:rPr lang="en-US" dirty="0"/>
              <a:t> Both techniques play important roles in data preprocessing and feature engineering to ensure the quality, efficiency, and interpretability of machine learning systems</a:t>
            </a:r>
          </a:p>
        </p:txBody>
      </p:sp>
      <p:sp>
        <p:nvSpPr>
          <p:cNvPr id="4" name="Footer Placeholder 3">
            <a:extLst>
              <a:ext uri="{FF2B5EF4-FFF2-40B4-BE49-F238E27FC236}">
                <a16:creationId xmlns:a16="http://schemas.microsoft.com/office/drawing/2014/main" id="{FAAEBA16-4C05-DE47-2B27-EF00791A67AE}"/>
              </a:ext>
            </a:extLst>
          </p:cNvPr>
          <p:cNvSpPr>
            <a:spLocks noGrp="1"/>
          </p:cNvSpPr>
          <p:nvPr>
            <p:ph type="ftr" sz="quarter" idx="11"/>
          </p:nvPr>
        </p:nvSpPr>
        <p:spPr/>
        <p:txBody>
          <a:bodyPr/>
          <a:lstStyle/>
          <a:p>
            <a:r>
              <a:rPr lang="en-US"/>
              <a:t>© Copyright Omar Altrad, PhD, PMP, P.Eng</a:t>
            </a:r>
          </a:p>
        </p:txBody>
      </p:sp>
    </p:spTree>
    <p:extLst>
      <p:ext uri="{BB962C8B-B14F-4D97-AF65-F5344CB8AC3E}">
        <p14:creationId xmlns:p14="http://schemas.microsoft.com/office/powerpoint/2010/main" val="41463301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Normal Detection Methods: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3" name="Rectangle 12">
            <a:extLst>
              <a:ext uri="{FF2B5EF4-FFF2-40B4-BE49-F238E27FC236}">
                <a16:creationId xmlns:a16="http://schemas.microsoft.com/office/drawing/2014/main" id="{31D2BC88-1635-F520-0931-06000BDB58D6}"/>
              </a:ext>
            </a:extLst>
          </p:cNvPr>
          <p:cNvSpPr/>
          <p:nvPr/>
        </p:nvSpPr>
        <p:spPr>
          <a:xfrm>
            <a:off x="1287602" y="1377642"/>
            <a:ext cx="9656015" cy="436167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Normal detection methods are employed to identify and handle abnormal or outlier data points in a dataset.</a:t>
            </a:r>
          </a:p>
          <a:p>
            <a:pPr marL="285750" indent="-285750">
              <a:buFont typeface="Arial" panose="020B0604020202020204" pitchFamily="34" charset="0"/>
              <a:buChar char="•"/>
            </a:pPr>
            <a:r>
              <a:rPr lang="en-US" sz="2000" dirty="0">
                <a:solidFill>
                  <a:schemeClr val="tx1"/>
                </a:solidFill>
              </a:rPr>
              <a:t>Outliers are data points that significantly deviate from the typical patterns or distribution of most of the data.</a:t>
            </a:r>
          </a:p>
          <a:p>
            <a:pPr marL="285750" indent="-285750">
              <a:buFont typeface="Arial" panose="020B0604020202020204" pitchFamily="34" charset="0"/>
              <a:buChar char="•"/>
            </a:pPr>
            <a:r>
              <a:rPr lang="en-US" sz="2000" dirty="0">
                <a:solidFill>
                  <a:schemeClr val="tx1"/>
                </a:solidFill>
              </a:rPr>
              <a:t>Normal detection techniques help to identify these outliers, which may be due to errors, noise, or genuinely rare events.</a:t>
            </a:r>
          </a:p>
          <a:p>
            <a:pPr marL="285750" indent="-285750">
              <a:buFont typeface="Arial" panose="020B0604020202020204" pitchFamily="34" charset="0"/>
              <a:buChar char="•"/>
            </a:pPr>
            <a:r>
              <a:rPr lang="en-US" sz="2000" dirty="0">
                <a:solidFill>
                  <a:schemeClr val="tx1"/>
                </a:solidFill>
              </a:rPr>
              <a:t>Detecting and addressing outliers is crucial for ensuring the quality and reliability of machine learning models.</a:t>
            </a:r>
          </a:p>
          <a:p>
            <a:pPr marL="285750" indent="-285750">
              <a:buFont typeface="Arial" panose="020B0604020202020204" pitchFamily="34" charset="0"/>
              <a:buChar char="•"/>
            </a:pPr>
            <a:r>
              <a:rPr lang="en-US" sz="2000" dirty="0">
                <a:solidFill>
                  <a:schemeClr val="tx1"/>
                </a:solidFill>
              </a:rPr>
              <a:t>Various techniques can be used for outlier detection, including </a:t>
            </a:r>
            <a:r>
              <a:rPr lang="en-US" sz="2000" b="1" dirty="0">
                <a:solidFill>
                  <a:schemeClr val="tx1"/>
                </a:solidFill>
              </a:rPr>
              <a:t>statistical methods</a:t>
            </a:r>
            <a:r>
              <a:rPr lang="en-US" sz="2000" dirty="0">
                <a:solidFill>
                  <a:schemeClr val="tx1"/>
                </a:solidFill>
              </a:rPr>
              <a:t> (e.g., z-score, modified z-score), </a:t>
            </a:r>
            <a:r>
              <a:rPr lang="en-US" sz="2000" b="1" dirty="0">
                <a:solidFill>
                  <a:schemeClr val="tx1"/>
                </a:solidFill>
              </a:rPr>
              <a:t>clustering-based approaches </a:t>
            </a:r>
            <a:r>
              <a:rPr lang="en-US" sz="2000" dirty="0">
                <a:solidFill>
                  <a:schemeClr val="tx1"/>
                </a:solidFill>
              </a:rPr>
              <a:t>(e.g., DBSCAN), and </a:t>
            </a:r>
            <a:r>
              <a:rPr lang="en-US" sz="2000" b="1" dirty="0">
                <a:solidFill>
                  <a:schemeClr val="tx1"/>
                </a:solidFill>
              </a:rPr>
              <a:t>distance-based methods </a:t>
            </a:r>
            <a:r>
              <a:rPr lang="en-US" sz="2000" dirty="0">
                <a:solidFill>
                  <a:schemeClr val="tx1"/>
                </a:solidFill>
              </a:rPr>
              <a:t>(e.g., </a:t>
            </a:r>
            <a:r>
              <a:rPr lang="en-US" sz="2000" dirty="0" err="1">
                <a:solidFill>
                  <a:schemeClr val="tx1"/>
                </a:solidFill>
              </a:rPr>
              <a:t>Mahalanobis</a:t>
            </a:r>
            <a:r>
              <a:rPr lang="en-US" sz="2000" dirty="0">
                <a:solidFill>
                  <a:schemeClr val="tx1"/>
                </a:solidFill>
              </a:rPr>
              <a:t> distance).</a:t>
            </a:r>
          </a:p>
          <a:p>
            <a:pPr marL="285750" indent="-285750">
              <a:buFont typeface="Arial" panose="020B0604020202020204" pitchFamily="34" charset="0"/>
              <a:buChar char="•"/>
            </a:pPr>
            <a:r>
              <a:rPr lang="en-US" sz="2000" dirty="0">
                <a:solidFill>
                  <a:schemeClr val="tx1"/>
                </a:solidFill>
              </a:rPr>
              <a:t>Once outliers are identified, they can be treated in different ways, such as removing them from the dataset, transforming them, or assigning them special treatment during modeling.</a:t>
            </a:r>
          </a:p>
        </p:txBody>
      </p:sp>
    </p:spTree>
    <p:extLst>
      <p:ext uri="{BB962C8B-B14F-4D97-AF65-F5344CB8AC3E}">
        <p14:creationId xmlns:p14="http://schemas.microsoft.com/office/powerpoint/2010/main" val="17289984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Sparse Detection Methods: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3" name="Rectangle 12">
            <a:extLst>
              <a:ext uri="{FF2B5EF4-FFF2-40B4-BE49-F238E27FC236}">
                <a16:creationId xmlns:a16="http://schemas.microsoft.com/office/drawing/2014/main" id="{31D2BC88-1635-F520-0931-06000BDB58D6}"/>
              </a:ext>
            </a:extLst>
          </p:cNvPr>
          <p:cNvSpPr/>
          <p:nvPr/>
        </p:nvSpPr>
        <p:spPr>
          <a:xfrm>
            <a:off x="1287602" y="1377642"/>
            <a:ext cx="9656015" cy="4478409"/>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dirty="0">
                <a:solidFill>
                  <a:schemeClr val="tx1"/>
                </a:solidFill>
              </a:rPr>
              <a:t>Sparse detection methods are used when dealing with high-dimensional datasets where most of the features have little or no effect on the target variable.</a:t>
            </a:r>
          </a:p>
          <a:p>
            <a:pPr marL="285750" indent="-285750">
              <a:buFont typeface="Arial" panose="020B0604020202020204" pitchFamily="34" charset="0"/>
              <a:buChar char="•"/>
            </a:pPr>
            <a:r>
              <a:rPr lang="en-US" sz="2000" dirty="0">
                <a:solidFill>
                  <a:schemeClr val="tx1"/>
                </a:solidFill>
              </a:rPr>
              <a:t>Sparse data refers to data where only a small subset of features have non-zero values, while the majority of features are zero or close to zero.</a:t>
            </a:r>
          </a:p>
          <a:p>
            <a:pPr marL="285750" indent="-285750">
              <a:buFont typeface="Arial" panose="020B0604020202020204" pitchFamily="34" charset="0"/>
              <a:buChar char="•"/>
            </a:pPr>
            <a:r>
              <a:rPr lang="en-US" sz="2000" dirty="0">
                <a:solidFill>
                  <a:schemeClr val="tx1"/>
                </a:solidFill>
              </a:rPr>
              <a:t>In machine learning, sparse detection methods help identify and handle these non-informative or redundant features to improve model efficiency and interpretability.</a:t>
            </a:r>
          </a:p>
          <a:p>
            <a:pPr marL="285750" indent="-285750">
              <a:buFont typeface="Arial" panose="020B0604020202020204" pitchFamily="34" charset="0"/>
              <a:buChar char="•"/>
            </a:pPr>
            <a:r>
              <a:rPr lang="en-US" sz="2000" dirty="0">
                <a:solidFill>
                  <a:schemeClr val="tx1"/>
                </a:solidFill>
              </a:rPr>
              <a:t>By removing or reducing the impact of unimportant features, sparse detection methods can simplify the model and enhance its generalization performance.</a:t>
            </a:r>
          </a:p>
          <a:p>
            <a:pPr marL="285750" indent="-285750">
              <a:buFont typeface="Arial" panose="020B0604020202020204" pitchFamily="34" charset="0"/>
              <a:buChar char="•"/>
            </a:pPr>
            <a:r>
              <a:rPr lang="en-US" sz="2000" dirty="0">
                <a:solidFill>
                  <a:schemeClr val="tx1"/>
                </a:solidFill>
              </a:rPr>
              <a:t>Techniques such as </a:t>
            </a:r>
            <a:r>
              <a:rPr lang="en-US" sz="2000" b="1" dirty="0">
                <a:solidFill>
                  <a:schemeClr val="tx1"/>
                </a:solidFill>
              </a:rPr>
              <a:t>L1 regularization </a:t>
            </a:r>
            <a:r>
              <a:rPr lang="en-US" sz="2000" dirty="0">
                <a:solidFill>
                  <a:schemeClr val="tx1"/>
                </a:solidFill>
              </a:rPr>
              <a:t>(Lasso), </a:t>
            </a:r>
            <a:r>
              <a:rPr lang="en-US" sz="2000" b="1" dirty="0">
                <a:solidFill>
                  <a:schemeClr val="tx1"/>
                </a:solidFill>
              </a:rPr>
              <a:t>feature selection algorithms </a:t>
            </a:r>
            <a:r>
              <a:rPr lang="en-US" sz="2000" dirty="0">
                <a:solidFill>
                  <a:schemeClr val="tx1"/>
                </a:solidFill>
              </a:rPr>
              <a:t>(e.g., Recursive Feature Elimination), and </a:t>
            </a:r>
            <a:r>
              <a:rPr lang="en-US" sz="2000" b="1" dirty="0">
                <a:solidFill>
                  <a:schemeClr val="tx1"/>
                </a:solidFill>
              </a:rPr>
              <a:t>dimensionality reduction methods </a:t>
            </a:r>
            <a:r>
              <a:rPr lang="en-US" sz="2000" dirty="0">
                <a:solidFill>
                  <a:schemeClr val="tx1"/>
                </a:solidFill>
              </a:rPr>
              <a:t>(e.g., PCA, t-SNE) are commonly used for sparse detection.</a:t>
            </a:r>
          </a:p>
          <a:p>
            <a:pPr marL="285750" indent="-285750">
              <a:buFont typeface="Arial" panose="020B0604020202020204" pitchFamily="34" charset="0"/>
              <a:buChar char="•"/>
            </a:pPr>
            <a:r>
              <a:rPr lang="en-US" sz="2000" dirty="0">
                <a:solidFill>
                  <a:schemeClr val="tx1"/>
                </a:solidFill>
              </a:rPr>
              <a:t>Sparse detection is especially relevant in domains with high-dimensional data, such as text mining, bioinformatics, and image analysis.</a:t>
            </a:r>
          </a:p>
        </p:txBody>
      </p:sp>
    </p:spTree>
    <p:extLst>
      <p:ext uri="{BB962C8B-B14F-4D97-AF65-F5344CB8AC3E}">
        <p14:creationId xmlns:p14="http://schemas.microsoft.com/office/powerpoint/2010/main" val="2842407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4147B4-5C3E-395C-F6B7-8C568EB629F8}"/>
              </a:ext>
            </a:extLst>
          </p:cNvPr>
          <p:cNvSpPr>
            <a:spLocks noGrp="1"/>
          </p:cNvSpPr>
          <p:nvPr>
            <p:ph type="title"/>
          </p:nvPr>
        </p:nvSpPr>
        <p:spPr/>
        <p:txBody>
          <a:bodyPr>
            <a:noAutofit/>
          </a:bodyPr>
          <a:lstStyle/>
          <a:p>
            <a:r>
              <a:rPr lang="en-US" sz="3200" dirty="0"/>
              <a:t>Comparison:</a:t>
            </a:r>
            <a:endParaRPr lang="en-CA" sz="3200" dirty="0"/>
          </a:p>
        </p:txBody>
      </p:sp>
      <p:sp>
        <p:nvSpPr>
          <p:cNvPr id="4" name="Footer Placeholder 3">
            <a:extLst>
              <a:ext uri="{FF2B5EF4-FFF2-40B4-BE49-F238E27FC236}">
                <a16:creationId xmlns:a16="http://schemas.microsoft.com/office/drawing/2014/main" id="{EDCE63A5-27A6-7E49-2DFB-EF1926E657D0}"/>
              </a:ext>
            </a:extLst>
          </p:cNvPr>
          <p:cNvSpPr>
            <a:spLocks noGrp="1"/>
          </p:cNvSpPr>
          <p:nvPr>
            <p:ph type="ftr" sz="quarter" idx="11"/>
          </p:nvPr>
        </p:nvSpPr>
        <p:spPr/>
        <p:txBody>
          <a:bodyPr/>
          <a:lstStyle/>
          <a:p>
            <a:r>
              <a:rPr lang="en-US"/>
              <a:t>© Copyright Omar Altrad, PhD, PMP, P.Eng</a:t>
            </a:r>
          </a:p>
        </p:txBody>
      </p:sp>
      <p:graphicFrame>
        <p:nvGraphicFramePr>
          <p:cNvPr id="7" name="Table 6">
            <a:extLst>
              <a:ext uri="{FF2B5EF4-FFF2-40B4-BE49-F238E27FC236}">
                <a16:creationId xmlns:a16="http://schemas.microsoft.com/office/drawing/2014/main" id="{DDFFA070-9B6D-BED3-3091-F501C9FADD48}"/>
              </a:ext>
            </a:extLst>
          </p:cNvPr>
          <p:cNvGraphicFramePr>
            <a:graphicFrameLocks noGrp="1"/>
          </p:cNvGraphicFramePr>
          <p:nvPr>
            <p:extLst>
              <p:ext uri="{D42A27DB-BD31-4B8C-83A1-F6EECF244321}">
                <p14:modId xmlns:p14="http://schemas.microsoft.com/office/powerpoint/2010/main" val="1587505681"/>
              </p:ext>
            </p:extLst>
          </p:nvPr>
        </p:nvGraphicFramePr>
        <p:xfrm>
          <a:off x="1066800" y="1565089"/>
          <a:ext cx="10058400" cy="2286000"/>
        </p:xfrm>
        <a:graphic>
          <a:graphicData uri="http://schemas.openxmlformats.org/drawingml/2006/table">
            <a:tbl>
              <a:tblPr/>
              <a:tblGrid>
                <a:gridCol w="2201694">
                  <a:extLst>
                    <a:ext uri="{9D8B030D-6E8A-4147-A177-3AD203B41FA5}">
                      <a16:colId xmlns:a16="http://schemas.microsoft.com/office/drawing/2014/main" val="1155568854"/>
                    </a:ext>
                  </a:extLst>
                </a:gridCol>
                <a:gridCol w="3745149">
                  <a:extLst>
                    <a:ext uri="{9D8B030D-6E8A-4147-A177-3AD203B41FA5}">
                      <a16:colId xmlns:a16="http://schemas.microsoft.com/office/drawing/2014/main" val="2850948549"/>
                    </a:ext>
                  </a:extLst>
                </a:gridCol>
                <a:gridCol w="4111557">
                  <a:extLst>
                    <a:ext uri="{9D8B030D-6E8A-4147-A177-3AD203B41FA5}">
                      <a16:colId xmlns:a16="http://schemas.microsoft.com/office/drawing/2014/main" val="2182480181"/>
                    </a:ext>
                  </a:extLst>
                </a:gridCol>
              </a:tblGrid>
              <a:tr h="0">
                <a:tc>
                  <a:txBody>
                    <a:bodyPr/>
                    <a:lstStyle/>
                    <a:p>
                      <a:r>
                        <a:rPr lang="en-CA" b="1" dirty="0"/>
                        <a:t>Method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b="1" dirty="0"/>
                        <a:t>Approach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tc>
                  <a:txBody>
                    <a:bodyPr/>
                    <a:lstStyle/>
                    <a:p>
                      <a:r>
                        <a:rPr lang="en-CA" b="1" dirty="0"/>
                        <a:t>Application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C8444"/>
                    </a:solidFill>
                  </a:tcPr>
                </a:tc>
                <a:extLst>
                  <a:ext uri="{0D108BD9-81ED-4DB2-BD59-A6C34878D82A}">
                    <a16:rowId xmlns:a16="http://schemas.microsoft.com/office/drawing/2014/main" val="741022475"/>
                  </a:ext>
                </a:extLst>
              </a:tr>
              <a:tr h="0">
                <a:tc>
                  <a:txBody>
                    <a:bodyPr/>
                    <a:lstStyle/>
                    <a:p>
                      <a:r>
                        <a:rPr lang="en-CA" dirty="0"/>
                        <a:t>Kernel PCA Anomaly Detection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Non-linear dimensionality reduction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t>Anomaly detection in high-dimensional non-linear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18764088"/>
                  </a:ext>
                </a:extLst>
              </a:tr>
              <a:tr h="0">
                <a:tc>
                  <a:txBody>
                    <a:bodyPr/>
                    <a:lstStyle/>
                    <a:p>
                      <a:r>
                        <a:rPr lang="en-CA"/>
                        <a:t>Normal Detection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dirty="0"/>
                        <a:t>Statistical or distance-based techniques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Identification and handling of abnormal or outlier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5586399"/>
                  </a:ext>
                </a:extLst>
              </a:tr>
              <a:tr h="0">
                <a:tc>
                  <a:txBody>
                    <a:bodyPr/>
                    <a:lstStyle/>
                    <a:p>
                      <a:r>
                        <a:rPr lang="en-CA" dirty="0"/>
                        <a:t>Sparse Detection Methods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CA"/>
                        <a:t>Feature selection or regularization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Identification and handling of non-informative or sparse data</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1468877"/>
                  </a:ext>
                </a:extLst>
              </a:tr>
            </a:tbl>
          </a:graphicData>
        </a:graphic>
      </p:graphicFrame>
    </p:spTree>
    <p:extLst>
      <p:ext uri="{BB962C8B-B14F-4D97-AF65-F5344CB8AC3E}">
        <p14:creationId xmlns:p14="http://schemas.microsoft.com/office/powerpoint/2010/main" val="2306204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4F6EA-F45F-E482-EB00-1FAB2D67DA80}"/>
              </a:ext>
            </a:extLst>
          </p:cNvPr>
          <p:cNvSpPr>
            <a:spLocks noGrp="1"/>
          </p:cNvSpPr>
          <p:nvPr>
            <p:ph type="title"/>
          </p:nvPr>
        </p:nvSpPr>
        <p:spPr/>
        <p:txBody>
          <a:bodyPr>
            <a:noAutofit/>
          </a:bodyPr>
          <a:lstStyle/>
          <a:p>
            <a:r>
              <a:rPr lang="en-US" sz="3200" dirty="0"/>
              <a:t>Anomaly detection algorithms:</a:t>
            </a:r>
            <a:endParaRPr lang="en-CA" sz="3200" dirty="0"/>
          </a:p>
        </p:txBody>
      </p:sp>
      <p:sp>
        <p:nvSpPr>
          <p:cNvPr id="4" name="Footer Placeholder 3">
            <a:extLst>
              <a:ext uri="{FF2B5EF4-FFF2-40B4-BE49-F238E27FC236}">
                <a16:creationId xmlns:a16="http://schemas.microsoft.com/office/drawing/2014/main" id="{696F3784-6EFC-D9A0-5D12-9D140BD91608}"/>
              </a:ext>
            </a:extLst>
          </p:cNvPr>
          <p:cNvSpPr>
            <a:spLocks noGrp="1"/>
          </p:cNvSpPr>
          <p:nvPr>
            <p:ph type="ftr" sz="quarter" idx="11"/>
          </p:nvPr>
        </p:nvSpPr>
        <p:spPr/>
        <p:txBody>
          <a:bodyPr/>
          <a:lstStyle/>
          <a:p>
            <a:r>
              <a:rPr lang="en-US"/>
              <a:t>© Copyright Omar Altrad, PhD, PMP, P.Eng</a:t>
            </a:r>
          </a:p>
        </p:txBody>
      </p:sp>
      <p:sp>
        <p:nvSpPr>
          <p:cNvPr id="10" name="Rectangle: Rounded Corners 9">
            <a:extLst>
              <a:ext uri="{FF2B5EF4-FFF2-40B4-BE49-F238E27FC236}">
                <a16:creationId xmlns:a16="http://schemas.microsoft.com/office/drawing/2014/main" id="{55F414A1-E11C-814C-9575-34D23C9EA246}"/>
              </a:ext>
            </a:extLst>
          </p:cNvPr>
          <p:cNvSpPr/>
          <p:nvPr/>
        </p:nvSpPr>
        <p:spPr>
          <a:xfrm>
            <a:off x="1550613" y="1332838"/>
            <a:ext cx="9151734" cy="1283112"/>
          </a:xfrm>
          <a:prstGeom prst="roundRect">
            <a:avLst/>
          </a:prstGeom>
          <a:solidFill>
            <a:srgbClr val="4C8444"/>
          </a:solidFill>
        </p:spPr>
        <p:style>
          <a:lnRef idx="3">
            <a:schemeClr val="lt1"/>
          </a:lnRef>
          <a:fillRef idx="1">
            <a:schemeClr val="accent6"/>
          </a:fillRef>
          <a:effectRef idx="1">
            <a:schemeClr val="accent6"/>
          </a:effectRef>
          <a:fontRef idx="minor">
            <a:schemeClr val="lt1"/>
          </a:fontRef>
        </p:style>
        <p:txBody>
          <a:bodyPr rtlCol="0" anchor="ctr"/>
          <a:lstStyle/>
          <a:p>
            <a:pPr algn="ctr"/>
            <a:r>
              <a:rPr lang="en-US" sz="2400" b="1" dirty="0">
                <a:solidFill>
                  <a:schemeClr val="bg1"/>
                </a:solidFill>
              </a:rPr>
              <a:t>Kernel PCA Anomaly Detection:</a:t>
            </a:r>
            <a:endParaRPr lang="en-CA" sz="2400" b="1" dirty="0">
              <a:solidFill>
                <a:schemeClr val="bg1"/>
              </a:solidFill>
            </a:endParaRPr>
          </a:p>
        </p:txBody>
      </p:sp>
      <p:sp>
        <p:nvSpPr>
          <p:cNvPr id="13" name="Rectangle 12">
            <a:extLst>
              <a:ext uri="{FF2B5EF4-FFF2-40B4-BE49-F238E27FC236}">
                <a16:creationId xmlns:a16="http://schemas.microsoft.com/office/drawing/2014/main" id="{31D2BC88-1635-F520-0931-06000BDB58D6}"/>
              </a:ext>
            </a:extLst>
          </p:cNvPr>
          <p:cNvSpPr/>
          <p:nvPr/>
        </p:nvSpPr>
        <p:spPr>
          <a:xfrm>
            <a:off x="2085634" y="2734099"/>
            <a:ext cx="8225375" cy="324841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sz="2000" b="1" dirty="0">
                <a:solidFill>
                  <a:schemeClr val="tx1"/>
                </a:solidFill>
              </a:rPr>
              <a:t>Approach:</a:t>
            </a:r>
            <a:r>
              <a:rPr lang="en-US" sz="2000" dirty="0">
                <a:solidFill>
                  <a:schemeClr val="tx1"/>
                </a:solidFill>
              </a:rPr>
              <a:t> Kernel PCA is a non-linear dimensionality reduction technique that maps data into a higher-dimensional feature space using a kernel function. It captures non-linear relationships in the data and extracts principal components.</a:t>
            </a:r>
          </a:p>
          <a:p>
            <a:pPr marL="285750" indent="-285750">
              <a:buFont typeface="Arial" panose="020B0604020202020204" pitchFamily="34" charset="0"/>
              <a:buChar char="•"/>
            </a:pPr>
            <a:r>
              <a:rPr lang="en-US" sz="2000" b="1" dirty="0">
                <a:solidFill>
                  <a:schemeClr val="tx1"/>
                </a:solidFill>
              </a:rPr>
              <a:t>Application:</a:t>
            </a:r>
            <a:r>
              <a:rPr lang="en-US" sz="2000" dirty="0">
                <a:solidFill>
                  <a:schemeClr val="tx1"/>
                </a:solidFill>
              </a:rPr>
              <a:t> Kernel PCA is used for anomaly detection in datasets with non-linear structures. It helps identify anomalous patterns or outliers that deviate from the majority of the data. It can be applied in various domains such as fraud detection, fault diagnosis, and network intrusion detection.</a:t>
            </a:r>
          </a:p>
        </p:txBody>
      </p:sp>
    </p:spTree>
    <p:extLst>
      <p:ext uri="{BB962C8B-B14F-4D97-AF65-F5344CB8AC3E}">
        <p14:creationId xmlns:p14="http://schemas.microsoft.com/office/powerpoint/2010/main" val="1403494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0-#ppt_w/2"/>
                                          </p:val>
                                        </p:tav>
                                        <p:tav tm="100000">
                                          <p:val>
                                            <p:strVal val="#ppt_x"/>
                                          </p:val>
                                        </p:tav>
                                      </p:tavLst>
                                    </p:anim>
                                    <p:anim calcmode="lin" valueType="num">
                                      <p:cBhvr additive="base">
                                        <p:cTn id="8"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additive="base">
                                        <p:cTn id="13" dur="500" fill="hold"/>
                                        <p:tgtEl>
                                          <p:spTgt spid="13"/>
                                        </p:tgtEl>
                                        <p:attrNameLst>
                                          <p:attrName>ppt_x</p:attrName>
                                        </p:attrNameLst>
                                      </p:cBhvr>
                                      <p:tavLst>
                                        <p:tav tm="0">
                                          <p:val>
                                            <p:strVal val="0-#ppt_w/2"/>
                                          </p:val>
                                        </p:tav>
                                        <p:tav tm="100000">
                                          <p:val>
                                            <p:strVal val="#ppt_x"/>
                                          </p:val>
                                        </p:tav>
                                      </p:tavLst>
                                    </p:anim>
                                    <p:anim calcmode="lin" valueType="num">
                                      <p:cBhvr additive="base">
                                        <p:cTn id="14" dur="500" fill="hold"/>
                                        <p:tgtEl>
                                          <p:spTgt spid="1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animBg="1"/>
    </p:bldLst>
  </p:timing>
</p:sld>
</file>

<file path=ppt/theme/theme1.xml><?xml version="1.0" encoding="utf-8"?>
<a:theme xmlns:a="http://schemas.openxmlformats.org/drawingml/2006/main" name="Theme2">
  <a:themeElements>
    <a:clrScheme name="Custom 15">
      <a:dk1>
        <a:srgbClr val="080808"/>
      </a:dk1>
      <a:lt1>
        <a:sysClr val="window" lastClr="FFFFFF"/>
      </a:lt1>
      <a:dk2>
        <a:srgbClr val="080808"/>
      </a:dk2>
      <a:lt2>
        <a:srgbClr val="BFBFBF"/>
      </a:lt2>
      <a:accent1>
        <a:srgbClr val="2F2F2F"/>
      </a:accent1>
      <a:accent2>
        <a:srgbClr val="DA291C"/>
      </a:accent2>
      <a:accent3>
        <a:srgbClr val="865640"/>
      </a:accent3>
      <a:accent4>
        <a:srgbClr val="9B8357"/>
      </a:accent4>
      <a:accent5>
        <a:srgbClr val="C2BC80"/>
      </a:accent5>
      <a:accent6>
        <a:srgbClr val="94A088"/>
      </a:accent6>
      <a:hlink>
        <a:srgbClr val="2998E3"/>
      </a:hlink>
      <a:folHlink>
        <a:srgbClr val="1773B1"/>
      </a:folHlink>
    </a:clrScheme>
    <a:fontScheme name="Lato">
      <a:majorFont>
        <a:latin typeface="Lato"/>
        <a:ea typeface=""/>
        <a:cs typeface=""/>
      </a:majorFont>
      <a:minorFont>
        <a:latin typeface="Arial"/>
        <a:ea typeface=""/>
        <a:cs typeface=""/>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2" id="{73B7F08F-E043-44AC-B201-10F61D404D20}" vid="{99CDD893-7676-4F1E-856F-52AB0541606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D21CBBCDDCC1048AD1D90687795FA6F" ma:contentTypeVersion="3" ma:contentTypeDescription="Create a new document." ma:contentTypeScope="" ma:versionID="658d5d9c526a0b8047ac180152cbc2cc">
  <xsd:schema xmlns:xsd="http://www.w3.org/2001/XMLSchema" xmlns:xs="http://www.w3.org/2001/XMLSchema" xmlns:p="http://schemas.microsoft.com/office/2006/metadata/properties" xmlns:ns2="beaa9621-5f50-4ca0-a28f-59c6e62b4aa4" targetNamespace="http://schemas.microsoft.com/office/2006/metadata/properties" ma:root="true" ma:fieldsID="bc4a64d91878c84784db8aed4cf4bf8e" ns2:_="">
    <xsd:import namespace="beaa9621-5f50-4ca0-a28f-59c6e62b4aa4"/>
    <xsd:element name="properties">
      <xsd:complexType>
        <xsd:sequence>
          <xsd:element name="documentManagement">
            <xsd:complexType>
              <xsd:all>
                <xsd:element ref="ns2:MediaServiceMetadata" minOccurs="0"/>
                <xsd:element ref="ns2:MediaServiceFastMetadata"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aa9621-5f50-4ca0-a28f-59c6e62b4a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D014D39-80AD-4E05-A5A1-E01E356EAFE4}"/>
</file>

<file path=customXml/itemProps2.xml><?xml version="1.0" encoding="utf-8"?>
<ds:datastoreItem xmlns:ds="http://schemas.openxmlformats.org/officeDocument/2006/customXml" ds:itemID="{C6832FF0-5EE6-466A-9C49-E8315D2F7713}"/>
</file>

<file path=customXml/itemProps3.xml><?xml version="1.0" encoding="utf-8"?>
<ds:datastoreItem xmlns:ds="http://schemas.openxmlformats.org/officeDocument/2006/customXml" ds:itemID="{371C56FA-E4AC-401D-AE1C-4BE34A9AA9CB}"/>
</file>

<file path=docProps/app.xml><?xml version="1.0" encoding="utf-8"?>
<Properties xmlns="http://schemas.openxmlformats.org/officeDocument/2006/extended-properties" xmlns:vt="http://schemas.openxmlformats.org/officeDocument/2006/docPropsVTypes">
  <TotalTime>11643</TotalTime>
  <Words>1568</Words>
  <Application>Microsoft Office PowerPoint</Application>
  <PresentationFormat>Widescreen</PresentationFormat>
  <Paragraphs>134</Paragraphs>
  <Slides>16</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Lato</vt:lpstr>
      <vt:lpstr>Wingdings</vt:lpstr>
      <vt:lpstr>Theme2</vt:lpstr>
      <vt:lpstr>PowerPoint Presentation</vt:lpstr>
      <vt:lpstr>PowerPoint Presentation</vt:lpstr>
      <vt:lpstr>Intended Learning Objectives:</vt:lpstr>
      <vt:lpstr>Introduction to anomaly detection </vt:lpstr>
      <vt:lpstr>Normal detection vs sparse detection </vt:lpstr>
      <vt:lpstr>Normal Detection Methods:</vt:lpstr>
      <vt:lpstr>Sparse Detection Methods:</vt:lpstr>
      <vt:lpstr>Comparison:</vt:lpstr>
      <vt:lpstr>Anomaly detection algorithms:</vt:lpstr>
      <vt:lpstr>Anomaly detection algorithms:</vt:lpstr>
      <vt:lpstr>Non-linear dimensionality reduction algorithms:</vt:lpstr>
      <vt:lpstr>Applied Example: </vt:lpstr>
      <vt:lpstr>Applied Example: </vt:lpstr>
      <vt:lpstr>Applied Example: </vt:lpstr>
      <vt:lpstr>Applied Example: </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Spring 2021</dc:title>
  <dc:creator>Omar Altrad</dc:creator>
  <cp:lastModifiedBy>Omar Al-Trad</cp:lastModifiedBy>
  <cp:revision>557</cp:revision>
  <dcterms:created xsi:type="dcterms:W3CDTF">2020-12-31T11:30:57Z</dcterms:created>
  <dcterms:modified xsi:type="dcterms:W3CDTF">2023-07-02T06:45:34Z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0x0101002D21CBBCDDCC1048AD1D90687795FA6F</vt:lpwstr>
  </property>
</Properties>
</file>