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8"/>
  </p:notesMasterIdLst>
  <p:handoutMasterIdLst>
    <p:handoutMasterId r:id="rId19"/>
  </p:handoutMasterIdLst>
  <p:sldIdLst>
    <p:sldId id="1869" r:id="rId2"/>
    <p:sldId id="1817" r:id="rId3"/>
    <p:sldId id="1829" r:id="rId4"/>
    <p:sldId id="1830" r:id="rId5"/>
    <p:sldId id="1860" r:id="rId6"/>
    <p:sldId id="1883" r:id="rId7"/>
    <p:sldId id="1881" r:id="rId8"/>
    <p:sldId id="1884" r:id="rId9"/>
    <p:sldId id="1877" r:id="rId10"/>
    <p:sldId id="1878" r:id="rId11"/>
    <p:sldId id="1887" r:id="rId12"/>
    <p:sldId id="1873" r:id="rId13"/>
    <p:sldId id="1874" r:id="rId14"/>
    <p:sldId id="1875" r:id="rId15"/>
    <p:sldId id="1886" r:id="rId16"/>
    <p:sldId id="185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444"/>
    <a:srgbClr val="FFFFB9"/>
    <a:srgbClr val="007033"/>
    <a:srgbClr val="0099FF"/>
    <a:srgbClr val="00CCFF"/>
    <a:srgbClr val="66CCFF"/>
    <a:srgbClr val="33CCFF"/>
    <a:srgbClr val="00823B"/>
    <a:srgbClr val="13D8E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2252" autoAdjust="0"/>
  </p:normalViewPr>
  <p:slideViewPr>
    <p:cSldViewPr snapToGrid="0">
      <p:cViewPr varScale="1">
        <p:scale>
          <a:sx n="98" d="100"/>
          <a:sy n="98" d="100"/>
        </p:scale>
        <p:origin x="948" y="9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BB80F1-04ED-45C4-88E4-F4899092F8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216DF5E7-2747-4AEE-8F1B-5E67A48068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E1E913-DCAF-4FD8-9E73-B3F9496B80E2}" type="datetimeFigureOut">
              <a:rPr lang="en-CA" smtClean="0"/>
              <a:t>2023-07-02</a:t>
            </a:fld>
            <a:endParaRPr lang="en-CA"/>
          </a:p>
        </p:txBody>
      </p:sp>
      <p:sp>
        <p:nvSpPr>
          <p:cNvPr id="4" name="Footer Placeholder 3">
            <a:extLst>
              <a:ext uri="{FF2B5EF4-FFF2-40B4-BE49-F238E27FC236}">
                <a16:creationId xmlns:a16="http://schemas.microsoft.com/office/drawing/2014/main" id="{F8681848-4AA4-4011-846C-A6417754B2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0FE3540-0A8B-48E8-9855-7556735303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2C708C-51B6-4BBD-A9C8-4C1269A72B22}" type="slidenum">
              <a:rPr lang="en-CA" smtClean="0"/>
              <a:t>‹#›</a:t>
            </a:fld>
            <a:endParaRPr lang="en-CA"/>
          </a:p>
        </p:txBody>
      </p:sp>
    </p:spTree>
    <p:extLst>
      <p:ext uri="{BB962C8B-B14F-4D97-AF65-F5344CB8AC3E}">
        <p14:creationId xmlns:p14="http://schemas.microsoft.com/office/powerpoint/2010/main" val="1484738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FEBB1-2435-4225-AC47-FA1D45435727}" type="datetimeFigureOut">
              <a:rPr lang="en-CA" smtClean="0"/>
              <a:t>2023-07-02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C129C-346E-4211-BE00-BB343EC5E682}" type="slidenum">
              <a:rPr lang="en-CA" smtClean="0"/>
              <a:t>‹#›</a:t>
            </a:fld>
            <a:endParaRPr lang="en-CA"/>
          </a:p>
        </p:txBody>
      </p:sp>
    </p:spTree>
    <p:extLst>
      <p:ext uri="{BB962C8B-B14F-4D97-AF65-F5344CB8AC3E}">
        <p14:creationId xmlns:p14="http://schemas.microsoft.com/office/powerpoint/2010/main" val="610398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55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4</a:t>
            </a:fld>
            <a:endParaRPr lang="en-CA"/>
          </a:p>
        </p:txBody>
      </p:sp>
    </p:spTree>
    <p:extLst>
      <p:ext uri="{BB962C8B-B14F-4D97-AF65-F5344CB8AC3E}">
        <p14:creationId xmlns:p14="http://schemas.microsoft.com/office/powerpoint/2010/main" val="255741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5</a:t>
            </a:fld>
            <a:endParaRPr lang="en-CA"/>
          </a:p>
        </p:txBody>
      </p:sp>
    </p:spTree>
    <p:extLst>
      <p:ext uri="{BB962C8B-B14F-4D97-AF65-F5344CB8AC3E}">
        <p14:creationId xmlns:p14="http://schemas.microsoft.com/office/powerpoint/2010/main" val="346508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6</a:t>
            </a:fld>
            <a:endParaRPr lang="en-CA"/>
          </a:p>
        </p:txBody>
      </p:sp>
    </p:spTree>
    <p:extLst>
      <p:ext uri="{BB962C8B-B14F-4D97-AF65-F5344CB8AC3E}">
        <p14:creationId xmlns:p14="http://schemas.microsoft.com/office/powerpoint/2010/main" val="384461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8</a:t>
            </a:fld>
            <a:endParaRPr lang="en-CA"/>
          </a:p>
        </p:txBody>
      </p:sp>
    </p:spTree>
    <p:extLst>
      <p:ext uri="{BB962C8B-B14F-4D97-AF65-F5344CB8AC3E}">
        <p14:creationId xmlns:p14="http://schemas.microsoft.com/office/powerpoint/2010/main" val="3465082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9</a:t>
            </a:fld>
            <a:endParaRPr lang="en-CA"/>
          </a:p>
        </p:txBody>
      </p:sp>
    </p:spTree>
    <p:extLst>
      <p:ext uri="{BB962C8B-B14F-4D97-AF65-F5344CB8AC3E}">
        <p14:creationId xmlns:p14="http://schemas.microsoft.com/office/powerpoint/2010/main" val="81522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10</a:t>
            </a:fld>
            <a:endParaRPr lang="en-CA"/>
          </a:p>
        </p:txBody>
      </p:sp>
    </p:spTree>
    <p:extLst>
      <p:ext uri="{BB962C8B-B14F-4D97-AF65-F5344CB8AC3E}">
        <p14:creationId xmlns:p14="http://schemas.microsoft.com/office/powerpoint/2010/main" val="147590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11</a:t>
            </a:fld>
            <a:endParaRPr lang="en-CA"/>
          </a:p>
        </p:txBody>
      </p:sp>
    </p:spTree>
    <p:extLst>
      <p:ext uri="{BB962C8B-B14F-4D97-AF65-F5344CB8AC3E}">
        <p14:creationId xmlns:p14="http://schemas.microsoft.com/office/powerpoint/2010/main" val="2435465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025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83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9542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8" name="Footer Placeholder 3">
            <a:extLst>
              <a:ext uri="{FF2B5EF4-FFF2-40B4-BE49-F238E27FC236}">
                <a16:creationId xmlns:a16="http://schemas.microsoft.com/office/drawing/2014/main" id="{701702BA-89FA-4F45-822F-61373C5CDBDE}"/>
              </a:ext>
            </a:extLst>
          </p:cNvPr>
          <p:cNvSpPr>
            <a:spLocks noGrp="1"/>
          </p:cNvSpPr>
          <p:nvPr>
            <p:ph type="ftr" sz="quarter" idx="11"/>
          </p:nvPr>
        </p:nvSpPr>
        <p:spPr>
          <a:xfrm>
            <a:off x="3686185" y="6459785"/>
            <a:ext cx="4822804" cy="365125"/>
          </a:xfrm>
          <a:prstGeom prst="rect">
            <a:avLst/>
          </a:prstGeom>
        </p:spPr>
        <p:txBody>
          <a:bodyPr/>
          <a:lstStyle/>
          <a:p>
            <a:r>
              <a:rPr lang="en-US"/>
              <a:t>© Copyright Omar Altrad, PhD, PMP, P.Eng</a:t>
            </a:r>
            <a:endParaRPr lang="en-US" dirty="0"/>
          </a:p>
        </p:txBody>
      </p:sp>
      <p:sp>
        <p:nvSpPr>
          <p:cNvPr id="9" name="Slide Number Placeholder 4">
            <a:extLst>
              <a:ext uri="{FF2B5EF4-FFF2-40B4-BE49-F238E27FC236}">
                <a16:creationId xmlns:a16="http://schemas.microsoft.com/office/drawing/2014/main" id="{D42B541B-BACC-44DB-9166-0594EF0B9893}"/>
              </a:ext>
            </a:extLst>
          </p:cNvPr>
          <p:cNvSpPr txBox="1">
            <a:spLocks/>
          </p:cNvSpPr>
          <p:nvPr userDrawn="1"/>
        </p:nvSpPr>
        <p:spPr>
          <a:xfrm>
            <a:off x="10033798" y="6476330"/>
            <a:ext cx="1312025" cy="365125"/>
          </a:xfrm>
          <a:prstGeom prst="rect">
            <a:avLst/>
          </a:prstGeom>
        </p:spPr>
        <p:txBody>
          <a:bodyPr/>
          <a:lstStyle>
            <a:defPPr>
              <a:defRPr lang="en-US"/>
            </a:defPPr>
            <a:lvl1pPr marL="0" algn="l" defTabSz="457200" rtl="0" eaLnBrk="1" latinLnBrk="0" hangingPunct="1">
              <a:defRPr sz="11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282925442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idx="1"/>
          </p:nvPr>
        </p:nvSpPr>
        <p:spPr>
          <a:xfrm>
            <a:off x="1097280" y="1219869"/>
            <a:ext cx="10058400" cy="455157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1750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42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824442"/>
          </a:xfrm>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sz="half" idx="1"/>
          </p:nvPr>
        </p:nvSpPr>
        <p:spPr>
          <a:xfrm>
            <a:off x="1097279" y="1317522"/>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17523"/>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 Copyright Omar Altrad, PhD, PMP, P.Eng</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3046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b="1">
                <a:solidFill>
                  <a:srgbClr val="DA291C"/>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3235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 Copyright Omar Altrad, PhD, PMP, P.Eng</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881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980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Copyright Omar Altrad, PhD, PMP, P.Eng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19971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0290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t> 		</a:t>
            </a:r>
            <a:endParaRPr lang="en-CA"/>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85113"/>
          </a:xfrm>
          <a:prstGeom prst="rect">
            <a:avLst/>
          </a:prstGeom>
        </p:spPr>
        <p:txBody>
          <a:bodyPr vert="horz" lIns="91440" tIns="45720" rIns="91440" bIns="45720" rtlCol="0" anchor="ctr">
            <a:normAutofit/>
          </a:bodyPr>
          <a:lstStyle/>
          <a:p>
            <a:pPr lvl="0">
              <a:lnSpc>
                <a:spcPct val="90000"/>
              </a:lnSpc>
            </a:pPr>
            <a:r>
              <a:rPr lang="en-US"/>
              <a:t>Click to edit Master title style</a:t>
            </a:r>
            <a:endParaRPr lang="en-US" dirty="0"/>
          </a:p>
        </p:txBody>
      </p:sp>
      <p:sp>
        <p:nvSpPr>
          <p:cNvPr id="3" name="Text Placeholder 2"/>
          <p:cNvSpPr>
            <a:spLocks noGrp="1"/>
          </p:cNvSpPr>
          <p:nvPr>
            <p:ph type="body" idx="1"/>
          </p:nvPr>
        </p:nvSpPr>
        <p:spPr>
          <a:xfrm>
            <a:off x="1097280" y="1317523"/>
            <a:ext cx="10058400" cy="455157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none" baseline="0">
                <a:solidFill>
                  <a:srgbClr val="FFFFFF"/>
                </a:solidFill>
              </a:defRPr>
            </a:lvl1pPr>
          </a:lstStyle>
          <a:p>
            <a:r>
              <a:rPr lang="en-US"/>
              <a:t>© Copyright Omar Altrad, PhD, PMP, P.Eng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1193532" y="109875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5976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820" r:id="rId11"/>
  </p:sldLayoutIdLst>
  <p:hf sldNum="0" hdr="0" dt="0"/>
  <p:txStyles>
    <p:titleStyle>
      <a:lvl1pPr algn="l" defTabSz="914400" rtl="0" eaLnBrk="1" latinLnBrk="0" hangingPunct="1">
        <a:lnSpc>
          <a:spcPct val="85000"/>
        </a:lnSpc>
        <a:spcBef>
          <a:spcPct val="0"/>
        </a:spcBef>
        <a:buNone/>
        <a:defRPr lang="en-US" sz="4400" b="1" kern="1200" spc="-50" baseline="0" dirty="0">
          <a:solidFill>
            <a:srgbClr val="C00000"/>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3C4CC6-1D82-4D53-B37A-2179C75DA9E0}"/>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 Copyright Omar Altrad, PhD, PMP, P.Eng</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332D5709-EADF-4D9F-9D67-83AD0B328DEE}"/>
              </a:ext>
            </a:extLst>
          </p:cNvPr>
          <p:cNvSpPr txBox="1"/>
          <p:nvPr/>
        </p:nvSpPr>
        <p:spPr>
          <a:xfrm>
            <a:off x="138545" y="2583335"/>
            <a:ext cx="2327563" cy="167207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45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a:ea typeface="+mn-ea"/>
                <a:cs typeface="+mn-cs"/>
              </a:rPr>
              <a:t>Professor: Omar Altrad, PhD, P.Eng, PMP</a:t>
            </a:r>
            <a:endParaRPr kumimoji="0" lang="en-CA"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3" name="TextBox 12">
            <a:extLst>
              <a:ext uri="{FF2B5EF4-FFF2-40B4-BE49-F238E27FC236}">
                <a16:creationId xmlns:a16="http://schemas.microsoft.com/office/drawing/2014/main" id="{52228F80-3670-4EDB-922C-B83C1A750700}"/>
              </a:ext>
            </a:extLst>
          </p:cNvPr>
          <p:cNvSpPr txBox="1"/>
          <p:nvPr/>
        </p:nvSpPr>
        <p:spPr>
          <a:xfrm>
            <a:off x="4177814" y="440751"/>
            <a:ext cx="5938832" cy="968724"/>
          </a:xfrm>
          <a:prstGeom prst="rect">
            <a:avLst/>
          </a:prstGeom>
        </p:spPr>
        <p:txBody>
          <a:bodyPr>
            <a:normAutofit/>
          </a:bodyPr>
          <a:lstStyle/>
          <a:p>
            <a:pPr marL="0" marR="0" lvl="0" indent="0" algn="ctr" defTabSz="457200" rtl="0" eaLnBrk="1" fontAlgn="auto" latinLnBrk="0" hangingPunct="1">
              <a:lnSpc>
                <a:spcPct val="100000"/>
              </a:lnSpc>
              <a:spcBef>
                <a:spcPts val="0"/>
              </a:spcBef>
              <a:spcAft>
                <a:spcPts val="450"/>
              </a:spcAft>
              <a:buClrTx/>
              <a:buSzTx/>
              <a:buFontTx/>
              <a:buNone/>
              <a:tabLst/>
              <a:defRPr/>
            </a:pPr>
            <a:r>
              <a:rPr kumimoji="0" lang="en-CA" sz="3200" b="1" i="0" u="none" strike="noStrike" kern="1200" cap="none" spc="0" normalizeH="0" baseline="0" noProof="0" dirty="0">
                <a:ln>
                  <a:noFill/>
                </a:ln>
                <a:solidFill>
                  <a:prstClr val="white"/>
                </a:solidFill>
                <a:effectLst/>
                <a:uLnTx/>
                <a:uFillTx/>
                <a:latin typeface="Lato"/>
                <a:ea typeface="+mn-ea"/>
                <a:cs typeface="+mn-cs"/>
              </a:rPr>
              <a:t>Week 5</a:t>
            </a:r>
          </a:p>
          <a:p>
            <a:pPr marL="0" marR="0" lvl="0" indent="0" algn="ctr" defTabSz="457200" rtl="0" eaLnBrk="1" fontAlgn="auto" latinLnBrk="0" hangingPunct="1">
              <a:lnSpc>
                <a:spcPct val="100000"/>
              </a:lnSpc>
              <a:spcBef>
                <a:spcPts val="0"/>
              </a:spcBef>
              <a:spcAft>
                <a:spcPts val="450"/>
              </a:spcAft>
              <a:buClrTx/>
              <a:buSzTx/>
              <a:buFontTx/>
              <a:buNone/>
              <a:tabLst/>
              <a:defRPr/>
            </a:pPr>
            <a:endParaRPr kumimoji="0" lang="en-CA" sz="3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TextBox 6">
            <a:extLst>
              <a:ext uri="{FF2B5EF4-FFF2-40B4-BE49-F238E27FC236}">
                <a16:creationId xmlns:a16="http://schemas.microsoft.com/office/drawing/2014/main" id="{031E7702-F242-4B97-88F4-FDAC07FFB831}"/>
              </a:ext>
            </a:extLst>
          </p:cNvPr>
          <p:cNvSpPr txBox="1"/>
          <p:nvPr/>
        </p:nvSpPr>
        <p:spPr>
          <a:xfrm>
            <a:off x="2781735" y="324398"/>
            <a:ext cx="9478297"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0808"/>
                </a:solidFill>
                <a:effectLst/>
                <a:uLnTx/>
                <a:uFillTx/>
                <a:latin typeface="Lato"/>
                <a:ea typeface="+mn-ea"/>
                <a:cs typeface="+mn-cs"/>
              </a:rPr>
              <a:t>Machine Learning Clustering and Dimensionality Reduction</a:t>
            </a:r>
            <a:endParaRPr kumimoji="0" lang="en-CA" sz="2800" b="0" i="0" u="none" strike="noStrike" kern="1200" cap="none" spc="0" normalizeH="0" baseline="0" noProof="0" dirty="0">
              <a:ln>
                <a:noFill/>
              </a:ln>
              <a:solidFill>
                <a:srgbClr val="080808"/>
              </a:solidFill>
              <a:effectLst/>
              <a:uLnTx/>
              <a:uFillTx/>
              <a:latin typeface="Lato"/>
              <a:ea typeface="+mn-ea"/>
              <a:cs typeface="+mn-cs"/>
            </a:endParaRPr>
          </a:p>
        </p:txBody>
      </p:sp>
      <p:pic>
        <p:nvPicPr>
          <p:cNvPr id="6" name="Picture 5">
            <a:extLst>
              <a:ext uri="{FF2B5EF4-FFF2-40B4-BE49-F238E27FC236}">
                <a16:creationId xmlns:a16="http://schemas.microsoft.com/office/drawing/2014/main" id="{6EED533F-E7E6-D7FC-F831-BBC7955C2CDF}"/>
              </a:ext>
            </a:extLst>
          </p:cNvPr>
          <p:cNvPicPr>
            <a:picLocks noChangeAspect="1"/>
          </p:cNvPicPr>
          <p:nvPr/>
        </p:nvPicPr>
        <p:blipFill>
          <a:blip r:embed="rId3"/>
          <a:stretch>
            <a:fillRect/>
          </a:stretch>
        </p:blipFill>
        <p:spPr>
          <a:xfrm>
            <a:off x="5009689" y="1321075"/>
            <a:ext cx="4665253" cy="4665253"/>
          </a:xfrm>
          <a:prstGeom prst="rect">
            <a:avLst/>
          </a:prstGeom>
        </p:spPr>
      </p:pic>
    </p:spTree>
    <p:extLst>
      <p:ext uri="{BB962C8B-B14F-4D97-AF65-F5344CB8AC3E}">
        <p14:creationId xmlns:p14="http://schemas.microsoft.com/office/powerpoint/2010/main" val="26178730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Non-linear dimensionality reduction algorithms:</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0" name="Rectangle: Rounded Corners 9">
            <a:extLst>
              <a:ext uri="{FF2B5EF4-FFF2-40B4-BE49-F238E27FC236}">
                <a16:creationId xmlns:a16="http://schemas.microsoft.com/office/drawing/2014/main" id="{55F414A1-E11C-814C-9575-34D23C9EA246}"/>
              </a:ext>
            </a:extLst>
          </p:cNvPr>
          <p:cNvSpPr/>
          <p:nvPr/>
        </p:nvSpPr>
        <p:spPr>
          <a:xfrm>
            <a:off x="1550613" y="1332838"/>
            <a:ext cx="9151734" cy="128311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dirty="0"/>
              <a:t>One-class Support Vector Machines (SVM):</a:t>
            </a:r>
            <a:endParaRPr lang="en-CA" sz="2400" b="1" dirty="0">
              <a:solidFill>
                <a:schemeClr val="bg1"/>
              </a:solidFill>
            </a:endParaRPr>
          </a:p>
        </p:txBody>
      </p:sp>
      <p:sp>
        <p:nvSpPr>
          <p:cNvPr id="13" name="Rectangle 12">
            <a:extLst>
              <a:ext uri="{FF2B5EF4-FFF2-40B4-BE49-F238E27FC236}">
                <a16:creationId xmlns:a16="http://schemas.microsoft.com/office/drawing/2014/main" id="{31D2BC88-1635-F520-0931-06000BDB58D6}"/>
              </a:ext>
            </a:extLst>
          </p:cNvPr>
          <p:cNvSpPr/>
          <p:nvPr/>
        </p:nvSpPr>
        <p:spPr>
          <a:xfrm>
            <a:off x="1643974" y="2846519"/>
            <a:ext cx="8738891" cy="26786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One-class SVM is a </a:t>
            </a:r>
            <a:r>
              <a:rPr lang="en-US" sz="2000" b="1" dirty="0">
                <a:solidFill>
                  <a:schemeClr val="tx1"/>
                </a:solidFill>
              </a:rPr>
              <a:t>binary classification </a:t>
            </a:r>
            <a:r>
              <a:rPr lang="en-US" sz="2000" dirty="0">
                <a:solidFill>
                  <a:schemeClr val="tx1"/>
                </a:solidFill>
              </a:rPr>
              <a:t>algorithm that aims to separate the majority of the data from outliers.</a:t>
            </a:r>
          </a:p>
          <a:p>
            <a:pPr marL="285750" indent="-285750">
              <a:buFont typeface="Arial" panose="020B0604020202020204" pitchFamily="34" charset="0"/>
              <a:buChar char="•"/>
            </a:pPr>
            <a:r>
              <a:rPr lang="en-US" sz="2000" dirty="0">
                <a:solidFill>
                  <a:schemeClr val="tx1"/>
                </a:solidFill>
              </a:rPr>
              <a:t>It learns a hyperplane that encompasses the normal instances in a high-dimensional feature space.</a:t>
            </a:r>
          </a:p>
          <a:p>
            <a:pPr marL="285750" indent="-285750">
              <a:buFont typeface="Arial" panose="020B0604020202020204" pitchFamily="34" charset="0"/>
              <a:buChar char="•"/>
            </a:pPr>
            <a:r>
              <a:rPr lang="en-US" sz="2000" dirty="0">
                <a:solidFill>
                  <a:schemeClr val="tx1"/>
                </a:solidFill>
              </a:rPr>
              <a:t>Instances that fall outside the hyperplane are considered anomalies.</a:t>
            </a:r>
          </a:p>
          <a:p>
            <a:pPr marL="285750" indent="-285750">
              <a:buFont typeface="Arial" panose="020B0604020202020204" pitchFamily="34" charset="0"/>
              <a:buChar char="•"/>
            </a:pPr>
            <a:r>
              <a:rPr lang="en-US" sz="2000" dirty="0">
                <a:solidFill>
                  <a:schemeClr val="tx1"/>
                </a:solidFill>
              </a:rPr>
              <a:t>One-class SVM is effective when there is limited or no access to anomalies during the training phase.</a:t>
            </a:r>
          </a:p>
        </p:txBody>
      </p:sp>
    </p:spTree>
    <p:extLst>
      <p:ext uri="{BB962C8B-B14F-4D97-AF65-F5344CB8AC3E}">
        <p14:creationId xmlns:p14="http://schemas.microsoft.com/office/powerpoint/2010/main" val="14989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Non-linear dimensionality reduction algorithms:</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0" name="Rectangle: Rounded Corners 9">
            <a:extLst>
              <a:ext uri="{FF2B5EF4-FFF2-40B4-BE49-F238E27FC236}">
                <a16:creationId xmlns:a16="http://schemas.microsoft.com/office/drawing/2014/main" id="{55F414A1-E11C-814C-9575-34D23C9EA246}"/>
              </a:ext>
            </a:extLst>
          </p:cNvPr>
          <p:cNvSpPr/>
          <p:nvPr/>
        </p:nvSpPr>
        <p:spPr>
          <a:xfrm>
            <a:off x="1520133" y="1332838"/>
            <a:ext cx="9151734" cy="128311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dirty="0">
                <a:solidFill>
                  <a:schemeClr val="bg1"/>
                </a:solidFill>
              </a:rPr>
              <a:t>Autoencoders:</a:t>
            </a:r>
            <a:endParaRPr lang="en-CA" sz="2400" b="1" dirty="0">
              <a:solidFill>
                <a:schemeClr val="bg1"/>
              </a:solidFill>
            </a:endParaRPr>
          </a:p>
        </p:txBody>
      </p:sp>
      <p:sp>
        <p:nvSpPr>
          <p:cNvPr id="13" name="Rectangle 12">
            <a:extLst>
              <a:ext uri="{FF2B5EF4-FFF2-40B4-BE49-F238E27FC236}">
                <a16:creationId xmlns:a16="http://schemas.microsoft.com/office/drawing/2014/main" id="{31D2BC88-1635-F520-0931-06000BDB58D6}"/>
              </a:ext>
            </a:extLst>
          </p:cNvPr>
          <p:cNvSpPr/>
          <p:nvPr/>
        </p:nvSpPr>
        <p:spPr>
          <a:xfrm>
            <a:off x="1643974" y="2846519"/>
            <a:ext cx="8738891" cy="32235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 Autoencoders are </a:t>
            </a:r>
            <a:r>
              <a:rPr lang="en-US" sz="2000" b="1" dirty="0">
                <a:solidFill>
                  <a:schemeClr val="tx1"/>
                </a:solidFill>
              </a:rPr>
              <a:t>neural network </a:t>
            </a:r>
            <a:r>
              <a:rPr lang="en-US" sz="2000" dirty="0">
                <a:solidFill>
                  <a:schemeClr val="tx1"/>
                </a:solidFill>
              </a:rPr>
              <a:t>architectures that aim to reconstruct their input data.</a:t>
            </a:r>
          </a:p>
          <a:p>
            <a:pPr marL="285750" indent="-285750">
              <a:buFont typeface="Arial" panose="020B0604020202020204" pitchFamily="34" charset="0"/>
              <a:buChar char="•"/>
            </a:pPr>
            <a:r>
              <a:rPr lang="en-US" sz="2000" dirty="0">
                <a:solidFill>
                  <a:schemeClr val="tx1"/>
                </a:solidFill>
              </a:rPr>
              <a:t>They consist of an encoder that maps the input to a lower-dimensional latent space and a decoder that reconstructs the input from the latent representation.</a:t>
            </a:r>
          </a:p>
          <a:p>
            <a:pPr marL="285750" indent="-285750">
              <a:buFont typeface="Arial" panose="020B0604020202020204" pitchFamily="34" charset="0"/>
              <a:buChar char="•"/>
            </a:pPr>
            <a:r>
              <a:rPr lang="en-US" sz="2000" dirty="0">
                <a:solidFill>
                  <a:schemeClr val="tx1"/>
                </a:solidFill>
              </a:rPr>
              <a:t>Anomalies are identified as instances with high reconstruction errors, indicating that they are difficult to reconstruct accurately.</a:t>
            </a:r>
          </a:p>
          <a:p>
            <a:pPr marL="285750" indent="-285750">
              <a:buFont typeface="Arial" panose="020B0604020202020204" pitchFamily="34" charset="0"/>
              <a:buChar char="•"/>
            </a:pPr>
            <a:r>
              <a:rPr lang="en-US" sz="2000" dirty="0">
                <a:solidFill>
                  <a:schemeClr val="tx1"/>
                </a:solidFill>
              </a:rPr>
              <a:t>Autoencoders are versatile and can capture complex non-linear relationships in the data.</a:t>
            </a:r>
          </a:p>
        </p:txBody>
      </p:sp>
    </p:spTree>
    <p:extLst>
      <p:ext uri="{BB962C8B-B14F-4D97-AF65-F5344CB8AC3E}">
        <p14:creationId xmlns:p14="http://schemas.microsoft.com/office/powerpoint/2010/main" val="20360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CE3F-2783-4193-EEB3-105CD0D8A68B}"/>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3D02BE17-A0C2-21B4-8508-4A333ABB2930}"/>
              </a:ext>
            </a:extLst>
          </p:cNvPr>
          <p:cNvSpPr>
            <a:spLocks noGrp="1"/>
          </p:cNvSpPr>
          <p:nvPr>
            <p:ph idx="1"/>
          </p:nvPr>
        </p:nvSpPr>
        <p:spPr>
          <a:xfrm>
            <a:off x="1097280" y="1219869"/>
            <a:ext cx="9890268" cy="4551571"/>
          </a:xfrm>
        </p:spPr>
        <p:txBody>
          <a:bodyPr>
            <a:normAutofit fontScale="92500" lnSpcReduction="20000"/>
          </a:bodyPr>
          <a:lstStyle/>
          <a:p>
            <a:r>
              <a:rPr lang="en-US" dirty="0"/>
              <a:t> In this example, we apply random anomaly detection using Isolation Forest and non-linear anomaly detection using Local Outlier Factor to identify fraudulent credit card transactions. </a:t>
            </a:r>
          </a:p>
          <a:p>
            <a:r>
              <a:rPr lang="en-US" dirty="0"/>
              <a:t> Both methods are applied after preprocessing the data by scaling the features. </a:t>
            </a:r>
          </a:p>
          <a:p>
            <a:r>
              <a:rPr lang="en-US" dirty="0"/>
              <a:t> Anomalies are identified based on the predictions from each method, and the final anomalies are determined by combining the predictions. These anomalies can be further investigated or treated as potential fraudulent transactions.</a:t>
            </a:r>
          </a:p>
          <a:p>
            <a:r>
              <a:rPr lang="en-US" dirty="0"/>
              <a:t>It's important to note that the coming example provides a general framework for applying random and non-linear anomaly detection techniques. </a:t>
            </a:r>
          </a:p>
          <a:p>
            <a:r>
              <a:rPr lang="en-US" dirty="0"/>
              <a:t> The specific parameters and tuning for each method may vary depending on the dataset and problem at hand. </a:t>
            </a:r>
          </a:p>
          <a:p>
            <a:r>
              <a:rPr lang="en-US" dirty="0"/>
              <a:t> Experimentation and evaluation are crucial to determine the optimal approach for your specific learning problem.</a:t>
            </a:r>
          </a:p>
        </p:txBody>
      </p:sp>
      <p:sp>
        <p:nvSpPr>
          <p:cNvPr id="4" name="Footer Placeholder 3">
            <a:extLst>
              <a:ext uri="{FF2B5EF4-FFF2-40B4-BE49-F238E27FC236}">
                <a16:creationId xmlns:a16="http://schemas.microsoft.com/office/drawing/2014/main" id="{1A5C6A97-27F9-6E3C-6B65-6E464C17ED7A}"/>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2409040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p:txBody>
          <a:bodyPr/>
          <a:lstStyle/>
          <a:p>
            <a:r>
              <a:rPr lang="en-CA" dirty="0"/>
              <a:t> </a:t>
            </a:r>
            <a:r>
              <a:rPr lang="en-US" b="1" dirty="0"/>
              <a:t>Problem: </a:t>
            </a:r>
            <a:r>
              <a:rPr lang="en-US" dirty="0"/>
              <a:t>You have a dataset of credit card transactions, and you want to identify fraudulent transactions as anomalies.</a:t>
            </a:r>
          </a:p>
          <a:p>
            <a:r>
              <a:rPr lang="en-US" b="1" dirty="0"/>
              <a:t> Solution: </a:t>
            </a:r>
            <a:r>
              <a:rPr lang="en-US" dirty="0"/>
              <a:t>using Random and Non-linear Anomaly Detection Techniques:</a:t>
            </a:r>
          </a:p>
          <a:p>
            <a:r>
              <a:rPr lang="en-US" b="1" dirty="0"/>
              <a:t> Step 1: </a:t>
            </a:r>
            <a:r>
              <a:rPr lang="en-US" dirty="0"/>
              <a:t>Import the necessary libraries and load the dataset</a:t>
            </a: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6" name="TextBox 5">
            <a:extLst>
              <a:ext uri="{FF2B5EF4-FFF2-40B4-BE49-F238E27FC236}">
                <a16:creationId xmlns:a16="http://schemas.microsoft.com/office/drawing/2014/main" id="{F3E60897-3498-CC93-F5A0-7982A6A27DE1}"/>
              </a:ext>
            </a:extLst>
          </p:cNvPr>
          <p:cNvSpPr txBox="1"/>
          <p:nvPr/>
        </p:nvSpPr>
        <p:spPr>
          <a:xfrm>
            <a:off x="2690750" y="3495654"/>
            <a:ext cx="6098458" cy="1754326"/>
          </a:xfrm>
          <a:prstGeom prst="rect">
            <a:avLst/>
          </a:prstGeom>
          <a:noFill/>
          <a:ln w="19050">
            <a:solidFill>
              <a:schemeClr val="tx1"/>
            </a:solidFill>
          </a:ln>
        </p:spPr>
        <p:txBody>
          <a:bodyPr wrap="square">
            <a:spAutoFit/>
          </a:bodyPr>
          <a:lstStyle/>
          <a:p>
            <a:r>
              <a:rPr lang="en-US" dirty="0"/>
              <a:t>import pandas as pd</a:t>
            </a:r>
          </a:p>
          <a:p>
            <a:r>
              <a:rPr lang="en-US" dirty="0"/>
              <a:t>from </a:t>
            </a:r>
            <a:r>
              <a:rPr lang="en-US" dirty="0" err="1"/>
              <a:t>sklearn.ensemble</a:t>
            </a:r>
            <a:r>
              <a:rPr lang="en-US" dirty="0"/>
              <a:t> import </a:t>
            </a:r>
            <a:r>
              <a:rPr lang="en-US" dirty="0" err="1"/>
              <a:t>IsolationForest</a:t>
            </a:r>
            <a:endParaRPr lang="en-US" dirty="0"/>
          </a:p>
          <a:p>
            <a:r>
              <a:rPr lang="en-US" dirty="0"/>
              <a:t>from </a:t>
            </a:r>
            <a:r>
              <a:rPr lang="en-US" dirty="0" err="1"/>
              <a:t>sklearn.neighbors</a:t>
            </a:r>
            <a:r>
              <a:rPr lang="en-US" dirty="0"/>
              <a:t> import </a:t>
            </a:r>
            <a:r>
              <a:rPr lang="en-US" dirty="0" err="1"/>
              <a:t>LocalOutlierFactor</a:t>
            </a:r>
            <a:endParaRPr lang="en-US" dirty="0"/>
          </a:p>
          <a:p>
            <a:endParaRPr lang="en-US" dirty="0"/>
          </a:p>
          <a:p>
            <a:r>
              <a:rPr lang="en-US" dirty="0"/>
              <a:t># Load the dataset</a:t>
            </a:r>
          </a:p>
          <a:p>
            <a:r>
              <a:rPr lang="en-US" dirty="0"/>
              <a:t>data = </a:t>
            </a:r>
            <a:r>
              <a:rPr lang="en-US" dirty="0" err="1"/>
              <a:t>pd.read_csv</a:t>
            </a:r>
            <a:r>
              <a:rPr lang="en-US" dirty="0"/>
              <a:t>('credit_card_transactions.csv')</a:t>
            </a:r>
          </a:p>
        </p:txBody>
      </p:sp>
    </p:spTree>
    <p:extLst>
      <p:ext uri="{BB962C8B-B14F-4D97-AF65-F5344CB8AC3E}">
        <p14:creationId xmlns:p14="http://schemas.microsoft.com/office/powerpoint/2010/main" val="87672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p:txBody>
          <a:bodyPr/>
          <a:lstStyle/>
          <a:p>
            <a:r>
              <a:rPr lang="en-US" b="1" dirty="0"/>
              <a:t>Step 2: </a:t>
            </a:r>
            <a:r>
              <a:rPr lang="en-US" dirty="0"/>
              <a:t>Preprocess the data by scaling the features.</a:t>
            </a:r>
          </a:p>
          <a:p>
            <a:endParaRPr lang="en-US" dirty="0"/>
          </a:p>
          <a:p>
            <a:endParaRPr lang="en-US" dirty="0"/>
          </a:p>
          <a:p>
            <a:endParaRPr lang="en-US" dirty="0"/>
          </a:p>
          <a:p>
            <a:endParaRPr lang="en-US" dirty="0"/>
          </a:p>
          <a:p>
            <a:r>
              <a:rPr lang="en-US" dirty="0"/>
              <a:t> </a:t>
            </a:r>
            <a:r>
              <a:rPr lang="en-US" b="1" dirty="0"/>
              <a:t>Step 3: </a:t>
            </a:r>
            <a:r>
              <a:rPr lang="en-US" dirty="0"/>
              <a:t>Apply Isolation Forest for random anomaly detection.</a:t>
            </a:r>
          </a:p>
          <a:p>
            <a:endParaRPr lang="en-US" dirty="0"/>
          </a:p>
          <a:p>
            <a:endParaRPr lang="en-US" dirty="0"/>
          </a:p>
          <a:p>
            <a:endParaRPr lang="en-US" dirty="0"/>
          </a:p>
          <a:p>
            <a:endParaRPr lang="en-US" sz="100" dirty="0"/>
          </a:p>
          <a:p>
            <a:pPr marL="0" indent="0">
              <a:buNone/>
            </a:pP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6" name="TextBox 5">
            <a:extLst>
              <a:ext uri="{FF2B5EF4-FFF2-40B4-BE49-F238E27FC236}">
                <a16:creationId xmlns:a16="http://schemas.microsoft.com/office/drawing/2014/main" id="{F3E60897-3498-CC93-F5A0-7982A6A27DE1}"/>
              </a:ext>
            </a:extLst>
          </p:cNvPr>
          <p:cNvSpPr txBox="1"/>
          <p:nvPr/>
        </p:nvSpPr>
        <p:spPr>
          <a:xfrm>
            <a:off x="1737437" y="1721872"/>
            <a:ext cx="8237805" cy="2031325"/>
          </a:xfrm>
          <a:prstGeom prst="rect">
            <a:avLst/>
          </a:prstGeom>
          <a:noFill/>
          <a:ln w="12700">
            <a:solidFill>
              <a:schemeClr val="tx1"/>
            </a:solidFill>
          </a:ln>
        </p:spPr>
        <p:txBody>
          <a:bodyPr wrap="square">
            <a:spAutoFit/>
          </a:bodyPr>
          <a:lstStyle/>
          <a:p>
            <a:r>
              <a:rPr lang="en-US" dirty="0"/>
              <a:t># Separate the features from the target variable</a:t>
            </a:r>
          </a:p>
          <a:p>
            <a:r>
              <a:rPr lang="en-US" dirty="0"/>
              <a:t>X = </a:t>
            </a:r>
            <a:r>
              <a:rPr lang="en-US" dirty="0" err="1"/>
              <a:t>data.drop</a:t>
            </a:r>
            <a:r>
              <a:rPr lang="en-US" dirty="0"/>
              <a:t>('fraudulent', axis=1)</a:t>
            </a:r>
          </a:p>
          <a:p>
            <a:endParaRPr lang="en-US" dirty="0"/>
          </a:p>
          <a:p>
            <a:r>
              <a:rPr lang="en-US" dirty="0"/>
              <a:t># Scale the features</a:t>
            </a:r>
          </a:p>
          <a:p>
            <a:r>
              <a:rPr lang="en-US" dirty="0"/>
              <a:t>from </a:t>
            </a:r>
            <a:r>
              <a:rPr lang="en-US" dirty="0" err="1"/>
              <a:t>sklearn.preprocessing</a:t>
            </a:r>
            <a:r>
              <a:rPr lang="en-US" dirty="0"/>
              <a:t> import </a:t>
            </a:r>
            <a:r>
              <a:rPr lang="en-US" dirty="0" err="1"/>
              <a:t>StandardScaler</a:t>
            </a:r>
            <a:endParaRPr lang="en-US" dirty="0"/>
          </a:p>
          <a:p>
            <a:r>
              <a:rPr lang="en-US" dirty="0"/>
              <a:t>scaler = </a:t>
            </a:r>
            <a:r>
              <a:rPr lang="en-US" dirty="0" err="1"/>
              <a:t>StandardScaler</a:t>
            </a:r>
            <a:r>
              <a:rPr lang="en-US" dirty="0"/>
              <a:t>()</a:t>
            </a:r>
          </a:p>
          <a:p>
            <a:r>
              <a:rPr lang="en-US" dirty="0" err="1"/>
              <a:t>X_scaled</a:t>
            </a:r>
            <a:r>
              <a:rPr lang="en-US" dirty="0"/>
              <a:t> = </a:t>
            </a:r>
            <a:r>
              <a:rPr lang="en-US" dirty="0" err="1"/>
              <a:t>scaler.fit_transform</a:t>
            </a:r>
            <a:r>
              <a:rPr lang="en-US" dirty="0"/>
              <a:t>(X)</a:t>
            </a:r>
            <a:endParaRPr lang="en-CA" dirty="0"/>
          </a:p>
        </p:txBody>
      </p:sp>
      <p:sp>
        <p:nvSpPr>
          <p:cNvPr id="7" name="TextBox 6">
            <a:extLst>
              <a:ext uri="{FF2B5EF4-FFF2-40B4-BE49-F238E27FC236}">
                <a16:creationId xmlns:a16="http://schemas.microsoft.com/office/drawing/2014/main" id="{D845220C-C213-2497-F19F-3915659B41C1}"/>
              </a:ext>
            </a:extLst>
          </p:cNvPr>
          <p:cNvSpPr txBox="1"/>
          <p:nvPr/>
        </p:nvSpPr>
        <p:spPr>
          <a:xfrm>
            <a:off x="1737437" y="4294112"/>
            <a:ext cx="8237805" cy="1754326"/>
          </a:xfrm>
          <a:prstGeom prst="rect">
            <a:avLst/>
          </a:prstGeom>
          <a:noFill/>
          <a:ln w="12700">
            <a:solidFill>
              <a:schemeClr val="tx1"/>
            </a:solidFill>
          </a:ln>
        </p:spPr>
        <p:txBody>
          <a:bodyPr wrap="square">
            <a:spAutoFit/>
          </a:bodyPr>
          <a:lstStyle/>
          <a:p>
            <a:r>
              <a:rPr lang="en-US" dirty="0"/>
              <a:t># Initialize Isolation Forest</a:t>
            </a:r>
          </a:p>
          <a:p>
            <a:r>
              <a:rPr lang="en-US" dirty="0" err="1"/>
              <a:t>isolation_forest</a:t>
            </a:r>
            <a:r>
              <a:rPr lang="en-US" dirty="0"/>
              <a:t> = </a:t>
            </a:r>
            <a:r>
              <a:rPr lang="en-US" dirty="0" err="1"/>
              <a:t>IsolationForest</a:t>
            </a:r>
            <a:r>
              <a:rPr lang="en-US" dirty="0"/>
              <a:t>(contamination='auto', </a:t>
            </a:r>
            <a:r>
              <a:rPr lang="en-US" dirty="0" err="1"/>
              <a:t>random_state</a:t>
            </a:r>
            <a:r>
              <a:rPr lang="en-US" dirty="0"/>
              <a:t>=42)</a:t>
            </a:r>
          </a:p>
          <a:p>
            <a:endParaRPr lang="en-US" dirty="0"/>
          </a:p>
          <a:p>
            <a:r>
              <a:rPr lang="en-US" dirty="0"/>
              <a:t># Fit the model and predict anomalies</a:t>
            </a:r>
          </a:p>
          <a:p>
            <a:r>
              <a:rPr lang="en-US" dirty="0" err="1"/>
              <a:t>isolation_forest.fit</a:t>
            </a:r>
            <a:r>
              <a:rPr lang="en-US" dirty="0"/>
              <a:t>(</a:t>
            </a:r>
            <a:r>
              <a:rPr lang="en-US" dirty="0" err="1"/>
              <a:t>X_scaled</a:t>
            </a:r>
            <a:r>
              <a:rPr lang="en-US" dirty="0"/>
              <a:t>)</a:t>
            </a:r>
          </a:p>
          <a:p>
            <a:r>
              <a:rPr lang="en-US" dirty="0" err="1"/>
              <a:t>isolation_predictions</a:t>
            </a:r>
            <a:r>
              <a:rPr lang="en-US" dirty="0"/>
              <a:t> = </a:t>
            </a:r>
            <a:r>
              <a:rPr lang="en-US" dirty="0" err="1"/>
              <a:t>isolation_forest.predict</a:t>
            </a:r>
            <a:r>
              <a:rPr lang="en-US" dirty="0"/>
              <a:t>(</a:t>
            </a:r>
            <a:r>
              <a:rPr lang="en-US" dirty="0" err="1"/>
              <a:t>X_scaled</a:t>
            </a:r>
            <a:r>
              <a:rPr lang="en-US" dirty="0"/>
              <a:t>)</a:t>
            </a:r>
            <a:endParaRPr lang="en-CA" dirty="0"/>
          </a:p>
        </p:txBody>
      </p:sp>
    </p:spTree>
    <p:extLst>
      <p:ext uri="{BB962C8B-B14F-4D97-AF65-F5344CB8AC3E}">
        <p14:creationId xmlns:p14="http://schemas.microsoft.com/office/powerpoint/2010/main" val="53775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a:xfrm>
            <a:off x="1097280" y="1219869"/>
            <a:ext cx="10058400" cy="4551571"/>
          </a:xfrm>
        </p:spPr>
        <p:txBody>
          <a:bodyPr/>
          <a:lstStyle/>
          <a:p>
            <a:r>
              <a:rPr lang="en-US" b="1" dirty="0"/>
              <a:t>Step 4: </a:t>
            </a:r>
            <a:r>
              <a:rPr lang="en-US" dirty="0"/>
              <a:t>Apply Local Outlier Factor (LOF) for non-linear anomaly detection.</a:t>
            </a:r>
          </a:p>
          <a:p>
            <a:endParaRPr lang="en-US" dirty="0"/>
          </a:p>
          <a:p>
            <a:pPr marL="0" indent="0">
              <a:buNone/>
            </a:pPr>
            <a:endParaRPr lang="en-US" dirty="0"/>
          </a:p>
          <a:p>
            <a:pPr marL="0" indent="0">
              <a:buNone/>
            </a:pPr>
            <a:endParaRPr lang="en-US" sz="900" dirty="0"/>
          </a:p>
          <a:p>
            <a:pPr marL="0" indent="0">
              <a:buNone/>
            </a:pPr>
            <a:endParaRPr lang="en-US" sz="800" b="1" dirty="0"/>
          </a:p>
          <a:p>
            <a:r>
              <a:rPr lang="en-US" b="1" dirty="0"/>
              <a:t>Step 5: </a:t>
            </a:r>
            <a:r>
              <a:rPr lang="en-US" dirty="0"/>
              <a:t>Identify and analyze the anomalies.</a:t>
            </a:r>
          </a:p>
          <a:p>
            <a:endParaRPr lang="en-US" sz="100" dirty="0"/>
          </a:p>
          <a:p>
            <a:pPr marL="0" indent="0">
              <a:buNone/>
            </a:pP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6" name="TextBox 5">
            <a:extLst>
              <a:ext uri="{FF2B5EF4-FFF2-40B4-BE49-F238E27FC236}">
                <a16:creationId xmlns:a16="http://schemas.microsoft.com/office/drawing/2014/main" id="{F3E60897-3498-CC93-F5A0-7982A6A27DE1}"/>
              </a:ext>
            </a:extLst>
          </p:cNvPr>
          <p:cNvSpPr txBox="1"/>
          <p:nvPr/>
        </p:nvSpPr>
        <p:spPr>
          <a:xfrm>
            <a:off x="1386877" y="1951672"/>
            <a:ext cx="8938923" cy="1477328"/>
          </a:xfrm>
          <a:prstGeom prst="rect">
            <a:avLst/>
          </a:prstGeom>
          <a:noFill/>
          <a:ln w="12700">
            <a:solidFill>
              <a:schemeClr val="tx1"/>
            </a:solidFill>
          </a:ln>
        </p:spPr>
        <p:txBody>
          <a:bodyPr wrap="square">
            <a:spAutoFit/>
          </a:bodyPr>
          <a:lstStyle/>
          <a:p>
            <a:r>
              <a:rPr lang="en-US"/>
              <a:t># Initialize Local Outlier Factor</a:t>
            </a:r>
          </a:p>
          <a:p>
            <a:r>
              <a:rPr lang="en-US"/>
              <a:t>lof = LocalOutlierFactor(n_neighbors=20, contamination='auto')</a:t>
            </a:r>
          </a:p>
          <a:p>
            <a:endParaRPr lang="en-US"/>
          </a:p>
          <a:p>
            <a:r>
              <a:rPr lang="en-US"/>
              <a:t># Fit the model and predict anomalies</a:t>
            </a:r>
          </a:p>
          <a:p>
            <a:r>
              <a:rPr lang="en-US"/>
              <a:t>lof_predictions = lof.fit_predict(X_scaled)</a:t>
            </a:r>
            <a:endParaRPr lang="en-CA" dirty="0"/>
          </a:p>
        </p:txBody>
      </p:sp>
      <p:sp>
        <p:nvSpPr>
          <p:cNvPr id="7" name="TextBox 6">
            <a:extLst>
              <a:ext uri="{FF2B5EF4-FFF2-40B4-BE49-F238E27FC236}">
                <a16:creationId xmlns:a16="http://schemas.microsoft.com/office/drawing/2014/main" id="{D845220C-C213-2497-F19F-3915659B41C1}"/>
              </a:ext>
            </a:extLst>
          </p:cNvPr>
          <p:cNvSpPr txBox="1"/>
          <p:nvPr/>
        </p:nvSpPr>
        <p:spPr>
          <a:xfrm>
            <a:off x="1386877" y="4294112"/>
            <a:ext cx="8938923" cy="1477328"/>
          </a:xfrm>
          <a:prstGeom prst="rect">
            <a:avLst/>
          </a:prstGeom>
          <a:noFill/>
          <a:ln w="12700">
            <a:solidFill>
              <a:schemeClr val="tx1"/>
            </a:solidFill>
          </a:ln>
        </p:spPr>
        <p:txBody>
          <a:bodyPr wrap="square">
            <a:spAutoFit/>
          </a:bodyPr>
          <a:lstStyle/>
          <a:p>
            <a:r>
              <a:rPr lang="en-US" dirty="0"/>
              <a:t># Combine the anomaly predictions from both methods</a:t>
            </a:r>
          </a:p>
          <a:p>
            <a:r>
              <a:rPr lang="en-US" dirty="0" err="1"/>
              <a:t>combined_predictions</a:t>
            </a:r>
            <a:r>
              <a:rPr lang="en-US" dirty="0"/>
              <a:t> = </a:t>
            </a:r>
            <a:r>
              <a:rPr lang="en-US" dirty="0" err="1"/>
              <a:t>isolation_predictions</a:t>
            </a:r>
            <a:r>
              <a:rPr lang="en-US" dirty="0"/>
              <a:t> + </a:t>
            </a:r>
            <a:r>
              <a:rPr lang="en-US" dirty="0" err="1"/>
              <a:t>lof_predictions</a:t>
            </a:r>
            <a:endParaRPr lang="en-US" dirty="0"/>
          </a:p>
          <a:p>
            <a:endParaRPr lang="en-US" dirty="0"/>
          </a:p>
          <a:p>
            <a:r>
              <a:rPr lang="en-US" dirty="0"/>
              <a:t># Anomalies are instances with a combined prediction score of -2</a:t>
            </a:r>
          </a:p>
          <a:p>
            <a:r>
              <a:rPr lang="en-US" dirty="0"/>
              <a:t>anomalies = data[</a:t>
            </a:r>
            <a:r>
              <a:rPr lang="en-US" dirty="0" err="1"/>
              <a:t>combined_predictions</a:t>
            </a:r>
            <a:r>
              <a:rPr lang="en-US" dirty="0"/>
              <a:t> == -2]</a:t>
            </a:r>
            <a:endParaRPr lang="en-CA" dirty="0"/>
          </a:p>
        </p:txBody>
      </p:sp>
    </p:spTree>
    <p:extLst>
      <p:ext uri="{BB962C8B-B14F-4D97-AF65-F5344CB8AC3E}">
        <p14:creationId xmlns:p14="http://schemas.microsoft.com/office/powerpoint/2010/main" val="2129120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3D25-38C9-708C-C353-6F6835F4D639}"/>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1E0A5C48-4B85-E34D-D63F-1728DEC121A3}"/>
              </a:ext>
            </a:extLst>
          </p:cNvPr>
          <p:cNvSpPr>
            <a:spLocks noGrp="1"/>
          </p:cNvSpPr>
          <p:nvPr>
            <p:ph idx="1"/>
          </p:nvPr>
        </p:nvSpPr>
        <p:spPr/>
        <p:txBody>
          <a:bodyPr>
            <a:normAutofit/>
          </a:bodyPr>
          <a:lstStyle/>
          <a:p>
            <a:pPr algn="l"/>
            <a:r>
              <a:rPr lang="en-CA" dirty="0"/>
              <a:t> </a:t>
            </a:r>
            <a:r>
              <a:rPr lang="en-US" b="0" i="0" u="none" strike="noStrike" baseline="0" dirty="0"/>
              <a:t>Patel, A. A. (2019). Hands-On Unsupervised Learning Using Python: How to build applied machine learning solutions from unlabeled data</a:t>
            </a:r>
            <a:r>
              <a:rPr lang="en-CA" b="0" i="0" u="none" strike="noStrike" baseline="0" dirty="0"/>
              <a:t>.</a:t>
            </a:r>
            <a:endParaRPr lang="en-CA" dirty="0"/>
          </a:p>
        </p:txBody>
      </p:sp>
      <p:sp>
        <p:nvSpPr>
          <p:cNvPr id="4" name="Footer Placeholder 3">
            <a:extLst>
              <a:ext uri="{FF2B5EF4-FFF2-40B4-BE49-F238E27FC236}">
                <a16:creationId xmlns:a16="http://schemas.microsoft.com/office/drawing/2014/main" id="{92EEEACF-42E5-AB07-0E63-F9C4F8ED67CB}"/>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42190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D5A734-FADF-4CCA-902A-9886B2C85241}"/>
              </a:ext>
            </a:extLst>
          </p:cNvPr>
          <p:cNvSpPr>
            <a:spLocks noGrp="1"/>
          </p:cNvSpPr>
          <p:nvPr>
            <p:ph type="ftr" sz="quarter" idx="11"/>
          </p:nvPr>
        </p:nvSpPr>
        <p:spPr/>
        <p:txBody>
          <a:bodyPr/>
          <a:lstStyle/>
          <a:p>
            <a:r>
              <a:rPr lang="en-US"/>
              <a:t>© Copyright Omar Altrad, PhD, PMP, P.Eng</a:t>
            </a:r>
          </a:p>
        </p:txBody>
      </p:sp>
      <p:sp>
        <p:nvSpPr>
          <p:cNvPr id="4" name="Rectangle 3">
            <a:extLst>
              <a:ext uri="{FF2B5EF4-FFF2-40B4-BE49-F238E27FC236}">
                <a16:creationId xmlns:a16="http://schemas.microsoft.com/office/drawing/2014/main" id="{5D7AF2A0-928C-4478-8227-A2A124355430}"/>
              </a:ext>
            </a:extLst>
          </p:cNvPr>
          <p:cNvSpPr/>
          <p:nvPr/>
        </p:nvSpPr>
        <p:spPr bwMode="auto">
          <a:xfrm>
            <a:off x="0" y="2526646"/>
            <a:ext cx="12192000" cy="1784048"/>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35">
            <a:extLst>
              <a:ext uri="{FF2B5EF4-FFF2-40B4-BE49-F238E27FC236}">
                <a16:creationId xmlns:a16="http://schemas.microsoft.com/office/drawing/2014/main" id="{E84EC950-0DF1-464E-BC21-98E726220D80}"/>
              </a:ext>
            </a:extLst>
          </p:cNvPr>
          <p:cNvSpPr txBox="1">
            <a:spLocks/>
          </p:cNvSpPr>
          <p:nvPr/>
        </p:nvSpPr>
        <p:spPr>
          <a:xfrm>
            <a:off x="-105103" y="2526646"/>
            <a:ext cx="11815321" cy="1784048"/>
          </a:xfrm>
          <a:prstGeom prst="rect">
            <a:avLst/>
          </a:prstGeom>
          <a:noFill/>
        </p:spPr>
        <p:txBody>
          <a:bodyPr vert="horz" wrap="square" lIns="0" tIns="0" rIns="0" bIns="0" rtlCol="0" anchor="ctr" anchorCtr="0">
            <a:noAutofit/>
          </a:bodyPr>
          <a:lstStyle>
            <a:lvl1pPr algn="l" defTabSz="914400" rtl="0" eaLnBrk="1" latinLnBrk="0" hangingPunct="1">
              <a:lnSpc>
                <a:spcPct val="85000"/>
              </a:lnSpc>
              <a:spcBef>
                <a:spcPct val="0"/>
              </a:spcBef>
              <a:buNone/>
              <a:defRPr lang="en-US" sz="3600" b="1" kern="1200" spc="-49" baseline="0" dirty="0">
                <a:solidFill>
                  <a:schemeClr val="bg1"/>
                </a:solidFill>
                <a:latin typeface="+mn-lt"/>
                <a:ea typeface="+mj-ea"/>
                <a:cs typeface="+mj-cs"/>
              </a:defRPr>
            </a:lvl1pPr>
          </a:lstStyle>
          <a:p>
            <a:pPr algn="ctr">
              <a:lnSpc>
                <a:spcPts val="5490"/>
              </a:lnSpc>
            </a:pPr>
            <a:r>
              <a:rPr lang="en-US" dirty="0">
                <a:latin typeface="+mj-lt"/>
              </a:rPr>
              <a:t>Lecture 6: Introduction to anomaly detection - Part II</a:t>
            </a:r>
            <a:endParaRPr lang="en-CA" dirty="0">
              <a:latin typeface="+mj-lt"/>
            </a:endParaRPr>
          </a:p>
        </p:txBody>
      </p:sp>
    </p:spTree>
    <p:extLst>
      <p:ext uri="{BB962C8B-B14F-4D97-AF65-F5344CB8AC3E}">
        <p14:creationId xmlns:p14="http://schemas.microsoft.com/office/powerpoint/2010/main" val="113279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B7F56-BAAF-0063-9922-5110DC41F671}"/>
              </a:ext>
            </a:extLst>
          </p:cNvPr>
          <p:cNvSpPr>
            <a:spLocks noGrp="1"/>
          </p:cNvSpPr>
          <p:nvPr>
            <p:ph type="title"/>
          </p:nvPr>
        </p:nvSpPr>
        <p:spPr/>
        <p:txBody>
          <a:bodyPr/>
          <a:lstStyle/>
          <a:p>
            <a:r>
              <a:rPr lang="en-US" sz="4400" b="1" kern="1200" spc="-50" baseline="0" dirty="0">
                <a:latin typeface="+mn-lt"/>
                <a:ea typeface="+mj-ea"/>
                <a:cs typeface="+mj-cs"/>
              </a:rPr>
              <a:t>Intended Learning Objectives:</a:t>
            </a:r>
          </a:p>
        </p:txBody>
      </p:sp>
      <p:sp>
        <p:nvSpPr>
          <p:cNvPr id="4" name="Content Placeholder 3">
            <a:extLst>
              <a:ext uri="{FF2B5EF4-FFF2-40B4-BE49-F238E27FC236}">
                <a16:creationId xmlns:a16="http://schemas.microsoft.com/office/drawing/2014/main" id="{85B89071-7AD0-8CAA-377F-92612895221C}"/>
              </a:ext>
            </a:extLst>
          </p:cNvPr>
          <p:cNvSpPr>
            <a:spLocks noGrp="1"/>
          </p:cNvSpPr>
          <p:nvPr>
            <p:ph idx="1"/>
          </p:nvPr>
        </p:nvSpPr>
        <p:spPr>
          <a:xfrm>
            <a:off x="1097280" y="1219869"/>
            <a:ext cx="10058400" cy="4551571"/>
          </a:xfrm>
        </p:spPr>
        <p:txBody>
          <a:bodyPr>
            <a:normAutofit/>
          </a:bodyPr>
          <a:lstStyle/>
          <a:p>
            <a:pPr lvl="1"/>
            <a:r>
              <a:rPr lang="en-CA" sz="2400" dirty="0"/>
              <a:t> </a:t>
            </a:r>
            <a:r>
              <a:rPr lang="en-US" sz="2400" dirty="0"/>
              <a:t>Explain gaussian and sparse random anomaly detection</a:t>
            </a:r>
          </a:p>
          <a:p>
            <a:pPr lvl="1"/>
            <a:r>
              <a:rPr lang="en-US" sz="2400" dirty="0"/>
              <a:t> Review non-linear anomaly detection methods</a:t>
            </a:r>
          </a:p>
          <a:p>
            <a:pPr lvl="1"/>
            <a:r>
              <a:rPr lang="en-US" sz="2400" dirty="0"/>
              <a:t> Apply random and nonlinear anomaly detection techniques to solve learning problems</a:t>
            </a:r>
            <a:endParaRPr lang="en-CA" sz="2400" dirty="0"/>
          </a:p>
        </p:txBody>
      </p:sp>
      <p:sp>
        <p:nvSpPr>
          <p:cNvPr id="2" name="Footer Placeholder 1">
            <a:extLst>
              <a:ext uri="{FF2B5EF4-FFF2-40B4-BE49-F238E27FC236}">
                <a16:creationId xmlns:a16="http://schemas.microsoft.com/office/drawing/2014/main" id="{A7D93864-E702-0E52-F1BE-3D46CF67EA39}"/>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257510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5944-0807-158B-C751-7044532D1476}"/>
              </a:ext>
            </a:extLst>
          </p:cNvPr>
          <p:cNvSpPr>
            <a:spLocks noGrp="1"/>
          </p:cNvSpPr>
          <p:nvPr>
            <p:ph type="title"/>
          </p:nvPr>
        </p:nvSpPr>
        <p:spPr/>
        <p:txBody>
          <a:bodyPr>
            <a:normAutofit/>
          </a:bodyPr>
          <a:lstStyle/>
          <a:p>
            <a:r>
              <a:rPr lang="en-CA" dirty="0"/>
              <a:t>Introduction</a:t>
            </a:r>
          </a:p>
        </p:txBody>
      </p:sp>
      <p:sp>
        <p:nvSpPr>
          <p:cNvPr id="3" name="Content Placeholder 2">
            <a:extLst>
              <a:ext uri="{FF2B5EF4-FFF2-40B4-BE49-F238E27FC236}">
                <a16:creationId xmlns:a16="http://schemas.microsoft.com/office/drawing/2014/main" id="{1A3DB1BE-FC4F-D2F7-88E0-B81505AF05F8}"/>
              </a:ext>
            </a:extLst>
          </p:cNvPr>
          <p:cNvSpPr>
            <a:spLocks noGrp="1"/>
          </p:cNvSpPr>
          <p:nvPr>
            <p:ph idx="1"/>
          </p:nvPr>
        </p:nvSpPr>
        <p:spPr>
          <a:xfrm>
            <a:off x="1233914" y="1373859"/>
            <a:ext cx="9921766" cy="4551571"/>
          </a:xfrm>
        </p:spPr>
        <p:txBody>
          <a:bodyPr>
            <a:normAutofit/>
          </a:bodyPr>
          <a:lstStyle/>
          <a:p>
            <a:r>
              <a:rPr lang="en-CA" dirty="0"/>
              <a:t> </a:t>
            </a:r>
            <a:r>
              <a:rPr lang="en-US" dirty="0"/>
              <a:t>Gaussian and sparse random anomaly detection are two popular approaches used in anomaly detection.</a:t>
            </a:r>
          </a:p>
          <a:p>
            <a:r>
              <a:rPr lang="en-US" dirty="0"/>
              <a:t> Both Gaussian and sparse random anomaly detection approaches have their strengths and limitations. </a:t>
            </a:r>
          </a:p>
          <a:p>
            <a:pPr lvl="1"/>
            <a:r>
              <a:rPr lang="en-US" dirty="0"/>
              <a:t>Gaussian anomaly detection is suitable for datasets with a roughly Gaussian distribution and can be computationally efficient. </a:t>
            </a:r>
          </a:p>
          <a:p>
            <a:pPr lvl="1"/>
            <a:r>
              <a:rPr lang="en-US" dirty="0"/>
              <a:t>Sparse random anomaly detection is useful for capturing anomalies that deviate from common patterns and can handle high-dimensional datasets. </a:t>
            </a:r>
          </a:p>
          <a:p>
            <a:r>
              <a:rPr lang="en-US" dirty="0"/>
              <a:t>The choice of approach depends on the characteristics of the data and the specific requirements of the anomaly detection task.</a:t>
            </a:r>
          </a:p>
        </p:txBody>
      </p:sp>
      <p:sp>
        <p:nvSpPr>
          <p:cNvPr id="4" name="Footer Placeholder 3">
            <a:extLst>
              <a:ext uri="{FF2B5EF4-FFF2-40B4-BE49-F238E27FC236}">
                <a16:creationId xmlns:a16="http://schemas.microsoft.com/office/drawing/2014/main" id="{FAAEBA16-4C05-DE47-2B27-EF00791A67AE}"/>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414633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Gaussian Anomaly Detection:</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3" name="Rectangle 12">
            <a:extLst>
              <a:ext uri="{FF2B5EF4-FFF2-40B4-BE49-F238E27FC236}">
                <a16:creationId xmlns:a16="http://schemas.microsoft.com/office/drawing/2014/main" id="{31D2BC88-1635-F520-0931-06000BDB58D6}"/>
              </a:ext>
            </a:extLst>
          </p:cNvPr>
          <p:cNvSpPr/>
          <p:nvPr/>
        </p:nvSpPr>
        <p:spPr>
          <a:xfrm>
            <a:off x="1287602" y="1377642"/>
            <a:ext cx="9656015" cy="4361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Gaussian anomaly detection, also known as Gaussian distribution-based anomaly detection, assumes that the normal instances in a dataset follow a Gaussian (normal) distribution.</a:t>
            </a:r>
          </a:p>
          <a:p>
            <a:pPr marL="285750" indent="-285750">
              <a:buFont typeface="Arial" panose="020B0604020202020204" pitchFamily="34" charset="0"/>
              <a:buChar char="•"/>
            </a:pPr>
            <a:r>
              <a:rPr lang="en-US" sz="2000" dirty="0">
                <a:solidFill>
                  <a:schemeClr val="tx1"/>
                </a:solidFill>
              </a:rPr>
              <a:t>The approach involves estimating the parameters of the Gaussian distribution, such as mean and variance, from the training data.</a:t>
            </a:r>
          </a:p>
          <a:p>
            <a:pPr marL="285750" indent="-285750">
              <a:buFont typeface="Arial" panose="020B0604020202020204" pitchFamily="34" charset="0"/>
              <a:buChar char="•"/>
            </a:pPr>
            <a:r>
              <a:rPr lang="en-US" sz="2000" dirty="0">
                <a:solidFill>
                  <a:schemeClr val="tx1"/>
                </a:solidFill>
              </a:rPr>
              <a:t>Once the distribution parameters are estimated, the likelihood of new instances belonging to the Gaussian distribution is calculated.</a:t>
            </a:r>
          </a:p>
          <a:p>
            <a:pPr marL="285750" indent="-285750">
              <a:buFont typeface="Arial" panose="020B0604020202020204" pitchFamily="34" charset="0"/>
              <a:buChar char="•"/>
            </a:pPr>
            <a:r>
              <a:rPr lang="en-US" sz="2000" dirty="0">
                <a:solidFill>
                  <a:schemeClr val="tx1"/>
                </a:solidFill>
              </a:rPr>
              <a:t> Instances with low likelihood or a probability below a predefined threshold are considered anomalies.</a:t>
            </a:r>
          </a:p>
          <a:p>
            <a:pPr marL="285750" indent="-285750">
              <a:buFont typeface="Arial" panose="020B0604020202020204" pitchFamily="34" charset="0"/>
              <a:buChar char="•"/>
            </a:pPr>
            <a:r>
              <a:rPr lang="en-US" sz="2000" dirty="0">
                <a:solidFill>
                  <a:schemeClr val="tx1"/>
                </a:solidFill>
              </a:rPr>
              <a:t>Gaussian anomaly detection is effective when the normal data follows a roughly Gaussian distribution and anomalies significantly deviate from that distribution.</a:t>
            </a:r>
          </a:p>
          <a:p>
            <a:pPr marL="285750" indent="-285750">
              <a:buFont typeface="Arial" panose="020B0604020202020204" pitchFamily="34" charset="0"/>
              <a:buChar char="•"/>
            </a:pPr>
            <a:r>
              <a:rPr lang="en-US" sz="2000" dirty="0">
                <a:solidFill>
                  <a:schemeClr val="tx1"/>
                </a:solidFill>
              </a:rPr>
              <a:t>However, it may not perform well with complex or multimodal data distributions.</a:t>
            </a:r>
          </a:p>
        </p:txBody>
      </p:sp>
    </p:spTree>
    <p:extLst>
      <p:ext uri="{BB962C8B-B14F-4D97-AF65-F5344CB8AC3E}">
        <p14:creationId xmlns:p14="http://schemas.microsoft.com/office/powerpoint/2010/main" val="172899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Sparse Random Anomaly Detection:</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3" name="Rectangle 12">
            <a:extLst>
              <a:ext uri="{FF2B5EF4-FFF2-40B4-BE49-F238E27FC236}">
                <a16:creationId xmlns:a16="http://schemas.microsoft.com/office/drawing/2014/main" id="{31D2BC88-1635-F520-0931-06000BDB58D6}"/>
              </a:ext>
            </a:extLst>
          </p:cNvPr>
          <p:cNvSpPr/>
          <p:nvPr/>
        </p:nvSpPr>
        <p:spPr>
          <a:xfrm>
            <a:off x="1287602" y="1377642"/>
            <a:ext cx="9656015" cy="44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Sparse random anomaly detection is based on the assumption that anomalies lie in low-density regions of the data space.</a:t>
            </a:r>
          </a:p>
          <a:p>
            <a:pPr marL="285750" indent="-285750">
              <a:buFont typeface="Arial" panose="020B0604020202020204" pitchFamily="34" charset="0"/>
              <a:buChar char="•"/>
            </a:pPr>
            <a:r>
              <a:rPr lang="en-US" sz="2000" dirty="0">
                <a:solidFill>
                  <a:schemeClr val="tx1"/>
                </a:solidFill>
              </a:rPr>
              <a:t>The approach involves constructing a model that represents the normal instances using a sparse representation.</a:t>
            </a:r>
          </a:p>
          <a:p>
            <a:pPr marL="285750" indent="-285750">
              <a:buFont typeface="Arial" panose="020B0604020202020204" pitchFamily="34" charset="0"/>
              <a:buChar char="•"/>
            </a:pPr>
            <a:r>
              <a:rPr lang="en-US" sz="2000" dirty="0">
                <a:solidFill>
                  <a:schemeClr val="tx1"/>
                </a:solidFill>
              </a:rPr>
              <a:t>Sparse representations are obtained by decomposing the data into a combination of a small number of basis vectors or features.</a:t>
            </a:r>
          </a:p>
          <a:p>
            <a:pPr marL="285750" indent="-285750">
              <a:buFont typeface="Arial" panose="020B0604020202020204" pitchFamily="34" charset="0"/>
              <a:buChar char="•"/>
            </a:pPr>
            <a:r>
              <a:rPr lang="en-US" sz="2000" dirty="0">
                <a:solidFill>
                  <a:schemeClr val="tx1"/>
                </a:solidFill>
              </a:rPr>
              <a:t>Anomalies are then identified as instances that cannot be well-represented by the sparse model.</a:t>
            </a:r>
          </a:p>
          <a:p>
            <a:pPr marL="285750" indent="-285750">
              <a:buFont typeface="Arial" panose="020B0604020202020204" pitchFamily="34" charset="0"/>
              <a:buChar char="•"/>
            </a:pPr>
            <a:r>
              <a:rPr lang="en-US" sz="2000" dirty="0">
                <a:solidFill>
                  <a:schemeClr val="tx1"/>
                </a:solidFill>
              </a:rPr>
              <a:t>Sparse random anomaly detection is effective when anomalies can be characterized by their deviation from the common patterns exhibited by normal instances.</a:t>
            </a:r>
          </a:p>
          <a:p>
            <a:pPr marL="285750" indent="-285750">
              <a:buFont typeface="Arial" panose="020B0604020202020204" pitchFamily="34" charset="0"/>
              <a:buChar char="•"/>
            </a:pPr>
            <a:r>
              <a:rPr lang="en-US" sz="2000" dirty="0">
                <a:solidFill>
                  <a:schemeClr val="tx1"/>
                </a:solidFill>
              </a:rPr>
              <a:t>It can handle complex data distributions and is particularly useful in high-dimensional datasets where most features are irrelevant or noise.</a:t>
            </a:r>
          </a:p>
        </p:txBody>
      </p:sp>
    </p:spTree>
    <p:extLst>
      <p:ext uri="{BB962C8B-B14F-4D97-AF65-F5344CB8AC3E}">
        <p14:creationId xmlns:p14="http://schemas.microsoft.com/office/powerpoint/2010/main" val="284240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47B4-5C3E-395C-F6B7-8C568EB629F8}"/>
              </a:ext>
            </a:extLst>
          </p:cNvPr>
          <p:cNvSpPr>
            <a:spLocks noGrp="1"/>
          </p:cNvSpPr>
          <p:nvPr>
            <p:ph type="title"/>
          </p:nvPr>
        </p:nvSpPr>
        <p:spPr/>
        <p:txBody>
          <a:bodyPr>
            <a:noAutofit/>
          </a:bodyPr>
          <a:lstStyle/>
          <a:p>
            <a:r>
              <a:rPr lang="en-US" sz="3200" dirty="0"/>
              <a:t>Non-linear anomaly detection methods:</a:t>
            </a:r>
            <a:endParaRPr lang="en-CA" sz="3200" dirty="0"/>
          </a:p>
        </p:txBody>
      </p:sp>
      <p:sp>
        <p:nvSpPr>
          <p:cNvPr id="4" name="Footer Placeholder 3">
            <a:extLst>
              <a:ext uri="{FF2B5EF4-FFF2-40B4-BE49-F238E27FC236}">
                <a16:creationId xmlns:a16="http://schemas.microsoft.com/office/drawing/2014/main" id="{EDCE63A5-27A6-7E49-2DFB-EF1926E657D0}"/>
              </a:ext>
            </a:extLst>
          </p:cNvPr>
          <p:cNvSpPr>
            <a:spLocks noGrp="1"/>
          </p:cNvSpPr>
          <p:nvPr>
            <p:ph type="ftr" sz="quarter" idx="11"/>
          </p:nvPr>
        </p:nvSpPr>
        <p:spPr/>
        <p:txBody>
          <a:bodyPr/>
          <a:lstStyle/>
          <a:p>
            <a:r>
              <a:rPr lang="en-US"/>
              <a:t>© Copyright Omar Altrad, PhD, PMP, P.Eng</a:t>
            </a:r>
          </a:p>
        </p:txBody>
      </p:sp>
      <p:graphicFrame>
        <p:nvGraphicFramePr>
          <p:cNvPr id="3" name="Table 2">
            <a:extLst>
              <a:ext uri="{FF2B5EF4-FFF2-40B4-BE49-F238E27FC236}">
                <a16:creationId xmlns:a16="http://schemas.microsoft.com/office/drawing/2014/main" id="{5BFAC6E1-BF1E-72EC-FCF8-5723A4556C85}"/>
              </a:ext>
            </a:extLst>
          </p:cNvPr>
          <p:cNvGraphicFramePr>
            <a:graphicFrameLocks noGrp="1"/>
          </p:cNvGraphicFramePr>
          <p:nvPr>
            <p:extLst>
              <p:ext uri="{D42A27DB-BD31-4B8C-83A1-F6EECF244321}">
                <p14:modId xmlns:p14="http://schemas.microsoft.com/office/powerpoint/2010/main" val="3034444004"/>
              </p:ext>
            </p:extLst>
          </p:nvPr>
        </p:nvGraphicFramePr>
        <p:xfrm>
          <a:off x="1403051" y="1305982"/>
          <a:ext cx="9446224" cy="4557184"/>
        </p:xfrm>
        <a:graphic>
          <a:graphicData uri="http://schemas.openxmlformats.org/drawingml/2006/table">
            <a:tbl>
              <a:tblPr/>
              <a:tblGrid>
                <a:gridCol w="1622251">
                  <a:extLst>
                    <a:ext uri="{9D8B030D-6E8A-4147-A177-3AD203B41FA5}">
                      <a16:colId xmlns:a16="http://schemas.microsoft.com/office/drawing/2014/main" val="265366556"/>
                    </a:ext>
                  </a:extLst>
                </a:gridCol>
                <a:gridCol w="2130358">
                  <a:extLst>
                    <a:ext uri="{9D8B030D-6E8A-4147-A177-3AD203B41FA5}">
                      <a16:colId xmlns:a16="http://schemas.microsoft.com/office/drawing/2014/main" val="821134219"/>
                    </a:ext>
                  </a:extLst>
                </a:gridCol>
                <a:gridCol w="2636195">
                  <a:extLst>
                    <a:ext uri="{9D8B030D-6E8A-4147-A177-3AD203B41FA5}">
                      <a16:colId xmlns:a16="http://schemas.microsoft.com/office/drawing/2014/main" val="717470437"/>
                    </a:ext>
                  </a:extLst>
                </a:gridCol>
                <a:gridCol w="3057420">
                  <a:extLst>
                    <a:ext uri="{9D8B030D-6E8A-4147-A177-3AD203B41FA5}">
                      <a16:colId xmlns:a16="http://schemas.microsoft.com/office/drawing/2014/main" val="3289659841"/>
                    </a:ext>
                  </a:extLst>
                </a:gridCol>
              </a:tblGrid>
              <a:tr h="343499">
                <a:tc>
                  <a:txBody>
                    <a:bodyPr/>
                    <a:lstStyle/>
                    <a:p>
                      <a:r>
                        <a:rPr lang="en-CA" sz="1700" b="1" dirty="0"/>
                        <a:t>Method</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tc>
                  <a:txBody>
                    <a:bodyPr/>
                    <a:lstStyle/>
                    <a:p>
                      <a:r>
                        <a:rPr lang="en-CA" sz="1700" b="1" dirty="0"/>
                        <a:t>Approach</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tc>
                  <a:txBody>
                    <a:bodyPr/>
                    <a:lstStyle/>
                    <a:p>
                      <a:r>
                        <a:rPr lang="en-CA" sz="1700" b="1" dirty="0"/>
                        <a:t>Pros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tc>
                  <a:txBody>
                    <a:bodyPr/>
                    <a:lstStyle/>
                    <a:p>
                      <a:r>
                        <a:rPr lang="en-CA" sz="1700" b="1" dirty="0"/>
                        <a:t>Cons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extLst>
                  <a:ext uri="{0D108BD9-81ED-4DB2-BD59-A6C34878D82A}">
                    <a16:rowId xmlns:a16="http://schemas.microsoft.com/office/drawing/2014/main" val="1593573583"/>
                  </a:ext>
                </a:extLst>
              </a:tr>
              <a:tr h="1116372">
                <a:tc>
                  <a:txBody>
                    <a:bodyPr/>
                    <a:lstStyle/>
                    <a:p>
                      <a:r>
                        <a:rPr lang="en-CA" sz="1700" dirty="0"/>
                        <a:t>Local Outlier Factor (LOF)</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700" dirty="0"/>
                        <a:t>Density-based</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Captures anomalies in varying density clusters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Sensitive to parameters, may struggle with high-dimensional data</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5437692"/>
                  </a:ext>
                </a:extLst>
              </a:tr>
              <a:tr h="1116372">
                <a:tc>
                  <a:txBody>
                    <a:bodyPr/>
                    <a:lstStyle/>
                    <a:p>
                      <a:r>
                        <a:rPr lang="en-CA" sz="1700" dirty="0"/>
                        <a:t>Isolation Forest</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700"/>
                        <a:t>Ensemble-based</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Efficient and scalable, effective in high-dimensional data</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May struggle with datasets containing overlapping or close clusters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6106533"/>
                  </a:ext>
                </a:extLst>
              </a:tr>
              <a:tr h="858748">
                <a:tc>
                  <a:txBody>
                    <a:bodyPr/>
                    <a:lstStyle/>
                    <a:p>
                      <a:r>
                        <a:rPr lang="en-CA" sz="1700"/>
                        <a:t>One-class SVM</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Binary classification with support vector machines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a:t>Effective with limited or no access to anomalies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Requires careful tuning of hyperparameters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108176"/>
                  </a:ext>
                </a:extLst>
              </a:tr>
              <a:tr h="1116372">
                <a:tc>
                  <a:txBody>
                    <a:bodyPr/>
                    <a:lstStyle/>
                    <a:p>
                      <a:r>
                        <a:rPr lang="en-CA" sz="1700"/>
                        <a:t>Autoencoders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700"/>
                        <a:t>Neural network-based</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700"/>
                        <a:t>Captures complex non-linear relationships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Computationally intensive, requires training on large datasets</a:t>
                      </a:r>
                    </a:p>
                  </a:txBody>
                  <a:tcPr marL="85875" marR="85875" marT="42937" marB="4293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216759"/>
                  </a:ext>
                </a:extLst>
              </a:tr>
            </a:tbl>
          </a:graphicData>
        </a:graphic>
      </p:graphicFrame>
    </p:spTree>
    <p:extLst>
      <p:ext uri="{BB962C8B-B14F-4D97-AF65-F5344CB8AC3E}">
        <p14:creationId xmlns:p14="http://schemas.microsoft.com/office/powerpoint/2010/main" val="230620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Non-linear anomaly detection methods:</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0" name="Rectangle: Rounded Corners 9">
            <a:extLst>
              <a:ext uri="{FF2B5EF4-FFF2-40B4-BE49-F238E27FC236}">
                <a16:creationId xmlns:a16="http://schemas.microsoft.com/office/drawing/2014/main" id="{55F414A1-E11C-814C-9575-34D23C9EA246}"/>
              </a:ext>
            </a:extLst>
          </p:cNvPr>
          <p:cNvSpPr/>
          <p:nvPr/>
        </p:nvSpPr>
        <p:spPr>
          <a:xfrm>
            <a:off x="1550613" y="1332838"/>
            <a:ext cx="9151734" cy="128311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dirty="0">
                <a:solidFill>
                  <a:schemeClr val="bg1"/>
                </a:solidFill>
              </a:rPr>
              <a:t>Local Outlier Factor (LOF):</a:t>
            </a:r>
          </a:p>
        </p:txBody>
      </p:sp>
      <p:sp>
        <p:nvSpPr>
          <p:cNvPr id="13" name="Rectangle 12">
            <a:extLst>
              <a:ext uri="{FF2B5EF4-FFF2-40B4-BE49-F238E27FC236}">
                <a16:creationId xmlns:a16="http://schemas.microsoft.com/office/drawing/2014/main" id="{31D2BC88-1635-F520-0931-06000BDB58D6}"/>
              </a:ext>
            </a:extLst>
          </p:cNvPr>
          <p:cNvSpPr/>
          <p:nvPr/>
        </p:nvSpPr>
        <p:spPr>
          <a:xfrm>
            <a:off x="2085634" y="2734099"/>
            <a:ext cx="8225375" cy="3248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LOF is a </a:t>
            </a:r>
            <a:r>
              <a:rPr lang="en-US" sz="2000" b="1" dirty="0">
                <a:solidFill>
                  <a:schemeClr val="tx1"/>
                </a:solidFill>
              </a:rPr>
              <a:t>density-based method </a:t>
            </a:r>
            <a:r>
              <a:rPr lang="en-US" sz="2000" dirty="0">
                <a:solidFill>
                  <a:schemeClr val="tx1"/>
                </a:solidFill>
              </a:rPr>
              <a:t>that measures the local deviation of an instance with respect to its neighbors. It calculates the density around each instance and compares it to the densities of its neighboring instances.</a:t>
            </a:r>
          </a:p>
          <a:p>
            <a:pPr marL="285750" indent="-285750">
              <a:buFont typeface="Arial" panose="020B0604020202020204" pitchFamily="34" charset="0"/>
              <a:buChar char="•"/>
            </a:pPr>
            <a:r>
              <a:rPr lang="en-US" sz="2000" dirty="0">
                <a:solidFill>
                  <a:schemeClr val="tx1"/>
                </a:solidFill>
              </a:rPr>
              <a:t>Anomalies are identified as instances with significantly lower densities compared to their neighbors, indicating that they are located in sparser regions of the data space.</a:t>
            </a:r>
          </a:p>
          <a:p>
            <a:pPr marL="285750" indent="-285750">
              <a:buFont typeface="Arial" panose="020B0604020202020204" pitchFamily="34" charset="0"/>
              <a:buChar char="•"/>
            </a:pPr>
            <a:r>
              <a:rPr lang="en-US" sz="2000" dirty="0">
                <a:solidFill>
                  <a:schemeClr val="tx1"/>
                </a:solidFill>
              </a:rPr>
              <a:t>LOF is effective in detecting anomalies in datasets with varying density clusters and complex geometries.</a:t>
            </a:r>
          </a:p>
        </p:txBody>
      </p:sp>
    </p:spTree>
    <p:extLst>
      <p:ext uri="{BB962C8B-B14F-4D97-AF65-F5344CB8AC3E}">
        <p14:creationId xmlns:p14="http://schemas.microsoft.com/office/powerpoint/2010/main" val="140349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Non-linear anomaly detection methods:</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0" name="Rectangle: Rounded Corners 9">
            <a:extLst>
              <a:ext uri="{FF2B5EF4-FFF2-40B4-BE49-F238E27FC236}">
                <a16:creationId xmlns:a16="http://schemas.microsoft.com/office/drawing/2014/main" id="{55F414A1-E11C-814C-9575-34D23C9EA246}"/>
              </a:ext>
            </a:extLst>
          </p:cNvPr>
          <p:cNvSpPr/>
          <p:nvPr/>
        </p:nvSpPr>
        <p:spPr>
          <a:xfrm>
            <a:off x="1550613" y="1332838"/>
            <a:ext cx="9151734" cy="128311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CA" sz="2400" b="1" dirty="0"/>
              <a:t>Isolation Forest:</a:t>
            </a:r>
          </a:p>
        </p:txBody>
      </p:sp>
      <p:sp>
        <p:nvSpPr>
          <p:cNvPr id="13" name="Rectangle 12">
            <a:extLst>
              <a:ext uri="{FF2B5EF4-FFF2-40B4-BE49-F238E27FC236}">
                <a16:creationId xmlns:a16="http://schemas.microsoft.com/office/drawing/2014/main" id="{31D2BC88-1635-F520-0931-06000BDB58D6}"/>
              </a:ext>
            </a:extLst>
          </p:cNvPr>
          <p:cNvSpPr/>
          <p:nvPr/>
        </p:nvSpPr>
        <p:spPr>
          <a:xfrm>
            <a:off x="2091547" y="2772777"/>
            <a:ext cx="8286336" cy="3244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Isolation Forest is an </a:t>
            </a:r>
            <a:r>
              <a:rPr lang="en-US" sz="2000" b="1" dirty="0">
                <a:solidFill>
                  <a:schemeClr val="tx1"/>
                </a:solidFill>
              </a:rPr>
              <a:t>ensemble-based method </a:t>
            </a:r>
            <a:r>
              <a:rPr lang="en-US" sz="2000" dirty="0">
                <a:solidFill>
                  <a:schemeClr val="tx1"/>
                </a:solidFill>
              </a:rPr>
              <a:t>that constructs a random forest of isolation trees.</a:t>
            </a:r>
          </a:p>
          <a:p>
            <a:pPr marL="285750" indent="-285750">
              <a:buFont typeface="Arial" panose="020B0604020202020204" pitchFamily="34" charset="0"/>
              <a:buChar char="•"/>
            </a:pPr>
            <a:r>
              <a:rPr lang="en-US" sz="2000" dirty="0">
                <a:solidFill>
                  <a:schemeClr val="tx1"/>
                </a:solidFill>
              </a:rPr>
              <a:t>It isolates instances by randomly selecting features and splitting the data based on threshold values.</a:t>
            </a:r>
          </a:p>
          <a:p>
            <a:pPr marL="285750" indent="-285750">
              <a:buFont typeface="Arial" panose="020B0604020202020204" pitchFamily="34" charset="0"/>
              <a:buChar char="•"/>
            </a:pPr>
            <a:r>
              <a:rPr lang="en-US" sz="2000" dirty="0">
                <a:solidFill>
                  <a:schemeClr val="tx1"/>
                </a:solidFill>
              </a:rPr>
              <a:t>Anomalies are identified as instances that require fewer splits to be isolated, meaning they are less likely to belong to the majority of the data.</a:t>
            </a:r>
          </a:p>
          <a:p>
            <a:pPr marL="285750" indent="-285750">
              <a:buFont typeface="Arial" panose="020B0604020202020204" pitchFamily="34" charset="0"/>
              <a:buChar char="•"/>
            </a:pPr>
            <a:r>
              <a:rPr lang="en-US" sz="2000" dirty="0">
                <a:solidFill>
                  <a:schemeClr val="tx1"/>
                </a:solidFill>
              </a:rPr>
              <a:t>Isolation Forest is efficient, scalable, and particularly suitable for high-dimensional datasets.</a:t>
            </a:r>
          </a:p>
        </p:txBody>
      </p:sp>
    </p:spTree>
    <p:extLst>
      <p:ext uri="{BB962C8B-B14F-4D97-AF65-F5344CB8AC3E}">
        <p14:creationId xmlns:p14="http://schemas.microsoft.com/office/powerpoint/2010/main" val="153946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theme/theme1.xml><?xml version="1.0" encoding="utf-8"?>
<a:theme xmlns:a="http://schemas.openxmlformats.org/drawingml/2006/main" name="Theme2">
  <a:themeElements>
    <a:clrScheme name="Custom 15">
      <a:dk1>
        <a:srgbClr val="080808"/>
      </a:dk1>
      <a:lt1>
        <a:sysClr val="window" lastClr="FFFFFF"/>
      </a:lt1>
      <a:dk2>
        <a:srgbClr val="080808"/>
      </a:dk2>
      <a:lt2>
        <a:srgbClr val="BFBFBF"/>
      </a:lt2>
      <a:accent1>
        <a:srgbClr val="2F2F2F"/>
      </a:accent1>
      <a:accent2>
        <a:srgbClr val="DA291C"/>
      </a:accent2>
      <a:accent3>
        <a:srgbClr val="865640"/>
      </a:accent3>
      <a:accent4>
        <a:srgbClr val="9B8357"/>
      </a:accent4>
      <a:accent5>
        <a:srgbClr val="C2BC80"/>
      </a:accent5>
      <a:accent6>
        <a:srgbClr val="94A088"/>
      </a:accent6>
      <a:hlink>
        <a:srgbClr val="2998E3"/>
      </a:hlink>
      <a:folHlink>
        <a:srgbClr val="1773B1"/>
      </a:folHlink>
    </a:clrScheme>
    <a:fontScheme name="Lato">
      <a:majorFont>
        <a:latin typeface="Lato"/>
        <a:ea typeface=""/>
        <a:cs typeface=""/>
      </a:majorFont>
      <a:minorFont>
        <a:latin typeface="Arial"/>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2" id="{73B7F08F-E043-44AC-B201-10F61D404D20}" vid="{99CDD893-7676-4F1E-856F-52AB054160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21CBBCDDCC1048AD1D90687795FA6F" ma:contentTypeVersion="3" ma:contentTypeDescription="Create a new document." ma:contentTypeScope="" ma:versionID="658d5d9c526a0b8047ac180152cbc2cc">
  <xsd:schema xmlns:xsd="http://www.w3.org/2001/XMLSchema" xmlns:xs="http://www.w3.org/2001/XMLSchema" xmlns:p="http://schemas.microsoft.com/office/2006/metadata/properties" xmlns:ns2="beaa9621-5f50-4ca0-a28f-59c6e62b4aa4" targetNamespace="http://schemas.microsoft.com/office/2006/metadata/properties" ma:root="true" ma:fieldsID="bc4a64d91878c84784db8aed4cf4bf8e" ns2:_="">
    <xsd:import namespace="beaa9621-5f50-4ca0-a28f-59c6e62b4aa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aa9621-5f50-4ca0-a28f-59c6e62b4a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D3E73E-5125-4655-BF81-23A0DE9B7052}"/>
</file>

<file path=customXml/itemProps2.xml><?xml version="1.0" encoding="utf-8"?>
<ds:datastoreItem xmlns:ds="http://schemas.openxmlformats.org/officeDocument/2006/customXml" ds:itemID="{D407EBA5-BE74-4650-946F-DAFF6CD83B45}"/>
</file>

<file path=customXml/itemProps3.xml><?xml version="1.0" encoding="utf-8"?>
<ds:datastoreItem xmlns:ds="http://schemas.openxmlformats.org/officeDocument/2006/customXml" ds:itemID="{7CE82301-4097-4AF8-B86B-4C6E32EF7E91}"/>
</file>

<file path=docProps/app.xml><?xml version="1.0" encoding="utf-8"?>
<Properties xmlns="http://schemas.openxmlformats.org/officeDocument/2006/extended-properties" xmlns:vt="http://schemas.openxmlformats.org/officeDocument/2006/docPropsVTypes">
  <TotalTime>11720</TotalTime>
  <Words>1493</Words>
  <Application>Microsoft Office PowerPoint</Application>
  <PresentationFormat>Widescreen</PresentationFormat>
  <Paragraphs>155</Paragraphs>
  <Slides>16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Lato</vt:lpstr>
      <vt:lpstr>Wingdings</vt:lpstr>
      <vt:lpstr>Theme2</vt:lpstr>
      <vt:lpstr>PowerPoint Presentation</vt:lpstr>
      <vt:lpstr>PowerPoint Presentation</vt:lpstr>
      <vt:lpstr>Intended Learning Objectives:</vt:lpstr>
      <vt:lpstr>Introduction</vt:lpstr>
      <vt:lpstr>Gaussian Anomaly Detection:</vt:lpstr>
      <vt:lpstr>Sparse Random Anomaly Detection:</vt:lpstr>
      <vt:lpstr>Non-linear anomaly detection methods:</vt:lpstr>
      <vt:lpstr>Non-linear anomaly detection methods:</vt:lpstr>
      <vt:lpstr>Non-linear anomaly detection methods:</vt:lpstr>
      <vt:lpstr>Non-linear dimensionality reduction algorithms:</vt:lpstr>
      <vt:lpstr>Non-linear dimensionality reduction algorithms:</vt:lpstr>
      <vt:lpstr>Applied Example: </vt:lpstr>
      <vt:lpstr>Applied Example: </vt:lpstr>
      <vt:lpstr>Applied Example: </vt:lpstr>
      <vt:lpstr>Applied Example: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2021</dc:title>
  <dc:creator>Omar Altrad</dc:creator>
  <cp:lastModifiedBy>Omar Al-Trad</cp:lastModifiedBy>
  <cp:revision>594</cp:revision>
  <dcterms:created xsi:type="dcterms:W3CDTF">2020-12-31T11:30:57Z</dcterms:created>
  <dcterms:modified xsi:type="dcterms:W3CDTF">2023-07-02T07:59:08Z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0x0101002D21CBBCDDCC1048AD1D90687795FA6F</vt:lpwstr>
  </property>
</Properties>
</file>