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9"/>
  </p:notesMasterIdLst>
  <p:handoutMasterIdLst>
    <p:handoutMasterId r:id="rId20"/>
  </p:handoutMasterIdLst>
  <p:sldIdLst>
    <p:sldId id="1869" r:id="rId2"/>
    <p:sldId id="1817" r:id="rId3"/>
    <p:sldId id="1829" r:id="rId4"/>
    <p:sldId id="1830" r:id="rId5"/>
    <p:sldId id="1860" r:id="rId6"/>
    <p:sldId id="1877" r:id="rId7"/>
    <p:sldId id="1878" r:id="rId8"/>
    <p:sldId id="1879" r:id="rId9"/>
    <p:sldId id="1884" r:id="rId10"/>
    <p:sldId id="1885" r:id="rId11"/>
    <p:sldId id="1870" r:id="rId12"/>
    <p:sldId id="1873" r:id="rId13"/>
    <p:sldId id="1874" r:id="rId14"/>
    <p:sldId id="1875" r:id="rId15"/>
    <p:sldId id="1882" r:id="rId16"/>
    <p:sldId id="1883" r:id="rId17"/>
    <p:sldId id="185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444"/>
    <a:srgbClr val="FFFFB9"/>
    <a:srgbClr val="007033"/>
    <a:srgbClr val="0099FF"/>
    <a:srgbClr val="00CCFF"/>
    <a:srgbClr val="66CCFF"/>
    <a:srgbClr val="33CCFF"/>
    <a:srgbClr val="00823B"/>
    <a:srgbClr val="13D8ED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2252" autoAdjust="0"/>
  </p:normalViewPr>
  <p:slideViewPr>
    <p:cSldViewPr snapToGrid="0">
      <p:cViewPr varScale="1">
        <p:scale>
          <a:sx n="98" d="100"/>
          <a:sy n="98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BB80F1-04ED-45C4-88E4-F4899092F8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DF5E7-2747-4AEE-8F1B-5E67A48068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1E913-DCAF-4FD8-9E73-B3F9496B80E2}" type="datetimeFigureOut">
              <a:rPr lang="en-CA" smtClean="0"/>
              <a:t>2023-07-02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81848-4AA4-4011-846C-A6417754B2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E3540-0A8B-48E8-9855-7556735303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C708C-51B6-4BBD-A9C8-4C1269A72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7384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FEBB1-2435-4225-AC47-FA1D45435727}" type="datetimeFigureOut">
              <a:rPr lang="en-CA" smtClean="0"/>
              <a:t>2023-07-02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C129C-346E-4211-BE00-BB343EC5E6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398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55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41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08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220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90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213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648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42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5025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3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2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728F4B-C908-4F6F-A8F2-43C3195A2FCA}"/>
              </a:ext>
            </a:extLst>
          </p:cNvPr>
          <p:cNvSpPr/>
          <p:nvPr userDrawn="1"/>
        </p:nvSpPr>
        <p:spPr bwMode="auto">
          <a:xfrm>
            <a:off x="0" y="0"/>
            <a:ext cx="2743200" cy="6858000"/>
          </a:xfrm>
          <a:prstGeom prst="rect">
            <a:avLst/>
          </a:prstGeom>
          <a:solidFill>
            <a:srgbClr val="0070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643" y="3088902"/>
            <a:ext cx="1959432" cy="680196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  <a:br>
              <a:rPr lang="en-US"/>
            </a:br>
            <a:r>
              <a:rPr lang="en-US"/>
              <a:t>3 rows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0C1B65-53AE-4559-BCFE-31C83CB9F54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8287" y="1358899"/>
            <a:ext cx="7695069" cy="12244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600" b="0" spc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lnSpc>
                <a:spcPts val="1765"/>
              </a:lnSpc>
              <a:spcBef>
                <a:spcPts val="882"/>
              </a:spcBef>
            </a:pPr>
            <a:r>
              <a:rPr lang="en-US"/>
              <a:t>Body copy Segoe UI Regular 14/18. The quick brown fox jumps over the lazy dog. The quick brown fox jumps over the lazy dog.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28BA4F-8E21-4EC4-B084-5A923473F5E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78287" y="2829482"/>
            <a:ext cx="7695069" cy="12244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600" b="0" spc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lnSpc>
                <a:spcPts val="1765"/>
              </a:lnSpc>
              <a:spcBef>
                <a:spcPts val="882"/>
              </a:spcBef>
            </a:pPr>
            <a:r>
              <a:rPr lang="en-US"/>
              <a:t>Body copy Segoe UI Regular 14/18. The quick brown fox jumps over the lazy dog. The quick brown fox jumps over the lazy dog. 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91E4A05-D2EB-4AB5-879E-7AC83F36E1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78287" y="4300064"/>
            <a:ext cx="7695069" cy="12244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600" b="0" spc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lnSpc>
                <a:spcPts val="1765"/>
              </a:lnSpc>
              <a:spcBef>
                <a:spcPts val="882"/>
              </a:spcBef>
            </a:pPr>
            <a:r>
              <a:rPr lang="en-US"/>
              <a:t>Body copy Segoe UI Regular 14/18. The quick brown fox jumps over the lazy dog. The quick brown fox jumps over the lazy dog.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01702BA-89FA-4F45-822F-61373C5C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D42B541B-BACC-44DB-9166-0594EF0B9893}"/>
              </a:ext>
            </a:extLst>
          </p:cNvPr>
          <p:cNvSpPr txBox="1">
            <a:spLocks/>
          </p:cNvSpPr>
          <p:nvPr userDrawn="1"/>
        </p:nvSpPr>
        <p:spPr>
          <a:xfrm>
            <a:off x="10033798" y="6476330"/>
            <a:ext cx="13120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544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728">
          <p15:clr>
            <a:srgbClr val="FBAE40"/>
          </p15:clr>
        </p15:guide>
        <p15:guide id="2" pos="23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19869"/>
            <a:ext cx="10058400" cy="45515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2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44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317522"/>
            <a:ext cx="4937760" cy="45515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17523"/>
            <a:ext cx="4937760" cy="45515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6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b="1">
                <a:solidFill>
                  <a:srgbClr val="DA29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5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Copyright Omar Altrad, PhD, PMP, P.Eng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0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1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/>
              <a:t> 		</a:t>
            </a:r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17523"/>
            <a:ext cx="10058400" cy="45515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0987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59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820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400" b="1" kern="1200" spc="-50" baseline="0" dirty="0">
          <a:solidFill>
            <a:srgbClr val="C00000"/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C4CC6-1D82-4D53-B37A-2179C75D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Omar Altrad, PhD, PMP, P.Eng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D5709-EADF-4D9F-9D67-83AD0B328DEE}"/>
              </a:ext>
            </a:extLst>
          </p:cNvPr>
          <p:cNvSpPr txBox="1"/>
          <p:nvPr/>
        </p:nvSpPr>
        <p:spPr>
          <a:xfrm>
            <a:off x="138545" y="2583335"/>
            <a:ext cx="2327563" cy="16720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Professor: Omar Altrad, PhD, P.Eng, PMP</a:t>
            </a: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228F80-3670-4EDB-922C-B83C1A750700}"/>
              </a:ext>
            </a:extLst>
          </p:cNvPr>
          <p:cNvSpPr txBox="1"/>
          <p:nvPr/>
        </p:nvSpPr>
        <p:spPr>
          <a:xfrm>
            <a:off x="4177814" y="440751"/>
            <a:ext cx="5938832" cy="9687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Week 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CA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E7702-F242-4B97-88F4-FDAC07FFB831}"/>
              </a:ext>
            </a:extLst>
          </p:cNvPr>
          <p:cNvSpPr txBox="1"/>
          <p:nvPr/>
        </p:nvSpPr>
        <p:spPr>
          <a:xfrm>
            <a:off x="2781735" y="324398"/>
            <a:ext cx="9478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Machine Learning Clustering and Dimensionality Reduction</a:t>
            </a: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D533F-E7E6-D7FC-F831-BBC7955C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689" y="1321075"/>
            <a:ext cx="4665253" cy="466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7307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AA56-B896-80EB-6130-3A277561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How to determine the number of principal</a:t>
            </a:r>
            <a:br>
              <a:rPr lang="en-US" sz="3200" dirty="0"/>
            </a:br>
            <a:r>
              <a:rPr lang="en-US" sz="3200" dirty="0"/>
              <a:t>components for clustering problems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3B3A5-A17A-9765-0D1C-9AD19F9D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00831D-8437-63DA-3C23-CD95196286B5}"/>
              </a:ext>
            </a:extLst>
          </p:cNvPr>
          <p:cNvSpPr/>
          <p:nvPr/>
        </p:nvSpPr>
        <p:spPr>
          <a:xfrm>
            <a:off x="1242340" y="1495260"/>
            <a:ext cx="2799723" cy="972000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Variance Explained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10E0B5-EAD1-587A-D162-815084C2B150}"/>
              </a:ext>
            </a:extLst>
          </p:cNvPr>
          <p:cNvSpPr/>
          <p:nvPr/>
        </p:nvSpPr>
        <p:spPr>
          <a:xfrm>
            <a:off x="1242339" y="4990280"/>
            <a:ext cx="2799723" cy="972000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Scree Plot: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56C4A-34D8-2FC3-0E3D-D32126DB675A}"/>
              </a:ext>
            </a:extLst>
          </p:cNvPr>
          <p:cNvSpPr/>
          <p:nvPr/>
        </p:nvSpPr>
        <p:spPr>
          <a:xfrm>
            <a:off x="3686185" y="1163374"/>
            <a:ext cx="7359977" cy="3495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Calculate the cumulative explained variance ratio for each principal component. The explained variance ratio indicates the proportion of variance in the data explained by each principal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Plot the cumulative explained variance ratio against the number of principal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Look for the "elbow" point, where the explained variance starts to level off. This can provide an indication of the number of components to retain.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elbow point represents a trade-off between retaining enough information and reducing dimensionality.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87D78-9BBD-41BE-6082-7E22A0B6D388}"/>
              </a:ext>
            </a:extLst>
          </p:cNvPr>
          <p:cNvSpPr/>
          <p:nvPr/>
        </p:nvSpPr>
        <p:spPr>
          <a:xfrm>
            <a:off x="3686185" y="4750052"/>
            <a:ext cx="7334019" cy="1561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Plot the eigenvalues (variances) of the principal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Look for a point where the eigenvalues sharply drop.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number of components corresponding to this drop can be considered as the appropriate number of principal components to retain.</a:t>
            </a:r>
          </a:p>
        </p:txBody>
      </p:sp>
    </p:spTree>
    <p:extLst>
      <p:ext uri="{BB962C8B-B14F-4D97-AF65-F5344CB8AC3E}">
        <p14:creationId xmlns:p14="http://schemas.microsoft.com/office/powerpoint/2010/main" val="57186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AA56-B896-80EB-6130-3A277561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How to determine the number of principal</a:t>
            </a:r>
            <a:br>
              <a:rPr lang="en-US" sz="3200" dirty="0"/>
            </a:br>
            <a:r>
              <a:rPr lang="en-US" sz="3200" dirty="0"/>
              <a:t>components for clustering problems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3B3A5-A17A-9765-0D1C-9AD19F9D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00831D-8437-63DA-3C23-CD95196286B5}"/>
              </a:ext>
            </a:extLst>
          </p:cNvPr>
          <p:cNvSpPr/>
          <p:nvPr/>
        </p:nvSpPr>
        <p:spPr>
          <a:xfrm>
            <a:off x="1097280" y="1530708"/>
            <a:ext cx="2799723" cy="972000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Fixed Threshold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10E0B5-EAD1-587A-D162-815084C2B150}"/>
              </a:ext>
            </a:extLst>
          </p:cNvPr>
          <p:cNvSpPr/>
          <p:nvPr/>
        </p:nvSpPr>
        <p:spPr>
          <a:xfrm>
            <a:off x="1171796" y="3878086"/>
            <a:ext cx="2799723" cy="1212228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Business or Domain Knowledge: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56C4A-34D8-2FC3-0E3D-D32126DB675A}"/>
              </a:ext>
            </a:extLst>
          </p:cNvPr>
          <p:cNvSpPr/>
          <p:nvPr/>
        </p:nvSpPr>
        <p:spPr>
          <a:xfrm>
            <a:off x="3725098" y="1241198"/>
            <a:ext cx="7430582" cy="17938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Set a threshold for the desired amount of variance to be explained, such as 90% or 95%.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Calculate the cumulative explained variance ratio and determine the number of components needed to reach the threshold.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87D78-9BBD-41BE-6082-7E22A0B6D388}"/>
              </a:ext>
            </a:extLst>
          </p:cNvPr>
          <p:cNvSpPr/>
          <p:nvPr/>
        </p:nvSpPr>
        <p:spPr>
          <a:xfrm>
            <a:off x="3725098" y="3324543"/>
            <a:ext cx="7430582" cy="2235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Consider the specific requirements and interpretability of the clustering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there are specific variables or factors that are crucial for the clustering task, ensure that those components are retained.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 prior knowledge or insights to guide the decision on the number of principal components.</a:t>
            </a:r>
          </a:p>
        </p:txBody>
      </p:sp>
    </p:spTree>
    <p:extLst>
      <p:ext uri="{BB962C8B-B14F-4D97-AF65-F5344CB8AC3E}">
        <p14:creationId xmlns:p14="http://schemas.microsoft.com/office/powerpoint/2010/main" val="203029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CE3F-2783-4193-EEB3-105CD0D8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Applied 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2BE17-A0C2-21B4-8508-4A333ABB2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9869"/>
            <a:ext cx="9890268" cy="4551571"/>
          </a:xfrm>
        </p:spPr>
        <p:txBody>
          <a:bodyPr>
            <a:normAutofit/>
          </a:bodyPr>
          <a:lstStyle/>
          <a:p>
            <a:r>
              <a:rPr lang="en-CA" dirty="0"/>
              <a:t> </a:t>
            </a:r>
            <a:r>
              <a:rPr lang="en-US" dirty="0"/>
              <a:t>In this example, we apply K-means clustering to segment customers based on their purchasing behavior. </a:t>
            </a:r>
          </a:p>
          <a:p>
            <a:r>
              <a:rPr lang="en-US" dirty="0"/>
              <a:t> After preprocessing the data by scaling the features, we fit the K-means model and predict the cluster labels. </a:t>
            </a:r>
          </a:p>
          <a:p>
            <a:r>
              <a:rPr lang="en-US" dirty="0"/>
              <a:t> We then analyze the cluster statistics to gain insights into each segment's characteristics.</a:t>
            </a:r>
          </a:p>
          <a:p>
            <a:r>
              <a:rPr lang="en-US" dirty="0"/>
              <a:t>The resulting clusters can help businesses understand their customer base better and tailor marketing strategies or product offerings to specific segments. </a:t>
            </a:r>
          </a:p>
          <a:p>
            <a:r>
              <a:rPr lang="en-US" dirty="0"/>
              <a:t> By identifying distinct groups within the customer data, clustering enables targeted approaches and more personalized experiences.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C6A97-27F9-6E3C-6B65-6E464C17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240904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B177-964E-E745-AE3D-2D8CE3A1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Applied 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2E3C-36FE-A753-3EF6-E3036CFC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</a:t>
            </a:r>
            <a:r>
              <a:rPr lang="en-US" b="1" dirty="0"/>
              <a:t>Problem: </a:t>
            </a:r>
            <a:r>
              <a:rPr lang="en-US" dirty="0"/>
              <a:t>You have a dataset of customer purchasing behavior, and you want to segment customers into distinct groups based on their buying patterns.</a:t>
            </a:r>
          </a:p>
          <a:p>
            <a:r>
              <a:rPr lang="en-US" b="1" dirty="0"/>
              <a:t> Solution:</a:t>
            </a:r>
            <a:r>
              <a:rPr lang="en-US" dirty="0"/>
              <a:t> using Clustering Techniques</a:t>
            </a:r>
          </a:p>
          <a:p>
            <a:r>
              <a:rPr lang="en-US" b="1" dirty="0"/>
              <a:t> Step 1: </a:t>
            </a:r>
            <a:r>
              <a:rPr lang="en-US" dirty="0"/>
              <a:t>Import the necessary libraries and load the dataset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38C74-EEDD-4E92-2C28-D6E7A79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60897-3498-CC93-F5A0-7982A6A27DE1}"/>
              </a:ext>
            </a:extLst>
          </p:cNvPr>
          <p:cNvSpPr txBox="1"/>
          <p:nvPr/>
        </p:nvSpPr>
        <p:spPr>
          <a:xfrm>
            <a:off x="2321098" y="3495654"/>
            <a:ext cx="6098458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import pandas as pd</a:t>
            </a:r>
          </a:p>
          <a:p>
            <a:r>
              <a:rPr lang="en-US" dirty="0"/>
              <a:t>from </a:t>
            </a:r>
            <a:r>
              <a:rPr lang="en-US" dirty="0" err="1"/>
              <a:t>sklearn.cluster</a:t>
            </a:r>
            <a:r>
              <a:rPr lang="en-US" dirty="0"/>
              <a:t> import </a:t>
            </a:r>
            <a:r>
              <a:rPr lang="en-US" dirty="0" err="1"/>
              <a:t>KMeans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endParaRPr lang="en-US" dirty="0"/>
          </a:p>
          <a:p>
            <a:endParaRPr lang="en-US" dirty="0"/>
          </a:p>
          <a:p>
            <a:r>
              <a:rPr lang="en-US" dirty="0"/>
              <a:t># Load the dataset</a:t>
            </a:r>
          </a:p>
          <a:p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('customer_purchases.csv')</a:t>
            </a:r>
          </a:p>
        </p:txBody>
      </p:sp>
    </p:spTree>
    <p:extLst>
      <p:ext uri="{BB962C8B-B14F-4D97-AF65-F5344CB8AC3E}">
        <p14:creationId xmlns:p14="http://schemas.microsoft.com/office/powerpoint/2010/main" val="87672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B177-964E-E745-AE3D-2D8CE3A1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Applied 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2E3C-36FE-A753-3EF6-E3036CFC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2: </a:t>
            </a:r>
            <a:r>
              <a:rPr lang="en-US" dirty="0"/>
              <a:t>Preprocess the data by scaling the features.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Step 3:</a:t>
            </a:r>
            <a:r>
              <a:rPr lang="en-US" dirty="0"/>
              <a:t> Apply K-means clustering.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38C74-EEDD-4E92-2C28-D6E7A79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60897-3498-CC93-F5A0-7982A6A27DE1}"/>
              </a:ext>
            </a:extLst>
          </p:cNvPr>
          <p:cNvSpPr txBox="1"/>
          <p:nvPr/>
        </p:nvSpPr>
        <p:spPr>
          <a:xfrm>
            <a:off x="1854170" y="1760061"/>
            <a:ext cx="8237805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Separate the features</a:t>
            </a:r>
          </a:p>
          <a:p>
            <a:r>
              <a:rPr lang="en-US" dirty="0"/>
              <a:t>X = </a:t>
            </a:r>
            <a:r>
              <a:rPr lang="en-US" dirty="0" err="1"/>
              <a:t>data.drop</a:t>
            </a:r>
            <a:r>
              <a:rPr lang="en-US" dirty="0"/>
              <a:t>('</a:t>
            </a:r>
            <a:r>
              <a:rPr lang="en-US" dirty="0" err="1"/>
              <a:t>customer_id</a:t>
            </a:r>
            <a:r>
              <a:rPr lang="en-US" dirty="0"/>
              <a:t>', axis=1)</a:t>
            </a:r>
          </a:p>
          <a:p>
            <a:endParaRPr lang="en-US" dirty="0"/>
          </a:p>
          <a:p>
            <a:r>
              <a:rPr lang="en-US" dirty="0"/>
              <a:t># Scale the features</a:t>
            </a:r>
          </a:p>
          <a:p>
            <a:r>
              <a:rPr lang="en-US" dirty="0"/>
              <a:t>scaler =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r>
              <a:rPr lang="en-US" dirty="0" err="1"/>
              <a:t>X_scaled</a:t>
            </a:r>
            <a:r>
              <a:rPr lang="en-US" dirty="0"/>
              <a:t> = </a:t>
            </a:r>
            <a:r>
              <a:rPr lang="en-US" dirty="0" err="1"/>
              <a:t>scaler.fit_transform</a:t>
            </a:r>
            <a:r>
              <a:rPr lang="en-US" dirty="0"/>
              <a:t>(X)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51B99-CA5E-7CC6-8428-64057350AE2B}"/>
              </a:ext>
            </a:extLst>
          </p:cNvPr>
          <p:cNvSpPr txBox="1"/>
          <p:nvPr/>
        </p:nvSpPr>
        <p:spPr>
          <a:xfrm>
            <a:off x="1854169" y="4213488"/>
            <a:ext cx="8237805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Initialize K-means with the desired number of clusters</a:t>
            </a:r>
          </a:p>
          <a:p>
            <a:r>
              <a:rPr lang="en-US" dirty="0" err="1"/>
              <a:t>kmeans</a:t>
            </a:r>
            <a:r>
              <a:rPr lang="en-US" dirty="0"/>
              <a:t> = </a:t>
            </a:r>
            <a:r>
              <a:rPr lang="en-US" dirty="0" err="1"/>
              <a:t>KMeans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=5,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endParaRPr lang="en-US" dirty="0"/>
          </a:p>
          <a:p>
            <a:r>
              <a:rPr lang="en-US" dirty="0"/>
              <a:t># Fit the model and predict the cluster labels</a:t>
            </a:r>
          </a:p>
          <a:p>
            <a:r>
              <a:rPr lang="en-US" dirty="0" err="1"/>
              <a:t>kmeans.fit</a:t>
            </a:r>
            <a:r>
              <a:rPr lang="en-US" dirty="0"/>
              <a:t>(</a:t>
            </a:r>
            <a:r>
              <a:rPr lang="en-US" dirty="0" err="1"/>
              <a:t>X_scaled</a:t>
            </a:r>
            <a:r>
              <a:rPr lang="en-US" dirty="0"/>
              <a:t>)</a:t>
            </a:r>
          </a:p>
          <a:p>
            <a:r>
              <a:rPr lang="en-US" dirty="0" err="1"/>
              <a:t>cluster_labels</a:t>
            </a:r>
            <a:r>
              <a:rPr lang="en-US" dirty="0"/>
              <a:t> = </a:t>
            </a:r>
            <a:r>
              <a:rPr lang="en-US" dirty="0" err="1"/>
              <a:t>kmeans.predict</a:t>
            </a:r>
            <a:r>
              <a:rPr lang="en-US" dirty="0"/>
              <a:t>(</a:t>
            </a:r>
            <a:r>
              <a:rPr lang="en-US" dirty="0" err="1"/>
              <a:t>X_scaled</a:t>
            </a:r>
            <a:r>
              <a:rPr lang="en-US" dirty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775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B177-964E-E745-AE3D-2D8CE3A1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Applied 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2E3C-36FE-A753-3EF6-E3036CFC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4: </a:t>
            </a:r>
            <a:r>
              <a:rPr lang="en-US" dirty="0"/>
              <a:t>Analyze the clustering results.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00" b="1" dirty="0"/>
          </a:p>
          <a:p>
            <a:r>
              <a:rPr lang="en-US" b="1" dirty="0"/>
              <a:t>Step 5: </a:t>
            </a:r>
            <a:r>
              <a:rPr lang="en-US" dirty="0"/>
              <a:t>Interpret the clustering results.</a:t>
            </a:r>
          </a:p>
          <a:p>
            <a:endParaRPr lang="en-US" dirty="0"/>
          </a:p>
          <a:p>
            <a:endParaRPr lang="en-US" dirty="0"/>
          </a:p>
          <a:p>
            <a:endParaRPr lang="en-US" sz="1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38C74-EEDD-4E92-2C28-D6E7A79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60897-3498-CC93-F5A0-7982A6A27DE1}"/>
              </a:ext>
            </a:extLst>
          </p:cNvPr>
          <p:cNvSpPr txBox="1"/>
          <p:nvPr/>
        </p:nvSpPr>
        <p:spPr>
          <a:xfrm>
            <a:off x="1854170" y="1760061"/>
            <a:ext cx="8237805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Add the cluster labels to the original dataset</a:t>
            </a:r>
          </a:p>
          <a:p>
            <a:r>
              <a:rPr lang="en-US" dirty="0"/>
              <a:t>data['cluster'] = </a:t>
            </a:r>
            <a:r>
              <a:rPr lang="en-US" dirty="0" err="1"/>
              <a:t>cluster_labels</a:t>
            </a:r>
            <a:endParaRPr lang="en-US" dirty="0"/>
          </a:p>
          <a:p>
            <a:endParaRPr lang="en-US" dirty="0"/>
          </a:p>
          <a:p>
            <a:r>
              <a:rPr lang="en-US" dirty="0"/>
              <a:t># Explore the characteristics of each cluster</a:t>
            </a:r>
          </a:p>
          <a:p>
            <a:r>
              <a:rPr lang="en-US" dirty="0" err="1"/>
              <a:t>cluster_stats</a:t>
            </a:r>
            <a:r>
              <a:rPr lang="en-US" dirty="0"/>
              <a:t> = </a:t>
            </a:r>
            <a:r>
              <a:rPr lang="en-US" dirty="0" err="1"/>
              <a:t>data.groupby</a:t>
            </a:r>
            <a:r>
              <a:rPr lang="en-US" dirty="0"/>
              <a:t>('cluster').mean()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51B99-CA5E-7CC6-8428-64057350AE2B}"/>
              </a:ext>
            </a:extLst>
          </p:cNvPr>
          <p:cNvSpPr txBox="1"/>
          <p:nvPr/>
        </p:nvSpPr>
        <p:spPr>
          <a:xfrm>
            <a:off x="1854169" y="4017114"/>
            <a:ext cx="8237805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Examine the cluster statistics to understand the characteristics of each segment, such as average purchase amount, frequency, or specific product preferences.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 meaningful labels to each cluster based on the analysis. For example, "High-Value Customers," "Infrequent Buyers," or "Discount Seekers."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41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9A52-C952-A744-DDEB-9DD67BDC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Applied 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3AC64-4240-8020-082A-26E8BDA61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</a:t>
            </a:r>
            <a:r>
              <a:rPr lang="en-US" dirty="0"/>
              <a:t>It's important to note that the above example showcases one approach to clustering for customer segmentation. </a:t>
            </a:r>
          </a:p>
          <a:p>
            <a:r>
              <a:rPr lang="en-US" dirty="0"/>
              <a:t> Depending on the specific problem and data, other clustering algorithms or preprocessing techniques may be more appropriate. </a:t>
            </a:r>
          </a:p>
          <a:p>
            <a:r>
              <a:rPr lang="en-US" dirty="0"/>
              <a:t> It's crucial to experiment, evaluate, and refine the clustering approach to achieve meaningful insights and actionable results.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136DB-0BEC-D632-B6F2-760586D3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282966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3D25-38C9-708C-C353-6F6835F4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A5C48-4B85-E34D-D63F-1728DEC12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CA" dirty="0"/>
              <a:t> </a:t>
            </a:r>
            <a:r>
              <a:rPr lang="en-US" b="0" i="0" u="none" strike="noStrike" baseline="0" dirty="0"/>
              <a:t>Patel, A. A. (2019). Hands-On Unsupervised Learning Using Python: How to build applied machine learning solutions from unlabeled data</a:t>
            </a:r>
            <a:r>
              <a:rPr lang="en-CA" b="0" i="0" u="none" strike="noStrike" baseline="0" dirty="0"/>
              <a:t>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EEACF-42E5-AB07-0E63-F9C4F8ED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342190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D5A734-FADF-4CCA-902A-9886B2C8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AF2A0-928C-4478-8227-A2A124355430}"/>
              </a:ext>
            </a:extLst>
          </p:cNvPr>
          <p:cNvSpPr/>
          <p:nvPr/>
        </p:nvSpPr>
        <p:spPr bwMode="auto">
          <a:xfrm>
            <a:off x="0" y="2526646"/>
            <a:ext cx="12192000" cy="1784048"/>
          </a:xfrm>
          <a:prstGeom prst="rect">
            <a:avLst/>
          </a:prstGeom>
          <a:solidFill>
            <a:srgbClr val="0070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35">
            <a:extLst>
              <a:ext uri="{FF2B5EF4-FFF2-40B4-BE49-F238E27FC236}">
                <a16:creationId xmlns:a16="http://schemas.microsoft.com/office/drawing/2014/main" id="{E84EC950-0DF1-464E-BC21-98E726220D80}"/>
              </a:ext>
            </a:extLst>
          </p:cNvPr>
          <p:cNvSpPr txBox="1">
            <a:spLocks/>
          </p:cNvSpPr>
          <p:nvPr/>
        </p:nvSpPr>
        <p:spPr>
          <a:xfrm>
            <a:off x="-105103" y="2526646"/>
            <a:ext cx="11815321" cy="17840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spc="-49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ts val="5490"/>
              </a:lnSpc>
            </a:pPr>
            <a:r>
              <a:rPr lang="en-US" dirty="0">
                <a:latin typeface="+mj-lt"/>
              </a:rPr>
              <a:t>Lecture 7: Introduction to Clustering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279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5B7F56-BAAF-0063-9922-5110DC41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 baseline="0" dirty="0">
                <a:latin typeface="+mn-lt"/>
                <a:ea typeface="+mj-ea"/>
                <a:cs typeface="+mj-cs"/>
              </a:rPr>
              <a:t>Intended Learning Objectives: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89071-7AD0-8CAA-377F-92612895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9869"/>
            <a:ext cx="10058400" cy="4551571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Discuss k-means and the method of determining the number of principal components for clustering problems</a:t>
            </a:r>
          </a:p>
          <a:p>
            <a:pPr lvl="1"/>
            <a:r>
              <a:rPr lang="en-US" sz="2400" dirty="0"/>
              <a:t>Compare hierarchical and density-based spatial clustering of applications with noise (DBSCAN) clustering techniques</a:t>
            </a:r>
          </a:p>
          <a:p>
            <a:pPr lvl="1"/>
            <a:r>
              <a:rPr lang="en-US" sz="2400" dirty="0"/>
              <a:t>Apply clustering techniques to solve learning problems</a:t>
            </a:r>
            <a:endParaRPr lang="en-CA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D93864-E702-0E52-F1BE-3D46CF67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257510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5944-0807-158B-C751-7044532D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DB1BE-FC4F-D2F7-88E0-B81505AF0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14" y="1373859"/>
            <a:ext cx="9921766" cy="4551571"/>
          </a:xfrm>
        </p:spPr>
        <p:txBody>
          <a:bodyPr>
            <a:normAutofit/>
          </a:bodyPr>
          <a:lstStyle/>
          <a:p>
            <a:r>
              <a:rPr lang="en-CA" dirty="0"/>
              <a:t> </a:t>
            </a:r>
            <a:r>
              <a:rPr lang="en-US" dirty="0"/>
              <a:t>Clustering is a fundamental technique in unsupervised machine learning used to discover inherent structures and patterns within data.</a:t>
            </a:r>
          </a:p>
          <a:p>
            <a:r>
              <a:rPr lang="en-US" dirty="0"/>
              <a:t> It involves grouping similar data points together based on their features or characteristics without any prior knowledge of the class labels or outcomes.</a:t>
            </a:r>
          </a:p>
          <a:p>
            <a:r>
              <a:rPr lang="en-US" dirty="0"/>
              <a:t> Clustering is widely used in various domains, including customer segmentation, image analysis, document categorization, and anomaly detection.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EBA16-4C05-DE47-2B27-EF00791A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414633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6EA-F45F-E482-EB00-1FAB2D67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Types of Clustering Algorithms: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3784-6EFC-D9A0-5D12-9D140BD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F414A1-E11C-814C-9575-34D23C9EA246}"/>
              </a:ext>
            </a:extLst>
          </p:cNvPr>
          <p:cNvSpPr/>
          <p:nvPr/>
        </p:nvSpPr>
        <p:spPr>
          <a:xfrm>
            <a:off x="1550613" y="1332838"/>
            <a:ext cx="9151734" cy="1283112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K-means Clustering: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2BC88-1635-F520-0931-06000BDB58D6}"/>
              </a:ext>
            </a:extLst>
          </p:cNvPr>
          <p:cNvSpPr/>
          <p:nvPr/>
        </p:nvSpPr>
        <p:spPr>
          <a:xfrm>
            <a:off x="2416011" y="2846519"/>
            <a:ext cx="7359977" cy="2791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K-means is a popular </a:t>
            </a:r>
            <a:r>
              <a:rPr lang="en-US" sz="2000" b="1" dirty="0">
                <a:solidFill>
                  <a:schemeClr val="tx1"/>
                </a:solidFill>
              </a:rPr>
              <a:t>centroid-based clustering </a:t>
            </a:r>
            <a:r>
              <a:rPr lang="en-US" sz="2000" dirty="0">
                <a:solidFill>
                  <a:schemeClr val="tx1"/>
                </a:solidFill>
              </a:rPr>
              <a:t>algorithm.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 partitions the data into K clusters, where each cluster is represented by its centroid.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algorithm iteratively assigns data points to the nearest centroid and updates the centroids until convergence.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K-means is efficient and works well when clusters are spherical and of similar size.</a:t>
            </a:r>
          </a:p>
        </p:txBody>
      </p:sp>
    </p:spTree>
    <p:extLst>
      <p:ext uri="{BB962C8B-B14F-4D97-AF65-F5344CB8AC3E}">
        <p14:creationId xmlns:p14="http://schemas.microsoft.com/office/powerpoint/2010/main" val="172899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6EA-F45F-E482-EB00-1FAB2D67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Types of Clustering Algorithms: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3784-6EFC-D9A0-5D12-9D140BD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F414A1-E11C-814C-9575-34D23C9EA246}"/>
              </a:ext>
            </a:extLst>
          </p:cNvPr>
          <p:cNvSpPr/>
          <p:nvPr/>
        </p:nvSpPr>
        <p:spPr>
          <a:xfrm>
            <a:off x="1550613" y="1332838"/>
            <a:ext cx="9151734" cy="1283112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Hierarchical Clustering: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2BC88-1635-F520-0931-06000BDB58D6}"/>
              </a:ext>
            </a:extLst>
          </p:cNvPr>
          <p:cNvSpPr/>
          <p:nvPr/>
        </p:nvSpPr>
        <p:spPr>
          <a:xfrm>
            <a:off x="2091547" y="2772777"/>
            <a:ext cx="8286336" cy="32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Hierarchical clustering builds a hierarchy of clusters.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 can be either </a:t>
            </a:r>
            <a:r>
              <a:rPr lang="en-US" sz="2000" b="1" dirty="0">
                <a:solidFill>
                  <a:schemeClr val="tx1"/>
                </a:solidFill>
              </a:rPr>
              <a:t>agglomerative</a:t>
            </a:r>
            <a:r>
              <a:rPr lang="en-US" sz="2000" dirty="0">
                <a:solidFill>
                  <a:schemeClr val="tx1"/>
                </a:solidFill>
              </a:rPr>
              <a:t>, where each data point starts as a separate cluster and is successively merged, or </a:t>
            </a:r>
            <a:r>
              <a:rPr lang="en-US" sz="2000" b="1" dirty="0">
                <a:solidFill>
                  <a:schemeClr val="tx1"/>
                </a:solidFill>
              </a:rPr>
              <a:t>divisive</a:t>
            </a:r>
            <a:r>
              <a:rPr lang="en-US" sz="2000" dirty="0">
                <a:solidFill>
                  <a:schemeClr val="tx1"/>
                </a:solidFill>
              </a:rPr>
              <a:t>, where all data points begin in one cluster and are recursively split.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algorithm constructs a dendrogram to visualize the clustering hierarchy.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Hierarchical clustering is useful when the number of clusters is not known in advance.</a:t>
            </a:r>
          </a:p>
        </p:txBody>
      </p:sp>
    </p:spTree>
    <p:extLst>
      <p:ext uri="{BB962C8B-B14F-4D97-AF65-F5344CB8AC3E}">
        <p14:creationId xmlns:p14="http://schemas.microsoft.com/office/powerpoint/2010/main" val="153946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6EA-F45F-E482-EB00-1FAB2D67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Types of Clustering Algorithms: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3784-6EFC-D9A0-5D12-9D140BD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F414A1-E11C-814C-9575-34D23C9EA246}"/>
              </a:ext>
            </a:extLst>
          </p:cNvPr>
          <p:cNvSpPr/>
          <p:nvPr/>
        </p:nvSpPr>
        <p:spPr>
          <a:xfrm>
            <a:off x="1520133" y="1332838"/>
            <a:ext cx="9151734" cy="1283112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Density-based Clustering: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2BC88-1635-F520-0931-06000BDB58D6}"/>
              </a:ext>
            </a:extLst>
          </p:cNvPr>
          <p:cNvSpPr/>
          <p:nvPr/>
        </p:nvSpPr>
        <p:spPr>
          <a:xfrm>
            <a:off x="2416011" y="2846519"/>
            <a:ext cx="7966854" cy="2791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Density-based clustering identifies clusters based on density variations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algorithm defines clusters as dense regions separated by sparser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 points are assigned to clusters if they are within a specified distance and have a sufficient number of neighboring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Density-based clustering, such as DBSCAN, is effective for irregularly shaped clusters and handling noise in the data.</a:t>
            </a:r>
          </a:p>
        </p:txBody>
      </p:sp>
    </p:spTree>
    <p:extLst>
      <p:ext uri="{BB962C8B-B14F-4D97-AF65-F5344CB8AC3E}">
        <p14:creationId xmlns:p14="http://schemas.microsoft.com/office/powerpoint/2010/main" val="14989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6EA-F45F-E482-EB00-1FAB2D67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Types of Clustering Algorithms: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3784-6EFC-D9A0-5D12-9D140BD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F414A1-E11C-814C-9575-34D23C9EA246}"/>
              </a:ext>
            </a:extLst>
          </p:cNvPr>
          <p:cNvSpPr/>
          <p:nvPr/>
        </p:nvSpPr>
        <p:spPr>
          <a:xfrm>
            <a:off x="1520133" y="1332838"/>
            <a:ext cx="9151734" cy="1283112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Spectral Clustering: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2BC88-1635-F520-0931-06000BDB58D6}"/>
              </a:ext>
            </a:extLst>
          </p:cNvPr>
          <p:cNvSpPr/>
          <p:nvPr/>
        </p:nvSpPr>
        <p:spPr>
          <a:xfrm>
            <a:off x="2416011" y="2846519"/>
            <a:ext cx="7359977" cy="2791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Spectral clustering transforms the data into a lower-dimensional space using eigenvectors.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 then performs clustering in this transformed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algorithm is effective in capturing non-linear relationships and works well with complex data structures.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Spectral clustering can be computationally expensive for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373618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C13D-C10F-7CD4-04A0-14EF43C2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How to determine the number of principal</a:t>
            </a:r>
            <a:br>
              <a:rPr lang="en-US" sz="3200" dirty="0"/>
            </a:br>
            <a:r>
              <a:rPr lang="en-US" sz="3200" dirty="0"/>
              <a:t>components for clustering problems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8E52-A4E6-3CE6-DC8E-CC4362500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9869"/>
            <a:ext cx="10058400" cy="4966922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 </a:t>
            </a:r>
            <a:r>
              <a:rPr lang="en-US" dirty="0"/>
              <a:t>Determining the number of principal components for clustering problems is an important step in dimensionality reduction. </a:t>
            </a:r>
          </a:p>
          <a:p>
            <a:r>
              <a:rPr lang="en-US" dirty="0"/>
              <a:t> Here are some approaches to determine the number of principal components:</a:t>
            </a:r>
          </a:p>
          <a:p>
            <a:pPr lvl="1"/>
            <a:r>
              <a:rPr lang="en-US" dirty="0"/>
              <a:t> Variance Explained</a:t>
            </a:r>
          </a:p>
          <a:p>
            <a:pPr lvl="1"/>
            <a:r>
              <a:rPr lang="en-US" dirty="0"/>
              <a:t> </a:t>
            </a:r>
            <a:r>
              <a:rPr lang="en-CA" dirty="0"/>
              <a:t>Scree Plot</a:t>
            </a:r>
          </a:p>
          <a:p>
            <a:pPr lvl="1"/>
            <a:r>
              <a:rPr lang="en-US" dirty="0"/>
              <a:t> </a:t>
            </a:r>
            <a:r>
              <a:rPr lang="en-CA" dirty="0"/>
              <a:t>Fixed Threshold</a:t>
            </a:r>
          </a:p>
          <a:p>
            <a:pPr lvl="1"/>
            <a:r>
              <a:rPr lang="en-US" dirty="0"/>
              <a:t> </a:t>
            </a:r>
            <a:r>
              <a:rPr lang="en-CA" dirty="0"/>
              <a:t>Business or Domain Knowledge</a:t>
            </a:r>
          </a:p>
          <a:p>
            <a:r>
              <a:rPr lang="en-CA" dirty="0"/>
              <a:t> </a:t>
            </a:r>
            <a:r>
              <a:rPr lang="en-US" dirty="0"/>
              <a:t>It's important to note that the determination of the number of principal components is not an exact science. It involves a trade-off between retaining enough information and reducing dimensionality. </a:t>
            </a:r>
          </a:p>
          <a:p>
            <a:r>
              <a:rPr lang="en-US" dirty="0"/>
              <a:t> Experimentation, evaluation, and domain expertise are crucial in deciding the appropriate number of components for the clustering problem. </a:t>
            </a:r>
          </a:p>
          <a:p>
            <a:r>
              <a:rPr lang="en-US" dirty="0"/>
              <a:t> Additionally, it's recommended to validate the chosen number of principal components through the evaluation of clustering performance metrics or downstream analysis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53C63-9F63-639E-472B-3E319315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141581620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Custom 15">
      <a:dk1>
        <a:srgbClr val="080808"/>
      </a:dk1>
      <a:lt1>
        <a:sysClr val="window" lastClr="FFFFFF"/>
      </a:lt1>
      <a:dk2>
        <a:srgbClr val="080808"/>
      </a:dk2>
      <a:lt2>
        <a:srgbClr val="BFBFBF"/>
      </a:lt2>
      <a:accent1>
        <a:srgbClr val="2F2F2F"/>
      </a:accent1>
      <a:accent2>
        <a:srgbClr val="DA291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1773B1"/>
      </a:folHlink>
    </a:clrScheme>
    <a:fontScheme name="Lato">
      <a:majorFont>
        <a:latin typeface="Lato"/>
        <a:ea typeface=""/>
        <a:cs typeface=""/>
      </a:majorFont>
      <a:minorFont>
        <a:latin typeface="Arial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73B7F08F-E043-44AC-B201-10F61D404D20}" vid="{99CDD893-7676-4F1E-856F-52AB054160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21CBBCDDCC1048AD1D90687795FA6F" ma:contentTypeVersion="3" ma:contentTypeDescription="Create a new document." ma:contentTypeScope="" ma:versionID="658d5d9c526a0b8047ac180152cbc2cc">
  <xsd:schema xmlns:xsd="http://www.w3.org/2001/XMLSchema" xmlns:xs="http://www.w3.org/2001/XMLSchema" xmlns:p="http://schemas.microsoft.com/office/2006/metadata/properties" xmlns:ns2="beaa9621-5f50-4ca0-a28f-59c6e62b4aa4" targetNamespace="http://schemas.microsoft.com/office/2006/metadata/properties" ma:root="true" ma:fieldsID="bc4a64d91878c84784db8aed4cf4bf8e" ns2:_="">
    <xsd:import namespace="beaa9621-5f50-4ca0-a28f-59c6e62b4a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a9621-5f50-4ca0-a28f-59c6e62b4a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C97283-6667-4555-B298-7A01F4C67D78}"/>
</file>

<file path=customXml/itemProps2.xml><?xml version="1.0" encoding="utf-8"?>
<ds:datastoreItem xmlns:ds="http://schemas.openxmlformats.org/officeDocument/2006/customXml" ds:itemID="{E4561E45-62A4-4547-A8A0-98ACBA87AB03}"/>
</file>

<file path=customXml/itemProps3.xml><?xml version="1.0" encoding="utf-8"?>
<ds:datastoreItem xmlns:ds="http://schemas.openxmlformats.org/officeDocument/2006/customXml" ds:itemID="{307AE044-1CB7-4A87-889F-BEE744795F9D}"/>
</file>

<file path=docProps/app.xml><?xml version="1.0" encoding="utf-8"?>
<Properties xmlns="http://schemas.openxmlformats.org/officeDocument/2006/extended-properties" xmlns:vt="http://schemas.openxmlformats.org/officeDocument/2006/docPropsVTypes">
  <TotalTime>12389</TotalTime>
  <Words>1498</Words>
  <Application>Microsoft Office PowerPoint</Application>
  <PresentationFormat>Widescreen</PresentationFormat>
  <Paragraphs>149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Lato</vt:lpstr>
      <vt:lpstr>Wingdings</vt:lpstr>
      <vt:lpstr>Theme2</vt:lpstr>
      <vt:lpstr>PowerPoint Presentation</vt:lpstr>
      <vt:lpstr>PowerPoint Presentation</vt:lpstr>
      <vt:lpstr>Intended Learning Objectives:</vt:lpstr>
      <vt:lpstr>Introduction</vt:lpstr>
      <vt:lpstr>Types of Clustering Algorithms:</vt:lpstr>
      <vt:lpstr>Types of Clustering Algorithms:</vt:lpstr>
      <vt:lpstr>Types of Clustering Algorithms:</vt:lpstr>
      <vt:lpstr>Types of Clustering Algorithms:</vt:lpstr>
      <vt:lpstr>How to determine the number of principal components for clustering problems</vt:lpstr>
      <vt:lpstr>How to determine the number of principal components for clustering problems</vt:lpstr>
      <vt:lpstr>How to determine the number of principal components for clustering problems</vt:lpstr>
      <vt:lpstr>Applied Example: </vt:lpstr>
      <vt:lpstr>Applied Example: </vt:lpstr>
      <vt:lpstr>Applied Example: </vt:lpstr>
      <vt:lpstr>Applied Example: </vt:lpstr>
      <vt:lpstr>Applied Example: 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2021</dc:title>
  <dc:creator>Omar Altrad</dc:creator>
  <cp:lastModifiedBy>Omar Al-Trad</cp:lastModifiedBy>
  <cp:revision>554</cp:revision>
  <dcterms:created xsi:type="dcterms:W3CDTF">2020-12-31T11:30:57Z</dcterms:created>
  <dcterms:modified xsi:type="dcterms:W3CDTF">2023-07-03T03:18:15Z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0x0101002D21CBBCDDCC1048AD1D90687795FA6F</vt:lpwstr>
  </property>
</Properties>
</file>