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6"/>
  </p:notesMasterIdLst>
  <p:handoutMasterIdLst>
    <p:handoutMasterId r:id="rId17"/>
  </p:handoutMasterIdLst>
  <p:sldIdLst>
    <p:sldId id="1869" r:id="rId2"/>
    <p:sldId id="1817" r:id="rId3"/>
    <p:sldId id="1829" r:id="rId4"/>
    <p:sldId id="1830" r:id="rId5"/>
    <p:sldId id="1886" r:id="rId6"/>
    <p:sldId id="1887" r:id="rId7"/>
    <p:sldId id="1860" r:id="rId8"/>
    <p:sldId id="1888" r:id="rId9"/>
    <p:sldId id="1889" r:id="rId10"/>
    <p:sldId id="1890" r:id="rId11"/>
    <p:sldId id="1891" r:id="rId12"/>
    <p:sldId id="1892" r:id="rId13"/>
    <p:sldId id="1894" r:id="rId14"/>
    <p:sldId id="185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444"/>
    <a:srgbClr val="FFFFB9"/>
    <a:srgbClr val="007033"/>
    <a:srgbClr val="0099FF"/>
    <a:srgbClr val="00CCFF"/>
    <a:srgbClr val="66CCFF"/>
    <a:srgbClr val="33CCFF"/>
    <a:srgbClr val="00823B"/>
    <a:srgbClr val="13D8ED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2252" autoAdjust="0"/>
  </p:normalViewPr>
  <p:slideViewPr>
    <p:cSldViewPr snapToGrid="0">
      <p:cViewPr varScale="1">
        <p:scale>
          <a:sx n="76" d="100"/>
          <a:sy n="76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BB80F1-04ED-45C4-88E4-F4899092F8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DF5E7-2747-4AEE-8F1B-5E67A48068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1E913-DCAF-4FD8-9E73-B3F9496B80E2}" type="datetimeFigureOut">
              <a:rPr lang="en-CA" smtClean="0"/>
              <a:t>2023-07-31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81848-4AA4-4011-846C-A6417754B2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E3540-0A8B-48E8-9855-7556735303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708C-51B6-4BBD-A9C8-4C1269A72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7384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EBB1-2435-4225-AC47-FA1D45435727}" type="datetimeFigureOut">
              <a:rPr lang="en-CA" smtClean="0"/>
              <a:t>2023-07-31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C129C-346E-4211-BE00-BB343EC5E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398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55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41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08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35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778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42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512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51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5025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3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28F4B-C908-4F6F-A8F2-43C3195A2FCA}"/>
              </a:ext>
            </a:extLst>
          </p:cNvPr>
          <p:cNvSpPr/>
          <p:nvPr userDrawn="1"/>
        </p:nvSpPr>
        <p:spPr bwMode="auto">
          <a:xfrm>
            <a:off x="0" y="0"/>
            <a:ext cx="2743200" cy="6858000"/>
          </a:xfrm>
          <a:prstGeom prst="rect">
            <a:avLst/>
          </a:prstGeom>
          <a:solidFill>
            <a:srgbClr val="007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643" y="3088902"/>
            <a:ext cx="1959432" cy="680196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br>
              <a:rPr lang="en-US"/>
            </a:br>
            <a:r>
              <a:rPr lang="en-US"/>
              <a:t>3 rows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0C1B65-53AE-4559-BCFE-31C83CB9F5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8287" y="1358899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28BA4F-8E21-4EC4-B084-5A923473F5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8287" y="2829482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91E4A05-D2EB-4AB5-879E-7AC83F36E1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78287" y="4300064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01702BA-89FA-4F45-822F-61373C5C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42B541B-BACC-44DB-9166-0594EF0B9893}"/>
              </a:ext>
            </a:extLst>
          </p:cNvPr>
          <p:cNvSpPr txBox="1">
            <a:spLocks/>
          </p:cNvSpPr>
          <p:nvPr userDrawn="1"/>
        </p:nvSpPr>
        <p:spPr>
          <a:xfrm>
            <a:off x="10033798" y="6476330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544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728">
          <p15:clr>
            <a:srgbClr val="FBAE40"/>
          </p15:clr>
        </p15:guide>
        <p15:guide id="2" pos="23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44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317522"/>
            <a:ext cx="4937760" cy="4551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17523"/>
            <a:ext cx="4937760" cy="4551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6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Copyright Omar Altrad, PhD, PMP, P.Eng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1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 		</a:t>
            </a:r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17523"/>
            <a:ext cx="10058400" cy="45515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987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9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82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400" b="1" kern="1200" spc="-50" baseline="0" dirty="0">
          <a:solidFill>
            <a:srgbClr val="C00000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C4CC6-1D82-4D53-B37A-2179C75D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Omar Altrad, PhD, PMP, P.Eng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D5709-EADF-4D9F-9D67-83AD0B328DEE}"/>
              </a:ext>
            </a:extLst>
          </p:cNvPr>
          <p:cNvSpPr txBox="1"/>
          <p:nvPr/>
        </p:nvSpPr>
        <p:spPr>
          <a:xfrm>
            <a:off x="138545" y="2583335"/>
            <a:ext cx="2327563" cy="16720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Professor: Omar Altrad, PhD, P.Eng, PMP</a:t>
            </a: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28F80-3670-4EDB-922C-B83C1A750700}"/>
              </a:ext>
            </a:extLst>
          </p:cNvPr>
          <p:cNvSpPr txBox="1"/>
          <p:nvPr/>
        </p:nvSpPr>
        <p:spPr>
          <a:xfrm>
            <a:off x="4177814" y="440751"/>
            <a:ext cx="5938832" cy="9687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Week 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CA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E7702-F242-4B97-88F4-FDAC07FFB831}"/>
              </a:ext>
            </a:extLst>
          </p:cNvPr>
          <p:cNvSpPr txBox="1"/>
          <p:nvPr/>
        </p:nvSpPr>
        <p:spPr>
          <a:xfrm>
            <a:off x="2781735" y="324398"/>
            <a:ext cx="9478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Machine Learning Clustering and Dimensionality Reduction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D533F-E7E6-D7FC-F831-BBC7955C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89" y="1321075"/>
            <a:ext cx="4665253" cy="466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7307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Variants of Autoencoders: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550613" y="1332838"/>
            <a:ext cx="9151734" cy="1283112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Contractive Autoencoder: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2416011" y="2846519"/>
            <a:ext cx="7359977" cy="1825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Uses an additional regularization term to penalize the sensitivity of the model to small input perturbations.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Encourages the model to capture robust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Useful when the model needs to generalize well to small variations in the input.</a:t>
            </a:r>
          </a:p>
        </p:txBody>
      </p:sp>
    </p:spTree>
    <p:extLst>
      <p:ext uri="{BB962C8B-B14F-4D97-AF65-F5344CB8AC3E}">
        <p14:creationId xmlns:p14="http://schemas.microsoft.com/office/powerpoint/2010/main" val="23131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Variants of Autoencoders: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550613" y="1332838"/>
            <a:ext cx="9151734" cy="1283112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Deep Autoencoder: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2416011" y="2846519"/>
            <a:ext cx="7359977" cy="1825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Stacks multiple layers to create a deeper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Captures hierarchical features in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for more complex data representations.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Helpful when dealing with high-dimensional data.</a:t>
            </a:r>
          </a:p>
        </p:txBody>
      </p:sp>
    </p:spTree>
    <p:extLst>
      <p:ext uri="{BB962C8B-B14F-4D97-AF65-F5344CB8AC3E}">
        <p14:creationId xmlns:p14="http://schemas.microsoft.com/office/powerpoint/2010/main" val="24891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Variants of Autoencoders: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550613" y="1332838"/>
            <a:ext cx="9151734" cy="1283112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Convolutional Autoencoder: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2416011" y="2846519"/>
            <a:ext cx="7359977" cy="2147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Utilizes convolutional layers in both the encoder and decoder.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Suitable for image data or spatially structured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Learns hierarchical representations of visual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Widely used in image compression, denoising, and generation.</a:t>
            </a:r>
          </a:p>
        </p:txBody>
      </p:sp>
    </p:spTree>
    <p:extLst>
      <p:ext uri="{BB962C8B-B14F-4D97-AF65-F5344CB8AC3E}">
        <p14:creationId xmlns:p14="http://schemas.microsoft.com/office/powerpoint/2010/main" val="196193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C89BC-C093-1276-C706-A9EB142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AC3314-F5F0-5ABC-DB9E-12E4C207E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99425"/>
              </p:ext>
            </p:extLst>
          </p:nvPr>
        </p:nvGraphicFramePr>
        <p:xfrm>
          <a:off x="911513" y="725425"/>
          <a:ext cx="10704380" cy="5183005"/>
        </p:xfrm>
        <a:graphic>
          <a:graphicData uri="http://schemas.openxmlformats.org/drawingml/2006/table">
            <a:tbl>
              <a:tblPr/>
              <a:tblGrid>
                <a:gridCol w="2676095">
                  <a:extLst>
                    <a:ext uri="{9D8B030D-6E8A-4147-A177-3AD203B41FA5}">
                      <a16:colId xmlns:a16="http://schemas.microsoft.com/office/drawing/2014/main" val="42063146"/>
                    </a:ext>
                  </a:extLst>
                </a:gridCol>
                <a:gridCol w="2676095">
                  <a:extLst>
                    <a:ext uri="{9D8B030D-6E8A-4147-A177-3AD203B41FA5}">
                      <a16:colId xmlns:a16="http://schemas.microsoft.com/office/drawing/2014/main" val="50229573"/>
                    </a:ext>
                  </a:extLst>
                </a:gridCol>
                <a:gridCol w="2676095">
                  <a:extLst>
                    <a:ext uri="{9D8B030D-6E8A-4147-A177-3AD203B41FA5}">
                      <a16:colId xmlns:a16="http://schemas.microsoft.com/office/drawing/2014/main" val="1664693092"/>
                    </a:ext>
                  </a:extLst>
                </a:gridCol>
                <a:gridCol w="2676095">
                  <a:extLst>
                    <a:ext uri="{9D8B030D-6E8A-4147-A177-3AD203B41FA5}">
                      <a16:colId xmlns:a16="http://schemas.microsoft.com/office/drawing/2014/main" val="2111055701"/>
                    </a:ext>
                  </a:extLst>
                </a:gridCol>
              </a:tblGrid>
              <a:tr h="35394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Autoencoder Variation</a:t>
                      </a:r>
                    </a:p>
                  </a:txBody>
                  <a:tcPr marL="33222" marR="33222" marT="16611" marB="1661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44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33222" marR="33222" marT="16611" marB="1661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44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Training Objective</a:t>
                      </a:r>
                    </a:p>
                  </a:txBody>
                  <a:tcPr marL="33222" marR="33222" marT="16611" marB="1661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44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</a:p>
                  </a:txBody>
                  <a:tcPr marL="33222" marR="33222" marT="16611" marB="1661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447944"/>
                  </a:ext>
                </a:extLst>
              </a:tr>
              <a:tr h="674597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Autoencoder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 architecture with encoder and decoder.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Minimize reconstruction loss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compression, feature learning, denoising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166758"/>
                  </a:ext>
                </a:extLst>
              </a:tr>
              <a:tr h="674597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Variational Autoencoder (VAE)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fr-FR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Probabilistic encoder, continuous latent space.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fr-F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Minimise reconstruction </a:t>
                      </a:r>
                      <a:r>
                        <a:rPr lang="fr-F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loss</a:t>
                      </a:r>
                      <a:r>
                        <a:rPr lang="fr-F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KL divergence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generation, data interpolation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1964321"/>
                  </a:ext>
                </a:extLst>
              </a:tr>
              <a:tr h="674597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Sparse Autoencoder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Sparse representation with few active neurons.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Minimize reconstruction loss + sparsity constraint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selection, model interpretability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8662389"/>
                  </a:ext>
                </a:extLst>
              </a:tr>
              <a:tr h="674597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Denoising Autoencoder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Reconstructs clean data from noisy inputs.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Minimize reconstruction loss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learning, noise reduction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711565"/>
                  </a:ext>
                </a:extLst>
              </a:tr>
              <a:tr h="781482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Contractive Autoencoder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Penalizes sensitivity to small input perturbations.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Minimize reconstruction loss + regularization term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Robust feature learning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3453891"/>
                  </a:ext>
                </a:extLst>
              </a:tr>
              <a:tr h="674597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 Autoencoder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Stacks multiple layers for deeper architecture.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Minimize reconstruction loss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 data representations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2827643"/>
                  </a:ext>
                </a:extLst>
              </a:tr>
              <a:tr h="674597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Convolutional Autoencoder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Uses convolutional layers for image data.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Minimize reconstruction loss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 compression, denoising, feature learning</a:t>
                      </a:r>
                    </a:p>
                  </a:txBody>
                  <a:tcPr marL="33222" marR="33222" marT="16611" marB="16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855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43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3D25-38C9-708C-C353-6F6835F4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5C48-4B85-E34D-D63F-1728DEC1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/>
              <a:t> </a:t>
            </a:r>
            <a:r>
              <a:rPr lang="en-US" b="0" i="0" u="none" strike="noStrike" baseline="0" dirty="0"/>
              <a:t>Patel, A. A. (2019). Hands-On Unsupervised Learning Using Python: How to build applied machine learning solutions from unlabeled data</a:t>
            </a:r>
            <a:r>
              <a:rPr lang="en-CA" b="0" i="0" u="none" strike="noStrike" baseline="0" dirty="0"/>
              <a:t>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EEACF-42E5-AB07-0E63-F9C4F8ED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342190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D5A734-FADF-4CCA-902A-9886B2C8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AF2A0-928C-4478-8227-A2A124355430}"/>
              </a:ext>
            </a:extLst>
          </p:cNvPr>
          <p:cNvSpPr/>
          <p:nvPr/>
        </p:nvSpPr>
        <p:spPr bwMode="auto">
          <a:xfrm>
            <a:off x="0" y="2526646"/>
            <a:ext cx="12192000" cy="1784048"/>
          </a:xfrm>
          <a:prstGeom prst="rect">
            <a:avLst/>
          </a:prstGeom>
          <a:solidFill>
            <a:srgbClr val="007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35">
            <a:extLst>
              <a:ext uri="{FF2B5EF4-FFF2-40B4-BE49-F238E27FC236}">
                <a16:creationId xmlns:a16="http://schemas.microsoft.com/office/drawing/2014/main" id="{E84EC950-0DF1-464E-BC21-98E726220D80}"/>
              </a:ext>
            </a:extLst>
          </p:cNvPr>
          <p:cNvSpPr txBox="1">
            <a:spLocks/>
          </p:cNvSpPr>
          <p:nvPr/>
        </p:nvSpPr>
        <p:spPr>
          <a:xfrm>
            <a:off x="-105103" y="2526646"/>
            <a:ext cx="11815321" cy="17840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spc="-49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ts val="5490"/>
              </a:lnSpc>
            </a:pPr>
            <a:r>
              <a:rPr lang="en-US" dirty="0">
                <a:latin typeface="+mj-lt"/>
              </a:rPr>
              <a:t>Lecture 8: Introduction to Autoencoders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79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5B7F56-BAAF-0063-9922-5110DC41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 baseline="0" dirty="0">
                <a:latin typeface="+mn-lt"/>
                <a:ea typeface="+mj-ea"/>
                <a:cs typeface="+mj-cs"/>
              </a:rPr>
              <a:t>Intended Learning 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9071-7AD0-8CAA-377F-92612895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Explain how autoencoders are used in neural networks</a:t>
            </a:r>
          </a:p>
          <a:p>
            <a:pPr lvl="1"/>
            <a:r>
              <a:rPr lang="en-US" sz="2400" dirty="0"/>
              <a:t>Compare the variations of autoencoders that can be leveraged in neural networks</a:t>
            </a:r>
          </a:p>
          <a:p>
            <a:pPr lvl="1"/>
            <a:r>
              <a:rPr lang="en-US" sz="2400" dirty="0"/>
              <a:t>Apply neural network techniques to solve learning problems</a:t>
            </a:r>
            <a:endParaRPr lang="en-CA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D93864-E702-0E52-F1BE-3D46CF67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57510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5944-0807-158B-C751-7044532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Introduction to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B1BE-FC4F-D2F7-88E0-B81505AF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14" y="1373859"/>
            <a:ext cx="9921766" cy="4551571"/>
          </a:xfrm>
        </p:spPr>
        <p:txBody>
          <a:bodyPr>
            <a:normAutofit/>
          </a:bodyPr>
          <a:lstStyle/>
          <a:p>
            <a:r>
              <a:rPr lang="en-US" dirty="0"/>
              <a:t>Autoencoders are a type of neural network used in unsupervised learning.</a:t>
            </a:r>
          </a:p>
          <a:p>
            <a:r>
              <a:rPr lang="en-US" dirty="0"/>
              <a:t>They are designed to reconstruct input data from a compressed representation (latent space).</a:t>
            </a:r>
          </a:p>
          <a:p>
            <a:r>
              <a:rPr lang="en-US" dirty="0"/>
              <a:t>They consists of an encoder and a decoder, which learns to reduce and then expand data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EBA16-4C05-DE47-2B27-EF00791A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414633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0ED4-B6FF-A7ED-72AC-7DBF29F5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Architecture and Training of Autoencoders</a:t>
            </a:r>
            <a:endParaRPr lang="en-A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0307-C36C-23C9-186F-A0CD2643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Encoder: </a:t>
            </a:r>
            <a:r>
              <a:rPr lang="en-US" dirty="0"/>
              <a:t>Takes input data and reduces it to a lower-dimensional representation (latent code).</a:t>
            </a:r>
          </a:p>
          <a:p>
            <a:r>
              <a:rPr lang="en-US" b="1" dirty="0"/>
              <a:t>Latent Space: </a:t>
            </a:r>
            <a:r>
              <a:rPr lang="en-US" dirty="0"/>
              <a:t>Compressed representation of input data, capturing essential features.</a:t>
            </a:r>
          </a:p>
          <a:p>
            <a:r>
              <a:rPr lang="en-US" b="1" dirty="0"/>
              <a:t>Decoder: </a:t>
            </a:r>
            <a:r>
              <a:rPr lang="en-US" dirty="0"/>
              <a:t>Takes the latent code and reconstructs the original data.</a:t>
            </a:r>
          </a:p>
          <a:p>
            <a:r>
              <a:rPr lang="en-US" b="1" dirty="0"/>
              <a:t>Training: </a:t>
            </a:r>
            <a:r>
              <a:rPr lang="en-US" dirty="0"/>
              <a:t>Minimizing the reconstruction error using techniques like Mean Squared Error (MSE).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47122-2821-6FD3-7AB0-E686B114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13576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81ED-2386-FF61-84B6-EA67F262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Autoencoders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9F3B-AA37-6858-FBD3-C550157C6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Data Compression: </a:t>
            </a:r>
            <a:r>
              <a:rPr lang="en-US" dirty="0"/>
              <a:t>Autoencoders are used for lossy data compression, reducing storage requirements.</a:t>
            </a:r>
          </a:p>
          <a:p>
            <a:r>
              <a:rPr lang="en-US" b="1" dirty="0"/>
              <a:t>Anomaly Detection: </a:t>
            </a:r>
            <a:r>
              <a:rPr lang="en-US" dirty="0"/>
              <a:t>They can identify anomalies by comparing reconstruction error with normal data.</a:t>
            </a:r>
          </a:p>
          <a:p>
            <a:r>
              <a:rPr lang="en-US" b="1" dirty="0"/>
              <a:t>Feature Learning: </a:t>
            </a:r>
            <a:r>
              <a:rPr lang="en-US" dirty="0"/>
              <a:t>Autoencoders can learn useful feature representations for downstream tasks.</a:t>
            </a:r>
          </a:p>
          <a:p>
            <a:r>
              <a:rPr lang="en-US" b="1" dirty="0"/>
              <a:t>Denoising: </a:t>
            </a:r>
            <a:r>
              <a:rPr lang="en-US" dirty="0"/>
              <a:t>They can remove noise from data by learning to reconstruct clean samples.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E4F1C-5459-1129-91D7-B75CBB37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10833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Variants of Autoencoders: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550613" y="1332838"/>
            <a:ext cx="9151734" cy="1283112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Variational Autoencoder (VAE):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2416011" y="2846519"/>
            <a:ext cx="7359977" cy="2791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Introduces a probabilistic encoder, leading to a continuous latent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Enables generating new data by sampling from the latent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Trained using both reconstruction loss and a regularization term (KL divergence).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Ideal for generating new data and data interpolation.</a:t>
            </a:r>
          </a:p>
        </p:txBody>
      </p:sp>
    </p:spTree>
    <p:extLst>
      <p:ext uri="{BB962C8B-B14F-4D97-AF65-F5344CB8AC3E}">
        <p14:creationId xmlns:p14="http://schemas.microsoft.com/office/powerpoint/2010/main" val="172899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Variants of Autoencoders: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550613" y="1332838"/>
            <a:ext cx="9151734" cy="1283112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Sparse Autoencoder: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2416011" y="2846519"/>
            <a:ext cx="7359977" cy="2791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Includes sparsity constraints in the latent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Learns a sparse representation, where only a few neurons are active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Helps in disentangling useful features from irrelevant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Useful when interpretability and reduced model complexity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336182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Variants of Autoencoders: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550613" y="1332838"/>
            <a:ext cx="9151734" cy="1283112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Denoising Autoencoder: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2416011" y="2846520"/>
            <a:ext cx="7359977" cy="1805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Trained to reconstruct clean data from noisy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Adds artificial noise to the input during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Encourages the model to learn robust representations.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Effective in learning feature representations resistant to noise.</a:t>
            </a:r>
          </a:p>
        </p:txBody>
      </p:sp>
    </p:spTree>
    <p:extLst>
      <p:ext uri="{BB962C8B-B14F-4D97-AF65-F5344CB8AC3E}">
        <p14:creationId xmlns:p14="http://schemas.microsoft.com/office/powerpoint/2010/main" val="317392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Theme2">
  <a:themeElements>
    <a:clrScheme name="Custom 15">
      <a:dk1>
        <a:srgbClr val="080808"/>
      </a:dk1>
      <a:lt1>
        <a:sysClr val="window" lastClr="FFFFFF"/>
      </a:lt1>
      <a:dk2>
        <a:srgbClr val="080808"/>
      </a:dk2>
      <a:lt2>
        <a:srgbClr val="BFBFBF"/>
      </a:lt2>
      <a:accent1>
        <a:srgbClr val="2F2F2F"/>
      </a:accent1>
      <a:accent2>
        <a:srgbClr val="DA291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1773B1"/>
      </a:folHlink>
    </a:clrScheme>
    <a:fontScheme name="Lato">
      <a:majorFont>
        <a:latin typeface="Lato"/>
        <a:ea typeface=""/>
        <a:cs typeface=""/>
      </a:majorFont>
      <a:minorFont>
        <a:latin typeface="Arial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73B7F08F-E043-44AC-B201-10F61D404D20}" vid="{99CDD893-7676-4F1E-856F-52AB054160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1CBBCDDCC1048AD1D90687795FA6F" ma:contentTypeVersion="3" ma:contentTypeDescription="Create a new document." ma:contentTypeScope="" ma:versionID="658d5d9c526a0b8047ac180152cbc2cc">
  <xsd:schema xmlns:xsd="http://www.w3.org/2001/XMLSchema" xmlns:xs="http://www.w3.org/2001/XMLSchema" xmlns:p="http://schemas.microsoft.com/office/2006/metadata/properties" xmlns:ns2="beaa9621-5f50-4ca0-a28f-59c6e62b4aa4" targetNamespace="http://schemas.microsoft.com/office/2006/metadata/properties" ma:root="true" ma:fieldsID="bc4a64d91878c84784db8aed4cf4bf8e" ns2:_="">
    <xsd:import namespace="beaa9621-5f50-4ca0-a28f-59c6e62b4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a9621-5f50-4ca0-a28f-59c6e62b4a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175568-6C15-437E-AA6E-C4349C68F521}"/>
</file>

<file path=customXml/itemProps2.xml><?xml version="1.0" encoding="utf-8"?>
<ds:datastoreItem xmlns:ds="http://schemas.openxmlformats.org/officeDocument/2006/customXml" ds:itemID="{2A9722A1-AE28-468A-80A8-FAD6CC8A7C02}"/>
</file>

<file path=customXml/itemProps3.xml><?xml version="1.0" encoding="utf-8"?>
<ds:datastoreItem xmlns:ds="http://schemas.openxmlformats.org/officeDocument/2006/customXml" ds:itemID="{3FAA59FC-57CB-468C-B259-7F97E9192378}"/>
</file>

<file path=docProps/app.xml><?xml version="1.0" encoding="utf-8"?>
<Properties xmlns="http://schemas.openxmlformats.org/officeDocument/2006/extended-properties" xmlns:vt="http://schemas.openxmlformats.org/officeDocument/2006/docPropsVTypes">
  <TotalTime>12414</TotalTime>
  <Words>847</Words>
  <Application>Microsoft Office PowerPoint</Application>
  <PresentationFormat>Widescreen</PresentationFormat>
  <Paragraphs>113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Lato</vt:lpstr>
      <vt:lpstr>Wingdings</vt:lpstr>
      <vt:lpstr>Theme2</vt:lpstr>
      <vt:lpstr>PowerPoint Presentation</vt:lpstr>
      <vt:lpstr>PowerPoint Presentation</vt:lpstr>
      <vt:lpstr>Intended Learning Objectives:</vt:lpstr>
      <vt:lpstr>Introduction to Autoencoders</vt:lpstr>
      <vt:lpstr>Architecture and Training of Autoencoders</vt:lpstr>
      <vt:lpstr>Applications of Autoencoders</vt:lpstr>
      <vt:lpstr>Variants of Autoencoders:</vt:lpstr>
      <vt:lpstr>Variants of Autoencoders:</vt:lpstr>
      <vt:lpstr>Variants of Autoencoders:</vt:lpstr>
      <vt:lpstr>Variants of Autoencoders:</vt:lpstr>
      <vt:lpstr>Variants of Autoencoders:</vt:lpstr>
      <vt:lpstr>Variants of Autoencoders:</vt:lpstr>
      <vt:lpstr>PowerPoint Presentation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</dc:title>
  <dc:creator>Omar Altrad</dc:creator>
  <cp:lastModifiedBy>Omar Altrad</cp:lastModifiedBy>
  <cp:revision>575</cp:revision>
  <dcterms:created xsi:type="dcterms:W3CDTF">2020-12-31T11:30:57Z</dcterms:created>
  <dcterms:modified xsi:type="dcterms:W3CDTF">2023-07-31T15:39:30Z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0x0101002D21CBBCDDCC1048AD1D90687795FA6F</vt:lpwstr>
  </property>
</Properties>
</file>