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2"/>
  </p:notesMasterIdLst>
  <p:handoutMasterIdLst>
    <p:handoutMasterId r:id="rId13"/>
  </p:handoutMasterIdLst>
  <p:sldIdLst>
    <p:sldId id="1869" r:id="rId2"/>
    <p:sldId id="1817" r:id="rId3"/>
    <p:sldId id="1829" r:id="rId4"/>
    <p:sldId id="1830" r:id="rId5"/>
    <p:sldId id="1888" r:id="rId6"/>
    <p:sldId id="1889" r:id="rId7"/>
    <p:sldId id="1890" r:id="rId8"/>
    <p:sldId id="1891" r:id="rId9"/>
    <p:sldId id="1892" r:id="rId10"/>
    <p:sldId id="18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252" autoAdjust="0"/>
  </p:normalViewPr>
  <p:slideViewPr>
    <p:cSldViewPr snapToGrid="0">
      <p:cViewPr varScale="1">
        <p:scale>
          <a:sx n="76" d="100"/>
          <a:sy n="7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US" sz="2400" dirty="0"/>
            <a:t>Step 1: Data Collection and Preparation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Step 2: </a:t>
          </a:r>
          <a:r>
            <a:rPr lang="en-US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Designing the Model Architecture</a:t>
          </a:r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42750658-F224-4190-83C0-E564E79E035F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r>
            <a:rPr lang="en-US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Step 3: Semi-Supervised Learning Setup</a:t>
          </a:r>
          <a:endParaRPr lang="en-CA" sz="1700" kern="1200" dirty="0"/>
        </a:p>
      </dgm:t>
    </dgm:pt>
    <dgm:pt modelId="{91774675-A479-4C64-BD8B-4CC773A2D8C9}" type="parTrans" cxnId="{B4A8D13F-AC65-4BFE-95AF-04A366347868}">
      <dgm:prSet/>
      <dgm:spPr/>
      <dgm:t>
        <a:bodyPr/>
        <a:lstStyle/>
        <a:p>
          <a:endParaRPr lang="en-CA"/>
        </a:p>
      </dgm:t>
    </dgm:pt>
    <dgm:pt modelId="{D4375FA8-3D6E-421C-B6E7-805359145289}" type="sibTrans" cxnId="{B4A8D13F-AC65-4BFE-95AF-04A366347868}">
      <dgm:prSet/>
      <dgm:spPr/>
      <dgm:t>
        <a:bodyPr/>
        <a:lstStyle/>
        <a:p>
          <a:endParaRPr lang="en-CA"/>
        </a:p>
      </dgm:t>
    </dgm:pt>
    <dgm:pt modelId="{8D3D7A86-6DC2-4ADC-BEF2-6092C7611909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Gather both labeled and unlabeled data relevant to your task.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488F190-D755-4C42-B2EE-B3E2B1D129B5}" type="parTrans" cxnId="{92B7A4AC-B274-4C0E-AC98-E4EC02FB7B2A}">
      <dgm:prSet/>
      <dgm:spPr/>
      <dgm:t>
        <a:bodyPr/>
        <a:lstStyle/>
        <a:p>
          <a:endParaRPr lang="en-CA"/>
        </a:p>
      </dgm:t>
    </dgm:pt>
    <dgm:pt modelId="{3C97EA83-5F2E-4E8C-88C5-CC0EFE629627}" type="sibTrans" cxnId="{92B7A4AC-B274-4C0E-AC98-E4EC02FB7B2A}">
      <dgm:prSet/>
      <dgm:spPr/>
      <dgm:t>
        <a:bodyPr/>
        <a:lstStyle/>
        <a:p>
          <a:endParaRPr lang="en-CA"/>
        </a:p>
      </dgm:t>
    </dgm:pt>
    <dgm:pt modelId="{FF880E62-DBF9-4D7B-BBF7-38A0F14925F7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Choose a suitable base model architecture for the task (e.g., CNN for image data, LSTM for sequential data).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D9A6B48-5502-4C76-8D20-2474667889E5}" type="parTrans" cxnId="{C4236CC6-3342-47A7-AFF6-494E15350BCE}">
      <dgm:prSet/>
      <dgm:spPr/>
      <dgm:t>
        <a:bodyPr/>
        <a:lstStyle/>
        <a:p>
          <a:endParaRPr lang="en-CA"/>
        </a:p>
      </dgm:t>
    </dgm:pt>
    <dgm:pt modelId="{37A62D16-E1FA-426B-8EE7-30889EAED69B}" type="sibTrans" cxnId="{C4236CC6-3342-47A7-AFF6-494E15350BCE}">
      <dgm:prSet/>
      <dgm:spPr/>
      <dgm:t>
        <a:bodyPr/>
        <a:lstStyle/>
        <a:p>
          <a:endParaRPr lang="en-CA"/>
        </a:p>
      </dgm:t>
    </dgm:pt>
    <dgm:pt modelId="{648242A2-176B-41C9-9F34-1636F3B4921F}">
      <dgm:prSet custT="1"/>
      <dgm:spPr/>
      <dgm:t>
        <a:bodyPr/>
        <a:lstStyle/>
        <a:p>
          <a:r>
            <a:rPr lang="en-US" sz="1800" dirty="0"/>
            <a:t>Combine the labeled and unlabeled data.</a:t>
          </a:r>
          <a:endParaRPr lang="en-CA" sz="1800" dirty="0"/>
        </a:p>
      </dgm:t>
    </dgm:pt>
    <dgm:pt modelId="{607F8CFB-386D-41F1-858A-6F2B445A838F}" type="sibTrans" cxnId="{3D59352C-B161-4F36-897F-821085A4664D}">
      <dgm:prSet/>
      <dgm:spPr/>
      <dgm:t>
        <a:bodyPr/>
        <a:lstStyle/>
        <a:p>
          <a:endParaRPr lang="en-CA"/>
        </a:p>
      </dgm:t>
    </dgm:pt>
    <dgm:pt modelId="{82AEADC0-8D15-41ED-B36B-F12625D0489A}" type="parTrans" cxnId="{3D59352C-B161-4F36-897F-821085A4664D}">
      <dgm:prSet/>
      <dgm:spPr/>
      <dgm:t>
        <a:bodyPr/>
        <a:lstStyle/>
        <a:p>
          <a:endParaRPr lang="en-CA"/>
        </a:p>
      </dgm:t>
    </dgm:pt>
    <dgm:pt modelId="{8AD25597-12B9-463B-9E24-C4C7466B7EC7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Preprocess the data, which may involve data cleaning, normalization, and feature engineering.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4AF724BD-6A37-49B0-A091-5E61479A0BF6}" type="parTrans" cxnId="{D98E8395-BCA9-4EB0-8DE7-4AD5FF53DD19}">
      <dgm:prSet/>
      <dgm:spPr/>
      <dgm:t>
        <a:bodyPr/>
        <a:lstStyle/>
        <a:p>
          <a:endParaRPr lang="en-AE"/>
        </a:p>
      </dgm:t>
    </dgm:pt>
    <dgm:pt modelId="{A188A314-647B-485A-A8AB-92721A40DD76}" type="sibTrans" cxnId="{D98E8395-BCA9-4EB0-8DE7-4AD5FF53DD19}">
      <dgm:prSet/>
      <dgm:spPr/>
      <dgm:t>
        <a:bodyPr/>
        <a:lstStyle/>
        <a:p>
          <a:endParaRPr lang="en-AE"/>
        </a:p>
      </dgm:t>
    </dgm:pt>
    <dgm:pt modelId="{C3BC5FDD-9084-4556-9455-A456FEBBE6F4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Split the labeled data into training and validation sets for model evaluation.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3FF9E2E-9568-4104-B15D-15ADD756741B}" type="parTrans" cxnId="{D8EC644D-CC1D-4A5D-820D-159E7740577A}">
      <dgm:prSet/>
      <dgm:spPr/>
      <dgm:t>
        <a:bodyPr/>
        <a:lstStyle/>
        <a:p>
          <a:endParaRPr lang="en-AE"/>
        </a:p>
      </dgm:t>
    </dgm:pt>
    <dgm:pt modelId="{50124658-6878-46B8-86AA-BF2D3DC43AE2}" type="sibTrans" cxnId="{D8EC644D-CC1D-4A5D-820D-159E7740577A}">
      <dgm:prSet/>
      <dgm:spPr/>
      <dgm:t>
        <a:bodyPr/>
        <a:lstStyle/>
        <a:p>
          <a:endParaRPr lang="en-AE"/>
        </a:p>
      </dgm:t>
    </dgm:pt>
    <dgm:pt modelId="{E51A5DDC-E27A-46A8-9A29-8497F4AFBC7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Decide on the number of layers, nodes, and activation functions in the model.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82DAF64-0765-4DD8-BE80-ACB7B56402DB}" type="parTrans" cxnId="{A42D5B4E-0A50-4F48-A462-8B5AE82F3BE7}">
      <dgm:prSet/>
      <dgm:spPr/>
      <dgm:t>
        <a:bodyPr/>
        <a:lstStyle/>
        <a:p>
          <a:endParaRPr lang="en-AE"/>
        </a:p>
      </dgm:t>
    </dgm:pt>
    <dgm:pt modelId="{14000914-8B7B-46AB-B069-A30A24A4F921}" type="sibTrans" cxnId="{A42D5B4E-0A50-4F48-A462-8B5AE82F3BE7}">
      <dgm:prSet/>
      <dgm:spPr/>
      <dgm:t>
        <a:bodyPr/>
        <a:lstStyle/>
        <a:p>
          <a:endParaRPr lang="en-AE"/>
        </a:p>
      </dgm:t>
    </dgm:pt>
    <dgm:pt modelId="{BE6840AA-58FC-4554-B702-446F9FED16B9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Create separate branches or layers for labeled and unlabeled data if needed.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5009F7D-9643-404B-9751-03B1C37A118B}" type="parTrans" cxnId="{1FF8D9D5-67C5-4604-9C33-62B7AB843054}">
      <dgm:prSet/>
      <dgm:spPr/>
      <dgm:t>
        <a:bodyPr/>
        <a:lstStyle/>
        <a:p>
          <a:endParaRPr lang="en-AE"/>
        </a:p>
      </dgm:t>
    </dgm:pt>
    <dgm:pt modelId="{882868CF-2FA8-46AC-BDED-08557CECA7AE}" type="sibTrans" cxnId="{1FF8D9D5-67C5-4604-9C33-62B7AB843054}">
      <dgm:prSet/>
      <dgm:spPr/>
      <dgm:t>
        <a:bodyPr/>
        <a:lstStyle/>
        <a:p>
          <a:endParaRPr lang="en-AE"/>
        </a:p>
      </dgm:t>
    </dgm:pt>
    <dgm:pt modelId="{13D06E97-346A-496E-8D3C-2E1B3483DDF8}">
      <dgm:prSet custT="1"/>
      <dgm:spPr/>
      <dgm:t>
        <a:bodyPr/>
        <a:lstStyle/>
        <a:p>
          <a:r>
            <a:rPr lang="en-US" sz="1800" dirty="0"/>
            <a:t>Assign a special label (e.g., -1 or a new class) to the unlabeled samples in the target label column.</a:t>
          </a:r>
          <a:endParaRPr lang="en-AE" sz="1800" dirty="0"/>
        </a:p>
      </dgm:t>
    </dgm:pt>
    <dgm:pt modelId="{7A8BF611-8709-4D0C-A22B-6D86447CFF3D}" type="parTrans" cxnId="{A645009E-B8F7-494D-9FFF-34F6D5CD6155}">
      <dgm:prSet/>
      <dgm:spPr/>
      <dgm:t>
        <a:bodyPr/>
        <a:lstStyle/>
        <a:p>
          <a:endParaRPr lang="en-AE"/>
        </a:p>
      </dgm:t>
    </dgm:pt>
    <dgm:pt modelId="{A54FF5B5-3A1C-45C8-A5C0-C619B81B3E9F}" type="sibTrans" cxnId="{A645009E-B8F7-494D-9FFF-34F6D5CD6155}">
      <dgm:prSet/>
      <dgm:spPr/>
      <dgm:t>
        <a:bodyPr/>
        <a:lstStyle/>
        <a:p>
          <a:endParaRPr lang="en-AE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3"/>
      <dgm:spPr/>
    </dgm:pt>
    <dgm:pt modelId="{9D46CCEC-F00C-4A47-A474-679C3322D62E}" type="pres">
      <dgm:prSet presAssocID="{4CD760F2-BC54-4878-B0E7-0913EF7BA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3" custLinFactY="999" custLinFactNeighborY="100000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3"/>
      <dgm:spPr/>
    </dgm:pt>
    <dgm:pt modelId="{50B45C34-FB3B-49BC-A362-FF7E1D2530DB}" type="pres">
      <dgm:prSet presAssocID="{666C3A7B-27A4-425F-B1AF-27D4830ADF6C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3">
        <dgm:presLayoutVars>
          <dgm:bulletEnabled val="1"/>
        </dgm:presLayoutVars>
      </dgm:prSet>
      <dgm:spPr/>
    </dgm:pt>
    <dgm:pt modelId="{F07ABD75-B5D2-4B9D-B5E6-04FDDC52C9B2}" type="pres">
      <dgm:prSet presAssocID="{203E2EB7-F6B2-45ED-A0FD-B95B05BAC58D}" presName="spaceBetweenRectangles" presStyleCnt="0"/>
      <dgm:spPr/>
    </dgm:pt>
    <dgm:pt modelId="{9603EB2A-65B3-458E-A511-0D7E67F7332C}" type="pres">
      <dgm:prSet presAssocID="{42750658-F224-4190-83C0-E564E79E035F}" presName="parentLin" presStyleCnt="0"/>
      <dgm:spPr/>
    </dgm:pt>
    <dgm:pt modelId="{2C0F508A-8C50-4A39-BB68-A7C7DAD6D1C4}" type="pres">
      <dgm:prSet presAssocID="{42750658-F224-4190-83C0-E564E79E035F}" presName="parentLeftMargin" presStyleLbl="node1" presStyleIdx="1" presStyleCnt="3"/>
      <dgm:spPr/>
    </dgm:pt>
    <dgm:pt modelId="{07F4DE3F-76DB-4404-8370-EB1F93F7E574}" type="pres">
      <dgm:prSet presAssocID="{42750658-F224-4190-83C0-E564E79E035F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495838" y="2548564"/>
          <a:ext cx="6941741" cy="501840"/>
        </a:xfrm>
        <a:prstGeom prst="roundRect">
          <a:avLst/>
        </a:prstGeom>
      </dgm:spPr>
    </dgm:pt>
    <dgm:pt modelId="{D6CA7985-E20A-4048-9B6B-849FC13371A1}" type="pres">
      <dgm:prSet presAssocID="{42750658-F224-4190-83C0-E564E79E035F}" presName="negativeSpace" presStyleCnt="0"/>
      <dgm:spPr/>
    </dgm:pt>
    <dgm:pt modelId="{3A624A03-B15E-475B-A101-40D995468702}" type="pres">
      <dgm:prSet presAssocID="{42750658-F224-4190-83C0-E564E79E03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3D59352C-B161-4F36-897F-821085A4664D}" srcId="{42750658-F224-4190-83C0-E564E79E035F}" destId="{648242A2-176B-41C9-9F34-1636F3B4921F}" srcOrd="0" destOrd="0" parTransId="{82AEADC0-8D15-41ED-B36B-F12625D0489A}" sibTransId="{607F8CFB-386D-41F1-858A-6F2B445A838F}"/>
    <dgm:cxn modelId="{B4A8D13F-AC65-4BFE-95AF-04A366347868}" srcId="{E2AC9D4E-EA2E-4A14-96C4-ABD4AD878C4A}" destId="{42750658-F224-4190-83C0-E564E79E035F}" srcOrd="2" destOrd="0" parTransId="{91774675-A479-4C64-BD8B-4CC773A2D8C9}" sibTransId="{D4375FA8-3D6E-421C-B6E7-805359145289}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D8EC644D-CC1D-4A5D-820D-159E7740577A}" srcId="{4CD760F2-BC54-4878-B0E7-0913EF7BA3F2}" destId="{C3BC5FDD-9084-4556-9455-A456FEBBE6F4}" srcOrd="2" destOrd="0" parTransId="{63FF9E2E-9568-4104-B15D-15ADD756741B}" sibTransId="{50124658-6878-46B8-86AA-BF2D3DC43AE2}"/>
    <dgm:cxn modelId="{A42D5B4E-0A50-4F48-A462-8B5AE82F3BE7}" srcId="{666C3A7B-27A4-425F-B1AF-27D4830ADF6C}" destId="{E51A5DDC-E27A-46A8-9A29-8497F4AFBC7D}" srcOrd="1" destOrd="0" parTransId="{582DAF64-0765-4DD8-BE80-ACB7B56402DB}" sibTransId="{14000914-8B7B-46AB-B069-A30A24A4F921}"/>
    <dgm:cxn modelId="{26BFF272-C255-40F0-BA9D-860C1392CA5A}" type="presOf" srcId="{8AD25597-12B9-463B-9E24-C4C7466B7EC7}" destId="{45EB9069-183D-4A7F-A6B3-B3FECFA7E3B8}" srcOrd="0" destOrd="1" presId="urn:microsoft.com/office/officeart/2005/8/layout/list1"/>
    <dgm:cxn modelId="{44B8C877-15E7-4D8C-9464-38E44A043F8B}" type="presOf" srcId="{8D3D7A86-6DC2-4ADC-BEF2-6092C7611909}" destId="{45EB9069-183D-4A7F-A6B3-B3FECFA7E3B8}" srcOrd="0" destOrd="0" presId="urn:microsoft.com/office/officeart/2005/8/layout/list1"/>
    <dgm:cxn modelId="{668DAA7A-1172-4DF2-A768-D322EB8D136A}" type="presOf" srcId="{648242A2-176B-41C9-9F34-1636F3B4921F}" destId="{3A624A03-B15E-475B-A101-40D995468702}" srcOrd="0" destOrd="0" presId="urn:microsoft.com/office/officeart/2005/8/layout/list1"/>
    <dgm:cxn modelId="{5B9F677F-C991-421F-B488-87DABA23F962}" type="presOf" srcId="{42750658-F224-4190-83C0-E564E79E035F}" destId="{2C0F508A-8C50-4A39-BB68-A7C7DAD6D1C4}" srcOrd="0" destOrd="0" presId="urn:microsoft.com/office/officeart/2005/8/layout/list1"/>
    <dgm:cxn modelId="{ABAC847F-3198-45F5-A0D6-3640FF5C250B}" type="presOf" srcId="{FF880E62-DBF9-4D7B-BBF7-38A0F14925F7}" destId="{B7FF1111-4E2A-4D0C-B3CC-F173919A6084}" srcOrd="0" destOrd="0" presId="urn:microsoft.com/office/officeart/2005/8/layout/list1"/>
    <dgm:cxn modelId="{D98E8395-BCA9-4EB0-8DE7-4AD5FF53DD19}" srcId="{4CD760F2-BC54-4878-B0E7-0913EF7BA3F2}" destId="{8AD25597-12B9-463B-9E24-C4C7466B7EC7}" srcOrd="1" destOrd="0" parTransId="{4AF724BD-6A37-49B0-A091-5E61479A0BF6}" sibTransId="{A188A314-647B-485A-A8AB-92721A40DD76}"/>
    <dgm:cxn modelId="{A645009E-B8F7-494D-9FFF-34F6D5CD6155}" srcId="{42750658-F224-4190-83C0-E564E79E035F}" destId="{13D06E97-346A-496E-8D3C-2E1B3483DDF8}" srcOrd="1" destOrd="0" parTransId="{7A8BF611-8709-4D0C-A22B-6D86447CFF3D}" sibTransId="{A54FF5B5-3A1C-45C8-A5C0-C619B81B3E9F}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92B7A4AC-B274-4C0E-AC98-E4EC02FB7B2A}" srcId="{4CD760F2-BC54-4878-B0E7-0913EF7BA3F2}" destId="{8D3D7A86-6DC2-4ADC-BEF2-6092C7611909}" srcOrd="0" destOrd="0" parTransId="{8488F190-D755-4C42-B2EE-B3E2B1D129B5}" sibTransId="{3C97EA83-5F2E-4E8C-88C5-CC0EFE629627}"/>
    <dgm:cxn modelId="{C87D93B7-24C7-4CAB-B3E8-EA8920B2260B}" type="presOf" srcId="{E51A5DDC-E27A-46A8-9A29-8497F4AFBC7D}" destId="{B7FF1111-4E2A-4D0C-B3CC-F173919A6084}" srcOrd="0" destOrd="1" presId="urn:microsoft.com/office/officeart/2005/8/layout/list1"/>
    <dgm:cxn modelId="{C4236CC6-3342-47A7-AFF6-494E15350BCE}" srcId="{666C3A7B-27A4-425F-B1AF-27D4830ADF6C}" destId="{FF880E62-DBF9-4D7B-BBF7-38A0F14925F7}" srcOrd="0" destOrd="0" parTransId="{ED9A6B48-5502-4C76-8D20-2474667889E5}" sibTransId="{37A62D16-E1FA-426B-8EE7-30889EAED69B}"/>
    <dgm:cxn modelId="{C737C2D1-393B-4210-907A-911E655178D7}" type="presOf" srcId="{BE6840AA-58FC-4554-B702-446F9FED16B9}" destId="{B7FF1111-4E2A-4D0C-B3CC-F173919A6084}" srcOrd="0" destOrd="2" presId="urn:microsoft.com/office/officeart/2005/8/layout/list1"/>
    <dgm:cxn modelId="{1FF8D9D5-67C5-4604-9C33-62B7AB843054}" srcId="{666C3A7B-27A4-425F-B1AF-27D4830ADF6C}" destId="{BE6840AA-58FC-4554-B702-446F9FED16B9}" srcOrd="2" destOrd="0" parTransId="{B5009F7D-9643-404B-9751-03B1C37A118B}" sibTransId="{882868CF-2FA8-46AC-BDED-08557CECA7AE}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560271EB-7279-4C27-A5B4-E2C7FDA98709}" type="presOf" srcId="{42750658-F224-4190-83C0-E564E79E035F}" destId="{07F4DE3F-76DB-4404-8370-EB1F93F7E574}" srcOrd="1" destOrd="0" presId="urn:microsoft.com/office/officeart/2005/8/layout/list1"/>
    <dgm:cxn modelId="{435F12EE-6669-4BD5-9AD4-E84D31D6835E}" type="presOf" srcId="{C3BC5FDD-9084-4556-9455-A456FEBBE6F4}" destId="{45EB9069-183D-4A7F-A6B3-B3FECFA7E3B8}" srcOrd="0" destOrd="2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31EF0AFB-C513-4450-B4A1-E79A9EFF6BCB}" type="presOf" srcId="{13D06E97-346A-496E-8D3C-2E1B3483DDF8}" destId="{3A624A03-B15E-475B-A101-40D995468702}" srcOrd="0" destOrd="1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  <dgm:cxn modelId="{5BB927CA-F9FF-4718-B4EA-7982981F864F}" type="presParOf" srcId="{444212BF-A18B-4B32-B8C6-7529D245DFFC}" destId="{F07ABD75-B5D2-4B9D-B5E6-04FDDC52C9B2}" srcOrd="7" destOrd="0" presId="urn:microsoft.com/office/officeart/2005/8/layout/list1"/>
    <dgm:cxn modelId="{12F65D1B-65AA-42BA-9242-B7A201A6CBCB}" type="presParOf" srcId="{444212BF-A18B-4B32-B8C6-7529D245DFFC}" destId="{9603EB2A-65B3-458E-A511-0D7E67F7332C}" srcOrd="8" destOrd="0" presId="urn:microsoft.com/office/officeart/2005/8/layout/list1"/>
    <dgm:cxn modelId="{90AAF02C-C71A-449A-B98E-FB4CEE269C0F}" type="presParOf" srcId="{9603EB2A-65B3-458E-A511-0D7E67F7332C}" destId="{2C0F508A-8C50-4A39-BB68-A7C7DAD6D1C4}" srcOrd="0" destOrd="0" presId="urn:microsoft.com/office/officeart/2005/8/layout/list1"/>
    <dgm:cxn modelId="{AA3517F7-639B-4733-8508-905BD5EBB18D}" type="presParOf" srcId="{9603EB2A-65B3-458E-A511-0D7E67F7332C}" destId="{07F4DE3F-76DB-4404-8370-EB1F93F7E574}" srcOrd="1" destOrd="0" presId="urn:microsoft.com/office/officeart/2005/8/layout/list1"/>
    <dgm:cxn modelId="{A409F764-F815-4824-8C0E-3F4E03296F32}" type="presParOf" srcId="{444212BF-A18B-4B32-B8C6-7529D245DFFC}" destId="{D6CA7985-E20A-4048-9B6B-849FC13371A1}" srcOrd="9" destOrd="0" presId="urn:microsoft.com/office/officeart/2005/8/layout/list1"/>
    <dgm:cxn modelId="{C19FA0E6-0937-4575-B980-12D402F29010}" type="presParOf" srcId="{444212BF-A18B-4B32-B8C6-7529D245DFFC}" destId="{3A624A03-B15E-475B-A101-40D995468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US" sz="2400" dirty="0"/>
            <a:t>Step 4: Model Training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</a:t>
          </a:r>
          <a:r>
            <a:rPr lang="en-US" sz="2400" b="0" i="0" kern="1200" dirty="0"/>
            <a:t>Step 5: Model Evaluation and Fine-Tuning</a:t>
          </a:r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8D3D7A86-6DC2-4ADC-BEF2-6092C7611909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Train the model using both labeled and unlabeled data.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488F190-D755-4C42-B2EE-B3E2B1D129B5}" type="parTrans" cxnId="{92B7A4AC-B274-4C0E-AC98-E4EC02FB7B2A}">
      <dgm:prSet/>
      <dgm:spPr/>
      <dgm:t>
        <a:bodyPr/>
        <a:lstStyle/>
        <a:p>
          <a:endParaRPr lang="en-CA"/>
        </a:p>
      </dgm:t>
    </dgm:pt>
    <dgm:pt modelId="{3C97EA83-5F2E-4E8C-88C5-CC0EFE629627}" type="sibTrans" cxnId="{92B7A4AC-B274-4C0E-AC98-E4EC02FB7B2A}">
      <dgm:prSet/>
      <dgm:spPr/>
      <dgm:t>
        <a:bodyPr/>
        <a:lstStyle/>
        <a:p>
          <a:endParaRPr lang="en-CA"/>
        </a:p>
      </dgm:t>
    </dgm:pt>
    <dgm:pt modelId="{FF880E62-DBF9-4D7B-BBF7-38A0F14925F7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Evaluate the model performance on the validation set.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D9A6B48-5502-4C76-8D20-2474667889E5}" type="parTrans" cxnId="{C4236CC6-3342-47A7-AFF6-494E15350BCE}">
      <dgm:prSet/>
      <dgm:spPr/>
      <dgm:t>
        <a:bodyPr/>
        <a:lstStyle/>
        <a:p>
          <a:endParaRPr lang="en-CA"/>
        </a:p>
      </dgm:t>
    </dgm:pt>
    <dgm:pt modelId="{37A62D16-E1FA-426B-8EE7-30889EAED69B}" type="sibTrans" cxnId="{C4236CC6-3342-47A7-AFF6-494E15350BCE}">
      <dgm:prSet/>
      <dgm:spPr/>
      <dgm:t>
        <a:bodyPr/>
        <a:lstStyle/>
        <a:p>
          <a:endParaRPr lang="en-CA"/>
        </a:p>
      </dgm:t>
    </dgm:pt>
    <dgm:pt modelId="{4D839DC4-4F0B-445A-9361-BD9FFAB499DE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Use labeled data with their ground-truth labels to calculate the supervised loss (e.g., cross-entropy for classification tasks).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F7BBF6-BE87-4353-A42A-AB6715DC6B31}" type="parTrans" cxnId="{790634BA-7FB5-4740-B941-B31C712FBC95}">
      <dgm:prSet/>
      <dgm:spPr/>
      <dgm:t>
        <a:bodyPr/>
        <a:lstStyle/>
        <a:p>
          <a:endParaRPr lang="en-AE"/>
        </a:p>
      </dgm:t>
    </dgm:pt>
    <dgm:pt modelId="{4C8B169E-F45F-4F22-A075-C2D5FEDA40F9}" type="sibTrans" cxnId="{790634BA-7FB5-4740-B941-B31C712FBC95}">
      <dgm:prSet/>
      <dgm:spPr/>
      <dgm:t>
        <a:bodyPr/>
        <a:lstStyle/>
        <a:p>
          <a:endParaRPr lang="en-AE"/>
        </a:p>
      </dgm:t>
    </dgm:pt>
    <dgm:pt modelId="{5A2AB3EF-4C6F-40ED-967E-FC4AEE943BDD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Employ unsupervised loss, like reconstruction loss (for autoencoders), consistency loss, or entropy minimization, for the unlabeled data.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86D51BE-C9DF-4091-A178-02F8B3AD9280}" type="parTrans" cxnId="{F0F3B223-97FB-42A6-B266-EC41B16381FF}">
      <dgm:prSet/>
      <dgm:spPr/>
      <dgm:t>
        <a:bodyPr/>
        <a:lstStyle/>
        <a:p>
          <a:endParaRPr lang="en-AE"/>
        </a:p>
      </dgm:t>
    </dgm:pt>
    <dgm:pt modelId="{35CD142B-FFFE-4551-BECE-2F7C86B97EFD}" type="sibTrans" cxnId="{F0F3B223-97FB-42A6-B266-EC41B16381FF}">
      <dgm:prSet/>
      <dgm:spPr/>
      <dgm:t>
        <a:bodyPr/>
        <a:lstStyle/>
        <a:p>
          <a:endParaRPr lang="en-AE"/>
        </a:p>
      </dgm:t>
    </dgm:pt>
    <dgm:pt modelId="{D448A5BA-99AE-4E3D-8054-D47AF35E6D25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Use a combination of supervised and unsupervised losses with appropriate weights.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DF9CE00-0251-4994-AD24-E362024ED883}" type="parTrans" cxnId="{132643DD-AC1B-465F-8F19-E44E85F57E11}">
      <dgm:prSet/>
      <dgm:spPr/>
      <dgm:t>
        <a:bodyPr/>
        <a:lstStyle/>
        <a:p>
          <a:endParaRPr lang="en-AE"/>
        </a:p>
      </dgm:t>
    </dgm:pt>
    <dgm:pt modelId="{DFA328CE-3DB3-45E8-8127-8497CAD6225B}" type="sibTrans" cxnId="{132643DD-AC1B-465F-8F19-E44E85F57E11}">
      <dgm:prSet/>
      <dgm:spPr/>
      <dgm:t>
        <a:bodyPr/>
        <a:lstStyle/>
        <a:p>
          <a:endParaRPr lang="en-AE"/>
        </a:p>
      </dgm:t>
    </dgm:pt>
    <dgm:pt modelId="{F5D4F76D-9C66-44BE-A8E8-03CDF04F0028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Adjust the hyperparameters and loss weights to achieve better results.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BA5B531-7D4B-4472-B212-AF206F299B7B}" type="parTrans" cxnId="{583AE870-7716-4D15-8202-6EE9444E6878}">
      <dgm:prSet/>
      <dgm:spPr/>
      <dgm:t>
        <a:bodyPr/>
        <a:lstStyle/>
        <a:p>
          <a:endParaRPr lang="en-AE"/>
        </a:p>
      </dgm:t>
    </dgm:pt>
    <dgm:pt modelId="{FADB10A1-C98D-4C69-B023-A6D243ABDD83}" type="sibTrans" cxnId="{583AE870-7716-4D15-8202-6EE9444E6878}">
      <dgm:prSet/>
      <dgm:spPr/>
      <dgm:t>
        <a:bodyPr/>
        <a:lstStyle/>
        <a:p>
          <a:endParaRPr lang="en-AE"/>
        </a:p>
      </dgm:t>
    </dgm:pt>
    <dgm:pt modelId="{2AA512F2-BAED-4B07-A93A-04EAD207A71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If needed, consider using techniques like active learning to select the most informative samples to be labeled and include them in the labeled dataset.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704B209-4BD9-4AE1-ACD9-981F485421B6}" type="parTrans" cxnId="{DD75912B-10C1-489C-A7AE-9CD5D0E1F961}">
      <dgm:prSet/>
      <dgm:spPr/>
      <dgm:t>
        <a:bodyPr/>
        <a:lstStyle/>
        <a:p>
          <a:endParaRPr lang="en-AE"/>
        </a:p>
      </dgm:t>
    </dgm:pt>
    <dgm:pt modelId="{692CC9A2-485F-4205-B865-C546CB1BBD28}" type="sibTrans" cxnId="{DD75912B-10C1-489C-A7AE-9CD5D0E1F961}">
      <dgm:prSet/>
      <dgm:spPr/>
      <dgm:t>
        <a:bodyPr/>
        <a:lstStyle/>
        <a:p>
          <a:endParaRPr lang="en-AE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2"/>
      <dgm:spPr/>
    </dgm:pt>
    <dgm:pt modelId="{9D46CCEC-F00C-4A47-A474-679C3322D62E}" type="pres">
      <dgm:prSet presAssocID="{4CD760F2-BC54-4878-B0E7-0913EF7BA3F2}" presName="parentText" presStyleLbl="node1" presStyleIdx="0" presStyleCnt="2" custScaleY="28500" custLinFactNeighborX="-35788" custLinFactNeighborY="-49474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2" custScaleY="104945" custLinFactNeighborY="3608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2"/>
      <dgm:spPr/>
    </dgm:pt>
    <dgm:pt modelId="{50B45C34-FB3B-49BC-A362-FF7E1D2530DB}" type="pres">
      <dgm:prSet presAssocID="{666C3A7B-27A4-425F-B1AF-27D4830ADF6C}" presName="parentText" presStyleLbl="node1" presStyleIdx="1" presStyleCnt="2" custScaleY="32423" custLinFactNeighborX="-51241" custLinFactNeighborY="-10817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2" custScaleY="64962" custLinFactNeighborX="-190" custLinFactNeighborY="41485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4E2E7710-3A98-4A0B-BAE3-9C5BFC4F7349}" type="presOf" srcId="{4D839DC4-4F0B-445A-9361-BD9FFAB499DE}" destId="{45EB9069-183D-4A7F-A6B3-B3FECFA7E3B8}" srcOrd="0" destOrd="1" presId="urn:microsoft.com/office/officeart/2005/8/layout/list1"/>
    <dgm:cxn modelId="{F0F3B223-97FB-42A6-B266-EC41B16381FF}" srcId="{4CD760F2-BC54-4878-B0E7-0913EF7BA3F2}" destId="{5A2AB3EF-4C6F-40ED-967E-FC4AEE943BDD}" srcOrd="2" destOrd="0" parTransId="{986D51BE-C9DF-4091-A178-02F8B3AD9280}" sibTransId="{35CD142B-FFFE-4551-BECE-2F7C86B97EFD}"/>
    <dgm:cxn modelId="{DD75912B-10C1-489C-A7AE-9CD5D0E1F961}" srcId="{666C3A7B-27A4-425F-B1AF-27D4830ADF6C}" destId="{2AA512F2-BAED-4B07-A93A-04EAD207A715}" srcOrd="2" destOrd="0" parTransId="{C704B209-4BD9-4AE1-ACD9-981F485421B6}" sibTransId="{692CC9A2-485F-4205-B865-C546CB1BBD28}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583AE870-7716-4D15-8202-6EE9444E6878}" srcId="{666C3A7B-27A4-425F-B1AF-27D4830ADF6C}" destId="{F5D4F76D-9C66-44BE-A8E8-03CDF04F0028}" srcOrd="1" destOrd="0" parTransId="{9BA5B531-7D4B-4472-B212-AF206F299B7B}" sibTransId="{FADB10A1-C98D-4C69-B023-A6D243ABDD83}"/>
    <dgm:cxn modelId="{44B8C877-15E7-4D8C-9464-38E44A043F8B}" type="presOf" srcId="{8D3D7A86-6DC2-4ADC-BEF2-6092C7611909}" destId="{45EB9069-183D-4A7F-A6B3-B3FECFA7E3B8}" srcOrd="0" destOrd="0" presId="urn:microsoft.com/office/officeart/2005/8/layout/list1"/>
    <dgm:cxn modelId="{ABAC847F-3198-45F5-A0D6-3640FF5C250B}" type="presOf" srcId="{FF880E62-DBF9-4D7B-BBF7-38A0F14925F7}" destId="{B7FF1111-4E2A-4D0C-B3CC-F173919A6084}" srcOrd="0" destOrd="0" presId="urn:microsoft.com/office/officeart/2005/8/layout/list1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92B7A4AC-B274-4C0E-AC98-E4EC02FB7B2A}" srcId="{4CD760F2-BC54-4878-B0E7-0913EF7BA3F2}" destId="{8D3D7A86-6DC2-4ADC-BEF2-6092C7611909}" srcOrd="0" destOrd="0" parTransId="{8488F190-D755-4C42-B2EE-B3E2B1D129B5}" sibTransId="{3C97EA83-5F2E-4E8C-88C5-CC0EFE629627}"/>
    <dgm:cxn modelId="{790634BA-7FB5-4740-B941-B31C712FBC95}" srcId="{4CD760F2-BC54-4878-B0E7-0913EF7BA3F2}" destId="{4D839DC4-4F0B-445A-9361-BD9FFAB499DE}" srcOrd="1" destOrd="0" parTransId="{6AF7BBF6-BE87-4353-A42A-AB6715DC6B31}" sibTransId="{4C8B169E-F45F-4F22-A075-C2D5FEDA40F9}"/>
    <dgm:cxn modelId="{C4236CC6-3342-47A7-AFF6-494E15350BCE}" srcId="{666C3A7B-27A4-425F-B1AF-27D4830ADF6C}" destId="{FF880E62-DBF9-4D7B-BBF7-38A0F14925F7}" srcOrd="0" destOrd="0" parTransId="{ED9A6B48-5502-4C76-8D20-2474667889E5}" sibTransId="{37A62D16-E1FA-426B-8EE7-30889EAED69B}"/>
    <dgm:cxn modelId="{C3FCDEC8-7C50-4678-B0FB-7B6568AF214A}" type="presOf" srcId="{2AA512F2-BAED-4B07-A93A-04EAD207A715}" destId="{B7FF1111-4E2A-4D0C-B3CC-F173919A6084}" srcOrd="0" destOrd="2" presId="urn:microsoft.com/office/officeart/2005/8/layout/list1"/>
    <dgm:cxn modelId="{E4B230D8-27FB-43B9-8C89-96932F29E61E}" type="presOf" srcId="{D448A5BA-99AE-4E3D-8054-D47AF35E6D25}" destId="{45EB9069-183D-4A7F-A6B3-B3FECFA7E3B8}" srcOrd="0" destOrd="3" presId="urn:microsoft.com/office/officeart/2005/8/layout/list1"/>
    <dgm:cxn modelId="{132643DD-AC1B-465F-8F19-E44E85F57E11}" srcId="{4CD760F2-BC54-4878-B0E7-0913EF7BA3F2}" destId="{D448A5BA-99AE-4E3D-8054-D47AF35E6D25}" srcOrd="3" destOrd="0" parTransId="{6DF9CE00-0251-4994-AD24-E362024ED883}" sibTransId="{DFA328CE-3DB3-45E8-8127-8497CAD6225B}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A8B8A0E0-8ED6-4D2A-AB5E-4194D1E2699D}" type="presOf" srcId="{5A2AB3EF-4C6F-40ED-967E-FC4AEE943BDD}" destId="{45EB9069-183D-4A7F-A6B3-B3FECFA7E3B8}" srcOrd="0" destOrd="2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D43219F1-7A17-4368-8772-F895BCE07830}" type="presOf" srcId="{F5D4F76D-9C66-44BE-A8E8-03CDF04F0028}" destId="{B7FF1111-4E2A-4D0C-B3CC-F173919A6084}" srcOrd="0" destOrd="1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US" sz="2400" dirty="0"/>
            <a:t>Step 6: Testing and Deployment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</a:t>
          </a:r>
          <a:r>
            <a:rPr lang="en-US" sz="2400" b="0" i="0" kern="1200" dirty="0"/>
            <a:t>Step 7: Iterative Improvement (Optional)</a:t>
          </a:r>
          <a:endParaRPr lang="en-AE" sz="2400" b="0" i="0" kern="1200" dirty="0"/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8D3D7A86-6DC2-4ADC-BEF2-6092C7611909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Test the final model on a separate test dataset to get unbiased performance metrics.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488F190-D755-4C42-B2EE-B3E2B1D129B5}" type="parTrans" cxnId="{92B7A4AC-B274-4C0E-AC98-E4EC02FB7B2A}">
      <dgm:prSet/>
      <dgm:spPr/>
      <dgm:t>
        <a:bodyPr/>
        <a:lstStyle/>
        <a:p>
          <a:endParaRPr lang="en-CA"/>
        </a:p>
      </dgm:t>
    </dgm:pt>
    <dgm:pt modelId="{3C97EA83-5F2E-4E8C-88C5-CC0EFE629627}" type="sibTrans" cxnId="{92B7A4AC-B274-4C0E-AC98-E4EC02FB7B2A}">
      <dgm:prSet/>
      <dgm:spPr/>
      <dgm:t>
        <a:bodyPr/>
        <a:lstStyle/>
        <a:p>
          <a:endParaRPr lang="en-CA"/>
        </a:p>
      </dgm:t>
    </dgm:pt>
    <dgm:pt modelId="{FF880E62-DBF9-4D7B-BBF7-38A0F14925F7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Iterate over the previous steps to fine-tune the model and improve its performance.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D9A6B48-5502-4C76-8D20-2474667889E5}" type="parTrans" cxnId="{C4236CC6-3342-47A7-AFF6-494E15350BCE}">
      <dgm:prSet/>
      <dgm:spPr/>
      <dgm:t>
        <a:bodyPr/>
        <a:lstStyle/>
        <a:p>
          <a:endParaRPr lang="en-CA"/>
        </a:p>
      </dgm:t>
    </dgm:pt>
    <dgm:pt modelId="{37A62D16-E1FA-426B-8EE7-30889EAED69B}" type="sibTrans" cxnId="{C4236CC6-3342-47A7-AFF6-494E15350BCE}">
      <dgm:prSet/>
      <dgm:spPr/>
      <dgm:t>
        <a:bodyPr/>
        <a:lstStyle/>
        <a:p>
          <a:endParaRPr lang="en-CA"/>
        </a:p>
      </dgm:t>
    </dgm:pt>
    <dgm:pt modelId="{0520A094-7404-4B9B-9CF7-2E9EEC790DED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Deploy the semi-supervised model in the production environment for real-world predictions.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5DACF67-8165-4603-8A82-703F1C692CE1}" type="parTrans" cxnId="{E019850C-CCFF-4018-8152-BE9623E49E83}">
      <dgm:prSet/>
      <dgm:spPr/>
      <dgm:t>
        <a:bodyPr/>
        <a:lstStyle/>
        <a:p>
          <a:endParaRPr lang="en-AE"/>
        </a:p>
      </dgm:t>
    </dgm:pt>
    <dgm:pt modelId="{A925F2AE-8D0F-47CB-B14D-A60B8FAB3A65}" type="sibTrans" cxnId="{E019850C-CCFF-4018-8152-BE9623E49E83}">
      <dgm:prSet/>
      <dgm:spPr/>
      <dgm:t>
        <a:bodyPr/>
        <a:lstStyle/>
        <a:p>
          <a:endParaRPr lang="en-AE"/>
        </a:p>
      </dgm:t>
    </dgm:pt>
    <dgm:pt modelId="{0027C1C4-8F3C-44A5-8CC3-0C43B4397433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Consider using additional labeled or unlabeled data to enhance the model further.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2E1917D-519E-4613-816D-FD52228EA54E}" type="parTrans" cxnId="{500EF555-AE6A-4B42-8506-0BD509C52281}">
      <dgm:prSet/>
      <dgm:spPr/>
      <dgm:t>
        <a:bodyPr/>
        <a:lstStyle/>
        <a:p>
          <a:endParaRPr lang="en-AE"/>
        </a:p>
      </dgm:t>
    </dgm:pt>
    <dgm:pt modelId="{6E268F13-289F-4C90-82BD-682523AD859A}" type="sibTrans" cxnId="{500EF555-AE6A-4B42-8506-0BD509C52281}">
      <dgm:prSet/>
      <dgm:spPr/>
      <dgm:t>
        <a:bodyPr/>
        <a:lstStyle/>
        <a:p>
          <a:endParaRPr lang="en-AE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2"/>
      <dgm:spPr/>
    </dgm:pt>
    <dgm:pt modelId="{9D46CCEC-F00C-4A47-A474-679C3322D62E}" type="pres">
      <dgm:prSet presAssocID="{4CD760F2-BC54-4878-B0E7-0913EF7BA3F2}" presName="parentText" presStyleLbl="node1" presStyleIdx="0" presStyleCnt="2" custScaleY="28500" custLinFactNeighborX="-35788" custLinFactNeighborY="-49474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2" custScaleY="75450" custLinFactNeighborY="-51626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2"/>
      <dgm:spPr/>
    </dgm:pt>
    <dgm:pt modelId="{50B45C34-FB3B-49BC-A362-FF7E1D2530DB}" type="pres">
      <dgm:prSet presAssocID="{666C3A7B-27A4-425F-B1AF-27D4830ADF6C}" presName="parentText" presStyleLbl="node1" presStyleIdx="1" presStyleCnt="2" custScaleY="32423" custLinFactNeighborX="-51241" custLinFactNeighborY="-10817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2" custScaleY="51719" custLinFactNeighborY="45741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E019850C-CCFF-4018-8152-BE9623E49E83}" srcId="{4CD760F2-BC54-4878-B0E7-0913EF7BA3F2}" destId="{0520A094-7404-4B9B-9CF7-2E9EEC790DED}" srcOrd="1" destOrd="0" parTransId="{75DACF67-8165-4603-8A82-703F1C692CE1}" sibTransId="{A925F2AE-8D0F-47CB-B14D-A60B8FAB3A65}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648B8766-9705-41D5-A3F7-B60A6824DA98}" type="presOf" srcId="{0027C1C4-8F3C-44A5-8CC3-0C43B4397433}" destId="{B7FF1111-4E2A-4D0C-B3CC-F173919A6084}" srcOrd="0" destOrd="1" presId="urn:microsoft.com/office/officeart/2005/8/layout/list1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500EF555-AE6A-4B42-8506-0BD509C52281}" srcId="{666C3A7B-27A4-425F-B1AF-27D4830ADF6C}" destId="{0027C1C4-8F3C-44A5-8CC3-0C43B4397433}" srcOrd="1" destOrd="0" parTransId="{82E1917D-519E-4613-816D-FD52228EA54E}" sibTransId="{6E268F13-289F-4C90-82BD-682523AD859A}"/>
    <dgm:cxn modelId="{44B8C877-15E7-4D8C-9464-38E44A043F8B}" type="presOf" srcId="{8D3D7A86-6DC2-4ADC-BEF2-6092C7611909}" destId="{45EB9069-183D-4A7F-A6B3-B3FECFA7E3B8}" srcOrd="0" destOrd="0" presId="urn:microsoft.com/office/officeart/2005/8/layout/list1"/>
    <dgm:cxn modelId="{ABAC847F-3198-45F5-A0D6-3640FF5C250B}" type="presOf" srcId="{FF880E62-DBF9-4D7B-BBF7-38A0F14925F7}" destId="{B7FF1111-4E2A-4D0C-B3CC-F173919A6084}" srcOrd="0" destOrd="0" presId="urn:microsoft.com/office/officeart/2005/8/layout/list1"/>
    <dgm:cxn modelId="{417F2C8C-5184-4088-B52A-CA3CBFBBA636}" type="presOf" srcId="{0520A094-7404-4B9B-9CF7-2E9EEC790DED}" destId="{45EB9069-183D-4A7F-A6B3-B3FECFA7E3B8}" srcOrd="0" destOrd="1" presId="urn:microsoft.com/office/officeart/2005/8/layout/list1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92B7A4AC-B274-4C0E-AC98-E4EC02FB7B2A}" srcId="{4CD760F2-BC54-4878-B0E7-0913EF7BA3F2}" destId="{8D3D7A86-6DC2-4ADC-BEF2-6092C7611909}" srcOrd="0" destOrd="0" parTransId="{8488F190-D755-4C42-B2EE-B3E2B1D129B5}" sibTransId="{3C97EA83-5F2E-4E8C-88C5-CC0EFE629627}"/>
    <dgm:cxn modelId="{C4236CC6-3342-47A7-AFF6-494E15350BCE}" srcId="{666C3A7B-27A4-425F-B1AF-27D4830ADF6C}" destId="{FF880E62-DBF9-4D7B-BBF7-38A0F14925F7}" srcOrd="0" destOrd="0" parTransId="{ED9A6B48-5502-4C76-8D20-2474667889E5}" sibTransId="{37A62D16-E1FA-426B-8EE7-30889EAED69B}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324014"/>
          <a:ext cx="10589301" cy="1393875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Gather both labeled and unlabeled data relevant to your task.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Preprocess the data, which may involve data cleaning, normalization, and feature engineering.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Split the labeled data into training and validation sets for model evaluation.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324014"/>
        <a:ext cx="10589301" cy="1393875"/>
      </dsp:txXfrm>
    </dsp:sp>
    <dsp:sp modelId="{9D46CCEC-F00C-4A47-A474-679C3322D62E}">
      <dsp:nvSpPr>
        <dsp:cNvPr id="0" name=""/>
        <dsp:cNvSpPr/>
      </dsp:nvSpPr>
      <dsp:spPr>
        <a:xfrm>
          <a:off x="529465" y="7689"/>
          <a:ext cx="7412510" cy="4428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75" tIns="0" rIns="2801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1: Data Collection and Preparation</a:t>
          </a:r>
          <a:endParaRPr lang="en-CA" sz="2400" kern="1200" dirty="0"/>
        </a:p>
      </dsp:txBody>
      <dsp:txXfrm>
        <a:off x="551081" y="29305"/>
        <a:ext cx="7369278" cy="399568"/>
      </dsp:txXfrm>
    </dsp:sp>
    <dsp:sp modelId="{B7FF1111-4E2A-4D0C-B3CC-F173919A6084}">
      <dsp:nvSpPr>
        <dsp:cNvPr id="0" name=""/>
        <dsp:cNvSpPr/>
      </dsp:nvSpPr>
      <dsp:spPr>
        <a:xfrm>
          <a:off x="0" y="1925365"/>
          <a:ext cx="10589301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847" tIns="312420" rIns="821847" bIns="1280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Choose a suitable base model architecture for the task (e.g., CNN for image data, LSTM for sequential data).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Decide on the number of layers, nodes, and activation functions in the model.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Create separate branches or layers for labeled and unlabeled data if needed.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1925365"/>
        <a:ext cx="10589301" cy="1606500"/>
      </dsp:txXfrm>
    </dsp:sp>
    <dsp:sp modelId="{50B45C34-FB3B-49BC-A362-FF7E1D2530DB}">
      <dsp:nvSpPr>
        <dsp:cNvPr id="0" name=""/>
        <dsp:cNvSpPr/>
      </dsp:nvSpPr>
      <dsp:spPr>
        <a:xfrm>
          <a:off x="529465" y="1703965"/>
          <a:ext cx="7412510" cy="4428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Step 2: </a:t>
          </a:r>
          <a:r>
            <a:rPr lang="en-US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Designing the Model Architecture</a:t>
          </a:r>
        </a:p>
      </dsp:txBody>
      <dsp:txXfrm>
        <a:off x="551081" y="1725581"/>
        <a:ext cx="7369278" cy="399568"/>
      </dsp:txXfrm>
    </dsp:sp>
    <dsp:sp modelId="{3A624A03-B15E-475B-A101-40D995468702}">
      <dsp:nvSpPr>
        <dsp:cNvPr id="0" name=""/>
        <dsp:cNvSpPr/>
      </dsp:nvSpPr>
      <dsp:spPr>
        <a:xfrm>
          <a:off x="0" y="3834265"/>
          <a:ext cx="10589301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847" tIns="312420" rIns="8218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Combine the labeled and unlabeled data.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special label (e.g., -1 or a new class) to the unlabeled samples in the target label column.</a:t>
          </a:r>
          <a:endParaRPr lang="en-AE" sz="1800" kern="1200" dirty="0"/>
        </a:p>
      </dsp:txBody>
      <dsp:txXfrm>
        <a:off x="0" y="3834265"/>
        <a:ext cx="10589301" cy="1204875"/>
      </dsp:txXfrm>
    </dsp:sp>
    <dsp:sp modelId="{07F4DE3F-76DB-4404-8370-EB1F93F7E574}">
      <dsp:nvSpPr>
        <dsp:cNvPr id="0" name=""/>
        <dsp:cNvSpPr/>
      </dsp:nvSpPr>
      <dsp:spPr>
        <a:xfrm>
          <a:off x="529465" y="3612865"/>
          <a:ext cx="7412510" cy="4428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Step 3: Semi-Supervised Learning Setup</a:t>
          </a:r>
          <a:endParaRPr lang="en-CA" sz="1700" kern="1200" dirty="0"/>
        </a:p>
      </dsp:txBody>
      <dsp:txXfrm>
        <a:off x="551081" y="3634481"/>
        <a:ext cx="736927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672908"/>
          <a:ext cx="10589301" cy="2009906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Train the model using both labeled and unlabeled data.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Use labeled data with their ground-truth labels to calculate the supervised loss (e.g., cross-entropy for classification tasks).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Employ unsupervised loss, like reconstruction loss (for autoencoders), consistency loss, or entropy minimization, for the unlabeled data.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Use a combination of supervised and unsupervised losses with appropriate weights.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672908"/>
        <a:ext cx="10589301" cy="2009906"/>
      </dsp:txXfrm>
    </dsp:sp>
    <dsp:sp modelId="{9D46CCEC-F00C-4A47-A474-679C3322D62E}">
      <dsp:nvSpPr>
        <dsp:cNvPr id="0" name=""/>
        <dsp:cNvSpPr/>
      </dsp:nvSpPr>
      <dsp:spPr>
        <a:xfrm>
          <a:off x="339980" y="131931"/>
          <a:ext cx="7412510" cy="538444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75" tIns="0" rIns="2801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4: Model Training</a:t>
          </a:r>
          <a:endParaRPr lang="en-CA" sz="2400" kern="1200" dirty="0"/>
        </a:p>
      </dsp:txBody>
      <dsp:txXfrm>
        <a:off x="366265" y="158216"/>
        <a:ext cx="7359940" cy="485874"/>
      </dsp:txXfrm>
    </dsp:sp>
    <dsp:sp modelId="{B7FF1111-4E2A-4D0C-B3CC-F173919A6084}">
      <dsp:nvSpPr>
        <dsp:cNvPr id="0" name=""/>
        <dsp:cNvSpPr/>
      </dsp:nvSpPr>
      <dsp:spPr>
        <a:xfrm>
          <a:off x="0" y="3075750"/>
          <a:ext cx="10589301" cy="1702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847" tIns="437388" rIns="821847" bIns="1280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Evaluate the model performance on the validation set.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Adjust the hyperparameters and loss weights to achieve better results.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If needed, consider using techniques like active learning to select the most informative samples to be labeled and include them in the labeled dataset.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3075750"/>
        <a:ext cx="10589301" cy="1702524"/>
      </dsp:txXfrm>
    </dsp:sp>
    <dsp:sp modelId="{50B45C34-FB3B-49BC-A362-FF7E1D2530DB}">
      <dsp:nvSpPr>
        <dsp:cNvPr id="0" name=""/>
        <dsp:cNvSpPr/>
      </dsp:nvSpPr>
      <dsp:spPr>
        <a:xfrm>
          <a:off x="258161" y="2811582"/>
          <a:ext cx="7412510" cy="612561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</a:t>
          </a:r>
          <a:r>
            <a:rPr lang="en-US" sz="2400" b="0" i="0" kern="1200" dirty="0"/>
            <a:t>Step 5: Model Evaluation and Fine-Tuning</a:t>
          </a:r>
        </a:p>
      </dsp:txBody>
      <dsp:txXfrm>
        <a:off x="288064" y="2841485"/>
        <a:ext cx="7352704" cy="552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1195445"/>
          <a:ext cx="10589301" cy="1216857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Test the final model on a separate test dataset to get unbiased performance metrics.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Deploy the semi-supervised model in the production environment for real-world predictions.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1195445"/>
        <a:ext cx="10589301" cy="1216857"/>
      </dsp:txXfrm>
    </dsp:sp>
    <dsp:sp modelId="{9D46CCEC-F00C-4A47-A474-679C3322D62E}">
      <dsp:nvSpPr>
        <dsp:cNvPr id="0" name=""/>
        <dsp:cNvSpPr/>
      </dsp:nvSpPr>
      <dsp:spPr>
        <a:xfrm>
          <a:off x="339980" y="845357"/>
          <a:ext cx="7412510" cy="538444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75" tIns="0" rIns="2801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6: Testing and Deployment</a:t>
          </a:r>
          <a:endParaRPr lang="en-CA" sz="2400" kern="1200" dirty="0"/>
        </a:p>
      </dsp:txBody>
      <dsp:txXfrm>
        <a:off x="366265" y="871642"/>
        <a:ext cx="7359940" cy="485874"/>
      </dsp:txXfrm>
    </dsp:sp>
    <dsp:sp modelId="{B7FF1111-4E2A-4D0C-B3CC-F173919A6084}">
      <dsp:nvSpPr>
        <dsp:cNvPr id="0" name=""/>
        <dsp:cNvSpPr/>
      </dsp:nvSpPr>
      <dsp:spPr>
        <a:xfrm>
          <a:off x="0" y="3036331"/>
          <a:ext cx="10589301" cy="106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847" tIns="374904" rIns="821847" bIns="1280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Iterate over the previous steps to fine-tune the model and improve its performance.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Consider using additional labeled or unlabeled data to enhance the model further.</a:t>
          </a:r>
          <a:endParaRPr lang="en-AE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3036331"/>
        <a:ext cx="10589301" cy="1068721"/>
      </dsp:txXfrm>
    </dsp:sp>
    <dsp:sp modelId="{50B45C34-FB3B-49BC-A362-FF7E1D2530DB}">
      <dsp:nvSpPr>
        <dsp:cNvPr id="0" name=""/>
        <dsp:cNvSpPr/>
      </dsp:nvSpPr>
      <dsp:spPr>
        <a:xfrm>
          <a:off x="258161" y="2731959"/>
          <a:ext cx="7412510" cy="612561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</a:t>
          </a:r>
          <a:r>
            <a:rPr lang="en-US" sz="2400" b="0" i="0" kern="1200" dirty="0"/>
            <a:t>Step 7: Iterative Improvement (Optional)</a:t>
          </a:r>
          <a:endParaRPr lang="en-AE" sz="2400" b="0" i="0" kern="1200" dirty="0"/>
        </a:p>
      </dsp:txBody>
      <dsp:txXfrm>
        <a:off x="288064" y="2761862"/>
        <a:ext cx="7352704" cy="552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2023-07-31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C129C-346E-4211-BE00-BB343EC5E6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C129C-346E-4211-BE00-BB343EC5E6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4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C129C-346E-4211-BE00-BB343EC5E68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36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9: Introduction to semi-supervised learning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Compare supervised/unsupervised and semi-supervised learning</a:t>
            </a:r>
          </a:p>
          <a:p>
            <a:pPr lvl="1"/>
            <a:r>
              <a:rPr lang="en-US" sz="2400" dirty="0"/>
              <a:t>Explain the steps in creating a semi-supervised model</a:t>
            </a:r>
          </a:p>
          <a:p>
            <a:pPr lvl="1"/>
            <a:r>
              <a:rPr lang="en-US" sz="2400" dirty="0"/>
              <a:t>Apply semi-supervised learning techniques to solve learning problems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 to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US" dirty="0"/>
              <a:t>Uses labeled data with input-output pairs for training.</a:t>
            </a:r>
          </a:p>
          <a:p>
            <a:r>
              <a:rPr lang="en-US" dirty="0"/>
              <a:t>Learns to map inputs to corresponding outputs.</a:t>
            </a:r>
          </a:p>
          <a:p>
            <a:r>
              <a:rPr lang="en-US" b="1" dirty="0"/>
              <a:t>Goal: </a:t>
            </a:r>
            <a:r>
              <a:rPr lang="en-US" dirty="0"/>
              <a:t>Predict outputs for new, unseen inputs accurately.</a:t>
            </a:r>
          </a:p>
          <a:p>
            <a:r>
              <a:rPr lang="en-US" b="1" dirty="0"/>
              <a:t>Applications:</a:t>
            </a:r>
          </a:p>
          <a:p>
            <a:pPr lvl="1"/>
            <a:r>
              <a:rPr lang="en-US" b="1" dirty="0"/>
              <a:t>Image Classification: </a:t>
            </a:r>
            <a:r>
              <a:rPr lang="en-US" dirty="0"/>
              <a:t>Assigning labels to images (e.g., cat or dog).</a:t>
            </a:r>
          </a:p>
          <a:p>
            <a:pPr lvl="1"/>
            <a:r>
              <a:rPr lang="en-US" b="1" dirty="0"/>
              <a:t>Sentiment Analysis: </a:t>
            </a:r>
            <a:r>
              <a:rPr lang="en-US" dirty="0"/>
              <a:t>Predicting sentiment from text (positive or negative).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Predicting continuous values (e.g., house prices).</a:t>
            </a:r>
          </a:p>
          <a:p>
            <a:pPr lvl="1"/>
            <a:r>
              <a:rPr lang="en-US" b="1" dirty="0"/>
              <a:t>Speech Recognition: </a:t>
            </a:r>
            <a:r>
              <a:rPr lang="en-US" dirty="0"/>
              <a:t>Converting speech to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96C7-23EC-68D2-BB6C-0310B862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82CE-B969-46F8-5321-847A628F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unlabeled data without explicit output labels.</a:t>
            </a:r>
          </a:p>
          <a:p>
            <a:r>
              <a:rPr lang="en-US" dirty="0"/>
              <a:t>Learns patterns, structures, and relationships in the data.</a:t>
            </a:r>
          </a:p>
          <a:p>
            <a:r>
              <a:rPr lang="en-US" b="1" dirty="0"/>
              <a:t>Goal: </a:t>
            </a:r>
            <a:r>
              <a:rPr lang="en-US" dirty="0"/>
              <a:t>Discover hidden representations and cluster data.</a:t>
            </a:r>
          </a:p>
          <a:p>
            <a:r>
              <a:rPr lang="en-US" b="1" dirty="0"/>
              <a:t>Applications:</a:t>
            </a:r>
          </a:p>
          <a:p>
            <a:pPr lvl="1"/>
            <a:r>
              <a:rPr lang="en-US" b="1" dirty="0"/>
              <a:t>Clustering: </a:t>
            </a:r>
            <a:r>
              <a:rPr lang="en-US" dirty="0"/>
              <a:t>Grouping similar data points together.</a:t>
            </a:r>
          </a:p>
          <a:p>
            <a:pPr lvl="1"/>
            <a:r>
              <a:rPr lang="en-US" b="1" dirty="0"/>
              <a:t>Dimensionality Reduction</a:t>
            </a:r>
            <a:r>
              <a:rPr lang="en-US" dirty="0"/>
              <a:t>: Reducing high-dimensional data to lower dimensions.</a:t>
            </a:r>
          </a:p>
          <a:p>
            <a:pPr lvl="1"/>
            <a:r>
              <a:rPr lang="en-US" b="1" dirty="0"/>
              <a:t>Anomaly Detection: </a:t>
            </a:r>
            <a:r>
              <a:rPr lang="en-US" dirty="0"/>
              <a:t>Identifying rare and abnormal patterns.</a:t>
            </a:r>
          </a:p>
          <a:p>
            <a:pPr lvl="1"/>
            <a:r>
              <a:rPr lang="en-US" b="1" dirty="0"/>
              <a:t>Feature Learning: </a:t>
            </a:r>
            <a:r>
              <a:rPr lang="en-US" dirty="0"/>
              <a:t>Learning meaningful representations from data.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A314-4958-C353-8921-BD93043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7654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8152-26FD-FC61-532C-F0E2E0A3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Semi-Supervised Learning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62CE-62FC-E7CD-6AD4-FFD7B5A8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/>
              <a:t>Utilizes a combination of labeled and unlabeled data for training.</a:t>
            </a:r>
          </a:p>
          <a:p>
            <a:r>
              <a:rPr lang="en-US" dirty="0"/>
              <a:t>Exploits unlabeled data to improve model performance.</a:t>
            </a:r>
          </a:p>
          <a:p>
            <a:r>
              <a:rPr lang="en-US" dirty="0"/>
              <a:t>Often useful when obtaining labeled data is expensive or time-consuming.</a:t>
            </a:r>
          </a:p>
          <a:p>
            <a:r>
              <a:rPr lang="en-US" b="1" dirty="0"/>
              <a:t>Applications:</a:t>
            </a:r>
          </a:p>
          <a:p>
            <a:pPr lvl="1"/>
            <a:r>
              <a:rPr lang="en-US" b="1" dirty="0"/>
              <a:t> Web Page Classification: </a:t>
            </a:r>
            <a:r>
              <a:rPr lang="en-US" dirty="0"/>
              <a:t>Using a small set of labeled data and a large set of unlabeled web pages to classify content.</a:t>
            </a:r>
          </a:p>
          <a:p>
            <a:pPr lvl="1"/>
            <a:r>
              <a:rPr lang="en-US" b="1" dirty="0"/>
              <a:t>Anomaly Detection: </a:t>
            </a:r>
            <a:r>
              <a:rPr lang="en-US" dirty="0"/>
              <a:t>Combining labeled normal data and unlabeled data to identify anomalies.</a:t>
            </a:r>
          </a:p>
          <a:p>
            <a:pPr lvl="1"/>
            <a:r>
              <a:rPr lang="en-US" b="1" dirty="0"/>
              <a:t>Text Classification: </a:t>
            </a:r>
            <a:r>
              <a:rPr lang="en-US" dirty="0"/>
              <a:t>Leveraging a limited set of labeled data and a vast amount of unlabeled text for improved accuracy.</a:t>
            </a:r>
          </a:p>
          <a:p>
            <a:pPr lvl="1"/>
            <a:endParaRPr lang="en-US" dirty="0"/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9334F-E9F1-C647-E414-3A74BF85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8340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D4A-F5A6-973E-D085-657598A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semi-supervised model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0FBD-E611-9B6D-79C3-AB02C60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DDB95B-451D-C76D-2678-B44ECC8DD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04583"/>
              </p:ext>
            </p:extLst>
          </p:nvPr>
        </p:nvGraphicFramePr>
        <p:xfrm>
          <a:off x="1238905" y="1250731"/>
          <a:ext cx="10589301" cy="504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12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D4A-F5A6-973E-D085-657598A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semi-supervised model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0FBD-E611-9B6D-79C3-AB02C60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DDB95B-451D-C76D-2678-B44ECC8DD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079219"/>
              </p:ext>
            </p:extLst>
          </p:nvPr>
        </p:nvGraphicFramePr>
        <p:xfrm>
          <a:off x="1238905" y="1250731"/>
          <a:ext cx="10589301" cy="504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7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D4A-F5A6-973E-D085-657598A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semi-supervised model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0FBD-E611-9B6D-79C3-AB02C60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DDB95B-451D-C76D-2678-B44ECC8DD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83624"/>
              </p:ext>
            </p:extLst>
          </p:nvPr>
        </p:nvGraphicFramePr>
        <p:xfrm>
          <a:off x="1238905" y="1250731"/>
          <a:ext cx="10589301" cy="504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0520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B13B7-B5A2-497F-B9A7-C3F25E0C013F}"/>
</file>

<file path=customXml/itemProps2.xml><?xml version="1.0" encoding="utf-8"?>
<ds:datastoreItem xmlns:ds="http://schemas.openxmlformats.org/officeDocument/2006/customXml" ds:itemID="{EF9AF24A-C010-4220-A696-B9616C308DD8}"/>
</file>

<file path=customXml/itemProps3.xml><?xml version="1.0" encoding="utf-8"?>
<ds:datastoreItem xmlns:ds="http://schemas.openxmlformats.org/officeDocument/2006/customXml" ds:itemID="{9475A29B-4F01-4A0E-8983-C7DC6AED3EE2}"/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818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Söhne</vt:lpstr>
      <vt:lpstr>Wingdings</vt:lpstr>
      <vt:lpstr>Theme2</vt:lpstr>
      <vt:lpstr>PowerPoint Presentation</vt:lpstr>
      <vt:lpstr>PowerPoint Presentation</vt:lpstr>
      <vt:lpstr>Intended Learning Objectives:</vt:lpstr>
      <vt:lpstr>Introduction to Supervised Learning</vt:lpstr>
      <vt:lpstr>Introduction to Unsupervised Learning</vt:lpstr>
      <vt:lpstr>Introduction to Semi-Supervised Learning</vt:lpstr>
      <vt:lpstr>Steps to create a semi-supervised model</vt:lpstr>
      <vt:lpstr>Steps to create a semi-supervised model</vt:lpstr>
      <vt:lpstr>Steps to create a semi-supervised model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Altrad</cp:lastModifiedBy>
  <cp:revision>610</cp:revision>
  <dcterms:created xsi:type="dcterms:W3CDTF">2020-12-31T11:30:57Z</dcterms:created>
  <dcterms:modified xsi:type="dcterms:W3CDTF">2023-07-31T16:36:38Z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