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9acac608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9acac608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9acac60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9acac60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9acac608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9acac608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9acac608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9acac608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9acac608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9acac608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9acac608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9acac608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9acac608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9acac60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9acac608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9acac608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9acac608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9acac608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9acac608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9acac608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9acac60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9acac60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9acac608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9acac608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9acac6080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9acac608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9acac608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9acac608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9acac608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9acac608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9acac60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9acac60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9acac60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9acac60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9acac60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9acac60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9acac60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9acac60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9acac60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9acac60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9acac60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9acac60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9acac60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9acac60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Heart Disease - Models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Rhichard Koh &amp; Mohsin Mohammed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Preparing the Data</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Checked dataset for missing values: none found</a:t>
            </a:r>
            <a:endParaRPr/>
          </a:p>
          <a:p>
            <a:pPr indent="-311150" lvl="0" marL="457200" rtl="0" algn="l">
              <a:spcBef>
                <a:spcPts val="0"/>
              </a:spcBef>
              <a:spcAft>
                <a:spcPts val="0"/>
              </a:spcAft>
              <a:buSzPts val="1300"/>
              <a:buChar char="●"/>
            </a:pPr>
            <a:r>
              <a:rPr lang="en"/>
              <a:t>Checked dataset for duplicates: found one duplicate row</a:t>
            </a:r>
            <a:endParaRPr/>
          </a:p>
          <a:p>
            <a:pPr indent="-311150" lvl="0" marL="457200" rtl="0" algn="l">
              <a:spcBef>
                <a:spcPts val="0"/>
              </a:spcBef>
              <a:spcAft>
                <a:spcPts val="0"/>
              </a:spcAft>
              <a:buSzPts val="1300"/>
              <a:buChar char="●"/>
            </a:pPr>
            <a:r>
              <a:rPr lang="en"/>
              <a:t>Dropped duplicate row to address duplication problem</a:t>
            </a:r>
            <a:endParaRPr/>
          </a:p>
          <a:p>
            <a:pPr indent="-311150" lvl="0" marL="457200" rtl="0" algn="l">
              <a:spcBef>
                <a:spcPts val="0"/>
              </a:spcBef>
              <a:spcAft>
                <a:spcPts val="0"/>
              </a:spcAft>
              <a:buSzPts val="1300"/>
              <a:buChar char="●"/>
            </a:pPr>
            <a:r>
              <a:rPr lang="en"/>
              <a:t>Scaled columns with continuous variables: 'age', 'trestbps', 'chol', 'thalach', 'oldpeak'</a:t>
            </a:r>
            <a:endParaRPr/>
          </a:p>
          <a:p>
            <a:pPr indent="-311150" lvl="0" marL="457200" rtl="0" algn="l">
              <a:spcBef>
                <a:spcPts val="0"/>
              </a:spcBef>
              <a:spcAft>
                <a:spcPts val="0"/>
              </a:spcAft>
              <a:buSzPts val="1300"/>
              <a:buChar char="●"/>
            </a:pPr>
            <a:r>
              <a:rPr lang="en"/>
              <a:t>Dropped the same columns when encoding categorical columns using pandas' getdummies function</a:t>
            </a:r>
            <a:endParaRPr/>
          </a:p>
          <a:p>
            <a:pPr indent="-311150" lvl="0" marL="457200" rtl="0" algn="l">
              <a:spcBef>
                <a:spcPts val="0"/>
              </a:spcBef>
              <a:spcAft>
                <a:spcPts val="0"/>
              </a:spcAft>
              <a:buSzPts val="1300"/>
              <a:buChar char="●"/>
            </a:pPr>
            <a:r>
              <a:rPr lang="en"/>
              <a:t>Concatenated scaled and encoded dataframes to get a complete dataframe</a:t>
            </a:r>
            <a:endParaRPr/>
          </a:p>
          <a:p>
            <a:pPr indent="-311150" lvl="0" marL="457200" rtl="0" algn="l">
              <a:spcBef>
                <a:spcPts val="0"/>
              </a:spcBef>
              <a:spcAft>
                <a:spcPts val="0"/>
              </a:spcAft>
              <a:buSzPts val="1300"/>
              <a:buChar char="●"/>
            </a:pPr>
            <a:r>
              <a:rPr lang="en"/>
              <a:t>Checked for class imbalance in the data</a:t>
            </a:r>
            <a:endParaRPr/>
          </a:p>
          <a:p>
            <a:pPr indent="-311150" lvl="0" marL="457200" rtl="0" algn="l">
              <a:spcBef>
                <a:spcPts val="0"/>
              </a:spcBef>
              <a:spcAft>
                <a:spcPts val="0"/>
              </a:spcAft>
              <a:buSzPts val="1300"/>
              <a:buChar char="●"/>
            </a:pPr>
            <a:r>
              <a:rPr lang="en"/>
              <a:t>Found significant class imbalance between individuals with and without heart disease</a:t>
            </a:r>
            <a:endParaRPr/>
          </a:p>
          <a:p>
            <a:pPr indent="-311150" lvl="0" marL="457200" rtl="0" algn="l">
              <a:spcBef>
                <a:spcPts val="0"/>
              </a:spcBef>
              <a:spcAft>
                <a:spcPts val="0"/>
              </a:spcAft>
              <a:buSzPts val="1300"/>
              <a:buChar char="●"/>
            </a:pPr>
            <a:r>
              <a:rPr lang="en"/>
              <a:t>Used SMOTE to balance classes within the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lang="en"/>
              <a:t>Data Visualizations</a:t>
            </a:r>
            <a:endParaRPr/>
          </a:p>
          <a:p>
            <a:pPr indent="0" lvl="0" marL="0" rtl="0" algn="l">
              <a:spcBef>
                <a:spcPts val="1200"/>
              </a:spcBef>
              <a:spcAft>
                <a:spcPts val="0"/>
              </a:spcAft>
              <a:buNone/>
            </a:pPr>
            <a:r>
              <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Bar plots help understand data distribution</a:t>
            </a:r>
            <a:endParaRPr/>
          </a:p>
          <a:p>
            <a:pPr indent="-311150" lvl="0" marL="457200" rtl="0" algn="l">
              <a:spcBef>
                <a:spcPts val="0"/>
              </a:spcBef>
              <a:spcAft>
                <a:spcPts val="0"/>
              </a:spcAft>
              <a:buSzPts val="1300"/>
              <a:buChar char="●"/>
            </a:pPr>
            <a:r>
              <a:rPr lang="en"/>
              <a:t>Bar plot of gender attribute showed males accounted for 68.32%, while females accounted for 31.68% of the distribution</a:t>
            </a:r>
            <a:endParaRPr/>
          </a:p>
          <a:p>
            <a:pPr indent="-311150" lvl="0" marL="457200" rtl="0" algn="l">
              <a:spcBef>
                <a:spcPts val="0"/>
              </a:spcBef>
              <a:spcAft>
                <a:spcPts val="0"/>
              </a:spcAft>
              <a:buSzPts val="1300"/>
              <a:buChar char="●"/>
            </a:pPr>
            <a:r>
              <a:rPr lang="en"/>
              <a:t>Ideally, gender distribution should have equal representation of classes</a:t>
            </a:r>
            <a:endParaRPr/>
          </a:p>
          <a:p>
            <a:pPr indent="-311150" lvl="0" marL="457200" rtl="0" algn="l">
              <a:spcBef>
                <a:spcPts val="0"/>
              </a:spcBef>
              <a:spcAft>
                <a:spcPts val="0"/>
              </a:spcAft>
              <a:buSzPts val="1300"/>
              <a:buChar char="●"/>
            </a:pPr>
            <a:r>
              <a:rPr lang="en"/>
              <a:t>Crosstab function used to understand relationship between age and target variable</a:t>
            </a:r>
            <a:endParaRPr/>
          </a:p>
          <a:p>
            <a:pPr indent="-311150" lvl="0" marL="457200" rtl="0" algn="l">
              <a:spcBef>
                <a:spcPts val="0"/>
              </a:spcBef>
              <a:spcAft>
                <a:spcPts val="0"/>
              </a:spcAft>
              <a:buSzPts val="1300"/>
              <a:buChar char="●"/>
            </a:pPr>
            <a:r>
              <a:rPr lang="en"/>
              <a:t>Crosstab function revealed that people aged 54 suffered most from heart disease</a:t>
            </a:r>
            <a:endParaRPr/>
          </a:p>
          <a:p>
            <a:pPr indent="-311150" lvl="0" marL="457200" rtl="0" algn="l">
              <a:spcBef>
                <a:spcPts val="0"/>
              </a:spcBef>
              <a:spcAft>
                <a:spcPts val="0"/>
              </a:spcAft>
              <a:buSzPts val="1300"/>
              <a:buChar char="●"/>
            </a:pPr>
            <a:r>
              <a:rPr lang="en"/>
              <a:t>People aged 41, 51, and 52 were equally vulnerable to heart disease</a:t>
            </a:r>
            <a:endParaRPr/>
          </a:p>
          <a:p>
            <a:pPr indent="-311150" lvl="0" marL="457200" rtl="0" algn="l">
              <a:spcBef>
                <a:spcPts val="0"/>
              </a:spcBef>
              <a:spcAft>
                <a:spcPts val="0"/>
              </a:spcAft>
              <a:buSzPts val="1300"/>
              <a:buChar char="●"/>
            </a:pPr>
            <a:r>
              <a:rPr lang="en"/>
              <a:t>People aged 58 were among those that did not suffer from heart disease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lang="en"/>
              <a:t>Data Visualizations</a:t>
            </a:r>
            <a:endParaRPr/>
          </a:p>
          <a:p>
            <a:pPr indent="0" lvl="0" marL="0" rtl="0" algn="l">
              <a:spcBef>
                <a:spcPts val="1200"/>
              </a:spcBef>
              <a:spcAft>
                <a:spcPts val="0"/>
              </a:spcAft>
              <a:buNone/>
            </a:pPr>
            <a:r>
              <a:t/>
            </a:r>
            <a:endParaRPr/>
          </a:p>
        </p:txBody>
      </p:sp>
      <p:pic>
        <p:nvPicPr>
          <p:cNvPr id="204" name="Google Shape;204;p24"/>
          <p:cNvPicPr preferRelativeResize="0"/>
          <p:nvPr/>
        </p:nvPicPr>
        <p:blipFill>
          <a:blip r:embed="rId3">
            <a:alphaModFix/>
          </a:blip>
          <a:stretch>
            <a:fillRect/>
          </a:stretch>
        </p:blipFill>
        <p:spPr>
          <a:xfrm>
            <a:off x="1532550" y="1017725"/>
            <a:ext cx="5943600" cy="369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lang="en"/>
              <a:t>Data Visualizations</a:t>
            </a:r>
            <a:endParaRPr/>
          </a:p>
          <a:p>
            <a:pPr indent="0" lvl="0" marL="0" rtl="0" algn="l">
              <a:spcBef>
                <a:spcPts val="1200"/>
              </a:spcBef>
              <a:spcAft>
                <a:spcPts val="0"/>
              </a:spcAft>
              <a:buNone/>
            </a:pPr>
            <a:r>
              <a:t/>
            </a:r>
            <a:endParaRPr/>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Heat map used to understand attribute correlation</a:t>
            </a:r>
            <a:endParaRPr/>
          </a:p>
          <a:p>
            <a:pPr indent="-311150" lvl="0" marL="457200" rtl="0" algn="l">
              <a:spcBef>
                <a:spcPts val="0"/>
              </a:spcBef>
              <a:spcAft>
                <a:spcPts val="0"/>
              </a:spcAft>
              <a:buSzPts val="1300"/>
              <a:buChar char="●"/>
            </a:pPr>
            <a:r>
              <a:rPr lang="en"/>
              <a:t>Color map used: blue to red</a:t>
            </a:r>
            <a:endParaRPr/>
          </a:p>
          <a:p>
            <a:pPr indent="-311150" lvl="0" marL="457200" rtl="0" algn="l">
              <a:spcBef>
                <a:spcPts val="0"/>
              </a:spcBef>
              <a:spcAft>
                <a:spcPts val="0"/>
              </a:spcAft>
              <a:buSzPts val="1300"/>
              <a:buChar char="●"/>
            </a:pPr>
            <a:r>
              <a:rPr lang="en"/>
              <a:t>Blue represents positive correlation, red represents negative correlation</a:t>
            </a:r>
            <a:endParaRPr/>
          </a:p>
          <a:p>
            <a:pPr indent="-311150" lvl="0" marL="457200" rtl="0" algn="l">
              <a:spcBef>
                <a:spcPts val="0"/>
              </a:spcBef>
              <a:spcAft>
                <a:spcPts val="0"/>
              </a:spcAft>
              <a:buSzPts val="1300"/>
              <a:buChar char="●"/>
            </a:pPr>
            <a:r>
              <a:rPr lang="en"/>
              <a:t>Target positively correlated with thalach, but not strongly (values not close to 1)</a:t>
            </a:r>
            <a:endParaRPr/>
          </a:p>
          <a:p>
            <a:pPr indent="-311150" lvl="0" marL="457200" rtl="0" algn="l">
              <a:spcBef>
                <a:spcPts val="0"/>
              </a:spcBef>
              <a:spcAft>
                <a:spcPts val="0"/>
              </a:spcAft>
              <a:buSzPts val="1300"/>
              <a:buChar char="●"/>
            </a:pPr>
            <a:r>
              <a:rPr lang="en"/>
              <a:t>Strong negative correlation between slope and oldpeak</a:t>
            </a:r>
            <a:endParaRPr/>
          </a:p>
          <a:p>
            <a:pPr indent="-311150" lvl="0" marL="457200" rtl="0" algn="l">
              <a:spcBef>
                <a:spcPts val="0"/>
              </a:spcBef>
              <a:spcAft>
                <a:spcPts val="0"/>
              </a:spcAft>
              <a:buSzPts val="1300"/>
              <a:buChar char="●"/>
            </a:pPr>
            <a:r>
              <a:rPr lang="en"/>
              <a:t>Target negatively correlated with oldpeak and exang</a:t>
            </a:r>
            <a:endParaRPr/>
          </a:p>
          <a:p>
            <a:pPr indent="-311150" lvl="0" marL="457200" rtl="0" algn="l">
              <a:spcBef>
                <a:spcPts val="0"/>
              </a:spcBef>
              <a:spcAft>
                <a:spcPts val="0"/>
              </a:spcAft>
              <a:buSzPts val="1300"/>
              <a:buChar char="●"/>
            </a:pPr>
            <a:r>
              <a:rPr lang="en"/>
              <a:t>Diagonal line represents correlation for variable with itself, so it shows as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lang="en"/>
              <a:t>Data Visualizations</a:t>
            </a:r>
            <a:endParaRPr/>
          </a:p>
          <a:p>
            <a:pPr indent="0" lvl="0" marL="0" rtl="0" algn="l">
              <a:spcBef>
                <a:spcPts val="1200"/>
              </a:spcBef>
              <a:spcAft>
                <a:spcPts val="0"/>
              </a:spcAft>
              <a:buNone/>
            </a:pPr>
            <a:r>
              <a:t/>
            </a:r>
            <a:endParaRPr/>
          </a:p>
        </p:txBody>
      </p:sp>
      <p:pic>
        <p:nvPicPr>
          <p:cNvPr id="216" name="Google Shape;216;p26"/>
          <p:cNvPicPr preferRelativeResize="0"/>
          <p:nvPr/>
        </p:nvPicPr>
        <p:blipFill>
          <a:blip r:embed="rId3">
            <a:alphaModFix/>
          </a:blip>
          <a:stretch>
            <a:fillRect/>
          </a:stretch>
        </p:blipFill>
        <p:spPr>
          <a:xfrm>
            <a:off x="1234588" y="1023762"/>
            <a:ext cx="6674825" cy="399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lang="en"/>
              <a:t>Model Building and Evaluating Algorithms</a:t>
            </a:r>
            <a:endParaRPr/>
          </a:p>
          <a:p>
            <a:pPr indent="0" lvl="0" marL="0" rtl="0" algn="l">
              <a:spcBef>
                <a:spcPts val="1200"/>
              </a:spcBef>
              <a:spcAft>
                <a:spcPts val="0"/>
              </a:spcAft>
              <a:buNone/>
            </a:pPr>
            <a:r>
              <a:t/>
            </a:r>
            <a:endParaRPr/>
          </a:p>
        </p:txBody>
      </p:sp>
      <p:sp>
        <p:nvSpPr>
          <p:cNvPr id="222" name="Google Shape;22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Before building machine learning models, dataset split into train, test, and validation sets</a:t>
            </a:r>
            <a:endParaRPr/>
          </a:p>
          <a:p>
            <a:pPr indent="-311150" lvl="0" marL="457200" rtl="0" algn="l">
              <a:spcBef>
                <a:spcPts val="0"/>
              </a:spcBef>
              <a:spcAft>
                <a:spcPts val="0"/>
              </a:spcAft>
              <a:buSzPts val="1300"/>
              <a:buChar char="●"/>
            </a:pPr>
            <a:r>
              <a:rPr lang="en"/>
              <a:t>Split percentages: train 60%, test 20%, validate 20%</a:t>
            </a:r>
            <a:endParaRPr/>
          </a:p>
          <a:p>
            <a:pPr indent="-311150" lvl="0" marL="457200" rtl="0" algn="l">
              <a:spcBef>
                <a:spcPts val="0"/>
              </a:spcBef>
              <a:spcAft>
                <a:spcPts val="0"/>
              </a:spcAft>
              <a:buSzPts val="1300"/>
              <a:buChar char="●"/>
            </a:pPr>
            <a:r>
              <a:rPr lang="en"/>
              <a:t>Train set used to train models</a:t>
            </a:r>
            <a:endParaRPr/>
          </a:p>
          <a:p>
            <a:pPr indent="-311150" lvl="0" marL="457200" rtl="0" algn="l">
              <a:spcBef>
                <a:spcPts val="0"/>
              </a:spcBef>
              <a:spcAft>
                <a:spcPts val="0"/>
              </a:spcAft>
              <a:buSzPts val="1300"/>
              <a:buChar char="●"/>
            </a:pPr>
            <a:r>
              <a:rPr lang="en"/>
              <a:t>Test set used to improve model performance using hyperparameters and regularization</a:t>
            </a:r>
            <a:endParaRPr/>
          </a:p>
          <a:p>
            <a:pPr indent="-311150" lvl="0" marL="457200" rtl="0" algn="l">
              <a:spcBef>
                <a:spcPts val="0"/>
              </a:spcBef>
              <a:spcAft>
                <a:spcPts val="0"/>
              </a:spcAft>
              <a:buSzPts val="1300"/>
              <a:buChar char="●"/>
            </a:pPr>
            <a:r>
              <a:rPr lang="en"/>
              <a:t>Validation set is a hold-out set used only to test final model performance</a:t>
            </a:r>
            <a:endParaRPr/>
          </a:p>
          <a:p>
            <a:pPr indent="-311150" lvl="0" marL="457200" rtl="0" algn="l">
              <a:spcBef>
                <a:spcPts val="0"/>
              </a:spcBef>
              <a:spcAft>
                <a:spcPts val="0"/>
              </a:spcAft>
              <a:buSzPts val="1300"/>
              <a:buChar char="●"/>
            </a:pPr>
            <a:r>
              <a:rPr lang="en"/>
              <a:t>Purpose of validation set is to evaluate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Model 1: RandomForest</a:t>
            </a:r>
            <a:endParaRPr/>
          </a:p>
        </p:txBody>
      </p:sp>
      <p:sp>
        <p:nvSpPr>
          <p:cNvPr id="228" name="Google Shape;22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First model built was random forest, which is an ensemble of decision trees</a:t>
            </a:r>
            <a:endParaRPr/>
          </a:p>
          <a:p>
            <a:pPr indent="-311150" lvl="0" marL="457200" rtl="0" algn="l">
              <a:spcBef>
                <a:spcPts val="0"/>
              </a:spcBef>
              <a:spcAft>
                <a:spcPts val="0"/>
              </a:spcAft>
              <a:buSzPts val="1300"/>
              <a:buChar char="●"/>
            </a:pPr>
            <a:r>
              <a:rPr lang="en"/>
              <a:t>Random forest is a supervised machine learning model</a:t>
            </a:r>
            <a:endParaRPr/>
          </a:p>
          <a:p>
            <a:pPr indent="-311150" lvl="0" marL="457200" rtl="0" algn="l">
              <a:spcBef>
                <a:spcPts val="0"/>
              </a:spcBef>
              <a:spcAft>
                <a:spcPts val="0"/>
              </a:spcAft>
              <a:buSzPts val="1300"/>
              <a:buChar char="●"/>
            </a:pPr>
            <a:r>
              <a:rPr lang="en"/>
              <a:t>Model trained without hyperparameter tuning to provide baseline for comparison</a:t>
            </a:r>
            <a:endParaRPr/>
          </a:p>
          <a:p>
            <a:pPr indent="-311150" lvl="0" marL="457200" rtl="0" algn="l">
              <a:spcBef>
                <a:spcPts val="0"/>
              </a:spcBef>
              <a:spcAft>
                <a:spcPts val="0"/>
              </a:spcAft>
              <a:buSzPts val="1300"/>
              <a:buChar char="●"/>
            </a:pPr>
            <a:r>
              <a:rPr lang="en"/>
              <a:t>Default values specified in scikit library used for first training</a:t>
            </a:r>
            <a:endParaRPr/>
          </a:p>
          <a:p>
            <a:pPr indent="-311150" lvl="0" marL="457200" rtl="0" algn="l">
              <a:spcBef>
                <a:spcPts val="0"/>
              </a:spcBef>
              <a:spcAft>
                <a:spcPts val="0"/>
              </a:spcAft>
              <a:buSzPts val="1300"/>
              <a:buChar char="●"/>
            </a:pPr>
            <a:r>
              <a:rPr lang="en"/>
              <a:t>Default max_depth can lead to overfitting and should be avoided</a:t>
            </a:r>
            <a:endParaRPr/>
          </a:p>
          <a:p>
            <a:pPr indent="-311150" lvl="0" marL="457200" rtl="0" algn="l">
              <a:spcBef>
                <a:spcPts val="0"/>
              </a:spcBef>
              <a:spcAft>
                <a:spcPts val="0"/>
              </a:spcAft>
              <a:buSzPts val="1300"/>
              <a:buChar char="●"/>
            </a:pPr>
            <a:r>
              <a:rPr lang="en"/>
              <a:t>Model used to predict on test set, accuracy score measured at 84%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Model 1: RandomForest</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Model optimized further using hyperparameter tuning techniques, like RandomizedGridSearchCV</a:t>
            </a:r>
            <a:endParaRPr/>
          </a:p>
          <a:p>
            <a:pPr indent="-311150" lvl="0" marL="457200" rtl="0" algn="l">
              <a:spcBef>
                <a:spcPts val="0"/>
              </a:spcBef>
              <a:spcAft>
                <a:spcPts val="0"/>
              </a:spcAft>
              <a:buSzPts val="1300"/>
              <a:buChar char="●"/>
            </a:pPr>
            <a:r>
              <a:rPr lang="en"/>
              <a:t>Hyperparameters randomly selected from specified range of values</a:t>
            </a:r>
            <a:endParaRPr/>
          </a:p>
          <a:p>
            <a:pPr indent="-311150" lvl="0" marL="457200" rtl="0" algn="l">
              <a:spcBef>
                <a:spcPts val="0"/>
              </a:spcBef>
              <a:spcAft>
                <a:spcPts val="0"/>
              </a:spcAft>
              <a:buSzPts val="1300"/>
              <a:buChar char="●"/>
            </a:pPr>
            <a:r>
              <a:rPr lang="en"/>
              <a:t>Model trained again and used to make predictions on test set, scoring 81%</a:t>
            </a:r>
            <a:endParaRPr/>
          </a:p>
          <a:p>
            <a:pPr indent="-311150" lvl="0" marL="457200" rtl="0" algn="l">
              <a:spcBef>
                <a:spcPts val="0"/>
              </a:spcBef>
              <a:spcAft>
                <a:spcPts val="0"/>
              </a:spcAft>
              <a:buSzPts val="1300"/>
              <a:buChar char="●"/>
            </a:pPr>
            <a:r>
              <a:rPr lang="en"/>
              <a:t>Drop in accuracy score reflects overfitting in first training without hyperparameter tuning</a:t>
            </a:r>
            <a:endParaRPr/>
          </a:p>
          <a:p>
            <a:pPr indent="-311150" lvl="0" marL="457200" rtl="0" algn="l">
              <a:spcBef>
                <a:spcPts val="0"/>
              </a:spcBef>
              <a:spcAft>
                <a:spcPts val="0"/>
              </a:spcAft>
              <a:buSzPts val="1300"/>
              <a:buChar char="●"/>
            </a:pPr>
            <a:r>
              <a:rPr lang="en"/>
              <a:t>True score of random forest after tuning hyperparameters is 81%</a:t>
            </a:r>
            <a:endParaRPr/>
          </a:p>
          <a:p>
            <a:pPr indent="-311150" lvl="0" marL="457200" rtl="0" algn="l">
              <a:spcBef>
                <a:spcPts val="0"/>
              </a:spcBef>
              <a:spcAft>
                <a:spcPts val="0"/>
              </a:spcAft>
              <a:buSzPts val="1300"/>
              <a:buChar char="●"/>
            </a:pPr>
            <a:r>
              <a:rPr lang="en"/>
              <a:t>Randomized search means accuracy score will differ each time algorithm is run</a:t>
            </a:r>
            <a:endParaRPr/>
          </a:p>
          <a:p>
            <a:pPr indent="-311150" lvl="0" marL="457200" rtl="0" algn="l">
              <a:spcBef>
                <a:spcPts val="0"/>
              </a:spcBef>
              <a:spcAft>
                <a:spcPts val="0"/>
              </a:spcAft>
              <a:buSzPts val="1300"/>
              <a:buChar char="●"/>
            </a:pPr>
            <a:r>
              <a:rPr lang="en"/>
              <a:t>Model tested on hold-out validation set, scored 80% on accuracy (not far from 81% on test set)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Model 2: K Nearest Neighbors</a:t>
            </a:r>
            <a:endParaRPr/>
          </a:p>
        </p:txBody>
      </p:sp>
      <p:sp>
        <p:nvSpPr>
          <p:cNvPr id="240" name="Google Shape;240;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K nearest neighbors is a non-parametric supervised learning algorithm.</a:t>
            </a:r>
            <a:endParaRPr/>
          </a:p>
          <a:p>
            <a:pPr indent="-311150" lvl="0" marL="457200" rtl="0" algn="l">
              <a:spcBef>
                <a:spcPts val="0"/>
              </a:spcBef>
              <a:spcAft>
                <a:spcPts val="0"/>
              </a:spcAft>
              <a:buSzPts val="1300"/>
              <a:buChar char="●"/>
            </a:pPr>
            <a:r>
              <a:rPr lang="en"/>
              <a:t>It works by memorizing the training data and classifies new data points based on their proximity to existing data points.</a:t>
            </a:r>
            <a:endParaRPr/>
          </a:p>
          <a:p>
            <a:pPr indent="-311150" lvl="0" marL="457200" rtl="0" algn="l">
              <a:spcBef>
                <a:spcPts val="0"/>
              </a:spcBef>
              <a:spcAft>
                <a:spcPts val="0"/>
              </a:spcAft>
              <a:buSzPts val="1300"/>
              <a:buChar char="●"/>
            </a:pPr>
            <a:r>
              <a:rPr lang="en"/>
              <a:t>The model was trained on the train set and tested on the test set, resulting in a preliminary accuracy score of 80%.</a:t>
            </a:r>
            <a:endParaRPr/>
          </a:p>
          <a:p>
            <a:pPr indent="-311150" lvl="0" marL="457200" rtl="0" algn="l">
              <a:spcBef>
                <a:spcPts val="0"/>
              </a:spcBef>
              <a:spcAft>
                <a:spcPts val="0"/>
              </a:spcAft>
              <a:buSzPts val="1300"/>
              <a:buChar char="●"/>
            </a:pPr>
            <a:r>
              <a:rPr lang="en"/>
              <a:t>A RandomizedSearchCV was used to determine the best hyperparameters, which improved the accuracy score to 83%.</a:t>
            </a:r>
            <a:endParaRPr/>
          </a:p>
          <a:p>
            <a:pPr indent="-311150" lvl="0" marL="457200" rtl="0" algn="l">
              <a:spcBef>
                <a:spcPts val="0"/>
              </a:spcBef>
              <a:spcAft>
                <a:spcPts val="0"/>
              </a:spcAft>
              <a:buSzPts val="1300"/>
              <a:buChar char="●"/>
            </a:pPr>
            <a:r>
              <a:rPr lang="en"/>
              <a:t>The model was finally tested on the hold out validation set and scored 77% in accuracy, indicating that it may not be the best model for further predictions.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Model 3: Support Vector Classifier</a:t>
            </a:r>
            <a:endParaRPr/>
          </a:p>
        </p:txBody>
      </p:sp>
      <p:sp>
        <p:nvSpPr>
          <p:cNvPr id="246" name="Google Shape;246;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Support vector classifiers use support vector machines to find the best boundary between two classes of data.</a:t>
            </a:r>
            <a:endParaRPr/>
          </a:p>
          <a:p>
            <a:pPr indent="-311150" lvl="0" marL="457200" rtl="0" algn="l">
              <a:spcBef>
                <a:spcPts val="0"/>
              </a:spcBef>
              <a:spcAft>
                <a:spcPts val="0"/>
              </a:spcAft>
              <a:buSzPts val="1300"/>
              <a:buChar char="●"/>
            </a:pPr>
            <a:r>
              <a:rPr lang="en"/>
              <a:t>The default parameters were used to train the model, and it scored 85% on the first attempt.</a:t>
            </a:r>
            <a:endParaRPr/>
          </a:p>
          <a:p>
            <a:pPr indent="-311150" lvl="0" marL="457200" rtl="0" algn="l">
              <a:spcBef>
                <a:spcPts val="0"/>
              </a:spcBef>
              <a:spcAft>
                <a:spcPts val="0"/>
              </a:spcAft>
              <a:buSzPts val="1300"/>
              <a:buChar char="●"/>
            </a:pPr>
            <a:r>
              <a:rPr lang="en"/>
              <a:t>Hyperparameter tuning using RandomizedGridSearchCV did not improve the model's accuracy, which stayed consistent at 85%.</a:t>
            </a:r>
            <a:endParaRPr/>
          </a:p>
          <a:p>
            <a:pPr indent="-311150" lvl="0" marL="457200" rtl="0" algn="l">
              <a:spcBef>
                <a:spcPts val="0"/>
              </a:spcBef>
              <a:spcAft>
                <a:spcPts val="0"/>
              </a:spcAft>
              <a:buSzPts val="1300"/>
              <a:buChar char="●"/>
            </a:pPr>
            <a:r>
              <a:rPr lang="en"/>
              <a:t>The model was tested on a holdout validation set, and its accuracy dropped to 83%, but this is still a good result because the model performed well on the training and test sets and was able to generalize well to new and unseen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Heart disease is any disease that negatively affects the function of the heart.</a:t>
            </a:r>
            <a:endParaRPr/>
          </a:p>
          <a:p>
            <a:pPr indent="-311150" lvl="0" marL="457200" rtl="0" algn="l">
              <a:spcBef>
                <a:spcPts val="0"/>
              </a:spcBef>
              <a:spcAft>
                <a:spcPts val="0"/>
              </a:spcAft>
              <a:buSzPts val="1300"/>
              <a:buChar char="●"/>
            </a:pPr>
            <a:r>
              <a:rPr lang="en"/>
              <a:t>The project analyzed a heart dataset to find patterns.</a:t>
            </a:r>
            <a:endParaRPr/>
          </a:p>
          <a:p>
            <a:pPr indent="-311150" lvl="0" marL="457200" rtl="0" algn="l">
              <a:spcBef>
                <a:spcPts val="0"/>
              </a:spcBef>
              <a:spcAft>
                <a:spcPts val="0"/>
              </a:spcAft>
              <a:buSzPts val="1300"/>
              <a:buChar char="●"/>
            </a:pPr>
            <a:r>
              <a:rPr lang="en"/>
              <a:t>The patterns were used to build machine learning models.</a:t>
            </a:r>
            <a:endParaRPr/>
          </a:p>
          <a:p>
            <a:pPr indent="-311150" lvl="0" marL="457200" rtl="0" algn="l">
              <a:spcBef>
                <a:spcPts val="0"/>
              </a:spcBef>
              <a:spcAft>
                <a:spcPts val="0"/>
              </a:spcAft>
              <a:buSzPts val="1300"/>
              <a:buChar char="●"/>
            </a:pPr>
            <a:r>
              <a:rPr lang="en"/>
              <a:t>The models are intended to predict whether a person has heart disease based on a few attributes.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Model 4: Voting Ensemble</a:t>
            </a:r>
            <a:endParaRPr/>
          </a:p>
        </p:txBody>
      </p:sp>
      <p:sp>
        <p:nvSpPr>
          <p:cNvPr id="252" name="Google Shape;252;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A Voting Ensemble is a machine learning technique that combines multiple individual classifiers to make a prediction.</a:t>
            </a:r>
            <a:endParaRPr/>
          </a:p>
          <a:p>
            <a:pPr indent="-311150" lvl="0" marL="457200" rtl="0" algn="l">
              <a:spcBef>
                <a:spcPts val="0"/>
              </a:spcBef>
              <a:spcAft>
                <a:spcPts val="0"/>
              </a:spcAft>
              <a:buSzPts val="1300"/>
              <a:buChar char="●"/>
            </a:pPr>
            <a:r>
              <a:rPr lang="en"/>
              <a:t>In a Voting Ensemble, each individual classifier makes a prediction, and the final prediction is determined by combining the predictions of all the classifiers.</a:t>
            </a:r>
            <a:endParaRPr/>
          </a:p>
          <a:p>
            <a:pPr indent="-311150" lvl="0" marL="457200" rtl="0" algn="l">
              <a:spcBef>
                <a:spcPts val="0"/>
              </a:spcBef>
              <a:spcAft>
                <a:spcPts val="0"/>
              </a:spcAft>
              <a:buSzPts val="1300"/>
              <a:buChar char="●"/>
            </a:pPr>
            <a:r>
              <a:rPr lang="en"/>
              <a:t>Hard voting was used in this model, which means the model picks the majority vote of the predictions made by individual classifiers.</a:t>
            </a:r>
            <a:endParaRPr/>
          </a:p>
          <a:p>
            <a:pPr indent="-311150" lvl="0" marL="457200" rtl="0" algn="l">
              <a:spcBef>
                <a:spcPts val="0"/>
              </a:spcBef>
              <a:spcAft>
                <a:spcPts val="0"/>
              </a:spcAft>
              <a:buSzPts val="1300"/>
              <a:buChar char="●"/>
            </a:pPr>
            <a:r>
              <a:rPr lang="en"/>
              <a:t>Three models were chosen for the ensemble: a decision tree, linear regression, and ada boost classifier, with individual accuracy scores of 74%, 80%, and 79% respectively.</a:t>
            </a:r>
            <a:endParaRPr/>
          </a:p>
          <a:p>
            <a:pPr indent="-311150" lvl="0" marL="457200" rtl="0" algn="l">
              <a:spcBef>
                <a:spcPts val="0"/>
              </a:spcBef>
              <a:spcAft>
                <a:spcPts val="0"/>
              </a:spcAft>
              <a:buSzPts val="1300"/>
              <a:buChar char="●"/>
            </a:pPr>
            <a:r>
              <a:rPr lang="en"/>
              <a:t>The model was tested on the hold out validation set and it scored 80%.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Model 5: Neural Network</a:t>
            </a:r>
            <a:endParaRPr/>
          </a:p>
        </p:txBody>
      </p:sp>
      <p:sp>
        <p:nvSpPr>
          <p:cNvPr id="258" name="Google Shape;258;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A sequential neural network with 3 layers was trained on the training data.</a:t>
            </a:r>
            <a:endParaRPr/>
          </a:p>
          <a:p>
            <a:pPr indent="-311150" lvl="0" marL="457200" rtl="0" algn="l">
              <a:spcBef>
                <a:spcPts val="0"/>
              </a:spcBef>
              <a:spcAft>
                <a:spcPts val="0"/>
              </a:spcAft>
              <a:buSzPts val="1300"/>
              <a:buChar char="●"/>
            </a:pPr>
            <a:r>
              <a:rPr lang="en"/>
              <a:t>The loss and accuracy of the model during training were 1.39 and 85%, respectively.</a:t>
            </a:r>
            <a:endParaRPr/>
          </a:p>
          <a:p>
            <a:pPr indent="-311150" lvl="0" marL="457200" rtl="0" algn="l">
              <a:spcBef>
                <a:spcPts val="0"/>
              </a:spcBef>
              <a:spcAft>
                <a:spcPts val="0"/>
              </a:spcAft>
              <a:buSzPts val="1300"/>
              <a:buChar char="●"/>
            </a:pPr>
            <a:r>
              <a:rPr lang="en"/>
              <a:t>Two more layers were added to the model, with different numbers of nodes and activation functions.</a:t>
            </a:r>
            <a:endParaRPr/>
          </a:p>
          <a:p>
            <a:pPr indent="-311150" lvl="0" marL="457200" rtl="0" algn="l">
              <a:spcBef>
                <a:spcPts val="0"/>
              </a:spcBef>
              <a:spcAft>
                <a:spcPts val="0"/>
              </a:spcAft>
              <a:buSzPts val="1300"/>
              <a:buChar char="●"/>
            </a:pPr>
            <a:r>
              <a:rPr lang="en"/>
              <a:t>Dropout regularization was applied after the second, third, and fourth layers with a rate of 0.5 to prevent overfitting.</a:t>
            </a:r>
            <a:endParaRPr/>
          </a:p>
          <a:p>
            <a:pPr indent="-311150" lvl="0" marL="457200" rtl="0" algn="l">
              <a:spcBef>
                <a:spcPts val="0"/>
              </a:spcBef>
              <a:spcAft>
                <a:spcPts val="0"/>
              </a:spcAft>
              <a:buSzPts val="1300"/>
              <a:buChar char="●"/>
            </a:pPr>
            <a:r>
              <a:rPr lang="en"/>
              <a:t>The model was compiled with the binary cross-entropy loss function, the Adam optimizer, and accuracy as the evaluation metric.</a:t>
            </a:r>
            <a:endParaRPr/>
          </a:p>
          <a:p>
            <a:pPr indent="-311150" lvl="0" marL="457200" rtl="0" algn="l">
              <a:spcBef>
                <a:spcPts val="0"/>
              </a:spcBef>
              <a:spcAft>
                <a:spcPts val="0"/>
              </a:spcAft>
              <a:buSzPts val="1300"/>
              <a:buChar char="●"/>
            </a:pPr>
            <a:r>
              <a:rPr lang="en"/>
              <a:t>The model was trained for 200 epochs with a batch size of 16 and validated on the test data after each epoch to monitor its performance on unseen data.</a:t>
            </a:r>
            <a:endParaRPr/>
          </a:p>
          <a:p>
            <a:pPr indent="-311150" lvl="0" marL="457200" rtl="0" algn="l">
              <a:spcBef>
                <a:spcPts val="0"/>
              </a:spcBef>
              <a:spcAft>
                <a:spcPts val="0"/>
              </a:spcAft>
              <a:buSzPts val="1300"/>
              <a:buChar char="●"/>
            </a:pPr>
            <a:r>
              <a:rPr lang="en"/>
              <a:t>The model was tested on the hold out validation set and scored an accuracy of 81% by converting probabilities to either 0 or 1 using a threshold of 0.50.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Insight</a:t>
            </a:r>
            <a:endParaRPr/>
          </a:p>
        </p:txBody>
      </p:sp>
      <p:sp>
        <p:nvSpPr>
          <p:cNvPr id="264" name="Google Shape;264;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1200"/>
              </a:spcBef>
              <a:spcAft>
                <a:spcPts val="0"/>
              </a:spcAft>
              <a:buSzPct val="100000"/>
              <a:buChar char="●"/>
            </a:pPr>
            <a:r>
              <a:rPr lang="en"/>
              <a:t>The heartdataset.csv models can be important for an insurance business because they can help in accurately predicting whether an individual has a heart disease or not based on their attributes.</a:t>
            </a:r>
            <a:endParaRPr/>
          </a:p>
          <a:p>
            <a:pPr indent="-304958" lvl="0" marL="457200" rtl="0" algn="l">
              <a:spcBef>
                <a:spcPts val="0"/>
              </a:spcBef>
              <a:spcAft>
                <a:spcPts val="0"/>
              </a:spcAft>
              <a:buSzPct val="100000"/>
              <a:buChar char="●"/>
            </a:pPr>
            <a:r>
              <a:rPr lang="en"/>
              <a:t>Accurate prediction of heart disease can help insurance companies to better understand the risk profile of their customers, and thus set more appropriate insurance rates.</a:t>
            </a:r>
            <a:endParaRPr/>
          </a:p>
          <a:p>
            <a:pPr indent="-304958" lvl="0" marL="457200" rtl="0" algn="l">
              <a:spcBef>
                <a:spcPts val="0"/>
              </a:spcBef>
              <a:spcAft>
                <a:spcPts val="0"/>
              </a:spcAft>
              <a:buSzPct val="100000"/>
              <a:buChar char="●"/>
            </a:pPr>
            <a:r>
              <a:rPr lang="en"/>
              <a:t>The models can also be used to identify individuals who are at high risk of developing heart disease and recommend preventive measures, which can help reduce the number of insurance claims related to heart disease.</a:t>
            </a:r>
            <a:endParaRPr/>
          </a:p>
          <a:p>
            <a:pPr indent="-304958" lvl="0" marL="457200" rtl="0" algn="l">
              <a:spcBef>
                <a:spcPts val="0"/>
              </a:spcBef>
              <a:spcAft>
                <a:spcPts val="0"/>
              </a:spcAft>
              <a:buSzPct val="100000"/>
              <a:buChar char="●"/>
            </a:pPr>
            <a:r>
              <a:rPr lang="en"/>
              <a:t>By incorporating the heartdataset.csv models into their risk assessment process, insurance companies can improve their accuracy and reduce their exposure to risk.</a:t>
            </a:r>
            <a:endParaRPr/>
          </a:p>
          <a:p>
            <a:pPr indent="-304958" lvl="0" marL="457200" rtl="0" algn="l">
              <a:spcBef>
                <a:spcPts val="0"/>
              </a:spcBef>
              <a:spcAft>
                <a:spcPts val="0"/>
              </a:spcAft>
              <a:buSzPct val="100000"/>
              <a:buChar char="●"/>
            </a:pPr>
            <a:r>
              <a:rPr lang="en"/>
              <a:t>Ultimately, this can lead to a more profitable insurance business with lower costs and higher revenues, while also benefiting the customers who receive more personalized and appropriate insurance rates.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Conclusion</a:t>
            </a:r>
            <a:endParaRPr/>
          </a:p>
        </p:txBody>
      </p:sp>
      <p:sp>
        <p:nvSpPr>
          <p:cNvPr id="270" name="Google Shape;270;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Support vector classifier had the best performance among all the models.</a:t>
            </a:r>
            <a:endParaRPr/>
          </a:p>
          <a:p>
            <a:pPr indent="-311150" lvl="0" marL="457200" rtl="0" algn="l">
              <a:spcBef>
                <a:spcPts val="0"/>
              </a:spcBef>
              <a:spcAft>
                <a:spcPts val="0"/>
              </a:spcAft>
              <a:buSzPts val="1300"/>
              <a:buChar char="●"/>
            </a:pPr>
            <a:r>
              <a:rPr lang="en"/>
              <a:t>It achieved an accuracy score of 83%.</a:t>
            </a:r>
            <a:endParaRPr/>
          </a:p>
          <a:p>
            <a:pPr indent="-311150" lvl="0" marL="457200" rtl="0" algn="l">
              <a:spcBef>
                <a:spcPts val="0"/>
              </a:spcBef>
              <a:spcAft>
                <a:spcPts val="0"/>
              </a:spcAft>
              <a:buSzPts val="1300"/>
              <a:buChar char="●"/>
            </a:pPr>
            <a:r>
              <a:rPr lang="en"/>
              <a:t>The model performed well on the training and test sets.</a:t>
            </a:r>
            <a:endParaRPr/>
          </a:p>
          <a:p>
            <a:pPr indent="-311150" lvl="0" marL="457200" rtl="0" algn="l">
              <a:spcBef>
                <a:spcPts val="0"/>
              </a:spcBef>
              <a:spcAft>
                <a:spcPts val="0"/>
              </a:spcAft>
              <a:buSzPts val="1300"/>
              <a:buChar char="●"/>
            </a:pPr>
            <a:r>
              <a:rPr lang="en"/>
              <a:t>It also generalized well to a new hold-out validation set.</a:t>
            </a:r>
            <a:endParaRPr/>
          </a:p>
          <a:p>
            <a:pPr indent="-311150" lvl="0" marL="457200" rtl="0" algn="l">
              <a:spcBef>
                <a:spcPts val="0"/>
              </a:spcBef>
              <a:spcAft>
                <a:spcPts val="0"/>
              </a:spcAft>
              <a:buSzPts val="1300"/>
              <a:buChar char="●"/>
            </a:pPr>
            <a:r>
              <a:rPr lang="en"/>
              <a:t>This model will help in accurate prediction of heart disease based on given attributes.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5833"/>
              <a:buFont typeface="Arial"/>
              <a:buNone/>
            </a:pPr>
            <a:r>
              <a:rPr lang="en"/>
              <a:t>Problem Statement</a:t>
            </a:r>
            <a:endParaRPr/>
          </a:p>
          <a:p>
            <a:pPr indent="0" lvl="0" marL="0" rtl="0" algn="l">
              <a:spcBef>
                <a:spcPts val="120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The goal is to create 5 machine learning models to predict heart disease.</a:t>
            </a:r>
            <a:endParaRPr/>
          </a:p>
          <a:p>
            <a:pPr indent="-311150" lvl="0" marL="457200" rtl="0" algn="l">
              <a:spcBef>
                <a:spcPts val="0"/>
              </a:spcBef>
              <a:spcAft>
                <a:spcPts val="0"/>
              </a:spcAft>
              <a:buSzPts val="1300"/>
              <a:buChar char="●"/>
            </a:pPr>
            <a:r>
              <a:rPr lang="en"/>
              <a:t>One model will be a neural network and another an ensemble learning model.</a:t>
            </a:r>
            <a:endParaRPr/>
          </a:p>
          <a:p>
            <a:pPr indent="-311150" lvl="0" marL="457200" rtl="0" algn="l">
              <a:spcBef>
                <a:spcPts val="0"/>
              </a:spcBef>
              <a:spcAft>
                <a:spcPts val="0"/>
              </a:spcAft>
              <a:buSzPts val="1300"/>
              <a:buChar char="●"/>
            </a:pPr>
            <a:r>
              <a:rPr lang="en"/>
              <a:t>Tasks include downloading and preprocessing data, exploratory data analysis, data visualizations, data cleaning, and identifying target class imbalance.</a:t>
            </a:r>
            <a:endParaRPr/>
          </a:p>
          <a:p>
            <a:pPr indent="-311150" lvl="0" marL="457200" rtl="0" algn="l">
              <a:spcBef>
                <a:spcPts val="0"/>
              </a:spcBef>
              <a:spcAft>
                <a:spcPts val="0"/>
              </a:spcAft>
              <a:buSzPts val="1300"/>
              <a:buChar char="●"/>
            </a:pPr>
            <a:r>
              <a:rPr lang="en"/>
              <a:t>Model building and algorithm evaluation will also be performed.</a:t>
            </a:r>
            <a:endParaRPr/>
          </a:p>
          <a:p>
            <a:pPr indent="-311150" lvl="0" marL="457200" rtl="0" algn="l">
              <a:spcBef>
                <a:spcPts val="0"/>
              </a:spcBef>
              <a:spcAft>
                <a:spcPts val="0"/>
              </a:spcAft>
              <a:buSzPts val="1300"/>
              <a:buChar char="●"/>
            </a:pPr>
            <a:r>
              <a:rPr lang="en"/>
              <a:t>Final models will be selected.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1200"/>
              </a:spcBef>
              <a:spcAft>
                <a:spcPts val="0"/>
              </a:spcAft>
              <a:buSzPct val="100000"/>
              <a:buChar char="●"/>
            </a:pPr>
            <a:r>
              <a:rPr lang="en"/>
              <a:t>The heartdata.csv dataset contains 303 records with 14 attributes each.</a:t>
            </a:r>
            <a:endParaRPr/>
          </a:p>
          <a:p>
            <a:pPr indent="-304958" lvl="0" marL="457200" rtl="0" algn="l">
              <a:spcBef>
                <a:spcPts val="0"/>
              </a:spcBef>
              <a:spcAft>
                <a:spcPts val="0"/>
              </a:spcAft>
              <a:buSzPct val="100000"/>
              <a:buChar char="●"/>
            </a:pPr>
            <a:r>
              <a:rPr lang="en"/>
              <a:t>It is widely used for research and analysis of heart disease.</a:t>
            </a:r>
            <a:endParaRPr/>
          </a:p>
          <a:p>
            <a:pPr indent="-304958" lvl="0" marL="457200" rtl="0" algn="l">
              <a:spcBef>
                <a:spcPts val="0"/>
              </a:spcBef>
              <a:spcAft>
                <a:spcPts val="0"/>
              </a:spcAft>
              <a:buSzPct val="100000"/>
              <a:buChar char="●"/>
            </a:pPr>
            <a:r>
              <a:rPr lang="en"/>
              <a:t>The attributes include age, sex, chest pain type, resting blood pressure, serum cholesterol, fasting blood sugar, resting electrocardiographic results, maximum heart rate achieved during exercise, exercise-induced angina, oldpeak, slope of the peak exercise ST segment, number of major vessels colored by fluoroscopy, thalassemia, and the presence of heart disease.</a:t>
            </a:r>
            <a:endParaRPr/>
          </a:p>
          <a:p>
            <a:pPr indent="-304958" lvl="0" marL="457200" rtl="0" algn="l">
              <a:spcBef>
                <a:spcPts val="0"/>
              </a:spcBef>
              <a:spcAft>
                <a:spcPts val="0"/>
              </a:spcAft>
              <a:buSzPct val="100000"/>
              <a:buChar char="●"/>
            </a:pPr>
            <a:r>
              <a:rPr lang="en"/>
              <a:t>The dataset has been used in studies to develop predictive models, investigate relationships between variables and heart disease, and explore the relationship between exercise-induced angina and heart disease.</a:t>
            </a:r>
            <a:endParaRPr/>
          </a:p>
          <a:p>
            <a:pPr indent="-304958" lvl="0" marL="457200" rtl="0" algn="l">
              <a:spcBef>
                <a:spcPts val="0"/>
              </a:spcBef>
              <a:spcAft>
                <a:spcPts val="0"/>
              </a:spcAft>
              <a:buSzPct val="100000"/>
              <a:buChar char="●"/>
            </a:pPr>
            <a:r>
              <a:rPr lang="en"/>
              <a:t>The dataset is a valuable resource for researchers and analysts working in the field of heart disease, and can inform the development of new diagnostic and treatment strategies, as well as predictive models to identify high-risk patients.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Attributes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1200"/>
              </a:spcBef>
              <a:spcAft>
                <a:spcPts val="0"/>
              </a:spcAft>
              <a:buSzPct val="100000"/>
              <a:buChar char="●"/>
            </a:pPr>
            <a:r>
              <a:rPr lang="en"/>
              <a:t>age - In years.</a:t>
            </a:r>
            <a:endParaRPr/>
          </a:p>
          <a:p>
            <a:pPr indent="-304958" lvl="0" marL="457200" rtl="0" algn="l">
              <a:spcBef>
                <a:spcPts val="0"/>
              </a:spcBef>
              <a:spcAft>
                <a:spcPts val="0"/>
              </a:spcAft>
              <a:buSzPct val="100000"/>
              <a:buChar char="●"/>
            </a:pPr>
            <a:r>
              <a:rPr lang="en"/>
              <a:t>sex - Female: 0, Male: 1.</a:t>
            </a:r>
            <a:endParaRPr/>
          </a:p>
          <a:p>
            <a:pPr indent="-304958" lvl="0" marL="457200" rtl="0" algn="l">
              <a:spcBef>
                <a:spcPts val="0"/>
              </a:spcBef>
              <a:spcAft>
                <a:spcPts val="0"/>
              </a:spcAft>
              <a:buSzPct val="100000"/>
              <a:buChar char="●"/>
            </a:pPr>
            <a:r>
              <a:rPr lang="en"/>
              <a:t>chest pain (cp) - 0: typical angina, 1: atypical angina, 2: non-anginal pain, and 3: asymptomatic.</a:t>
            </a:r>
            <a:endParaRPr/>
          </a:p>
          <a:p>
            <a:pPr indent="-304958" lvl="0" marL="457200" rtl="0" algn="l">
              <a:spcBef>
                <a:spcPts val="0"/>
              </a:spcBef>
              <a:spcAft>
                <a:spcPts val="0"/>
              </a:spcAft>
              <a:buSzPct val="100000"/>
              <a:buChar char="●"/>
            </a:pPr>
            <a:r>
              <a:rPr lang="en"/>
              <a:t>trestbps - resting blood pressure</a:t>
            </a:r>
            <a:endParaRPr/>
          </a:p>
          <a:p>
            <a:pPr indent="-304958" lvl="0" marL="457200" rtl="0" algn="l">
              <a:spcBef>
                <a:spcPts val="0"/>
              </a:spcBef>
              <a:spcAft>
                <a:spcPts val="0"/>
              </a:spcAft>
              <a:buSzPct val="100000"/>
              <a:buChar char="●"/>
            </a:pPr>
            <a:r>
              <a:rPr lang="en"/>
              <a:t>chol - serum cholesterol</a:t>
            </a:r>
            <a:endParaRPr/>
          </a:p>
          <a:p>
            <a:pPr indent="-304958" lvl="0" marL="457200" rtl="0" algn="l">
              <a:spcBef>
                <a:spcPts val="0"/>
              </a:spcBef>
              <a:spcAft>
                <a:spcPts val="0"/>
              </a:spcAft>
              <a:buSzPct val="100000"/>
              <a:buChar char="●"/>
            </a:pPr>
            <a:r>
              <a:rPr lang="en"/>
              <a:t>fasting blood sugar (fbs) &gt; 120 mg/dl - 0: false, 1: true.</a:t>
            </a:r>
            <a:endParaRPr/>
          </a:p>
          <a:p>
            <a:pPr indent="-304958" lvl="0" marL="457200" rtl="0" algn="l">
              <a:spcBef>
                <a:spcPts val="0"/>
              </a:spcBef>
              <a:spcAft>
                <a:spcPts val="0"/>
              </a:spcAft>
              <a:buSzPct val="100000"/>
              <a:buChar char="●"/>
            </a:pPr>
            <a:r>
              <a:rPr lang="en"/>
              <a:t>resting electrocardiographic results (restecg) – 0: Normal, 1: abnormality, 2: LVT.</a:t>
            </a:r>
            <a:endParaRPr/>
          </a:p>
          <a:p>
            <a:pPr indent="-304958" lvl="0" marL="457200" rtl="0" algn="l">
              <a:spcBef>
                <a:spcPts val="0"/>
              </a:spcBef>
              <a:spcAft>
                <a:spcPts val="0"/>
              </a:spcAft>
              <a:buSzPct val="100000"/>
              <a:buChar char="●"/>
            </a:pPr>
            <a:r>
              <a:rPr lang="en"/>
              <a:t>thalach - maximum heart rate achieved.</a:t>
            </a:r>
            <a:endParaRPr/>
          </a:p>
          <a:p>
            <a:pPr indent="-304958" lvl="0" marL="457200" rtl="0" algn="l">
              <a:spcBef>
                <a:spcPts val="0"/>
              </a:spcBef>
              <a:spcAft>
                <a:spcPts val="0"/>
              </a:spcAft>
              <a:buSzPct val="100000"/>
              <a:buChar char="●"/>
            </a:pPr>
            <a:r>
              <a:rPr lang="en"/>
              <a:t>exercise induced angina (exang) – 0: no, 1: yes.</a:t>
            </a:r>
            <a:endParaRPr/>
          </a:p>
          <a:p>
            <a:pPr indent="-304958" lvl="0" marL="457200" rtl="0" algn="l">
              <a:spcBef>
                <a:spcPts val="0"/>
              </a:spcBef>
              <a:spcAft>
                <a:spcPts val="0"/>
              </a:spcAft>
              <a:buSzPct val="100000"/>
              <a:buChar char="●"/>
            </a:pPr>
            <a:r>
              <a:rPr lang="en"/>
              <a:t>oldpeak - ST depression induced by exercise relative to rest.</a:t>
            </a:r>
            <a:endParaRPr/>
          </a:p>
          <a:p>
            <a:pPr indent="-304958" lvl="0" marL="457200" rtl="0" algn="l">
              <a:spcBef>
                <a:spcPts val="0"/>
              </a:spcBef>
              <a:spcAft>
                <a:spcPts val="0"/>
              </a:spcAft>
              <a:buSzPct val="100000"/>
              <a:buChar char="●"/>
            </a:pPr>
            <a:r>
              <a:rPr lang="en"/>
              <a:t>the slope of the peak exercise ST segment (slope) - 0:up sloping, 1: flat, 2:down sloping.</a:t>
            </a:r>
            <a:endParaRPr/>
          </a:p>
          <a:p>
            <a:pPr indent="-304958" lvl="0" marL="457200" rtl="0" algn="l">
              <a:spcBef>
                <a:spcPts val="0"/>
              </a:spcBef>
              <a:spcAft>
                <a:spcPts val="0"/>
              </a:spcAft>
              <a:buSzPct val="100000"/>
              <a:buChar char="●"/>
            </a:pPr>
            <a:r>
              <a:rPr lang="en"/>
              <a:t>ca - number of major vessels (0-4) colored by fluoroscopy.</a:t>
            </a:r>
            <a:endParaRPr/>
          </a:p>
          <a:p>
            <a:pPr indent="-304958" lvl="0" marL="457200" rtl="0" algn="l">
              <a:spcBef>
                <a:spcPts val="0"/>
              </a:spcBef>
              <a:spcAft>
                <a:spcPts val="0"/>
              </a:spcAft>
              <a:buSzPct val="100000"/>
              <a:buChar char="●"/>
            </a:pPr>
            <a:r>
              <a:rPr lang="en"/>
              <a:t>thal – 0: normal, 1: fixed, 2: reversible, 3: ND.</a:t>
            </a:r>
            <a:endParaRPr/>
          </a:p>
          <a:p>
            <a:pPr indent="-304958" lvl="0" marL="457200" rtl="0" algn="l">
              <a:spcBef>
                <a:spcPts val="0"/>
              </a:spcBef>
              <a:spcAft>
                <a:spcPts val="0"/>
              </a:spcAft>
              <a:buSzPct val="100000"/>
              <a:buChar char="●"/>
            </a:pPr>
            <a:r>
              <a:rPr lang="en"/>
              <a:t>target – heart disease 0: no, 1: yes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a:t>
            </a:r>
            <a:r>
              <a:rPr lang="en"/>
              <a:t> Data Analysis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
              <a:t>The dataset contains 303 rows and 14 columns.</a:t>
            </a:r>
            <a:endParaRPr/>
          </a:p>
          <a:p>
            <a:pPr indent="-311150" lvl="0" marL="457200" rtl="0" algn="l">
              <a:spcBef>
                <a:spcPts val="0"/>
              </a:spcBef>
              <a:spcAft>
                <a:spcPts val="0"/>
              </a:spcAft>
              <a:buSzPts val="1300"/>
              <a:buChar char="●"/>
            </a:pPr>
            <a:r>
              <a:rPr lang="en"/>
              <a:t>All columns are of integer type except for "oldpeak," which is of float type.</a:t>
            </a:r>
            <a:endParaRPr/>
          </a:p>
          <a:p>
            <a:pPr indent="-311150" lvl="0" marL="457200" rtl="0" algn="l">
              <a:spcBef>
                <a:spcPts val="0"/>
              </a:spcBef>
              <a:spcAft>
                <a:spcPts val="0"/>
              </a:spcAft>
              <a:buSzPts val="1300"/>
              <a:buChar char="●"/>
            </a:pPr>
            <a:r>
              <a:rPr lang="en"/>
              <a:t>The maximum age in the dataset is 77, and 75% of the population are 61 or younger.</a:t>
            </a:r>
            <a:endParaRPr/>
          </a:p>
          <a:p>
            <a:pPr indent="-311150" lvl="0" marL="457200" rtl="0" algn="l">
              <a:spcBef>
                <a:spcPts val="0"/>
              </a:spcBef>
              <a:spcAft>
                <a:spcPts val="0"/>
              </a:spcAft>
              <a:buSzPts val="1300"/>
              <a:buChar char="●"/>
            </a:pPr>
            <a:r>
              <a:rPr lang="en"/>
              <a:t>50% of the population is 55 or younger, and the minimum age is 29.</a:t>
            </a:r>
            <a:endParaRPr/>
          </a:p>
          <a:p>
            <a:pPr indent="-311150" lvl="0" marL="457200" rtl="0" algn="l">
              <a:spcBef>
                <a:spcPts val="0"/>
              </a:spcBef>
              <a:spcAft>
                <a:spcPts val="0"/>
              </a:spcAft>
              <a:buSzPts val="1300"/>
              <a:buChar char="●"/>
            </a:pPr>
            <a:r>
              <a:rPr lang="en"/>
              <a:t>Class imbalance was checked and plotted.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71" name="Google Shape;171;p19"/>
          <p:cNvSpPr txBox="1"/>
          <p:nvPr>
            <p:ph idx="1" type="body"/>
          </p:nvPr>
        </p:nvSpPr>
        <p:spPr>
          <a:xfrm>
            <a:off x="311700" y="1152475"/>
            <a:ext cx="31629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1200"/>
              </a:spcAft>
              <a:buClr>
                <a:schemeClr val="dk1"/>
              </a:buClr>
              <a:buSzPts val="1100"/>
              <a:buFont typeface="Arial"/>
              <a:buNone/>
            </a:pPr>
            <a:r>
              <a:rPr lang="en" sz="1100"/>
              <a:t>We found that there was a class imbalance, therefore we could use downsampling methods, upsampling methods, or SMOTE to balance the classes</a:t>
            </a:r>
            <a:endParaRPr/>
          </a:p>
        </p:txBody>
      </p:sp>
      <p:pic>
        <p:nvPicPr>
          <p:cNvPr id="172" name="Google Shape;172;p19"/>
          <p:cNvPicPr preferRelativeResize="0"/>
          <p:nvPr/>
        </p:nvPicPr>
        <p:blipFill>
          <a:blip r:embed="rId3">
            <a:alphaModFix/>
          </a:blip>
          <a:stretch>
            <a:fillRect/>
          </a:stretch>
        </p:blipFill>
        <p:spPr>
          <a:xfrm>
            <a:off x="3786075" y="1152475"/>
            <a:ext cx="4891400" cy="347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78" name="Google Shape;178;p20"/>
          <p:cNvSpPr txBox="1"/>
          <p:nvPr>
            <p:ph idx="1" type="body"/>
          </p:nvPr>
        </p:nvSpPr>
        <p:spPr>
          <a:xfrm>
            <a:off x="311700" y="1152475"/>
            <a:ext cx="31629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1200"/>
              </a:spcAft>
              <a:buNone/>
            </a:pPr>
            <a:r>
              <a:rPr lang="en" sz="1100"/>
              <a:t>We can observe that the dataset has more or less a uniform distribution, however it can also seem like it is bimodal.</a:t>
            </a:r>
            <a:endParaRPr/>
          </a:p>
        </p:txBody>
      </p:sp>
      <p:pic>
        <p:nvPicPr>
          <p:cNvPr id="179" name="Google Shape;179;p20"/>
          <p:cNvPicPr preferRelativeResize="0"/>
          <p:nvPr/>
        </p:nvPicPr>
        <p:blipFill>
          <a:blip r:embed="rId3">
            <a:alphaModFix/>
          </a:blip>
          <a:stretch>
            <a:fillRect/>
          </a:stretch>
        </p:blipFill>
        <p:spPr>
          <a:xfrm>
            <a:off x="3786075" y="1152475"/>
            <a:ext cx="4891400" cy="33467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85" name="Google Shape;185;p21"/>
          <p:cNvSpPr txBox="1"/>
          <p:nvPr>
            <p:ph idx="1" type="body"/>
          </p:nvPr>
        </p:nvSpPr>
        <p:spPr>
          <a:xfrm>
            <a:off x="311700" y="1152475"/>
            <a:ext cx="31629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1200"/>
              </a:spcAft>
              <a:buNone/>
            </a:pPr>
            <a:r>
              <a:rPr lang="en" sz="1100"/>
              <a:t>It would seem as there are more males than females in the dataset. Males had a 68.32% representation whereas females only had 31.68% representation.</a:t>
            </a:r>
            <a:endParaRPr/>
          </a:p>
        </p:txBody>
      </p:sp>
      <p:pic>
        <p:nvPicPr>
          <p:cNvPr id="186" name="Google Shape;186;p21"/>
          <p:cNvPicPr preferRelativeResize="0"/>
          <p:nvPr/>
        </p:nvPicPr>
        <p:blipFill>
          <a:blip r:embed="rId3">
            <a:alphaModFix/>
          </a:blip>
          <a:stretch>
            <a:fillRect/>
          </a:stretch>
        </p:blipFill>
        <p:spPr>
          <a:xfrm>
            <a:off x="3786075" y="1152475"/>
            <a:ext cx="4714764" cy="334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