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0" r:id="rId2"/>
    <p:sldId id="404" r:id="rId3"/>
    <p:sldId id="286" r:id="rId4"/>
    <p:sldId id="309" r:id="rId5"/>
    <p:sldId id="407" r:id="rId6"/>
    <p:sldId id="408" r:id="rId7"/>
    <p:sldId id="311" r:id="rId8"/>
    <p:sldId id="310" r:id="rId9"/>
    <p:sldId id="313" r:id="rId10"/>
    <p:sldId id="314" r:id="rId11"/>
    <p:sldId id="318" r:id="rId12"/>
    <p:sldId id="320" r:id="rId13"/>
    <p:sldId id="406" r:id="rId14"/>
    <p:sldId id="405" r:id="rId15"/>
    <p:sldId id="317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255" autoAdjust="0"/>
  </p:normalViewPr>
  <p:slideViewPr>
    <p:cSldViewPr snapToGrid="0">
      <p:cViewPr varScale="1">
        <p:scale>
          <a:sx n="53" d="100"/>
          <a:sy n="53" d="100"/>
        </p:scale>
        <p:origin x="1140" y="5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35FD0-AD5A-482C-BEEA-A7A882C44F2F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041A9-7A71-44C8-ACA3-F09A6901FBB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546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5594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0.58 ∗ 0.60 = 0.348</m:t>
                      </m:r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 = 0.92 ∗ 0.38 = 0.349</m:t>
                      </m:r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 = 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1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m:rPr>
                              <m:nor/>
                            </m:rPr>
                            <a:rPr lang="en-CA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CA" sz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.348</m:t>
                          </m:r>
                        </m:num>
                        <m:den>
                          <m:r>
                            <a:rPr lang="en-CA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0.38</m:t>
                          </m:r>
                        </m:den>
                      </m:f>
                      <m:r>
                        <a:rPr lang="en-CA" sz="1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=0.91578</m:t>
                      </m:r>
                    </m:oMath>
                  </m:oMathPara>
                </a14:m>
                <a:endParaRPr lang="en-CA" sz="12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𝑃("free\"", 𝑆𝑝𝑎𝑚)=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𝑃("free\"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"|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𝑆𝑝𝑎𝑚)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𝑃(𝑆𝑝𝑎𝑚) = 0.58 ∗ 0.60 = 0.348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𝑃("free\"", 𝑆𝑝𝑎𝑚)=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𝑆𝑝𝑎𝑚 | "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free\"")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𝑃("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𝑓𝑟𝑒𝑒") = 0.92 ∗ 0.38 = 0.349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𝑃(𝑆𝑝𝑎𝑚 | "free\"") 𝑃("𝑓𝑟𝑒𝑒") = 𝑃("free\"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"|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𝑆𝑝𝑎𝑚)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𝑃(𝑆𝑝𝑎𝑚)</a:t>
                </a:r>
                <a:endParaRPr lang="en-CA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𝑃(𝑆𝑝𝑎𝑚 | "free\"")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(𝑃(""free\"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" |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𝑆𝑝𝑎𝑚) 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𝑃(𝑆𝑝𝑎𝑚))/(𝑃("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𝑓𝑟𝑒𝑒"))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lang="en-CA" sz="120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0</a:t>
                </a:r>
                <a:r>
                  <a:rPr lang="en-CA" sz="1200" b="0" i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.348/0.38=0.91578</a:t>
                </a:r>
                <a:endParaRPr lang="en-CA" sz="1200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388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aseline="0" dirty="0"/>
                  <a:t>the </a:t>
                </a:r>
                <a:r>
                  <a:rPr lang="en-CA" b="1" baseline="0" dirty="0"/>
                  <a:t>Joint Probability</a:t>
                </a:r>
                <a:r>
                  <a:rPr lang="en-CA" b="0" baseline="0" dirty="0"/>
                  <a:t>  of the entire training data (N examples) is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CA" dirty="0"/>
                  <a:t> given</a:t>
                </a:r>
                <a:r>
                  <a:rPr lang="en-CA" baseline="0" dirty="0"/>
                  <a:t> </a:t>
                </a:r>
                <a:r>
                  <a:rPr lang="en-CA" baseline="0" dirty="0" err="1"/>
                  <a:t>iid</a:t>
                </a:r>
                <a:r>
                  <a:rPr lang="en-CA" baseline="0" dirty="0"/>
                  <a:t>. </a:t>
                </a:r>
              </a:p>
              <a:p>
                <a:r>
                  <a:rPr lang="en-CA" baseline="0" dirty="0"/>
                  <a:t>What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dirty="0"/>
                  <a:t> means is that random variables X and Y take specific</a:t>
                </a:r>
                <a:r>
                  <a:rPr lang="en-CA" baseline="0" dirty="0"/>
                  <a:t> 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CA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CA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CA" dirty="0"/>
              </a:p>
              <a:p>
                <a:endParaRPr lang="en-CA" dirty="0"/>
              </a:p>
              <a:p>
                <a:pPr marL="171450" indent="-171450">
                  <a:buFontTx/>
                  <a:buChar char="-"/>
                </a:pPr>
                <a:r>
                  <a:rPr lang="en-CA" dirty="0" err="1"/>
                  <a:t>iid</a:t>
                </a:r>
                <a:r>
                  <a:rPr lang="en-CA" dirty="0"/>
                  <a:t> allows joint</a:t>
                </a:r>
                <a:r>
                  <a:rPr lang="en-CA" baseline="0" dirty="0"/>
                  <a:t> probability of the entire dataset to be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CA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CA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CA" dirty="0"/>
              </a:p>
              <a:p>
                <a:pPr marL="171450" indent="-171450">
                  <a:buFontTx/>
                  <a:buChar char="-"/>
                </a:pPr>
                <a:endParaRPr lang="en-CA" dirty="0"/>
              </a:p>
              <a:p>
                <a:r>
                  <a:rPr lang="en-CA" dirty="0"/>
                  <a:t>What we are trying to construct is a function </a:t>
                </a:r>
              </a:p>
              <a:p>
                <a:r>
                  <a:rPr lang="en-CA" dirty="0"/>
                  <a:t>that returns the joint probability of given parameters. </a:t>
                </a:r>
              </a:p>
              <a:p>
                <a:r>
                  <a:rPr lang="en-CA" dirty="0"/>
                  <a:t>	</a:t>
                </a:r>
              </a:p>
              <a:p>
                <a:r>
                  <a:rPr lang="en-CA" dirty="0"/>
                  <a:t>	- The joint probability distribution is governed by the parameters </a:t>
                </a:r>
                <a14:m>
                  <m:oMath xmlns:m="http://schemas.openxmlformats.org/officeDocument/2006/math">
                    <m:r>
                      <a:rPr lang="en-CA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baseline="0" dirty="0"/>
                  <a:t>the </a:t>
                </a:r>
                <a:r>
                  <a:rPr lang="en-CA" b="1" baseline="0" dirty="0"/>
                  <a:t>Joint Probability</a:t>
                </a:r>
                <a:r>
                  <a:rPr lang="en-CA" b="0" baseline="0" dirty="0"/>
                  <a:t>  of the entire training data (N examples) is 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∏_(𝑖=1)^𝑁▒𝑝(𝑥^((𝑖)),𝑦^((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) </a:t>
                </a:r>
                <a:r>
                  <a:rPr lang="en-CA" dirty="0"/>
                  <a:t> given</a:t>
                </a:r>
                <a:r>
                  <a:rPr lang="en-CA" baseline="0" dirty="0"/>
                  <a:t> </a:t>
                </a:r>
                <a:r>
                  <a:rPr lang="en-CA" baseline="0" dirty="0" err="1"/>
                  <a:t>iid</a:t>
                </a:r>
                <a:r>
                  <a:rPr lang="en-CA" baseline="0" dirty="0"/>
                  <a:t>. What 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𝑃_(𝑋,𝑌) (𝑥^(1:𝑁),𝑦^(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1:𝑁) )</a:t>
                </a:r>
                <a:r>
                  <a:rPr lang="en-CA" dirty="0"/>
                  <a:t> means is that random variables X and Y take specific</a:t>
                </a:r>
                <a:r>
                  <a:rPr lang="en-CA" baseline="0" dirty="0"/>
                  <a:t> values 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𝑥^((𝑖)),𝑦^((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CA" dirty="0"/>
              </a:p>
              <a:p>
                <a:endParaRPr lang="en-CA" dirty="0"/>
              </a:p>
              <a:p>
                <a:pPr marL="171450" indent="-171450">
                  <a:buFontTx/>
                  <a:buChar char="-"/>
                </a:pPr>
                <a:r>
                  <a:rPr lang="en-CA" dirty="0" err="1"/>
                  <a:t>iid</a:t>
                </a:r>
                <a:r>
                  <a:rPr lang="en-CA" dirty="0"/>
                  <a:t> allows joint</a:t>
                </a:r>
                <a:r>
                  <a:rPr lang="en-CA" baseline="0" dirty="0"/>
                  <a:t> probability of the entire dataset to be</a:t>
                </a:r>
                <a:r>
                  <a:rPr lang="en-CA" dirty="0"/>
                  <a:t> 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𝑝(𝑥,𝑦)=∏_(𝑖=1)^𝑁▒𝑝(𝑥^((𝑖)),𝑦^((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𝑖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 ) </a:t>
                </a:r>
                <a:endParaRPr lang="en-CA" dirty="0"/>
              </a:p>
              <a:p>
                <a:pPr marL="171450" indent="-171450">
                  <a:buFontTx/>
                  <a:buChar char="-"/>
                </a:pPr>
                <a:endParaRPr lang="en-CA" dirty="0"/>
              </a:p>
              <a:p>
                <a:r>
                  <a:rPr lang="en-CA" dirty="0"/>
                  <a:t>What we are trying to construct is a function that returns the joint probability of given parameters. </a:t>
                </a:r>
              </a:p>
              <a:p>
                <a:r>
                  <a:rPr lang="en-CA" dirty="0"/>
                  <a:t>	</a:t>
                </a:r>
              </a:p>
              <a:p>
                <a:r>
                  <a:rPr lang="en-CA" dirty="0"/>
                  <a:t>	- The joint probability distribution is governed by the parameters 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𝜽</a:t>
                </a:r>
                <a:endParaRPr lang="en-CA" dirty="0"/>
              </a:p>
              <a:p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6367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sz="1800" b="0" i="0" u="none" strike="noStrike" baseline="0" dirty="0">
                    <a:latin typeface="URWPalladioL-Roma"/>
                  </a:rPr>
                  <a:t>The Naive Bayes prediction rule is to choose the label </a:t>
                </a:r>
                <a:r>
                  <a:rPr lang="en-CA" sz="1800" b="0" i="0" u="none" strike="noStrike" baseline="0" dirty="0">
                    <a:latin typeface="CMMI10"/>
                  </a:rPr>
                  <a:t>y </a:t>
                </a:r>
                <a:r>
                  <a:rPr lang="en-CA" sz="1800" b="0" i="0" u="none" strike="noStrike" baseline="0" dirty="0">
                    <a:latin typeface="URWPalladioL-Roma"/>
                  </a:rPr>
                  <a:t>which maximizes </a:t>
                </a:r>
                <a:r>
                  <a:rPr lang="en-CA" sz="1800" b="0" i="0" u="none" strike="noStrike" baseline="0" dirty="0">
                    <a:latin typeface="CMR10"/>
                  </a:rPr>
                  <a:t>log </a:t>
                </a:r>
                <a:r>
                  <a:rPr lang="en-CA" sz="1800" b="0" i="0" u="none" strike="noStrike" baseline="0" dirty="0">
                    <a:latin typeface="URWPalladioL-Roma"/>
                  </a:rPr>
                  <a:t>p</a:t>
                </a:r>
                <a:r>
                  <a:rPr lang="en-CA" sz="1800" b="0" i="0" u="none" strike="noStrike" baseline="0" dirty="0">
                    <a:latin typeface="CMR10"/>
                  </a:rPr>
                  <a:t>(</a:t>
                </a:r>
                <a:r>
                  <a:rPr lang="en-CA" sz="1800" b="0" i="0" u="none" strike="noStrike" baseline="0" dirty="0">
                    <a:latin typeface="CMMIB10"/>
                  </a:rPr>
                  <a:t>x</a:t>
                </a:r>
                <a:r>
                  <a:rPr lang="en-CA" sz="1800" b="0" i="0" u="none" strike="noStrike" baseline="0" dirty="0">
                    <a:latin typeface="CMMI10"/>
                  </a:rPr>
                  <a:t>; y</a:t>
                </a:r>
                <a:r>
                  <a:rPr lang="en-CA" sz="1800" b="0" i="0" u="none" strike="noStrike" baseline="0" dirty="0">
                    <a:latin typeface="CMR10"/>
                  </a:rPr>
                  <a:t>; </a:t>
                </a: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CA" sz="1800" b="0" i="0" u="none" strike="noStrike" baseline="0" dirty="0">
                    <a:latin typeface="CMMI10"/>
                  </a:rPr>
                  <a:t>;</a:t>
                </a:r>
                <a:r>
                  <a:rPr lang="en-CA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A" sz="1800" b="0" i="0" u="none" strike="noStrike" baseline="0" dirty="0">
                    <a:latin typeface="CMR10"/>
                  </a:rPr>
                  <a:t>)</a:t>
                </a:r>
                <a:r>
                  <a:rPr lang="en-CA" sz="1800" b="0" i="0" u="none" strike="noStrike" baseline="0" dirty="0">
                    <a:latin typeface="URWPalladioL-Roma"/>
                  </a:rPr>
                  <a:t>:</a:t>
                </a:r>
              </a:p>
              <a:p>
                <a:endParaRPr lang="en-US" sz="1800" b="0" i="0" u="none" strike="noStrike" baseline="0" dirty="0">
                  <a:latin typeface="URWPalladioL-Roma"/>
                </a:endParaRP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We call Naive Bayes a generative model because we can read as stating</a:t>
                </a: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a kind of implicit assumption about how a document is generated: </a:t>
                </a:r>
              </a:p>
              <a:p>
                <a:endParaRPr lang="en-US" sz="1200" b="0" i="0" u="none" strike="noStrike" kern="1200" baseline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first a class is sampled from P(c), and then the words are generated by sampling from P(x | y). (In</a:t>
                </a: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fact we could imagine generating artificial documents, or at least their word counts,</a:t>
                </a:r>
              </a:p>
              <a:p>
                <a:r>
                  <a:rPr lang="en-CA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by following this process).</a:t>
                </a:r>
                <a:endParaRPr lang="en-CA" dirty="0"/>
              </a:p>
              <a:p>
                <a:endParaRPr lang="en-US" dirty="0"/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Naive Bayes calculations, like calculations for language modeling, are done in log</a:t>
                </a:r>
              </a:p>
              <a:p>
                <a:r>
                  <a:rPr lang="en-US" sz="1200" b="0" i="0" u="none" strike="noStrike" kern="1200" baseline="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space, to avoid underflow and increase speed.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sz="1800" b="0" i="0" u="none" strike="noStrike" baseline="0" dirty="0">
                    <a:latin typeface="URWPalladioL-Roma"/>
                  </a:rPr>
                  <a:t>The Naive Bayes prediction rule is to choose the label </a:t>
                </a:r>
                <a:r>
                  <a:rPr lang="en-CA" sz="1800" b="0" i="0" u="none" strike="noStrike" baseline="0" dirty="0">
                    <a:latin typeface="CMMI10"/>
                  </a:rPr>
                  <a:t>y </a:t>
                </a:r>
                <a:r>
                  <a:rPr lang="en-CA" sz="1800" b="0" i="0" u="none" strike="noStrike" baseline="0" dirty="0">
                    <a:latin typeface="URWPalladioL-Roma"/>
                  </a:rPr>
                  <a:t>which maximizes </a:t>
                </a:r>
                <a:r>
                  <a:rPr lang="en-CA" sz="1800" b="0" i="0" u="none" strike="noStrike" baseline="0" dirty="0">
                    <a:latin typeface="CMR10"/>
                  </a:rPr>
                  <a:t>log </a:t>
                </a:r>
                <a:r>
                  <a:rPr lang="en-CA" sz="1800" b="0" i="0" u="none" strike="noStrike" baseline="0" dirty="0">
                    <a:latin typeface="URWPalladioL-Roma"/>
                  </a:rPr>
                  <a:t>p</a:t>
                </a:r>
                <a:r>
                  <a:rPr lang="en-CA" sz="1800" b="0" i="0" u="none" strike="noStrike" baseline="0" dirty="0">
                    <a:latin typeface="CMR10"/>
                  </a:rPr>
                  <a:t>(</a:t>
                </a:r>
                <a:r>
                  <a:rPr lang="en-CA" sz="1800" b="0" i="0" u="none" strike="noStrike" baseline="0" dirty="0">
                    <a:latin typeface="CMMIB10"/>
                  </a:rPr>
                  <a:t>x</a:t>
                </a:r>
                <a:r>
                  <a:rPr lang="en-CA" sz="1800" b="0" i="0" u="none" strike="noStrike" baseline="0" dirty="0">
                    <a:latin typeface="CMMI10"/>
                  </a:rPr>
                  <a:t>; y</a:t>
                </a:r>
                <a:r>
                  <a:rPr lang="en-CA" sz="1800" b="0" i="0" u="none" strike="noStrike" baseline="0" dirty="0">
                    <a:latin typeface="CMR10"/>
                  </a:rPr>
                  <a:t>; </a:t>
                </a:r>
                <a:r>
                  <a:rPr lang="en-CA" sz="18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en-CA" sz="1800" b="0" i="0" u="none" strike="noStrike" baseline="0" dirty="0">
                    <a:latin typeface="CMMI10"/>
                  </a:rPr>
                  <a:t>;</a:t>
                </a:r>
                <a:r>
                  <a:rPr lang="en-CA" sz="1800" dirty="0">
                    <a:ea typeface="Cambria Math" panose="02040503050406030204" pitchFamily="18" charset="0"/>
                  </a:rPr>
                  <a:t> </a:t>
                </a:r>
                <a:r>
                  <a:rPr lang="en-CA" sz="18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𝜙</a:t>
                </a:r>
                <a:r>
                  <a:rPr lang="en-CA" sz="1800" b="0" i="0" u="none" strike="noStrike" baseline="0" dirty="0">
                    <a:latin typeface="CMR10"/>
                  </a:rPr>
                  <a:t>)</a:t>
                </a:r>
                <a:r>
                  <a:rPr lang="en-CA" sz="1800" b="0" i="0" u="none" strike="noStrike" baseline="0" dirty="0">
                    <a:latin typeface="URWPalladioL-Roma"/>
                  </a:rPr>
                  <a:t>: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1196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Estimating parameters empirically from training dataset.</a:t>
                </a:r>
              </a:p>
              <a:p>
                <a:endParaRPr lang="en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CA" dirty="0"/>
                  <a:t> is the relative frequency</a:t>
                </a:r>
                <a:r>
                  <a:rPr lang="en-CA" baseline="0" dirty="0"/>
                  <a:t> estimate for word j in documents with label y. [what fraction of words in spam have word j in it]</a:t>
                </a:r>
                <a:endParaRPr lang="en-CA" dirty="0"/>
              </a:p>
              <a:p>
                <a14:m>
                  <m:oMath xmlns:m="http://schemas.openxmlformats.org/officeDocument/2006/math">
                    <m:r>
                      <a:rPr lang="en-CA" sz="1800" b="0" i="1" u="none" strike="noStrike" baseline="0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CA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8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800" b="0" i="1" u="none" strike="noStrike" baseline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8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CA" sz="1800" b="0" i="0" u="none" strike="noStrike" baseline="0" dirty="0">
                    <a:latin typeface="URWPalladioL-Roma"/>
                  </a:rPr>
                  <a:t> refers to the count of word </a:t>
                </a:r>
                <a:r>
                  <a:rPr lang="en-CA" sz="1800" b="0" i="0" u="none" strike="noStrike" baseline="0" dirty="0">
                    <a:latin typeface="CMMI10"/>
                  </a:rPr>
                  <a:t>j </a:t>
                </a:r>
                <a:r>
                  <a:rPr lang="en-CA" sz="1800" b="0" i="0" u="none" strike="noStrike" baseline="0" dirty="0">
                    <a:latin typeface="URWPalladioL-Roma"/>
                  </a:rPr>
                  <a:t>in documents with label </a:t>
                </a:r>
                <a:r>
                  <a:rPr lang="en-CA" sz="1800" b="0" i="0" u="none" strike="noStrike" baseline="0" dirty="0">
                    <a:latin typeface="CMMI10"/>
                  </a:rPr>
                  <a:t>y</a:t>
                </a:r>
                <a:r>
                  <a:rPr lang="en-CA" sz="1800" b="0" i="0" u="none" strike="noStrike" baseline="0" dirty="0">
                    <a:latin typeface="URWPalladioL-Roma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CA" sz="1200" b="0" i="1" u="none" strike="noStrike" baseline="0" smtClean="0">
                        <a:latin typeface="Cambria Math" panose="02040503050406030204" pitchFamily="18" charset="0"/>
                      </a:rPr>
                      <m:t>𝑐𝑜𝑢𝑛𝑡</m:t>
                    </m:r>
                    <m:d>
                      <m:dPr>
                        <m:ctrlPr>
                          <a:rPr lang="en-CA" sz="1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200" b="0" i="1" u="none" strike="noStrike" baseline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sz="1200" b="0" i="1" u="none" strike="noStrike" baseline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200" b="0" i="1" u="none" strike="noStrike" baseline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CA" sz="1200" b="0" i="1" u="none" strike="noStrike" baseline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CA" sz="1200" b="0" i="0" u="none" strike="noStrike" baseline="0" dirty="0">
                    <a:latin typeface="URWPalladioL-Roma"/>
                  </a:rPr>
                  <a:t> refers to the count of all words in documents with label </a:t>
                </a:r>
                <a:r>
                  <a:rPr lang="en-CA" sz="1200" b="0" i="0" u="none" strike="noStrike" baseline="0" dirty="0">
                    <a:latin typeface="CMMI10"/>
                  </a:rPr>
                  <a:t>y</a:t>
                </a:r>
                <a:r>
                  <a:rPr lang="en-CA" sz="1200" b="0" i="0" u="none" strike="noStrike" baseline="0" dirty="0">
                    <a:latin typeface="URWPalladioL-Roma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1" i="0" u="none" strike="noStrike" baseline="0" dirty="0">
                    <a:latin typeface="URWPalladioL-Roma"/>
                  </a:rPr>
                  <a:t>Note</a:t>
                </a:r>
                <a:r>
                  <a:rPr lang="en-US" sz="1200" b="0" i="0" u="none" strike="noStrike" baseline="0" dirty="0">
                    <a:latin typeface="URWPalladioL-Roma"/>
                  </a:rPr>
                  <a:t> : it is crucial that the vocabulary V consists of the union of all the word types in all classes, not just the words in one class c (try to convince yourself why this must be true; see the exercise at the end of the chapter).</a:t>
                </a:r>
                <a:endParaRPr lang="en-CA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1" i="0" u="none" strike="noStrike" baseline="0" dirty="0">
                    <a:latin typeface="URWPalladioL-Roma"/>
                  </a:rPr>
                  <a:t>Problem of words not present in training data.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there are likely to be pairs of labels and words that never appear in the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training set, </a:t>
                </a:r>
                <a:endParaRPr lang="en-CA" sz="1200" b="0" i="0" u="none" strike="noStrike" baseline="0" dirty="0">
                  <a:latin typeface="URWPalladioL-Roma"/>
                </a:endParaRPr>
              </a:p>
              <a:p>
                <a:pPr algn="l"/>
                <a:endParaRPr lang="en-CA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0" i="0" u="none" strike="noStrike" baseline="0" dirty="0">
                    <a:latin typeface="URWPalladioL-Roma"/>
                  </a:rPr>
                  <a:t>It can be justified as </a:t>
                </a:r>
                <a:r>
                  <a:rPr lang="en-CA" sz="1200" b="1" i="0" u="none" strike="noStrike" baseline="0" dirty="0">
                    <a:latin typeface="URWPalladioL-Roma"/>
                  </a:rPr>
                  <a:t>maximum-likelihood estimate</a:t>
                </a:r>
                <a:r>
                  <a:rPr lang="en-CA" sz="1200" b="0" i="0" u="none" strike="noStrike" baseline="0" dirty="0">
                    <a:latin typeface="URWPalladioL-Roma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sub>
                    </m:sSub>
                    <m:d>
                      <m:dPr>
                        <m:ctrlP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CA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 </m:t>
                        </m:r>
                        <m:r>
                          <a:rPr lang="en-CA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This is called </a:t>
                </a:r>
                <a:r>
                  <a:rPr lang="en-CA" sz="1800" b="1" i="0" u="none" strike="noStrike" baseline="0" dirty="0">
                    <a:latin typeface="URWPalladioL-Bold"/>
                  </a:rPr>
                  <a:t>Laplace smoothing</a:t>
                </a:r>
                <a:r>
                  <a:rPr lang="en-CA" sz="1800" b="0" i="0" u="none" strike="noStrike" baseline="0" dirty="0">
                    <a:latin typeface="URWPalladioL-Roma"/>
                  </a:rPr>
                  <a:t>. The </a:t>
                </a:r>
                <a:r>
                  <a:rPr lang="en-CA" sz="1800" b="0" i="0" u="none" strike="noStrike" baseline="0" dirty="0" err="1">
                    <a:latin typeface="URWPalladioL-Roma"/>
                  </a:rPr>
                  <a:t>pseudocount</a:t>
                </a:r>
                <a:r>
                  <a:rPr lang="en-CA" sz="1800" b="0" i="0" u="none" strike="noStrike" baseline="0" dirty="0">
                    <a:latin typeface="URWPalladioL-Roma"/>
                  </a:rPr>
                  <a:t> </a:t>
                </a:r>
                <a:r>
                  <a:rPr lang="en-CA" sz="1800" b="0" i="0" u="none" strike="noStrike" baseline="0" dirty="0">
                    <a:latin typeface="CMMI10"/>
                  </a:rPr>
                  <a:t> </a:t>
                </a:r>
                <a:r>
                  <a:rPr lang="en-CA" sz="1800" b="0" i="0" u="none" strike="noStrike" baseline="0" dirty="0">
                    <a:latin typeface="URWPalladioL-Roma"/>
                  </a:rPr>
                  <a:t>is a </a:t>
                </a:r>
                <a:r>
                  <a:rPr lang="en-CA" sz="1800" b="1" i="0" u="none" strike="noStrike" baseline="0" dirty="0">
                    <a:latin typeface="URWPalladioL-Bold"/>
                  </a:rPr>
                  <a:t>hyperparameter</a:t>
                </a:r>
                <a:r>
                  <a:rPr lang="en-CA" sz="1800" b="0" i="0" u="none" strike="noStrike" baseline="0" dirty="0">
                    <a:latin typeface="URWPalladioL-Roma"/>
                  </a:rPr>
                  <a:t>, because it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controls the form of the log-likelihood function, which in turn drives the estimation of </a:t>
                </a:r>
                <a14:m>
                  <m:oMath xmlns:m="http://schemas.openxmlformats.org/officeDocument/2006/math">
                    <m:r>
                      <a:rPr lang="en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CA" dirty="0"/>
              </a:p>
              <a:p>
                <a:pPr algn="l"/>
                <a:endParaRPr lang="en-CA" dirty="0"/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The corresponding estimate of </a:t>
                </a:r>
                <a14:m>
                  <m:oMath xmlns:m="http://schemas.openxmlformats.org/officeDocument/2006/math">
                    <m:r>
                      <a:rPr lang="en-CA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CA" sz="1800" b="0" i="0" u="none" strike="noStrike" baseline="0" dirty="0">
                    <a:latin typeface="CMMIB9"/>
                  </a:rPr>
                  <a:t> </a:t>
                </a:r>
                <a:r>
                  <a:rPr lang="en-CA" sz="1800" b="0" i="0" u="none" strike="noStrike" baseline="0" dirty="0">
                    <a:latin typeface="URWPalladioL-Roma"/>
                  </a:rPr>
                  <a:t>is called </a:t>
                </a:r>
                <a:r>
                  <a:rPr lang="en-CA" sz="1800" b="1" i="0" u="none" strike="noStrike" baseline="0" dirty="0">
                    <a:latin typeface="URWPalladioL-Bold"/>
                  </a:rPr>
                  <a:t>maximum a posteriori</a:t>
                </a:r>
                <a:r>
                  <a:rPr lang="en-CA" sz="1800" b="0" i="0" u="none" strike="noStrike" baseline="0" dirty="0">
                    <a:latin typeface="URWPalladioL-Roma"/>
                  </a:rPr>
                  <a:t>, or MAP. This is in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contrast with maximum likelihood, which depends only on the data.</a:t>
                </a:r>
                <a:endParaRPr lang="en-CA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dirty="0"/>
                  <a:t>Estimating parameters empirically from training dataset.</a:t>
                </a:r>
              </a:p>
              <a:p>
                <a:endParaRPr lang="en-CA" dirty="0"/>
              </a:p>
              <a:p>
                <a:r>
                  <a:rPr lang="en-CA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𝜙_(</a:t>
                </a:r>
                <a:r>
                  <a:rPr lang="en-CA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𝑦,𝑗)</a:t>
                </a:r>
                <a:r>
                  <a:rPr lang="en-CA" dirty="0"/>
                  <a:t> is the relative frequency</a:t>
                </a:r>
                <a:r>
                  <a:rPr lang="en-CA" baseline="0" dirty="0"/>
                  <a:t> estimate for word j in documents with label y.</a:t>
                </a:r>
                <a:endParaRPr lang="en-CA" dirty="0"/>
              </a:p>
              <a:p>
                <a:r>
                  <a:rPr lang="en-CA" sz="1800" b="0" i="0" u="none" strike="noStrike" baseline="0">
                    <a:latin typeface="Cambria Math" panose="02040503050406030204" pitchFamily="18" charset="0"/>
                  </a:rPr>
                  <a:t>𝑐𝑜𝑢𝑛𝑡(𝑦, 𝑗)</a:t>
                </a:r>
                <a:r>
                  <a:rPr lang="en-CA" sz="1800" b="0" i="0" u="none" strike="noStrike" baseline="0" dirty="0">
                    <a:latin typeface="URWPalladioL-Roma"/>
                  </a:rPr>
                  <a:t> refers to the count of word </a:t>
                </a:r>
                <a:r>
                  <a:rPr lang="en-CA" sz="1800" b="0" i="0" u="none" strike="noStrike" baseline="0" dirty="0">
                    <a:latin typeface="CMMI10"/>
                  </a:rPr>
                  <a:t>j </a:t>
                </a:r>
                <a:r>
                  <a:rPr lang="en-CA" sz="1800" b="0" i="0" u="none" strike="noStrike" baseline="0" dirty="0">
                    <a:latin typeface="URWPalladioL-Roma"/>
                  </a:rPr>
                  <a:t>in documents with label </a:t>
                </a:r>
                <a:r>
                  <a:rPr lang="en-CA" sz="1800" b="0" i="0" u="none" strike="noStrike" baseline="0" dirty="0">
                    <a:latin typeface="CMMI10"/>
                  </a:rPr>
                  <a:t>y</a:t>
                </a:r>
                <a:r>
                  <a:rPr lang="en-CA" sz="1800" b="0" i="0" u="none" strike="noStrike" baseline="0" dirty="0">
                    <a:latin typeface="URWPalladioL-Roma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0" i="0" u="none" strike="noStrike" baseline="0">
                    <a:latin typeface="Cambria Math" panose="02040503050406030204" pitchFamily="18" charset="0"/>
                  </a:rPr>
                  <a:t>𝑐𝑜𝑢𝑛𝑡(𝑦, 𝑗′)</a:t>
                </a:r>
                <a:r>
                  <a:rPr lang="en-CA" sz="1200" b="0" i="0" u="none" strike="noStrike" baseline="0" dirty="0">
                    <a:latin typeface="URWPalladioL-Roma"/>
                  </a:rPr>
                  <a:t> refers to the count of words not </a:t>
                </a:r>
                <a:r>
                  <a:rPr lang="en-CA" sz="1200" b="0" i="0" u="none" strike="noStrike" baseline="0" dirty="0">
                    <a:latin typeface="CMMI10"/>
                  </a:rPr>
                  <a:t>j </a:t>
                </a:r>
                <a:r>
                  <a:rPr lang="en-CA" sz="1200" b="0" i="0" u="none" strike="noStrike" baseline="0" dirty="0">
                    <a:latin typeface="URWPalladioL-Roma"/>
                  </a:rPr>
                  <a:t>in documents with label </a:t>
                </a:r>
                <a:r>
                  <a:rPr lang="en-CA" sz="1200" b="0" i="0" u="none" strike="noStrike" baseline="0" dirty="0">
                    <a:latin typeface="CMMI10"/>
                  </a:rPr>
                  <a:t>y</a:t>
                </a:r>
                <a:r>
                  <a:rPr lang="en-CA" sz="1200" b="0" i="0" u="none" strike="noStrike" baseline="0" dirty="0">
                    <a:latin typeface="URWPalladioL-Roma"/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1" i="0" u="none" strike="noStrike" baseline="0" dirty="0">
                    <a:latin typeface="URWPalladioL-Roma"/>
                  </a:rPr>
                  <a:t>Problem of words not present in training data.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there are likely to be pairs of labels and words that never appear in the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training set, </a:t>
                </a:r>
                <a:endParaRPr lang="en-CA" sz="1200" b="0" i="0" u="none" strike="noStrike" baseline="0" dirty="0">
                  <a:latin typeface="URWPalladioL-Roma"/>
                </a:endParaRPr>
              </a:p>
              <a:p>
                <a:pPr algn="l"/>
                <a:endParaRPr lang="en-CA" sz="1200" b="0" i="0" u="none" strike="noStrike" baseline="0" dirty="0">
                  <a:latin typeface="URWPalladioL-Roma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1200" b="0" i="0" u="none" strike="noStrike" baseline="0" dirty="0">
                    <a:latin typeface="URWPalladioL-Roma"/>
                  </a:rPr>
                  <a:t>It can be justified as </a:t>
                </a:r>
                <a:r>
                  <a:rPr lang="en-CA" sz="1200" b="1" i="0" u="none" strike="noStrike" baseline="0" dirty="0">
                    <a:latin typeface="URWPalladioL-Roma"/>
                  </a:rPr>
                  <a:t>maximum-likelihood estimate</a:t>
                </a:r>
                <a:r>
                  <a:rPr lang="en-CA" sz="1200" b="0" i="0" u="none" strike="noStrike" baseline="0" dirty="0">
                    <a:latin typeface="URWPalladioL-Roma"/>
                  </a:rPr>
                  <a:t> for 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𝑃_(𝑋,𝑌) (𝑥^(1:𝑁),𝑦^(</a:t>
                </a:r>
                <a:r>
                  <a:rPr lang="en-CA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1:𝑁)</a:t>
                </a:r>
                <a:r>
                  <a:rPr lang="en-CA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; 𝜃)</a:t>
                </a:r>
                <a:r>
                  <a:rPr lang="en-CA" dirty="0"/>
                  <a:t>.</a:t>
                </a:r>
              </a:p>
              <a:p>
                <a:endParaRPr lang="en-CA" dirty="0"/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This is called </a:t>
                </a:r>
                <a:r>
                  <a:rPr lang="en-CA" sz="1800" b="1" i="0" u="none" strike="noStrike" baseline="0" dirty="0">
                    <a:latin typeface="URWPalladioL-Bold"/>
                  </a:rPr>
                  <a:t>Laplace smoothing</a:t>
                </a:r>
                <a:r>
                  <a:rPr lang="en-CA" sz="1800" b="0" i="0" u="none" strike="noStrike" baseline="0" dirty="0">
                    <a:latin typeface="URWPalladioL-Roma"/>
                  </a:rPr>
                  <a:t>. The </a:t>
                </a:r>
                <a:r>
                  <a:rPr lang="en-CA" sz="1800" b="0" i="0" u="none" strike="noStrike" baseline="0" dirty="0" err="1">
                    <a:latin typeface="URWPalladioL-Roma"/>
                  </a:rPr>
                  <a:t>pseudocount</a:t>
                </a:r>
                <a:r>
                  <a:rPr lang="en-CA" sz="1800" b="0" i="0" u="none" strike="noStrike" baseline="0" dirty="0">
                    <a:latin typeface="URWPalladioL-Roma"/>
                  </a:rPr>
                  <a:t> </a:t>
                </a:r>
                <a:r>
                  <a:rPr lang="en-CA" sz="1800" b="0" i="0" u="none" strike="noStrike" baseline="0" dirty="0">
                    <a:latin typeface="CMMI10"/>
                  </a:rPr>
                  <a:t> </a:t>
                </a:r>
                <a:r>
                  <a:rPr lang="en-CA" sz="1800" b="0" i="0" u="none" strike="noStrike" baseline="0" dirty="0">
                    <a:latin typeface="URWPalladioL-Roma"/>
                  </a:rPr>
                  <a:t>is a </a:t>
                </a:r>
                <a:r>
                  <a:rPr lang="en-CA" sz="1800" b="1" i="0" u="none" strike="noStrike" baseline="0" dirty="0">
                    <a:latin typeface="URWPalladioL-Bold"/>
                  </a:rPr>
                  <a:t>hyperparameter</a:t>
                </a:r>
                <a:r>
                  <a:rPr lang="en-CA" sz="1800" b="0" i="0" u="none" strike="noStrike" baseline="0" dirty="0">
                    <a:latin typeface="URWPalladioL-Roma"/>
                  </a:rPr>
                  <a:t>, because it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controls the form of the log-likelihood function, which in turn drives the estimation of </a:t>
                </a:r>
                <a:r>
                  <a:rPr lang="en-CA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𝜙</a:t>
                </a:r>
                <a:endParaRPr lang="en-CA" dirty="0"/>
              </a:p>
              <a:p>
                <a:pPr algn="l"/>
                <a:endParaRPr lang="en-CA" dirty="0"/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The corresponding estimate of </a:t>
                </a:r>
                <a:r>
                  <a:rPr lang="en-CA" sz="18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𝜙</a:t>
                </a:r>
                <a:r>
                  <a:rPr lang="en-CA" sz="1800" b="0" i="0" u="none" strike="noStrike" baseline="0" dirty="0">
                    <a:latin typeface="CMMIB9"/>
                  </a:rPr>
                  <a:t> </a:t>
                </a:r>
                <a:r>
                  <a:rPr lang="en-CA" sz="1800" b="0" i="0" u="none" strike="noStrike" baseline="0" dirty="0">
                    <a:latin typeface="URWPalladioL-Roma"/>
                  </a:rPr>
                  <a:t>is called </a:t>
                </a:r>
                <a:r>
                  <a:rPr lang="en-CA" sz="1800" b="1" i="0" u="none" strike="noStrike" baseline="0" dirty="0">
                    <a:latin typeface="URWPalladioL-Bold"/>
                  </a:rPr>
                  <a:t>maximum a posteriori</a:t>
                </a:r>
                <a:r>
                  <a:rPr lang="en-CA" sz="1800" b="0" i="0" u="none" strike="noStrike" baseline="0" dirty="0">
                    <a:latin typeface="URWPalladioL-Roma"/>
                  </a:rPr>
                  <a:t>, or MAP. This is in</a:t>
                </a:r>
              </a:p>
              <a:p>
                <a:pPr algn="l"/>
                <a:r>
                  <a:rPr lang="en-CA" sz="1800" b="0" i="0" u="none" strike="noStrike" baseline="0" dirty="0">
                    <a:latin typeface="URWPalladioL-Roma"/>
                  </a:rPr>
                  <a:t>contrast with maximum likelihood, which depends only on the data.</a:t>
                </a:r>
                <a:endParaRPr lang="en-CA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0072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Predictable: present in –</a:t>
            </a:r>
            <a:r>
              <a:rPr lang="en-US" dirty="0" err="1"/>
              <a:t>ve</a:t>
            </a:r>
            <a:r>
              <a:rPr lang="en-US" dirty="0"/>
              <a:t> , absent in +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No: present in –</a:t>
            </a:r>
            <a:r>
              <a:rPr lang="en-US" dirty="0" err="1"/>
              <a:t>ve</a:t>
            </a:r>
            <a:r>
              <a:rPr lang="en-US" dirty="0"/>
              <a:t>, absent in +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Fun: present in +</a:t>
            </a:r>
            <a:r>
              <a:rPr lang="en-US" dirty="0" err="1"/>
              <a:t>ve</a:t>
            </a:r>
            <a:r>
              <a:rPr lang="en-US" dirty="0"/>
              <a:t>, absent in -</a:t>
            </a:r>
            <a:r>
              <a:rPr lang="en-US" dirty="0" err="1"/>
              <a:t>ve</a:t>
            </a:r>
            <a:endParaRPr lang="en-US" dirty="0"/>
          </a:p>
          <a:p>
            <a:r>
              <a:rPr lang="en-US" dirty="0"/>
              <a:t>With: Ignore words in Test that are not known in Training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1919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Ignore words in Test that are not known in Training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7964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each document we remove all duplicate words before concatenating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them into the single big document during training and we also remove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duplicate words from test documents.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261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during text normalization, prepend the prefix NOT to every word after a token of logical negation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n’t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not, no, never) until the next punctuation </a:t>
            </a:r>
            <a:r>
              <a:rPr lang="en-CA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mark.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041A9-7A71-44C8-ACA3-F09A6901FBB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77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3C2F-50C6-464B-9537-400C3FC0DD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D040-B701-4E6F-AE5E-2C4243AED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89C9B-1968-4E7D-AE41-60F54CDAF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CA09C-340A-4224-9F58-808A6664D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68EA7-4A6F-4D9B-8348-066AA60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147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6993-B849-4C78-A2EB-5A861402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5803B-6D1E-49C0-AF00-5A6CF4960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B927D-54B6-4EA8-81D9-CEB8359F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7FF2D-0574-4BE9-B3BC-FBACD891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814B-F1DB-4C30-AC66-DF79E223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810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2C6DF-142D-4629-BE4C-C5A127169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0613D-4CC0-4855-A868-DA0EF72AB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14120-0307-4140-988B-E89CC9CDC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7582A-D778-4B20-B877-B84847A6D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28D6B-822A-4D9A-9FC6-7E7D80B3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369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C267E-BE65-4A7A-89B1-93688A17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E13ED-FE1D-4644-9B16-8F9407E84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938F-6975-4008-98EB-B470D751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B39C2-54D0-445E-80CF-AF6853FF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FA93-4334-4784-823C-D6D5FC6B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7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C5622-E003-493C-B9F5-4E38A881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D8DA3-F527-4B71-86DC-DBA48AE9B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A17FE-6C86-46A7-8664-520423F7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4DB4A-FEB1-4DA7-97B4-82F5E30EF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2D67-8759-41A6-8436-7659423A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639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E5BE1-5752-4CC1-B24E-1664B895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7CF0-102E-4EDF-ACCB-188040D35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20A4D0-FA55-4BA0-AD57-E71176F34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7D324-4C96-4A37-AD8C-4F3F5D2B1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202B-6D5D-4AE4-8B9A-B2B74E8D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36785-9ABF-4627-9508-3F339BC08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159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B17C-B9B0-4C67-BF7E-E41AD814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5584F-822C-4DE1-858B-08163E437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DCD71-EB56-4A6A-8DDE-52A00404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2A93A-8DC8-42CF-8562-C53FC31EA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BDD36-B5EF-4E63-A6EF-C0F964729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C48FA5-E07A-4161-B7E8-D2AC6799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3003E5-5619-4224-8586-30074F592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C81EA-C773-43E2-810F-05F053FA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644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DF49-7FA8-43AA-92E9-34BEF3FF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670C0E-2F0E-4B3E-BB47-A1E94BD32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94B15-9A02-4805-881B-97E5C97C7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1AF52-75A3-4B15-B215-876CFFC5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497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57E86-A44E-49C2-9A20-9022CA6F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8C45-0235-4D82-BEE1-8600719B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32255-6E29-4F39-9CB9-29DD14FD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081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B36B-F995-4824-ADC9-4BB8656E4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A9BB-C518-407D-9D8C-D7264801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1211C-88BF-4721-BD12-7A36E44C9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83E1F-741C-44B9-B5C3-2DF6D51A0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7D73A-2720-4D9A-AC6C-4F3D075D3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412E7-42CB-49CC-961D-25D4D463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3214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7F64-2D3B-4A33-8AF8-4BB4E594B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62A84-ACF8-461F-92E6-B1A887E4B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6F824-E2B4-4144-BC9E-46378B7F4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B7B4B-416D-45F3-AEE1-FF27E075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EEE68-74F4-4825-9DB8-10F2F92C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6158A-7E9D-46F4-9E13-85D3FA60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85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79066E-9DED-46F6-A6BA-0E451AB2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4D013-68AE-4826-8F03-50FF17BF9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A12D-C7FF-4451-98A9-2B9C6E2C6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11C97-9AE7-4427-8C3E-E34CD8D96B71}" type="datetimeFigureOut">
              <a:rPr lang="en-CA" smtClean="0"/>
              <a:t>2023-01-20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5AC88-08E2-4711-B8ED-723D6CB56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7EC65-3EB7-4DCA-A989-63DDD73FD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7D473-CB04-425F-9323-1CB8451313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2874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72649F-3CB3-4AF8-97C4-FAEDD2F559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Naïve Bayes Classification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D12B99-A1B3-45F9-8373-9D524C55B0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  <a:p>
            <a:r>
              <a:rPr lang="en-CA" dirty="0"/>
              <a:t>Dr. Uzair Ahmad</a:t>
            </a:r>
          </a:p>
        </p:txBody>
      </p:sp>
    </p:spTree>
    <p:extLst>
      <p:ext uri="{BB962C8B-B14F-4D97-AF65-F5344CB8AC3E}">
        <p14:creationId xmlns:p14="http://schemas.microsoft.com/office/powerpoint/2010/main" val="410228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3936-AFEA-44F4-9139-73D97BE6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92B51-AAF5-491F-9AF4-5CFA15E49289}"/>
                  </a:ext>
                </a:extLst>
              </p:cNvPr>
              <p:cNvSpPr txBox="1"/>
              <p:nvPr/>
            </p:nvSpPr>
            <p:spPr>
              <a:xfrm>
                <a:off x="2540493" y="3016251"/>
                <a:ext cx="7817588" cy="14770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d>
                        <m:d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en-CA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CA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CA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892B51-AAF5-491F-9AF4-5CFA15E49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493" y="3016251"/>
                <a:ext cx="7817588" cy="14770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EFBD54D-6DBB-4C89-AD12-37D2B1C2042C}"/>
              </a:ext>
            </a:extLst>
          </p:cNvPr>
          <p:cNvSpPr/>
          <p:nvPr/>
        </p:nvSpPr>
        <p:spPr>
          <a:xfrm>
            <a:off x="838200" y="1690688"/>
            <a:ext cx="462177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/>
              <a:t>Assumptions:</a:t>
            </a:r>
          </a:p>
          <a:p>
            <a:r>
              <a:rPr lang="en-CA" dirty="0"/>
              <a:t>	Bag-of-words</a:t>
            </a:r>
          </a:p>
          <a:p>
            <a:r>
              <a:rPr lang="en-CA" dirty="0"/>
              <a:t>	Independent &amp; Identically distributed</a:t>
            </a:r>
          </a:p>
        </p:txBody>
      </p:sp>
    </p:spTree>
    <p:extLst>
      <p:ext uri="{BB962C8B-B14F-4D97-AF65-F5344CB8AC3E}">
        <p14:creationId xmlns:p14="http://schemas.microsoft.com/office/powerpoint/2010/main" val="268718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0FD02-A293-4760-923D-EDE5476F8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3FA22A-1764-43F2-9D9F-A3BE2814A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81" y="2033392"/>
            <a:ext cx="1119343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8519-D0D5-4E31-B935-7CB6958F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Training Naïve Bayes Classifier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2C026E7-00F0-427E-83A0-A6CC7B191F92}"/>
                  </a:ext>
                </a:extLst>
              </p:cNvPr>
              <p:cNvSpPr/>
              <p:nvPr/>
            </p:nvSpPr>
            <p:spPr>
              <a:xfrm>
                <a:off x="3049037" y="2251955"/>
                <a:ext cx="4962512" cy="1440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2C026E7-00F0-427E-83A0-A6CC7B191F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037" y="2251955"/>
                <a:ext cx="4962512" cy="14407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81AC60-FA3E-4690-9934-E68D56ECFEEF}"/>
                  </a:ext>
                </a:extLst>
              </p:cNvPr>
              <p:cNvSpPr/>
              <p:nvPr/>
            </p:nvSpPr>
            <p:spPr>
              <a:xfrm>
                <a:off x="2720645" y="4254001"/>
                <a:ext cx="6092181" cy="14407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CA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36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381AC60-FA3E-4690-9934-E68D56ECF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645" y="4254001"/>
                <a:ext cx="6092181" cy="14407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503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5C8B-D776-486F-85CE-D2F9DF75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02764-5453-4250-A63A-8878CEB8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91744" cy="19910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AA74D7-2CD9-4101-9201-ED49D802B695}"/>
              </a:ext>
            </a:extLst>
          </p:cNvPr>
          <p:cNvSpPr txBox="1"/>
          <p:nvPr/>
        </p:nvSpPr>
        <p:spPr>
          <a:xfrm>
            <a:off x="9694333" y="6265333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SLP, Chapter 4, </a:t>
            </a:r>
            <a:r>
              <a:rPr lang="en-US" dirty="0" err="1"/>
              <a:t>p7</a:t>
            </a: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04451-D472-4855-842E-0208F36C0BAD}"/>
              </a:ext>
            </a:extLst>
          </p:cNvPr>
          <p:cNvSpPr txBox="1"/>
          <p:nvPr/>
        </p:nvSpPr>
        <p:spPr>
          <a:xfrm>
            <a:off x="838201" y="4107432"/>
            <a:ext cx="936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 -</a:t>
            </a:r>
            <a:r>
              <a:rPr lang="en-US" dirty="0" err="1"/>
              <a:t>ve</a:t>
            </a:r>
            <a:r>
              <a:rPr lang="en-US" dirty="0"/>
              <a:t> = [Just, plain, boring, entirely, </a:t>
            </a:r>
            <a:r>
              <a:rPr lang="en-US" dirty="0">
                <a:solidFill>
                  <a:srgbClr val="FF0000"/>
                </a:solidFill>
              </a:rPr>
              <a:t>predictable</a:t>
            </a:r>
            <a:r>
              <a:rPr lang="en-US" dirty="0"/>
              <a:t>, and, lacks, energy,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, surprises, very, few, laughs]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0ED2EA-A76B-4EAD-A2ED-D927E60A74ED}"/>
              </a:ext>
            </a:extLst>
          </p:cNvPr>
          <p:cNvSpPr txBox="1"/>
          <p:nvPr/>
        </p:nvSpPr>
        <p:spPr>
          <a:xfrm>
            <a:off x="838200" y="4452884"/>
            <a:ext cx="548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 +</a:t>
            </a:r>
            <a:r>
              <a:rPr lang="en-US" dirty="0" err="1"/>
              <a:t>ve</a:t>
            </a:r>
            <a:r>
              <a:rPr lang="en-US" dirty="0"/>
              <a:t> = [very, powerful, the, most, </a:t>
            </a:r>
            <a:r>
              <a:rPr lang="en-US" dirty="0">
                <a:solidFill>
                  <a:srgbClr val="FF0000"/>
                </a:solidFill>
              </a:rPr>
              <a:t>fun</a:t>
            </a:r>
            <a:r>
              <a:rPr lang="en-US" dirty="0"/>
              <a:t>, film, of, summer]</a:t>
            </a:r>
            <a:endParaRPr lang="en-CA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76CB5A-026C-4199-96ED-AA1535D47448}"/>
              </a:ext>
            </a:extLst>
          </p:cNvPr>
          <p:cNvSpPr txBox="1"/>
          <p:nvPr/>
        </p:nvSpPr>
        <p:spPr>
          <a:xfrm>
            <a:off x="834189" y="5029853"/>
            <a:ext cx="4350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  <a:r>
              <a:rPr lang="en-US" dirty="0"/>
              <a:t> = [Just, plain, boring, entirely, predictable, </a:t>
            </a:r>
          </a:p>
          <a:p>
            <a:r>
              <a:rPr lang="en-US" dirty="0"/>
              <a:t>       and, lacks, energy, no, surprises, </a:t>
            </a:r>
          </a:p>
          <a:p>
            <a:r>
              <a:rPr lang="en-US" dirty="0"/>
              <a:t>        very, few, laughs, powerful, the,</a:t>
            </a:r>
          </a:p>
          <a:p>
            <a:r>
              <a:rPr lang="en-US" dirty="0"/>
              <a:t>       most, fun, film, of, summer]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63959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5C8B-D776-486F-85CE-D2F9DF75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202764-5453-4250-A63A-8878CEB8B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791744" cy="19910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4A8FD-7D6C-44AE-BFAA-21A0899FD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944" y="1831173"/>
            <a:ext cx="2572109" cy="70494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4E5D2E-1407-45CE-B108-05F59C46CE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944" y="3076561"/>
            <a:ext cx="5744377" cy="173379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1406EF-5EE9-4CF6-8623-F0DBF54BF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035" y="4852803"/>
            <a:ext cx="4191585" cy="132416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A7606-EF6F-44C0-8C4F-68E81EFEAADC}"/>
              </a:ext>
            </a:extLst>
          </p:cNvPr>
          <p:cNvSpPr txBox="1"/>
          <p:nvPr/>
        </p:nvSpPr>
        <p:spPr>
          <a:xfrm>
            <a:off x="5661965" y="1456823"/>
            <a:ext cx="724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Priors</a:t>
            </a:r>
            <a:endParaRPr lang="en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2C54A-2370-4E5D-9754-A5431BA95787}"/>
              </a:ext>
            </a:extLst>
          </p:cNvPr>
          <p:cNvSpPr txBox="1"/>
          <p:nvPr/>
        </p:nvSpPr>
        <p:spPr>
          <a:xfrm>
            <a:off x="5611165" y="2692961"/>
            <a:ext cx="1140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Likelihood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6A37F-7B28-4894-9458-BAB58DD95598}"/>
              </a:ext>
            </a:extLst>
          </p:cNvPr>
          <p:cNvSpPr txBox="1"/>
          <p:nvPr/>
        </p:nvSpPr>
        <p:spPr>
          <a:xfrm>
            <a:off x="996831" y="4478165"/>
            <a:ext cx="1032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Posterior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A74D7-2CD9-4101-9201-ED49D802B695}"/>
              </a:ext>
            </a:extLst>
          </p:cNvPr>
          <p:cNvSpPr txBox="1"/>
          <p:nvPr/>
        </p:nvSpPr>
        <p:spPr>
          <a:xfrm>
            <a:off x="9694333" y="6265333"/>
            <a:ext cx="1854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SLP, Chapter 4, </a:t>
            </a:r>
            <a:r>
              <a:rPr lang="en-US" dirty="0" err="1"/>
              <a:t>p7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2736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5D38E-9BC9-4DC2-86BB-18D49B46F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Binary Naïve Bayes: 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AA3F9D57-7A67-4ABB-94B0-2336F57CDB40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1784350"/>
            <a:ext cx="9461500" cy="5073650"/>
          </a:xfrm>
        </p:spPr>
      </p:pic>
    </p:spTree>
    <p:extLst>
      <p:ext uri="{BB962C8B-B14F-4D97-AF65-F5344CB8AC3E}">
        <p14:creationId xmlns:p14="http://schemas.microsoft.com/office/powerpoint/2010/main" val="3591249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17AD-417F-4C57-A8C8-7C730973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Bayes: Negation features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0D6BBB13-F49B-40F8-BD96-980BD81A1328}"/>
              </a:ext>
            </a:extLst>
          </p:cNvPr>
          <p:cNvSpPr/>
          <p:nvPr/>
        </p:nvSpPr>
        <p:spPr>
          <a:xfrm>
            <a:off x="3242733" y="2497667"/>
            <a:ext cx="431800" cy="518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60F106-481A-4851-BE33-41B9E0EC2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5410955" cy="4667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8BE1E0-BE7E-4E8D-8E71-A16FAC492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95605"/>
            <a:ext cx="7382905" cy="46679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237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Naïve Bayes</a:t>
            </a:r>
            <a:endParaRPr lang="en-US" dirty="0"/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237" y="1952625"/>
            <a:ext cx="2895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790009" y="5057775"/>
            <a:ext cx="151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Thomas </a:t>
            </a:r>
            <a:r>
              <a:rPr lang="en-US" dirty="0" err="1"/>
              <a:t>Bayes</a:t>
            </a:r>
            <a:endParaRPr lang="en-US" dirty="0"/>
          </a:p>
          <a:p>
            <a:pPr algn="ctr"/>
            <a:r>
              <a:rPr lang="en-US" dirty="0"/>
              <a:t>1702-1761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635765" y="2151530"/>
                <a:ext cx="6202252" cy="66178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CA" sz="28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CA" sz="2800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765" y="2151530"/>
                <a:ext cx="6202252" cy="6617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C135A-EC35-4530-9ED2-2575D01EF3C0}"/>
                  </a:ext>
                </a:extLst>
              </p:cNvPr>
              <p:cNvSpPr txBox="1"/>
              <p:nvPr/>
            </p:nvSpPr>
            <p:spPr>
              <a:xfrm>
                <a:off x="635765" y="3087941"/>
                <a:ext cx="6098240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CA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C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CA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den>
                      </m:f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CA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7C135A-EC35-4530-9ED2-2575D01EF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65" y="3087941"/>
                <a:ext cx="6098240" cy="10049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98D979-33AC-4E67-A840-97347A0B0383}"/>
                  </a:ext>
                </a:extLst>
              </p:cNvPr>
              <p:cNvSpPr txBox="1"/>
              <p:nvPr/>
            </p:nvSpPr>
            <p:spPr>
              <a:xfrm>
                <a:off x="464300" y="4267057"/>
                <a:ext cx="5364255" cy="1004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CA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CA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98D979-33AC-4E67-A840-97347A0B0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00" y="4267057"/>
                <a:ext cx="5364255" cy="1004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7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Naïve Bayes</a:t>
            </a:r>
            <a:endParaRPr lang="en-US" dirty="0"/>
          </a:p>
        </p:txBody>
      </p:sp>
      <p:pic>
        <p:nvPicPr>
          <p:cNvPr id="10956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237" y="1952625"/>
            <a:ext cx="28956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790009" y="5057775"/>
            <a:ext cx="1516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Thomas </a:t>
            </a:r>
            <a:r>
              <a:rPr lang="en-US" dirty="0" err="1"/>
              <a:t>Bayes</a:t>
            </a:r>
            <a:endParaRPr lang="en-US" dirty="0"/>
          </a:p>
          <a:p>
            <a:pPr algn="ctr"/>
            <a:r>
              <a:rPr lang="en-US" dirty="0"/>
              <a:t>1702-1761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6"/>
              <p:cNvSpPr txBox="1"/>
              <p:nvPr/>
            </p:nvSpPr>
            <p:spPr bwMode="auto">
              <a:xfrm>
                <a:off x="595424" y="2285999"/>
                <a:ext cx="6202252" cy="301964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𝐽𝑜𝑖𝑛𝑡</m:t>
                          </m:r>
                          <m:func>
                            <m:funcPr>
                              <m:ctrlPr>
                                <a:rPr lang="en-C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sz="2400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Probability</m:t>
                              </m:r>
                            </m:fName>
                            <m:e>
                              <m:r>
                                <a:rPr lang="en-C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CA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CA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CA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&amp;</m:t>
                                </m:r>
                              </m:e>
                              <m:e>
                                <m:r>
                                  <a:rPr lang="en-CA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  <m:r>
                            <a:rPr lang="en-CA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MarginalProbability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CA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den>
                      </m:f>
                    </m:oMath>
                  </m:oMathPara>
                </a14:m>
                <a:endParaRPr lang="en-CA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en-CA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CA" sz="24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CA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CA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CA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CA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5424" y="2285999"/>
                <a:ext cx="6202252" cy="3019647"/>
              </a:xfrm>
              <a:prstGeom prst="rect">
                <a:avLst/>
              </a:prstGeom>
              <a:blipFill>
                <a:blip r:embed="rId3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Naïve Bayes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447800"/>
          <a:ext cx="76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Key Word </a:t>
                      </a:r>
                    </a:p>
                    <a:p>
                      <a:pPr algn="ctr"/>
                      <a:r>
                        <a:rPr lang="en-US" sz="20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5" name="Group 34"/>
          <p:cNvGrpSpPr/>
          <p:nvPr/>
        </p:nvGrpSpPr>
        <p:grpSpPr>
          <a:xfrm>
            <a:off x="3124200" y="38862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pop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Spam</a:t>
              </a:r>
            </a:p>
          </p:txBody>
        </p:sp>
        <p:cxnSp>
          <p:nvCxnSpPr>
            <p:cNvPr id="13" name="Straight Arrow Connector 12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cxnSp>
          <p:nvCxnSpPr>
            <p:cNvPr id="20" name="Straight Arrow Connector 19"/>
            <p:cNvCxnSpPr>
              <a:stCxn id="6" idx="3"/>
              <a:endCxn id="19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6" idx="3"/>
              <a:endCxn id="17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37</a:t>
              </a:r>
            </a:p>
          </p:txBody>
        </p:sp>
        <p:cxnSp>
          <p:nvCxnSpPr>
            <p:cNvPr id="30" name="Straight Arrow Connector 29"/>
            <p:cNvCxnSpPr>
              <a:stCxn id="8" idx="3"/>
              <a:endCxn id="29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8" idx="3"/>
              <a:endCxn id="27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4F771F-E739-46AB-A9F9-34DE58ADE22C}"/>
              </a:ext>
            </a:extLst>
          </p:cNvPr>
          <p:cNvSpPr txBox="1"/>
          <p:nvPr/>
        </p:nvSpPr>
        <p:spPr>
          <a:xfrm rot="5400000">
            <a:off x="469373" y="2774325"/>
            <a:ext cx="190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Contingency Table</a:t>
            </a:r>
            <a:endParaRPr lang="en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2ECA-5738-4F34-94B6-9B8B87FDDD3C}"/>
              </a:ext>
            </a:extLst>
          </p:cNvPr>
          <p:cNvSpPr txBox="1"/>
          <p:nvPr/>
        </p:nvSpPr>
        <p:spPr>
          <a:xfrm rot="5400000">
            <a:off x="589950" y="5263634"/>
            <a:ext cx="1662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Probability Tree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Naïve Bayes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81335"/>
              </p:ext>
            </p:extLst>
          </p:nvPr>
        </p:nvGraphicFramePr>
        <p:xfrm>
          <a:off x="2286000" y="1447800"/>
          <a:ext cx="76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Key Word </a:t>
                      </a:r>
                    </a:p>
                    <a:p>
                      <a:pPr algn="ctr"/>
                      <a:r>
                        <a:rPr lang="en-US" sz="20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24F771F-E739-46AB-A9F9-34DE58ADE22C}"/>
              </a:ext>
            </a:extLst>
          </p:cNvPr>
          <p:cNvSpPr txBox="1"/>
          <p:nvPr/>
        </p:nvSpPr>
        <p:spPr>
          <a:xfrm rot="5400000">
            <a:off x="469373" y="2774325"/>
            <a:ext cx="190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Contingency Table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24">
                <a:extLst>
                  <a:ext uri="{FF2B5EF4-FFF2-40B4-BE49-F238E27FC236}">
                    <a16:creationId xmlns:a16="http://schemas.microsoft.com/office/drawing/2014/main" id="{4378CA92-F1F3-4931-8F2C-9165F550F113}"/>
                  </a:ext>
                </a:extLst>
              </p:cNvPr>
              <p:cNvSpPr txBox="1"/>
              <p:nvPr/>
            </p:nvSpPr>
            <p:spPr bwMode="auto">
              <a:xfrm>
                <a:off x="1216791" y="4984011"/>
                <a:ext cx="6715098" cy="100477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𝑆𝑝𝑎𝑚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free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35+25</m:t>
                                </m:r>
                              </m:den>
                            </m:f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=0.58</m:t>
                            </m:r>
                          </m:e>
                        </m:mr>
                      </m:m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34" name="Object 24">
                <a:extLst>
                  <a:ext uri="{FF2B5EF4-FFF2-40B4-BE49-F238E27FC236}">
                    <a16:creationId xmlns:a16="http://schemas.microsoft.com/office/drawing/2014/main" id="{4378CA92-F1F3-4931-8F2C-9165F550F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791" y="4984011"/>
                <a:ext cx="6715098" cy="1004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AC35F91-F03B-49CE-86BA-3BB51413D333}"/>
              </a:ext>
            </a:extLst>
          </p:cNvPr>
          <p:cNvSpPr/>
          <p:nvPr/>
        </p:nvSpPr>
        <p:spPr>
          <a:xfrm>
            <a:off x="3553351" y="4552815"/>
            <a:ext cx="5237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P(A|B) = (</a:t>
            </a:r>
            <a:r>
              <a:rPr lang="en-US" sz="1400" dirty="0">
                <a:solidFill>
                  <a:srgbClr val="00B050"/>
                </a:solidFill>
              </a:rPr>
              <a:t>Joint Probability of A&amp;B</a:t>
            </a:r>
            <a:r>
              <a:rPr lang="en-US" sz="1400" dirty="0"/>
              <a:t>) / 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14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A8CFD3-C4AD-4D57-9AE8-69E916BF37BA}"/>
                  </a:ext>
                </a:extLst>
              </p:cNvPr>
              <p:cNvSpPr txBox="1"/>
              <p:nvPr/>
            </p:nvSpPr>
            <p:spPr>
              <a:xfrm>
                <a:off x="1071449" y="5876996"/>
                <a:ext cx="82614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0.58 ∗ 0.60 = 0.35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4A8CFD3-C4AD-4D57-9AE8-69E916BF3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49" y="5876996"/>
                <a:ext cx="8261497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C8D97D0A-5571-4CBE-8B38-04AB6A853F25}"/>
              </a:ext>
            </a:extLst>
          </p:cNvPr>
          <p:cNvSpPr/>
          <p:nvPr/>
        </p:nvSpPr>
        <p:spPr>
          <a:xfrm>
            <a:off x="5943601" y="2328091"/>
            <a:ext cx="938462" cy="533400"/>
          </a:xfrm>
          <a:prstGeom prst="ellipse">
            <a:avLst/>
          </a:prstGeom>
          <a:solidFill>
            <a:schemeClr val="accent6">
              <a:lumMod val="75000"/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356E4E-BAC5-40D1-B08D-A6815F40198A}"/>
              </a:ext>
            </a:extLst>
          </p:cNvPr>
          <p:cNvSpPr/>
          <p:nvPr/>
        </p:nvSpPr>
        <p:spPr>
          <a:xfrm>
            <a:off x="5975686" y="3298644"/>
            <a:ext cx="938462" cy="533400"/>
          </a:xfrm>
          <a:prstGeom prst="ellipse">
            <a:avLst/>
          </a:prstGeom>
          <a:solidFill>
            <a:schemeClr val="accent2"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C489807-DB99-41DA-B4F5-8B430841B897}"/>
              </a:ext>
            </a:extLst>
          </p:cNvPr>
          <p:cNvSpPr/>
          <p:nvPr/>
        </p:nvSpPr>
        <p:spPr>
          <a:xfrm>
            <a:off x="5943601" y="5342684"/>
            <a:ext cx="938462" cy="400111"/>
          </a:xfrm>
          <a:prstGeom prst="ellipse">
            <a:avLst/>
          </a:prstGeom>
          <a:solidFill>
            <a:schemeClr val="accent2"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9104157-6737-4319-819E-8E0E5ED1B494}"/>
              </a:ext>
            </a:extLst>
          </p:cNvPr>
          <p:cNvSpPr/>
          <p:nvPr/>
        </p:nvSpPr>
        <p:spPr>
          <a:xfrm>
            <a:off x="5967665" y="4971978"/>
            <a:ext cx="938462" cy="409981"/>
          </a:xfrm>
          <a:prstGeom prst="ellipse">
            <a:avLst/>
          </a:prstGeom>
          <a:solidFill>
            <a:schemeClr val="accent6">
              <a:lumMod val="75000"/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1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Naïve Bayes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447800"/>
          <a:ext cx="76200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Spam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  <a:p>
                      <a:pPr algn="ctr"/>
                      <a:r>
                        <a:rPr lang="en-US" sz="2000" dirty="0"/>
                        <a:t>Key Word </a:t>
                      </a:r>
                    </a:p>
                    <a:p>
                      <a:pPr algn="ctr"/>
                      <a:r>
                        <a:rPr lang="en-US" sz="2000" dirty="0"/>
                        <a:t>“Free”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Not Exists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624F771F-E739-46AB-A9F9-34DE58ADE22C}"/>
              </a:ext>
            </a:extLst>
          </p:cNvPr>
          <p:cNvSpPr txBox="1"/>
          <p:nvPr/>
        </p:nvSpPr>
        <p:spPr>
          <a:xfrm rot="5400000">
            <a:off x="469373" y="2774325"/>
            <a:ext cx="19039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Contingency Table</a:t>
            </a:r>
            <a:endParaRPr lang="en-CA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8D97D0A-5571-4CBE-8B38-04AB6A853F25}"/>
              </a:ext>
            </a:extLst>
          </p:cNvPr>
          <p:cNvSpPr/>
          <p:nvPr/>
        </p:nvSpPr>
        <p:spPr>
          <a:xfrm>
            <a:off x="5943601" y="2328091"/>
            <a:ext cx="938462" cy="533400"/>
          </a:xfrm>
          <a:prstGeom prst="ellipse">
            <a:avLst/>
          </a:prstGeom>
          <a:solidFill>
            <a:schemeClr val="accent6">
              <a:lumMod val="75000"/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1356E4E-BAC5-40D1-B08D-A6815F40198A}"/>
              </a:ext>
            </a:extLst>
          </p:cNvPr>
          <p:cNvSpPr/>
          <p:nvPr/>
        </p:nvSpPr>
        <p:spPr>
          <a:xfrm>
            <a:off x="8967538" y="2328091"/>
            <a:ext cx="938462" cy="533400"/>
          </a:xfrm>
          <a:prstGeom prst="ellipse">
            <a:avLst/>
          </a:prstGeom>
          <a:solidFill>
            <a:schemeClr val="accent2"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24">
                <a:extLst>
                  <a:ext uri="{FF2B5EF4-FFF2-40B4-BE49-F238E27FC236}">
                    <a16:creationId xmlns:a16="http://schemas.microsoft.com/office/drawing/2014/main" id="{F49FC490-D9D4-423D-95E0-8C16BC510B3C}"/>
                  </a:ext>
                </a:extLst>
              </p:cNvPr>
              <p:cNvSpPr txBox="1"/>
              <p:nvPr/>
            </p:nvSpPr>
            <p:spPr bwMode="auto">
              <a:xfrm>
                <a:off x="1216791" y="5133883"/>
                <a:ext cx="8536809" cy="78123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A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")=</m:t>
                            </m:r>
                            <m:f>
                              <m:fPr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free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")</m:t>
                                </m:r>
                              </m:den>
                            </m:f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35+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92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11" name="Object 24">
                <a:extLst>
                  <a:ext uri="{FF2B5EF4-FFF2-40B4-BE49-F238E27FC236}">
                    <a16:creationId xmlns:a16="http://schemas.microsoft.com/office/drawing/2014/main" id="{F49FC490-D9D4-423D-95E0-8C16BC510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791" y="5133883"/>
                <a:ext cx="8536809" cy="781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EA5DD-DDAA-48AB-B265-32EF7CF81F4E}"/>
                  </a:ext>
                </a:extLst>
              </p:cNvPr>
              <p:cNvSpPr txBox="1"/>
              <p:nvPr/>
            </p:nvSpPr>
            <p:spPr>
              <a:xfrm>
                <a:off x="1034903" y="5988868"/>
                <a:ext cx="82614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 = 0.92 ∗ 0.38 = 0.35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CBEA5DD-DDAA-48AB-B265-32EF7CF8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03" y="5988868"/>
                <a:ext cx="8261497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8CCFF128-10EB-4820-AC1C-CA07F563C40B}"/>
              </a:ext>
            </a:extLst>
          </p:cNvPr>
          <p:cNvSpPr/>
          <p:nvPr/>
        </p:nvSpPr>
        <p:spPr>
          <a:xfrm>
            <a:off x="5534521" y="5511126"/>
            <a:ext cx="938462" cy="400111"/>
          </a:xfrm>
          <a:prstGeom prst="ellipse">
            <a:avLst/>
          </a:prstGeom>
          <a:solidFill>
            <a:schemeClr val="accent2"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6D220B-B2A0-46ED-BB9A-E96B84D89E5F}"/>
              </a:ext>
            </a:extLst>
          </p:cNvPr>
          <p:cNvSpPr/>
          <p:nvPr/>
        </p:nvSpPr>
        <p:spPr>
          <a:xfrm>
            <a:off x="5558585" y="5140420"/>
            <a:ext cx="938462" cy="409981"/>
          </a:xfrm>
          <a:prstGeom prst="ellipse">
            <a:avLst/>
          </a:prstGeom>
          <a:solidFill>
            <a:schemeClr val="accent6">
              <a:lumMod val="75000"/>
              <a:alpha val="31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6B9448-8E5D-45C9-A41F-643336C90209}"/>
                  </a:ext>
                </a:extLst>
              </p:cNvPr>
              <p:cNvSpPr/>
              <p:nvPr/>
            </p:nvSpPr>
            <p:spPr>
              <a:xfrm>
                <a:off x="1315981" y="4096283"/>
                <a:ext cx="9351791" cy="7665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")=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𝐶𝑜𝑛𝑢𝑡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CA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"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𝐶𝑜𝑢𝑛𝑡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𝑠𝑝𝑎𝑚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𝑐𝑜𝑢𝑛𝑡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free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𝑁𝑜𝑡𝑆𝑝𝑎𝑚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𝑜𝑢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CA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36B9448-8E5D-45C9-A41F-643336C902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981" y="4096283"/>
                <a:ext cx="9351791" cy="7665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114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3124200" y="16764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pop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Spam</a:t>
              </a:r>
            </a:p>
          </p:txBody>
        </p:sp>
        <p:cxnSp>
          <p:nvCxnSpPr>
            <p:cNvPr id="10" name="Straight Arrow Connector 9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14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12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37</a:t>
              </a:r>
            </a:p>
          </p:txBody>
        </p:sp>
        <p:cxnSp>
          <p:nvCxnSpPr>
            <p:cNvPr id="21" name="Straight Arrow Connector 20"/>
            <p:cNvCxnSpPr>
              <a:stCxn id="8" idx="3"/>
              <a:endCxn id="20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8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24"/>
              <p:cNvSpPr txBox="1"/>
              <p:nvPr/>
            </p:nvSpPr>
            <p:spPr bwMode="auto">
              <a:xfrm>
                <a:off x="1216791" y="4984011"/>
                <a:ext cx="6715098" cy="100477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e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𝑆𝑝𝑎𝑚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f>
                              <m:fPr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free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35+25</m:t>
                                </m:r>
                              </m:den>
                            </m:f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=0.58</m:t>
                            </m:r>
                          </m:e>
                        </m:mr>
                      </m:m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25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791" y="4984011"/>
                <a:ext cx="6715098" cy="1004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7391400" y="1600200"/>
            <a:ext cx="1828800" cy="1371600"/>
            <a:chOff x="5867400" y="1600200"/>
            <a:chExt cx="1828800" cy="1371600"/>
          </a:xfrm>
        </p:grpSpPr>
        <p:sp>
          <p:nvSpPr>
            <p:cNvPr id="27" name="Oval 26"/>
            <p:cNvSpPr/>
            <p:nvPr/>
          </p:nvSpPr>
          <p:spPr>
            <a:xfrm>
              <a:off x="5943600" y="24384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5867400" y="16002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553351" y="4552815"/>
            <a:ext cx="52376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P(A|B) = (</a:t>
            </a:r>
            <a:r>
              <a:rPr lang="en-US" sz="1400" dirty="0">
                <a:solidFill>
                  <a:srgbClr val="00B050"/>
                </a:solidFill>
              </a:rPr>
              <a:t>Joint Probability of A&amp;B</a:t>
            </a:r>
            <a:r>
              <a:rPr lang="en-US" sz="1400" dirty="0"/>
              <a:t>) / 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1400" dirty="0"/>
              <a:t>)</a:t>
            </a:r>
          </a:p>
        </p:txBody>
      </p:sp>
      <p:sp>
        <p:nvSpPr>
          <p:cNvPr id="31" name="Plaque 30"/>
          <p:cNvSpPr/>
          <p:nvPr/>
        </p:nvSpPr>
        <p:spPr>
          <a:xfrm>
            <a:off x="7696200" y="2209800"/>
            <a:ext cx="914400" cy="9144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54E0E1-3784-49E9-AB12-085D676C9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BF79C-76C5-4362-87BE-D79205F999A8}"/>
                  </a:ext>
                </a:extLst>
              </p:cNvPr>
              <p:cNvSpPr txBox="1"/>
              <p:nvPr/>
            </p:nvSpPr>
            <p:spPr>
              <a:xfrm>
                <a:off x="1071449" y="5876996"/>
                <a:ext cx="82614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= 0.58 ∗ 0.60 = 0.35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C7BF79C-76C5-4362-87BE-D79205F99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449" y="5876996"/>
                <a:ext cx="8261497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24200" y="1676400"/>
            <a:ext cx="5867400" cy="2895600"/>
            <a:chOff x="304800" y="3886200"/>
            <a:chExt cx="5867400" cy="2895600"/>
          </a:xfrm>
        </p:grpSpPr>
        <p:sp>
          <p:nvSpPr>
            <p:cNvPr id="5" name="Oval 4"/>
            <p:cNvSpPr/>
            <p:nvPr/>
          </p:nvSpPr>
          <p:spPr>
            <a:xfrm>
              <a:off x="304800" y="5257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pop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295400" y="4343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60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828800" y="3962400"/>
              <a:ext cx="707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Spam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295400" y="6019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828800" y="56388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Not Spam</a:t>
              </a:r>
            </a:p>
          </p:txBody>
        </p:sp>
        <p:cxnSp>
          <p:nvCxnSpPr>
            <p:cNvPr id="10" name="Straight Arrow Connector 9"/>
            <p:cNvCxnSpPr>
              <a:stCxn id="5" idx="5"/>
              <a:endCxn id="8" idx="1"/>
            </p:cNvCxnSpPr>
            <p:nvPr/>
          </p:nvCxnSpPr>
          <p:spPr>
            <a:xfrm>
              <a:off x="630004" y="5583004"/>
              <a:ext cx="665396" cy="6272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5" idx="7"/>
              <a:endCxn id="6" idx="1"/>
            </p:cNvCxnSpPr>
            <p:nvPr/>
          </p:nvCxnSpPr>
          <p:spPr>
            <a:xfrm flipV="1">
              <a:off x="630004" y="4533900"/>
              <a:ext cx="665396" cy="779696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ounded Rectangle 11"/>
            <p:cNvSpPr/>
            <p:nvPr/>
          </p:nvSpPr>
          <p:spPr>
            <a:xfrm>
              <a:off x="4419600" y="47244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592566" y="44958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419600" y="38862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25</a:t>
              </a:r>
            </a:p>
          </p:txBody>
        </p:sp>
        <p:cxnSp>
          <p:nvCxnSpPr>
            <p:cNvPr id="15" name="Straight Arrow Connector 14"/>
            <p:cNvCxnSpPr>
              <a:stCxn id="6" idx="3"/>
              <a:endCxn id="14" idx="1"/>
            </p:cNvCxnSpPr>
            <p:nvPr/>
          </p:nvCxnSpPr>
          <p:spPr>
            <a:xfrm flipV="1">
              <a:off x="3048000" y="40767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6" idx="3"/>
              <a:endCxn id="12" idx="1"/>
            </p:cNvCxnSpPr>
            <p:nvPr/>
          </p:nvCxnSpPr>
          <p:spPr>
            <a:xfrm>
              <a:off x="3048000" y="45339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352800" y="38978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4419600" y="64008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592566" y="6172200"/>
              <a:ext cx="752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“free”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419600" y="5562600"/>
              <a:ext cx="1752600" cy="381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37</a:t>
              </a:r>
            </a:p>
          </p:txBody>
        </p:sp>
        <p:cxnSp>
          <p:nvCxnSpPr>
            <p:cNvPr id="21" name="Straight Arrow Connector 20"/>
            <p:cNvCxnSpPr>
              <a:stCxn id="8" idx="3"/>
              <a:endCxn id="20" idx="1"/>
            </p:cNvCxnSpPr>
            <p:nvPr/>
          </p:nvCxnSpPr>
          <p:spPr>
            <a:xfrm flipV="1">
              <a:off x="3048000" y="5753100"/>
              <a:ext cx="1371600" cy="4572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3"/>
              <a:endCxn id="18" idx="1"/>
            </p:cNvCxnSpPr>
            <p:nvPr/>
          </p:nvCxnSpPr>
          <p:spPr>
            <a:xfrm>
              <a:off x="3048000" y="6210300"/>
              <a:ext cx="1371600" cy="381000"/>
            </a:xfrm>
            <a:prstGeom prst="straightConnector1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352800" y="5574268"/>
              <a:ext cx="1076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 “free”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200900" y="2438400"/>
            <a:ext cx="1828800" cy="2209800"/>
            <a:chOff x="5943600" y="2438400"/>
            <a:chExt cx="1828800" cy="2209800"/>
          </a:xfrm>
        </p:grpSpPr>
        <p:sp>
          <p:nvSpPr>
            <p:cNvPr id="27" name="Oval 26"/>
            <p:cNvSpPr/>
            <p:nvPr/>
          </p:nvSpPr>
          <p:spPr>
            <a:xfrm>
              <a:off x="5943600" y="24384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019800" y="4114800"/>
              <a:ext cx="1752600" cy="533400"/>
            </a:xfrm>
            <a:prstGeom prst="ellipse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/>
          <p:cNvSpPr/>
          <p:nvPr/>
        </p:nvSpPr>
        <p:spPr>
          <a:xfrm>
            <a:off x="3690461" y="4598432"/>
            <a:ext cx="544300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400" dirty="0"/>
              <a:t>P(A|B) = (</a:t>
            </a:r>
            <a:r>
              <a:rPr lang="en-US" sz="1400" dirty="0">
                <a:solidFill>
                  <a:srgbClr val="00B050"/>
                </a:solidFill>
              </a:rPr>
              <a:t>Joint Probability of A&amp;B</a:t>
            </a:r>
            <a:r>
              <a:rPr lang="en-US" sz="1400" dirty="0"/>
              <a:t>) / (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Marginal Probability of B</a:t>
            </a:r>
            <a:r>
              <a:rPr lang="en-US" sz="1400" dirty="0"/>
              <a:t>)</a:t>
            </a:r>
            <a:endParaRPr lang="en-US" sz="1200" dirty="0"/>
          </a:p>
        </p:txBody>
      </p:sp>
      <p:sp>
        <p:nvSpPr>
          <p:cNvPr id="31" name="Plaque 30"/>
          <p:cNvSpPr/>
          <p:nvPr/>
        </p:nvSpPr>
        <p:spPr>
          <a:xfrm>
            <a:off x="7733859" y="2324100"/>
            <a:ext cx="771303" cy="800100"/>
          </a:xfrm>
          <a:prstGeom prst="plaque">
            <a:avLst/>
          </a:prstGeom>
          <a:solidFill>
            <a:srgbClr val="00B050">
              <a:alpha val="52000"/>
            </a:srgbClr>
          </a:solidFill>
          <a:ln>
            <a:solidFill>
              <a:srgbClr val="00B050">
                <a:alpha val="29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34">
            <a:extLst>
              <a:ext uri="{FF2B5EF4-FFF2-40B4-BE49-F238E27FC236}">
                <a16:creationId xmlns:a16="http://schemas.microsoft.com/office/drawing/2014/main" id="{97FEB8D1-B9E3-439B-9082-AAA6F92AF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24">
                <a:extLst>
                  <a:ext uri="{FF2B5EF4-FFF2-40B4-BE49-F238E27FC236}">
                    <a16:creationId xmlns:a16="http://schemas.microsoft.com/office/drawing/2014/main" id="{05F19AFF-575B-4883-8CAF-ADA277F657E6}"/>
                  </a:ext>
                </a:extLst>
              </p:cNvPr>
              <p:cNvSpPr txBox="1"/>
              <p:nvPr/>
            </p:nvSpPr>
            <p:spPr bwMode="auto">
              <a:xfrm>
                <a:off x="1216791" y="5133883"/>
                <a:ext cx="8536809" cy="78123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CA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CA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𝑓𝑟𝑒𝑒</m:t>
                            </m:r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")=</m:t>
                            </m:r>
                            <m:f>
                              <m:fPr>
                                <m:ctrlP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free</m:t>
                                </m:r>
                                <m:r>
                                  <m:rPr>
                                    <m:nor/>
                                  </m:rPr>
                                  <a:rPr lang="en-CA" sz="20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𝑆𝑝𝑎𝑚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CA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("</m:t>
                                </m:r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𝑓𝑟𝑒𝑒</m:t>
                                </m:r>
                                <m:r>
                                  <a:rPr lang="en-CA" sz="20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")</m:t>
                                </m:r>
                              </m:den>
                            </m:f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</m:t>
                                </m:r>
                              </m:num>
                              <m:den>
                                <m:r>
                                  <a:rPr lang="en-CA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35+</m:t>
                                </m:r>
                                <m:r>
                                  <a:rPr lang="en-US" sz="20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CA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=0.</m:t>
                            </m:r>
                            <m:r>
                              <a:rPr lang="en-CA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92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7" name="Object 24">
                <a:extLst>
                  <a:ext uri="{FF2B5EF4-FFF2-40B4-BE49-F238E27FC236}">
                    <a16:creationId xmlns:a16="http://schemas.microsoft.com/office/drawing/2014/main" id="{05F19AFF-575B-4883-8CAF-ADA277F65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6791" y="5133883"/>
                <a:ext cx="8536809" cy="781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D56631-2B0A-4548-ADA8-4C2DF6860659}"/>
                  </a:ext>
                </a:extLst>
              </p:cNvPr>
              <p:cNvSpPr txBox="1"/>
              <p:nvPr/>
            </p:nvSpPr>
            <p:spPr>
              <a:xfrm>
                <a:off x="1034903" y="5988868"/>
                <a:ext cx="826149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 = 0.92 ∗ 0.38 = 0.35</m:t>
                      </m:r>
                    </m:oMath>
                  </m:oMathPara>
                </a14:m>
                <a:endParaRPr lang="en-CA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1D56631-2B0A-4548-ADA8-4C2DF6860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03" y="5988868"/>
                <a:ext cx="8261497" cy="400110"/>
              </a:xfrm>
              <a:prstGeom prst="rect">
                <a:avLst/>
              </a:prstGeom>
              <a:blipFill>
                <a:blip r:embed="rId3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A4C7-EC98-4DBD-9E00-4DA7F76B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Naïve Bayes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8C483-00E9-48C5-9002-6BE006F3E205}"/>
                  </a:ext>
                </a:extLst>
              </p:cNvPr>
              <p:cNvSpPr txBox="1"/>
              <p:nvPr/>
            </p:nvSpPr>
            <p:spPr>
              <a:xfrm>
                <a:off x="646146" y="1898457"/>
                <a:ext cx="62650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68C483-00E9-48C5-9002-6BE006F3E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6" y="1898457"/>
                <a:ext cx="6265015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61310-9330-4FF8-A0D5-010E88742651}"/>
                  </a:ext>
                </a:extLst>
              </p:cNvPr>
              <p:cNvSpPr txBox="1"/>
              <p:nvPr/>
            </p:nvSpPr>
            <p:spPr>
              <a:xfrm>
                <a:off x="678046" y="2574900"/>
                <a:ext cx="626501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B361310-9330-4FF8-A0D5-010E8874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6" y="2574900"/>
                <a:ext cx="6265015" cy="461665"/>
              </a:xfrm>
              <a:prstGeom prst="rect">
                <a:avLst/>
              </a:prstGeom>
              <a:blipFill>
                <a:blip r:embed="rId4"/>
                <a:stretch>
                  <a:fillRect r="-584"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4ECD25-0575-4B5D-85EE-6ABE91B736A8}"/>
                  </a:ext>
                </a:extLst>
              </p:cNvPr>
              <p:cNvSpPr txBox="1"/>
              <p:nvPr/>
            </p:nvSpPr>
            <p:spPr>
              <a:xfrm>
                <a:off x="646146" y="3244334"/>
                <a:ext cx="790243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𝑓𝑟𝑒𝑒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") = 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("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4ECD25-0575-4B5D-85EE-6ABE91B73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6" y="3244334"/>
                <a:ext cx="7902431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73E49F-630F-44C7-9231-C9CACEEFA8CE}"/>
                  </a:ext>
                </a:extLst>
              </p:cNvPr>
              <p:cNvSpPr txBox="1"/>
              <p:nvPr/>
            </p:nvSpPr>
            <p:spPr>
              <a:xfrm>
                <a:off x="646146" y="4040627"/>
                <a:ext cx="6464594" cy="861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𝑆𝑝𝑎𝑚</m:t>
                      </m:r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| "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free</m:t>
                      </m:r>
                      <m:r>
                        <m:rPr>
                          <m:nor/>
                        </m:rPr>
                        <a:rPr lang="en-CA" sz="24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"</m:t>
                      </m:r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CA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m:rPr>
                              <m:nor/>
                            </m:rP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free</m:t>
                          </m:r>
                          <m:r>
                            <m:rPr>
                              <m:nor/>
                            </m:rPr>
                            <a:rPr lang="en-CA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" </m:t>
                          </m:r>
                          <m:r>
                            <a:rPr lang="en-CA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 </m:t>
                          </m:r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𝑆𝑝𝑎𝑚</m:t>
                          </m:r>
                          <m:r>
                            <a:rPr lang="en-CA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CA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CA" sz="24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("</m:t>
                          </m:r>
                          <m:r>
                            <a:rPr lang="en-CA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𝑓𝑟𝑒𝑒</m:t>
                          </m:r>
                          <m:r>
                            <a:rPr lang="en-CA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")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73E49F-630F-44C7-9231-C9CACEEFA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46" y="4040627"/>
                <a:ext cx="6464594" cy="861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836554-0838-4137-BA4E-5C3970EC2537}"/>
                  </a:ext>
                </a:extLst>
              </p:cNvPr>
              <p:cNvSpPr txBox="1"/>
              <p:nvPr/>
            </p:nvSpPr>
            <p:spPr>
              <a:xfrm>
                <a:off x="678046" y="5236581"/>
                <a:ext cx="4244828" cy="827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CA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CA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𝐿𝑖𝑘𝑒𝑙𝑖h𝑜𝑜𝑑</m:t>
                          </m:r>
                          <m:r>
                            <a:rPr lang="en-CA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CA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𝑃𝑟𝑖𝑜𝑟</m:t>
                          </m:r>
                        </m:num>
                        <m:den>
                          <m:r>
                            <a:rPr lang="en-CA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CA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CA" sz="24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𝑒𝑣𝑖𝑑𝑒𝑛𝑐𝑒</m:t>
                          </m:r>
                        </m:den>
                      </m:f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9836554-0838-4137-BA4E-5C3970EC2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46" y="5236581"/>
                <a:ext cx="4244828" cy="8274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891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5251</TotalTime>
  <Words>1234</Words>
  <Application>Microsoft Office PowerPoint</Application>
  <PresentationFormat>Widescreen</PresentationFormat>
  <Paragraphs>223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CMMI10</vt:lpstr>
      <vt:lpstr>CMMIB10</vt:lpstr>
      <vt:lpstr>CMMIB9</vt:lpstr>
      <vt:lpstr>CMR10</vt:lpstr>
      <vt:lpstr>URWPalladioL-Bold</vt:lpstr>
      <vt:lpstr>URWPalladioL-Roma</vt:lpstr>
      <vt:lpstr>Office Theme</vt:lpstr>
      <vt:lpstr>Naïve Bayes Classification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Naïve Bayes</vt:lpstr>
      <vt:lpstr>Training Naïve Bayes Classifier</vt:lpstr>
      <vt:lpstr>Example</vt:lpstr>
      <vt:lpstr>Example</vt:lpstr>
      <vt:lpstr>Binary Naïve Bayes: </vt:lpstr>
      <vt:lpstr>Naïve Bayes: Negation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Text Classification</dc:title>
  <dc:creator>Ahmad, Uzair</dc:creator>
  <cp:lastModifiedBy>Uzair Ahmad</cp:lastModifiedBy>
  <cp:revision>127</cp:revision>
  <dcterms:created xsi:type="dcterms:W3CDTF">2021-09-06T01:42:05Z</dcterms:created>
  <dcterms:modified xsi:type="dcterms:W3CDTF">2023-01-20T17:15:10Z</dcterms:modified>
</cp:coreProperties>
</file>