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Lobster"/>
      <p:regular r:id="rId9"/>
    </p:embeddedFont>
    <p:embeddedFont>
      <p:font typeface="Pacifico"/>
      <p:regular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Pacifico-regular.fntdata"/><Relationship Id="rId9" Type="http://schemas.openxmlformats.org/officeDocument/2006/relationships/font" Target="fonts/Lobst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75bda52b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75bda52b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75bda52b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75bda52b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britannica.com/science/half-life-radioactivity" TargetMode="External"/><Relationship Id="rId4" Type="http://schemas.openxmlformats.org/officeDocument/2006/relationships/hyperlink" Target="https://www.britannica.com/science/chemical-kinetics/Some-kinetic-principles#ref275834" TargetMode="External"/><Relationship Id="rId5" Type="http://schemas.openxmlformats.org/officeDocument/2006/relationships/hyperlink" Target="https://www.britannica.com/dictionary/straightforward" TargetMode="External"/><Relationship Id="rId6" Type="http://schemas.openxmlformats.org/officeDocument/2006/relationships/hyperlink" Target="https://www.britannica.com/science/uraniu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752600" y="0"/>
            <a:ext cx="7391400" cy="1308600"/>
          </a:xfrm>
          <a:prstGeom prst="rect">
            <a:avLst/>
          </a:prstGeom>
          <a:solidFill>
            <a:srgbClr val="FF0000"/>
          </a:solid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a:latin typeface="Lobster"/>
                <a:ea typeface="Lobster"/>
                <a:cs typeface="Lobster"/>
                <a:sym typeface="Lobster"/>
              </a:rPr>
              <a:t>CHEMISTRY   </a:t>
            </a:r>
            <a:endParaRPr>
              <a:latin typeface="Lobster"/>
              <a:ea typeface="Lobster"/>
              <a:cs typeface="Lobster"/>
              <a:sym typeface="Lobster"/>
            </a:endParaRPr>
          </a:p>
        </p:txBody>
      </p:sp>
      <p:sp>
        <p:nvSpPr>
          <p:cNvPr id="55" name="Google Shape;55;p13"/>
          <p:cNvSpPr txBox="1"/>
          <p:nvPr>
            <p:ph idx="1" type="subTitle"/>
          </p:nvPr>
        </p:nvSpPr>
        <p:spPr>
          <a:xfrm>
            <a:off x="2514600" y="1497600"/>
            <a:ext cx="5400900" cy="2922000"/>
          </a:xfrm>
          <a:prstGeom prst="rect">
            <a:avLst/>
          </a:prstGeom>
          <a:solidFill>
            <a:schemeClr val="dk1"/>
          </a:solidFill>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3438525" y="1573900"/>
            <a:ext cx="3886198" cy="2845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57150"/>
            <a:ext cx="8520600" cy="951000"/>
          </a:xfrm>
          <a:prstGeom prst="rect">
            <a:avLst/>
          </a:prstGeom>
          <a:solidFill>
            <a:srgbClr val="FFFF00"/>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t>                    </a:t>
            </a:r>
            <a:r>
              <a:rPr b="1" lang="en" sz="3300"/>
              <a:t>  </a:t>
            </a:r>
            <a:r>
              <a:rPr b="1" lang="en" sz="3300"/>
              <a:t>FAVOURITE TOPICS</a:t>
            </a:r>
            <a:endParaRPr b="1" sz="3300"/>
          </a:p>
        </p:txBody>
      </p:sp>
      <p:sp>
        <p:nvSpPr>
          <p:cNvPr id="62" name="Google Shape;62;p14"/>
          <p:cNvSpPr txBox="1"/>
          <p:nvPr>
            <p:ph idx="1" type="body"/>
          </p:nvPr>
        </p:nvSpPr>
        <p:spPr>
          <a:xfrm>
            <a:off x="254550" y="1314400"/>
            <a:ext cx="8520600" cy="3416400"/>
          </a:xfrm>
          <a:prstGeom prst="rect">
            <a:avLst/>
          </a:prstGeom>
          <a:solidFill>
            <a:srgbClr val="00FF00"/>
          </a:solidFill>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444444"/>
                </a:solidFill>
                <a:highlight>
                  <a:srgbClr val="FFFFFF"/>
                </a:highlight>
                <a:latin typeface="Pacifico"/>
                <a:ea typeface="Pacifico"/>
                <a:cs typeface="Pacifico"/>
                <a:sym typeface="Pacifico"/>
              </a:rPr>
              <a:t>Electrochemistry</a:t>
            </a:r>
            <a:r>
              <a:rPr lang="en">
                <a:solidFill>
                  <a:srgbClr val="444444"/>
                </a:solidFill>
                <a:highlight>
                  <a:srgbClr val="FFFFFF"/>
                </a:highlight>
                <a:latin typeface="Pacifico"/>
                <a:ea typeface="Pacifico"/>
                <a:cs typeface="Pacifico"/>
                <a:sym typeface="Pacifico"/>
              </a:rPr>
              <a:t> is the subdiscipline of Chemistry that deals with the study of the relationship between electrical energy and chemical changes. Chemical reactions that involve the input or generation of electric currents are called electrochemical reactions. Such reactions are broadly classified into two categories:   </a:t>
            </a:r>
            <a:endParaRPr>
              <a:solidFill>
                <a:srgbClr val="444444"/>
              </a:solidFill>
              <a:highlight>
                <a:srgbClr val="FFFFFF"/>
              </a:highlight>
              <a:latin typeface="Pacifico"/>
              <a:ea typeface="Pacifico"/>
              <a:cs typeface="Pacifico"/>
              <a:sym typeface="Pacifico"/>
            </a:endParaRPr>
          </a:p>
          <a:p>
            <a:pPr indent="0" lvl="0" marL="0" rtl="0" algn="l">
              <a:spcBef>
                <a:spcPts val="1200"/>
              </a:spcBef>
              <a:spcAft>
                <a:spcPts val="1200"/>
              </a:spcAft>
              <a:buNone/>
            </a:pPr>
            <a:r>
              <a:t/>
            </a:r>
            <a:endParaRPr b="1">
              <a:solidFill>
                <a:srgbClr val="444444"/>
              </a:solidFill>
              <a:highlight>
                <a:srgbClr val="FFFFFF"/>
              </a:highlight>
            </a:endParaRPr>
          </a:p>
        </p:txBody>
      </p:sp>
      <p:pic>
        <p:nvPicPr>
          <p:cNvPr id="63" name="Google Shape;63;p14"/>
          <p:cNvPicPr preferRelativeResize="0"/>
          <p:nvPr/>
        </p:nvPicPr>
        <p:blipFill>
          <a:blip r:embed="rId3">
            <a:alphaModFix/>
          </a:blip>
          <a:stretch>
            <a:fillRect/>
          </a:stretch>
        </p:blipFill>
        <p:spPr>
          <a:xfrm>
            <a:off x="3238500" y="2762250"/>
            <a:ext cx="3171825" cy="1885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00025"/>
            <a:ext cx="8520600" cy="817800"/>
          </a:xfrm>
          <a:prstGeom prst="rect">
            <a:avLst/>
          </a:prstGeom>
          <a:solidFill>
            <a:schemeClr val="accent6"/>
          </a:solidFill>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acifico"/>
                <a:ea typeface="Pacifico"/>
                <a:cs typeface="Pacifico"/>
                <a:sym typeface="Pacifico"/>
              </a:rPr>
              <a:t>                   </a:t>
            </a:r>
            <a:r>
              <a:rPr lang="en"/>
              <a:t>CHEMICAL REACTIONS</a:t>
            </a:r>
            <a:endParaRPr/>
          </a:p>
        </p:txBody>
      </p:sp>
      <p:sp>
        <p:nvSpPr>
          <p:cNvPr id="69" name="Google Shape;69;p15"/>
          <p:cNvSpPr txBox="1"/>
          <p:nvPr>
            <p:ph idx="1" type="body"/>
          </p:nvPr>
        </p:nvSpPr>
        <p:spPr>
          <a:xfrm>
            <a:off x="311700" y="1152475"/>
            <a:ext cx="8520600" cy="3416400"/>
          </a:xfrm>
          <a:prstGeom prst="rect">
            <a:avLst/>
          </a:prstGeom>
          <a:solidFill>
            <a:srgbClr val="00FF00"/>
          </a:solidFill>
        </p:spPr>
        <p:txBody>
          <a:bodyPr anchorCtr="0" anchor="t" bIns="91425" lIns="91425" spcFirstLastPara="1" rIns="91425" wrap="square" tIns="91425">
            <a:noAutofit/>
          </a:bodyPr>
          <a:lstStyle/>
          <a:p>
            <a:pPr indent="0" lvl="0" marL="0" rtl="0" algn="l">
              <a:spcBef>
                <a:spcPts val="0"/>
              </a:spcBef>
              <a:spcAft>
                <a:spcPts val="1200"/>
              </a:spcAft>
              <a:buNone/>
            </a:pPr>
            <a:r>
              <a:rPr lang="en" sz="2100">
                <a:solidFill>
                  <a:srgbClr val="1A1A1A"/>
                </a:solidFill>
                <a:highlight>
                  <a:srgbClr val="FFFFFF"/>
                </a:highlight>
                <a:latin typeface="Pacifico"/>
                <a:ea typeface="Pacifico"/>
                <a:cs typeface="Pacifico"/>
                <a:sym typeface="Pacifico"/>
              </a:rPr>
              <a:t>A useful rate measure is the </a:t>
            </a:r>
            <a:r>
              <a:rPr lang="en" sz="2100" u="sng">
                <a:solidFill>
                  <a:schemeClr val="hlink"/>
                </a:solidFill>
                <a:highlight>
                  <a:srgbClr val="FFFFFF"/>
                </a:highlight>
                <a:latin typeface="Pacifico"/>
                <a:ea typeface="Pacifico"/>
                <a:cs typeface="Pacifico"/>
                <a:sym typeface="Pacifico"/>
                <a:hlinkClick r:id="rId3"/>
              </a:rPr>
              <a:t>half-life</a:t>
            </a:r>
            <a:r>
              <a:rPr lang="en" sz="2100">
                <a:solidFill>
                  <a:srgbClr val="1A1A1A"/>
                </a:solidFill>
                <a:highlight>
                  <a:srgbClr val="FFFFFF"/>
                </a:highlight>
                <a:latin typeface="Pacifico"/>
                <a:ea typeface="Pacifico"/>
                <a:cs typeface="Pacifico"/>
                <a:sym typeface="Pacifico"/>
              </a:rPr>
              <a:t> of a reactant, which is defined as the time that it takes for half of the initial amount to undergo reaction. For a special type of kinetic behaviour (first-order kinetics; </a:t>
            </a:r>
            <a:r>
              <a:rPr i="1" lang="en" sz="2100">
                <a:solidFill>
                  <a:srgbClr val="1A1A1A"/>
                </a:solidFill>
                <a:highlight>
                  <a:srgbClr val="FFFFFF"/>
                </a:highlight>
                <a:latin typeface="Pacifico"/>
                <a:ea typeface="Pacifico"/>
                <a:cs typeface="Pacifico"/>
                <a:sym typeface="Pacifico"/>
              </a:rPr>
              <a:t>see below</a:t>
            </a:r>
            <a:r>
              <a:rPr lang="en" sz="2100">
                <a:solidFill>
                  <a:srgbClr val="1A1A1A"/>
                </a:solidFill>
                <a:highlight>
                  <a:srgbClr val="FFFFFF"/>
                </a:highlight>
                <a:latin typeface="Pacifico"/>
                <a:ea typeface="Pacifico"/>
                <a:cs typeface="Pacifico"/>
                <a:sym typeface="Pacifico"/>
              </a:rPr>
              <a:t> </a:t>
            </a:r>
            <a:r>
              <a:rPr lang="en" sz="2100" u="sng">
                <a:solidFill>
                  <a:schemeClr val="hlink"/>
                </a:solidFill>
                <a:highlight>
                  <a:srgbClr val="FFFFFF"/>
                </a:highlight>
                <a:latin typeface="Pacifico"/>
                <a:ea typeface="Pacifico"/>
                <a:cs typeface="Pacifico"/>
                <a:sym typeface="Pacifico"/>
                <a:hlinkClick r:id="rId4"/>
              </a:rPr>
              <a:t>Some kinetic principles</a:t>
            </a:r>
            <a:r>
              <a:rPr lang="en" sz="2100">
                <a:solidFill>
                  <a:srgbClr val="1A1A1A"/>
                </a:solidFill>
                <a:highlight>
                  <a:srgbClr val="FFFFFF"/>
                </a:highlight>
                <a:latin typeface="Pacifico"/>
                <a:ea typeface="Pacifico"/>
                <a:cs typeface="Pacifico"/>
                <a:sym typeface="Pacifico"/>
              </a:rPr>
              <a:t>), the half-life is independent of the initial amount. A common and </a:t>
            </a:r>
            <a:r>
              <a:rPr lang="en" sz="2100" u="sng">
                <a:solidFill>
                  <a:schemeClr val="hlink"/>
                </a:solidFill>
                <a:highlight>
                  <a:srgbClr val="FFFFFF"/>
                </a:highlight>
                <a:latin typeface="Pacifico"/>
                <a:ea typeface="Pacifico"/>
                <a:cs typeface="Pacifico"/>
                <a:sym typeface="Pacifico"/>
                <a:hlinkClick r:id="rId5"/>
              </a:rPr>
              <a:t>straightforward</a:t>
            </a:r>
            <a:r>
              <a:rPr lang="en" sz="2100">
                <a:solidFill>
                  <a:srgbClr val="1A1A1A"/>
                </a:solidFill>
                <a:highlight>
                  <a:srgbClr val="FFFFFF"/>
                </a:highlight>
                <a:latin typeface="Pacifico"/>
                <a:ea typeface="Pacifico"/>
                <a:cs typeface="Pacifico"/>
                <a:sym typeface="Pacifico"/>
              </a:rPr>
              <a:t> example of a half-life independent of the initial amount is radioactive substances. </a:t>
            </a:r>
            <a:r>
              <a:rPr lang="en" sz="2100" u="sng">
                <a:solidFill>
                  <a:schemeClr val="hlink"/>
                </a:solidFill>
                <a:highlight>
                  <a:srgbClr val="FFFFFF"/>
                </a:highlight>
                <a:latin typeface="Pacifico"/>
                <a:ea typeface="Pacifico"/>
                <a:cs typeface="Pacifico"/>
                <a:sym typeface="Pacifico"/>
                <a:hlinkClick r:id="rId6"/>
              </a:rPr>
              <a:t>Uranium</a:t>
            </a:r>
            <a:r>
              <a:rPr lang="en" sz="2100">
                <a:solidFill>
                  <a:srgbClr val="1A1A1A"/>
                </a:solidFill>
                <a:highlight>
                  <a:srgbClr val="FFFFFF"/>
                </a:highlight>
                <a:latin typeface="Pacifico"/>
                <a:ea typeface="Pacifico"/>
                <a:cs typeface="Pacifico"/>
                <a:sym typeface="Pacifico"/>
              </a:rPr>
              <a:t>-238, for example, decays with a half-life of 4.5 billion years; of an initial amount of uranium, half of that amount will have decayed in that period of time. The same behaviour is found in many chemical reactions.</a:t>
            </a:r>
            <a:endParaRPr sz="2100">
              <a:latin typeface="Pacifico"/>
              <a:ea typeface="Pacifico"/>
              <a:cs typeface="Pacifico"/>
              <a:sym typeface="Pacific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