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92" r:id="rId5"/>
    <p:sldId id="284" r:id="rId6"/>
    <p:sldId id="280" r:id="rId7"/>
    <p:sldId id="263" r:id="rId8"/>
    <p:sldId id="293" r:id="rId9"/>
    <p:sldId id="295" r:id="rId10"/>
    <p:sldId id="267" r:id="rId11"/>
    <p:sldId id="296" r:id="rId12"/>
    <p:sldId id="297" r:id="rId13"/>
    <p:sldId id="278" r:id="rId14"/>
    <p:sldId id="298" r:id="rId15"/>
    <p:sldId id="299" r:id="rId16"/>
    <p:sldId id="291" r:id="rId17"/>
    <p:sldId id="294" r:id="rId18"/>
    <p:sldId id="290" r:id="rId19"/>
  </p:sldIdLst>
  <p:sldSz cx="9144000" cy="5143500" type="screen16x9"/>
  <p:notesSz cx="6858000" cy="9144000"/>
  <p:embeddedFontLst>
    <p:embeddedFont>
      <p:font typeface="Algerian" panose="04020705040A02060702" pitchFamily="82" charset="0"/>
      <p:regular r:id="rId21"/>
    </p:embeddedFont>
    <p:embeddedFont>
      <p:font typeface="Barlow"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BF47D8-6B6A-44CC-ADA4-1F60FE716886}">
  <a:tblStyle styleId="{78BF47D8-6B6A-44CC-ADA4-1F60FE71688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59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59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25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83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a:solidFill>
            <a:schemeClr val="accent1"/>
          </a:solidFill>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jetbrains.com/pycharm/"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effectLst>
                  <a:outerShdw blurRad="38100" dist="38100" dir="2700000" algn="tl">
                    <a:srgbClr val="000000">
                      <a:alpha val="43137"/>
                    </a:srgbClr>
                  </a:outerShdw>
                </a:effectLst>
                <a:latin typeface="+mj-lt"/>
              </a:rPr>
              <a:t>CAR RACE GAME</a:t>
            </a:r>
            <a:br>
              <a:rPr lang="en-IN" dirty="0">
                <a:effectLst>
                  <a:outerShdw blurRad="38100" dist="38100" dir="2700000" algn="tl">
                    <a:srgbClr val="000000">
                      <a:alpha val="43137"/>
                    </a:srgbClr>
                  </a:outerShdw>
                </a:effectLst>
                <a:latin typeface="+mj-lt"/>
              </a:rPr>
            </a:br>
            <a:r>
              <a:rPr lang="en-IN" dirty="0">
                <a:effectLst>
                  <a:outerShdw blurRad="38100" dist="38100" dir="2700000" algn="tl">
                    <a:srgbClr val="000000">
                      <a:alpha val="43137"/>
                    </a:srgbClr>
                  </a:outerShdw>
                </a:effectLst>
                <a:latin typeface="+mj-lt"/>
              </a:rPr>
              <a:t>USING</a:t>
            </a:r>
            <a:br>
              <a:rPr lang="en-IN" dirty="0">
                <a:effectLst>
                  <a:outerShdw blurRad="38100" dist="38100" dir="2700000" algn="tl">
                    <a:srgbClr val="000000">
                      <a:alpha val="43137"/>
                    </a:srgbClr>
                  </a:outerShdw>
                </a:effectLst>
                <a:latin typeface="+mj-lt"/>
              </a:rPr>
            </a:br>
            <a:r>
              <a:rPr lang="en-IN" dirty="0">
                <a:effectLst>
                  <a:outerShdw blurRad="38100" dist="38100" dir="2700000" algn="tl">
                    <a:srgbClr val="000000">
                      <a:alpha val="43137"/>
                    </a:srgbClr>
                  </a:outerShdw>
                </a:effectLst>
                <a:latin typeface="+mj-lt"/>
              </a:rPr>
              <a:t>PYTHON</a:t>
            </a:r>
            <a:br>
              <a:rPr lang="en-IN" sz="4000" dirty="0">
                <a:effectLst>
                  <a:outerShdw blurRad="38100" dist="38100" dir="2700000" algn="tl">
                    <a:srgbClr val="000000">
                      <a:alpha val="43137"/>
                    </a:srgbClr>
                  </a:outerShdw>
                </a:effectLst>
                <a:latin typeface="+mj-lt"/>
              </a:rPr>
            </a:br>
            <a:endParaRPr sz="4000" dirty="0">
              <a:effectLst>
                <a:outerShdw blurRad="38100" dist="38100" dir="2700000" algn="tl">
                  <a:srgbClr val="000000">
                    <a:alpha val="43137"/>
                  </a:srgbClr>
                </a:outerShdw>
              </a:effectLst>
              <a:latin typeface="+mj-lt"/>
            </a:endParaRPr>
          </a:p>
        </p:txBody>
      </p:sp>
      <p:sp>
        <p:nvSpPr>
          <p:cNvPr id="3" name="Rectangle 2">
            <a:extLst>
              <a:ext uri="{FF2B5EF4-FFF2-40B4-BE49-F238E27FC236}">
                <a16:creationId xmlns:a16="http://schemas.microsoft.com/office/drawing/2014/main" id="{382D3009-D4E1-4B74-B3E0-8B55D18772E0}"/>
              </a:ext>
            </a:extLst>
          </p:cNvPr>
          <p:cNvSpPr/>
          <p:nvPr/>
        </p:nvSpPr>
        <p:spPr>
          <a:xfrm>
            <a:off x="3872753" y="4101353"/>
            <a:ext cx="3953435" cy="9883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rPr>
              <a:t>NAME              : K.BHANU SIVA KUMAR</a:t>
            </a:r>
          </a:p>
          <a:p>
            <a:pPr algn="just"/>
            <a:r>
              <a:rPr lang="en-IN" dirty="0">
                <a:solidFill>
                  <a:schemeClr val="tx1"/>
                </a:solidFill>
              </a:rPr>
              <a:t>REG NO          : 37110352</a:t>
            </a:r>
          </a:p>
          <a:p>
            <a:pPr algn="just"/>
            <a:r>
              <a:rPr lang="en-IN" dirty="0">
                <a:solidFill>
                  <a:schemeClr val="tx1"/>
                </a:solidFill>
              </a:rPr>
              <a:t>GUIDE </a:t>
            </a:r>
            <a:r>
              <a:rPr lang="en-IN">
                <a:solidFill>
                  <a:schemeClr val="tx1"/>
                </a:solidFill>
              </a:rPr>
              <a:t>NAME :</a:t>
            </a:r>
            <a:r>
              <a:rPr lang="en-IN" dirty="0">
                <a:solidFill>
                  <a:schemeClr val="tx1"/>
                </a:solidFill>
              </a:rPr>
              <a:t>Dr G.KALAI ARASI M.E.,</a:t>
            </a:r>
            <a:r>
              <a:rPr lang="en-IN" dirty="0" err="1">
                <a:solidFill>
                  <a:schemeClr val="tx1"/>
                </a:solidFill>
              </a:rPr>
              <a:t>Ph.D</a:t>
            </a:r>
            <a:r>
              <a:rPr lang="en-IN" dirty="0">
                <a:solidFill>
                  <a:schemeClr val="tx1"/>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 COLOUR</a:t>
            </a:r>
            <a:endParaRPr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02"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03" name="Google Shape;203;p25"/>
          <p:cNvGrpSpPr/>
          <p:nvPr/>
        </p:nvGrpSpPr>
        <p:grpSpPr>
          <a:xfrm>
            <a:off x="8141260" y="590035"/>
            <a:ext cx="431172" cy="413599"/>
            <a:chOff x="5241175" y="4959100"/>
            <a:chExt cx="539775" cy="517775"/>
          </a:xfrm>
        </p:grpSpPr>
        <p:sp>
          <p:nvSpPr>
            <p:cNvPr id="204"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E60718D8-7619-4ADE-AD56-B003A6811529}"/>
              </a:ext>
            </a:extLst>
          </p:cNvPr>
          <p:cNvSpPr/>
          <p:nvPr/>
        </p:nvSpPr>
        <p:spPr>
          <a:xfrm>
            <a:off x="1485900" y="1450731"/>
            <a:ext cx="7086532" cy="3455377"/>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b="1" dirty="0">
                <a:solidFill>
                  <a:schemeClr val="tx1"/>
                </a:solidFill>
              </a:rPr>
              <a:t>RGB colour codes:</a:t>
            </a:r>
            <a:r>
              <a:rPr lang="en-US" sz="1600" dirty="0">
                <a:solidFill>
                  <a:schemeClr val="tx1"/>
                </a:solidFill>
              </a:rPr>
              <a:t>The </a:t>
            </a:r>
            <a:r>
              <a:rPr lang="en-US" sz="1600" b="1" dirty="0">
                <a:solidFill>
                  <a:schemeClr val="tx1"/>
                </a:solidFill>
              </a:rPr>
              <a:t>RGB color model</a:t>
            </a:r>
            <a:r>
              <a:rPr lang="en-US" sz="1600" dirty="0">
                <a:solidFill>
                  <a:schemeClr val="tx1"/>
                </a:solidFill>
              </a:rPr>
              <a:t> is an additive color model in which </a:t>
            </a:r>
            <a:r>
              <a:rPr lang="en-US" sz="1600" dirty="0" err="1">
                <a:solidFill>
                  <a:schemeClr val="tx1"/>
                </a:solidFill>
              </a:rPr>
              <a:t>red,green</a:t>
            </a:r>
            <a:r>
              <a:rPr lang="en-US" sz="1600" dirty="0">
                <a:solidFill>
                  <a:schemeClr val="tx1"/>
                </a:solidFill>
              </a:rPr>
              <a:t> and blue light are added together in various ways to reproduce a broad array of colors. The name of the model comes from the initials of the three additive primary colors, red, green, and blue.</a:t>
            </a:r>
          </a:p>
          <a:p>
            <a:pPr algn="just">
              <a:lnSpc>
                <a:spcPct val="150000"/>
              </a:lnSpc>
            </a:pPr>
            <a:r>
              <a:rPr lang="en-US" sz="1600" dirty="0">
                <a:solidFill>
                  <a:schemeClr val="tx1"/>
                </a:solidFill>
              </a:rPr>
              <a:t>These </a:t>
            </a:r>
            <a:r>
              <a:rPr lang="en-US" sz="1600" dirty="0" err="1">
                <a:solidFill>
                  <a:schemeClr val="tx1"/>
                </a:solidFill>
              </a:rPr>
              <a:t>colour</a:t>
            </a:r>
            <a:r>
              <a:rPr lang="en-US" sz="1600" dirty="0">
                <a:solidFill>
                  <a:schemeClr val="tx1"/>
                </a:solidFill>
              </a:rPr>
              <a:t> codes are used in these code to give background and text </a:t>
            </a:r>
            <a:r>
              <a:rPr lang="en-US" sz="1600" dirty="0" err="1">
                <a:solidFill>
                  <a:schemeClr val="tx1"/>
                </a:solidFill>
              </a:rPr>
              <a:t>colour</a:t>
            </a:r>
            <a:r>
              <a:rPr lang="en-US" sz="1600" dirty="0">
                <a:solidFill>
                  <a:schemeClr val="tx1"/>
                </a:solidFill>
              </a:rPr>
              <a:t>.</a:t>
            </a:r>
          </a:p>
          <a:p>
            <a:pPr algn="just">
              <a:lnSpc>
                <a:spcPct val="150000"/>
              </a:lnSpc>
            </a:pPr>
            <a:r>
              <a:rPr lang="en-US" sz="1600" dirty="0">
                <a:solidFill>
                  <a:schemeClr val="tx1"/>
                </a:solidFill>
              </a:rPr>
              <a:t>TEXTCOLOR = (0, 255, 255)</a:t>
            </a:r>
          </a:p>
          <a:p>
            <a:pPr algn="just">
              <a:lnSpc>
                <a:spcPct val="150000"/>
              </a:lnSpc>
            </a:pPr>
            <a:r>
              <a:rPr lang="en-US" sz="1600" dirty="0">
                <a:solidFill>
                  <a:schemeClr val="tx1"/>
                </a:solidFill>
              </a:rPr>
              <a:t>BACKGROUNDCOLOR = (119,118,110)</a:t>
            </a:r>
          </a:p>
          <a:p>
            <a:pPr algn="just">
              <a:lnSpc>
                <a:spcPct val="150000"/>
              </a:lnSpc>
            </a:pPr>
            <a:endParaRPr lang="en-IN" sz="16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 AND IMAGES </a:t>
            </a:r>
            <a:endParaRPr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02"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03" name="Google Shape;203;p25"/>
          <p:cNvGrpSpPr/>
          <p:nvPr/>
        </p:nvGrpSpPr>
        <p:grpSpPr>
          <a:xfrm>
            <a:off x="8141260" y="590035"/>
            <a:ext cx="431172" cy="413599"/>
            <a:chOff x="5241175" y="4959100"/>
            <a:chExt cx="539775" cy="517775"/>
          </a:xfrm>
        </p:grpSpPr>
        <p:sp>
          <p:nvSpPr>
            <p:cNvPr id="204"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E60718D8-7619-4ADE-AD56-B003A6811529}"/>
              </a:ext>
            </a:extLst>
          </p:cNvPr>
          <p:cNvSpPr/>
          <p:nvPr/>
        </p:nvSpPr>
        <p:spPr>
          <a:xfrm>
            <a:off x="1485900" y="1450731"/>
            <a:ext cx="7086532" cy="3455377"/>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dirty="0">
                <a:solidFill>
                  <a:schemeClr val="tx1"/>
                </a:solidFill>
              </a:rPr>
              <a:t>To add the background and </a:t>
            </a:r>
            <a:r>
              <a:rPr lang="en-IN" sz="1600" dirty="0" err="1">
                <a:solidFill>
                  <a:schemeClr val="tx1"/>
                </a:solidFill>
              </a:rPr>
              <a:t>images,first</a:t>
            </a:r>
            <a:r>
              <a:rPr lang="en-IN" sz="1600" dirty="0">
                <a:solidFill>
                  <a:schemeClr val="tx1"/>
                </a:solidFill>
              </a:rPr>
              <a:t>  download the background image and the images of user car and obstacle </a:t>
            </a:r>
            <a:r>
              <a:rPr lang="en-IN" sz="1600">
                <a:solidFill>
                  <a:schemeClr val="tx1"/>
                </a:solidFill>
              </a:rPr>
              <a:t>cars.</a:t>
            </a:r>
          </a:p>
          <a:p>
            <a:pPr algn="just">
              <a:lnSpc>
                <a:spcPct val="150000"/>
              </a:lnSpc>
            </a:pPr>
            <a:r>
              <a:rPr lang="en-IN" sz="1600">
                <a:solidFill>
                  <a:schemeClr val="tx1"/>
                </a:solidFill>
              </a:rPr>
              <a:t>And </a:t>
            </a:r>
            <a:r>
              <a:rPr lang="en-IN" sz="1600" dirty="0">
                <a:solidFill>
                  <a:schemeClr val="tx1"/>
                </a:solidFill>
              </a:rPr>
              <a:t>to set the location of those images in the location of </a:t>
            </a:r>
            <a:r>
              <a:rPr lang="en-IN" sz="1600" dirty="0" err="1">
                <a:solidFill>
                  <a:schemeClr val="tx1"/>
                </a:solidFill>
              </a:rPr>
              <a:t>pycharm</a:t>
            </a:r>
            <a:r>
              <a:rPr lang="en-IN" sz="1600" dirty="0">
                <a:solidFill>
                  <a:schemeClr val="tx1"/>
                </a:solidFill>
              </a:rPr>
              <a:t> project.</a:t>
            </a:r>
          </a:p>
        </p:txBody>
      </p:sp>
      <p:pic>
        <p:nvPicPr>
          <p:cNvPr id="4" name="Picture 3">
            <a:extLst>
              <a:ext uri="{FF2B5EF4-FFF2-40B4-BE49-F238E27FC236}">
                <a16:creationId xmlns:a16="http://schemas.microsoft.com/office/drawing/2014/main" id="{C82B0A83-F454-4809-801A-A86D3C4D109C}"/>
              </a:ext>
            </a:extLst>
          </p:cNvPr>
          <p:cNvPicPr>
            <a:picLocks noChangeAspect="1"/>
          </p:cNvPicPr>
          <p:nvPr/>
        </p:nvPicPr>
        <p:blipFill>
          <a:blip r:embed="rId4"/>
          <a:stretch>
            <a:fillRect/>
          </a:stretch>
        </p:blipFill>
        <p:spPr>
          <a:xfrm>
            <a:off x="2716801" y="2763972"/>
            <a:ext cx="4941299" cy="1985853"/>
          </a:xfrm>
          <a:prstGeom prst="rect">
            <a:avLst/>
          </a:prstGeom>
        </p:spPr>
      </p:pic>
    </p:spTree>
    <p:extLst>
      <p:ext uri="{BB962C8B-B14F-4D97-AF65-F5344CB8AC3E}">
        <p14:creationId xmlns:p14="http://schemas.microsoft.com/office/powerpoint/2010/main" val="310756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How to play?</a:t>
            </a:r>
            <a:endParaRPr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02"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203" name="Google Shape;203;p25"/>
          <p:cNvGrpSpPr/>
          <p:nvPr/>
        </p:nvGrpSpPr>
        <p:grpSpPr>
          <a:xfrm>
            <a:off x="8141260" y="590035"/>
            <a:ext cx="431172" cy="413599"/>
            <a:chOff x="5241175" y="4959100"/>
            <a:chExt cx="539775" cy="517775"/>
          </a:xfrm>
        </p:grpSpPr>
        <p:sp>
          <p:nvSpPr>
            <p:cNvPr id="204"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E60718D8-7619-4ADE-AD56-B003A6811529}"/>
              </a:ext>
            </a:extLst>
          </p:cNvPr>
          <p:cNvSpPr/>
          <p:nvPr/>
        </p:nvSpPr>
        <p:spPr>
          <a:xfrm>
            <a:off x="1450293" y="1325507"/>
            <a:ext cx="7086532" cy="3455377"/>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IN" sz="1600" dirty="0">
                <a:solidFill>
                  <a:schemeClr val="tx1"/>
                </a:solidFill>
              </a:rPr>
              <a:t>Use the keys to move the object from </a:t>
            </a:r>
            <a:r>
              <a:rPr lang="en-US" sz="1600" dirty="0">
                <a:solidFill>
                  <a:schemeClr val="tx1"/>
                </a:solidFill>
              </a:rPr>
              <a:t>Use the keys to move the object from one position to another position like front,back,left,right.. use “up” key or “a” key to go front and “down” key or “s” to move down and “left” key or “a” key to go left and “right” key or ”d” key to go right. </a:t>
            </a:r>
          </a:p>
          <a:p>
            <a:pPr>
              <a:lnSpc>
                <a:spcPct val="150000"/>
              </a:lnSpc>
            </a:pPr>
            <a:endParaRPr lang="en-US" sz="1600" dirty="0">
              <a:solidFill>
                <a:schemeClr val="tx1"/>
              </a:solidFill>
            </a:endParaRPr>
          </a:p>
          <a:p>
            <a:pPr>
              <a:lnSpc>
                <a:spcPct val="150000"/>
              </a:lnSpc>
            </a:pPr>
            <a:r>
              <a:rPr lang="en-US" sz="1600" dirty="0">
                <a:solidFill>
                  <a:schemeClr val="tx1"/>
                </a:solidFill>
              </a:rPr>
              <a:t>Like,    event.key == K_LEFT or event.key == ord('a’) </a:t>
            </a:r>
          </a:p>
          <a:p>
            <a:pPr>
              <a:lnSpc>
                <a:spcPct val="150000"/>
              </a:lnSpc>
            </a:pPr>
            <a:r>
              <a:rPr lang="en-US" sz="1600" dirty="0">
                <a:solidFill>
                  <a:schemeClr val="tx1"/>
                </a:solidFill>
              </a:rPr>
              <a:t>           event.key == K_RIGHT or event.key == ord('d'): </a:t>
            </a:r>
          </a:p>
          <a:p>
            <a:pPr>
              <a:lnSpc>
                <a:spcPct val="150000"/>
              </a:lnSpc>
            </a:pPr>
            <a:r>
              <a:rPr lang="en-US" sz="1600" dirty="0">
                <a:solidFill>
                  <a:schemeClr val="tx1"/>
                </a:solidFill>
              </a:rPr>
              <a:t>           event.key == K_UP or event.key == ord('w’) </a:t>
            </a:r>
          </a:p>
          <a:p>
            <a:pPr>
              <a:lnSpc>
                <a:spcPct val="150000"/>
              </a:lnSpc>
            </a:pPr>
            <a:r>
              <a:rPr lang="en-US" sz="1600" dirty="0">
                <a:solidFill>
                  <a:schemeClr val="tx1"/>
                </a:solidFill>
              </a:rPr>
              <a:t>           event.key == K_DOWN or event.key == ord('s') </a:t>
            </a:r>
          </a:p>
        </p:txBody>
      </p:sp>
    </p:spTree>
    <p:extLst>
      <p:ext uri="{BB962C8B-B14F-4D97-AF65-F5344CB8AC3E}">
        <p14:creationId xmlns:p14="http://schemas.microsoft.com/office/powerpoint/2010/main" val="409409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Rectangle 1">
            <a:extLst>
              <a:ext uri="{FF2B5EF4-FFF2-40B4-BE49-F238E27FC236}">
                <a16:creationId xmlns:a16="http://schemas.microsoft.com/office/drawing/2014/main" id="{DAD83626-0464-4BA6-AA9E-F7518A0C82F4}"/>
              </a:ext>
            </a:extLst>
          </p:cNvPr>
          <p:cNvSpPr/>
          <p:nvPr/>
        </p:nvSpPr>
        <p:spPr>
          <a:xfrm>
            <a:off x="1821713" y="1197935"/>
            <a:ext cx="6549654" cy="2828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tx1"/>
                </a:solidFill>
                <a:effectLst>
                  <a:outerShdw blurRad="38100" dist="38100" dir="2700000" algn="tl">
                    <a:srgbClr val="000000">
                      <a:alpha val="43137"/>
                    </a:srgbClr>
                  </a:outerShdw>
                </a:effectLst>
                <a:latin typeface="Barlow" panose="020B0604020202020204" charset="0"/>
              </a:rPr>
              <a:t>RESULTS </a:t>
            </a:r>
          </a:p>
          <a:p>
            <a:pPr algn="ctr"/>
            <a:r>
              <a:rPr lang="en-IN" sz="4800" b="1" dirty="0">
                <a:solidFill>
                  <a:schemeClr val="tx1"/>
                </a:solidFill>
                <a:effectLst>
                  <a:outerShdw blurRad="38100" dist="38100" dir="2700000" algn="tl">
                    <a:srgbClr val="000000">
                      <a:alpha val="43137"/>
                    </a:srgbClr>
                  </a:outerShdw>
                </a:effectLst>
                <a:latin typeface="Barlow" panose="020B0604020202020204" charset="0"/>
              </a:rPr>
              <a:t>AND</a:t>
            </a:r>
          </a:p>
          <a:p>
            <a:pPr algn="ctr"/>
            <a:r>
              <a:rPr lang="en-IN" sz="4800" b="1" dirty="0">
                <a:solidFill>
                  <a:schemeClr val="tx1"/>
                </a:solidFill>
                <a:effectLst>
                  <a:outerShdw blurRad="38100" dist="38100" dir="2700000" algn="tl">
                    <a:srgbClr val="000000">
                      <a:alpha val="43137"/>
                    </a:srgbClr>
                  </a:outerShdw>
                </a:effectLst>
                <a:latin typeface="Barlow" panose="020B0604020202020204" charset="0"/>
              </a:rPr>
              <a:t>DISCUSSIONS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793020-F6A3-499F-B51B-E048DCD195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Google Shape;352;p35">
            <a:extLst>
              <a:ext uri="{FF2B5EF4-FFF2-40B4-BE49-F238E27FC236}">
                <a16:creationId xmlns:a16="http://schemas.microsoft.com/office/drawing/2014/main" id="{7B3205A7-C3F2-4635-9080-694FB3C22463}"/>
              </a:ext>
            </a:extLst>
          </p:cNvPr>
          <p:cNvSpPr/>
          <p:nvPr/>
        </p:nvSpPr>
        <p:spPr>
          <a:xfrm>
            <a:off x="1371599" y="1055077"/>
            <a:ext cx="4073121" cy="387938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9E5BC3F5-31F5-40A2-B476-EC3EFE141149}"/>
              </a:ext>
            </a:extLst>
          </p:cNvPr>
          <p:cNvSpPr/>
          <p:nvPr/>
        </p:nvSpPr>
        <p:spPr>
          <a:xfrm>
            <a:off x="2004645" y="246185"/>
            <a:ext cx="6031523" cy="60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2000" b="1" dirty="0">
                <a:effectLst>
                  <a:outerShdw blurRad="38100" dist="38100" dir="2700000" algn="tl">
                    <a:srgbClr val="000000">
                      <a:alpha val="43137"/>
                    </a:srgbClr>
                  </a:outerShdw>
                </a:effectLst>
              </a:rPr>
              <a:t>DISPLAYING SCREEN</a:t>
            </a:r>
          </a:p>
        </p:txBody>
      </p:sp>
      <p:sp>
        <p:nvSpPr>
          <p:cNvPr id="5" name="Rectangle 4">
            <a:extLst>
              <a:ext uri="{FF2B5EF4-FFF2-40B4-BE49-F238E27FC236}">
                <a16:creationId xmlns:a16="http://schemas.microsoft.com/office/drawing/2014/main" id="{CED6386B-C0D0-472C-876B-BC739450D93F}"/>
              </a:ext>
            </a:extLst>
          </p:cNvPr>
          <p:cNvSpPr/>
          <p:nvPr/>
        </p:nvSpPr>
        <p:spPr>
          <a:xfrm>
            <a:off x="5547946" y="1055077"/>
            <a:ext cx="3068516" cy="36947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dirty="0">
                <a:solidFill>
                  <a:schemeClr val="tx1"/>
                </a:solidFill>
              </a:rPr>
              <a:t>After we press enter or any key then the game starts.</a:t>
            </a:r>
          </a:p>
          <a:p>
            <a:pPr algn="just">
              <a:lnSpc>
                <a:spcPct val="150000"/>
              </a:lnSpc>
            </a:pPr>
            <a:r>
              <a:rPr lang="en-IN" sz="1600" dirty="0">
                <a:solidFill>
                  <a:schemeClr val="tx1"/>
                </a:solidFill>
              </a:rPr>
              <a:t>We have 3 </a:t>
            </a:r>
            <a:r>
              <a:rPr lang="en-IN" sz="1600" dirty="0" err="1">
                <a:solidFill>
                  <a:schemeClr val="tx1"/>
                </a:solidFill>
              </a:rPr>
              <a:t>lifes</a:t>
            </a:r>
            <a:r>
              <a:rPr lang="en-IN" sz="1600" dirty="0">
                <a:solidFill>
                  <a:schemeClr val="tx1"/>
                </a:solidFill>
              </a:rPr>
              <a:t> for every life highest score updated as score for next life.</a:t>
            </a:r>
          </a:p>
          <a:p>
            <a:pPr algn="just">
              <a:lnSpc>
                <a:spcPct val="150000"/>
              </a:lnSpc>
            </a:pPr>
            <a:r>
              <a:rPr lang="en-IN" sz="1600" dirty="0">
                <a:solidFill>
                  <a:schemeClr val="tx1"/>
                </a:solidFill>
              </a:rPr>
              <a:t>After completion of three </a:t>
            </a:r>
            <a:r>
              <a:rPr lang="en-IN" sz="1600" dirty="0" err="1">
                <a:solidFill>
                  <a:schemeClr val="tx1"/>
                </a:solidFill>
              </a:rPr>
              <a:t>lifes</a:t>
            </a:r>
            <a:r>
              <a:rPr lang="en-IN" sz="1600" dirty="0">
                <a:solidFill>
                  <a:schemeClr val="tx1"/>
                </a:solidFill>
              </a:rPr>
              <a:t> game over message displays and starts from first. </a:t>
            </a:r>
          </a:p>
        </p:txBody>
      </p:sp>
      <p:pic>
        <p:nvPicPr>
          <p:cNvPr id="7" name="Picture 6">
            <a:extLst>
              <a:ext uri="{FF2B5EF4-FFF2-40B4-BE49-F238E27FC236}">
                <a16:creationId xmlns:a16="http://schemas.microsoft.com/office/drawing/2014/main" id="{C20D91A5-129D-4526-85AB-CB47F668619B}"/>
              </a:ext>
            </a:extLst>
          </p:cNvPr>
          <p:cNvPicPr>
            <a:picLocks noChangeAspect="1"/>
          </p:cNvPicPr>
          <p:nvPr/>
        </p:nvPicPr>
        <p:blipFill>
          <a:blip r:embed="rId2"/>
          <a:stretch>
            <a:fillRect/>
          </a:stretch>
        </p:blipFill>
        <p:spPr>
          <a:xfrm>
            <a:off x="1537419" y="1219509"/>
            <a:ext cx="3746758" cy="2976928"/>
          </a:xfrm>
          <a:prstGeom prst="rect">
            <a:avLst/>
          </a:prstGeom>
        </p:spPr>
      </p:pic>
    </p:spTree>
    <p:extLst>
      <p:ext uri="{BB962C8B-B14F-4D97-AF65-F5344CB8AC3E}">
        <p14:creationId xmlns:p14="http://schemas.microsoft.com/office/powerpoint/2010/main" val="376411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793020-F6A3-499F-B51B-E048DCD1955C}"/>
              </a:ext>
            </a:extLst>
          </p:cNvPr>
          <p:cNvSpPr>
            <a:spLocks noGrp="1"/>
          </p:cNvSpPr>
          <p:nvPr>
            <p:ph type="sldNum" idx="12"/>
          </p:nvPr>
        </p:nvSpPr>
        <p:spPr/>
        <p:txBody>
          <a:bodyPr/>
          <a:lstStyle/>
          <a:p>
            <a:pPr lvl="0"/>
            <a:fld id="{00000000-1234-1234-1234-123412341234}" type="slidenum">
              <a:rPr lang="en" smtClean="0"/>
              <a:pPr lvl="0"/>
              <a:t>15</a:t>
            </a:fld>
            <a:endParaRPr lang="en"/>
          </a:p>
        </p:txBody>
      </p:sp>
      <p:sp>
        <p:nvSpPr>
          <p:cNvPr id="3" name="Google Shape;352;p35">
            <a:extLst>
              <a:ext uri="{FF2B5EF4-FFF2-40B4-BE49-F238E27FC236}">
                <a16:creationId xmlns:a16="http://schemas.microsoft.com/office/drawing/2014/main" id="{7B3205A7-C3F2-4635-9080-694FB3C22463}"/>
              </a:ext>
            </a:extLst>
          </p:cNvPr>
          <p:cNvSpPr/>
          <p:nvPr/>
        </p:nvSpPr>
        <p:spPr>
          <a:xfrm>
            <a:off x="1450730" y="1226041"/>
            <a:ext cx="3930162" cy="352378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Rectangle 12">
            <a:extLst>
              <a:ext uri="{FF2B5EF4-FFF2-40B4-BE49-F238E27FC236}">
                <a16:creationId xmlns:a16="http://schemas.microsoft.com/office/drawing/2014/main" id="{B183E8A9-1E13-4010-AD47-4F0110995D3C}"/>
              </a:ext>
            </a:extLst>
          </p:cNvPr>
          <p:cNvSpPr/>
          <p:nvPr/>
        </p:nvSpPr>
        <p:spPr>
          <a:xfrm>
            <a:off x="5600700" y="1226041"/>
            <a:ext cx="3059723" cy="32492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dirty="0">
                <a:solidFill>
                  <a:schemeClr val="tx1"/>
                </a:solidFill>
              </a:rPr>
              <a:t>After the completion of three </a:t>
            </a:r>
            <a:r>
              <a:rPr lang="en-IN" sz="1600" dirty="0" err="1">
                <a:solidFill>
                  <a:schemeClr val="tx1"/>
                </a:solidFill>
              </a:rPr>
              <a:t>lifes</a:t>
            </a:r>
            <a:r>
              <a:rPr lang="en-IN" sz="1600" dirty="0">
                <a:solidFill>
                  <a:schemeClr val="tx1"/>
                </a:solidFill>
              </a:rPr>
              <a:t> then it displays game over and press any key to play again.</a:t>
            </a:r>
          </a:p>
          <a:p>
            <a:pPr algn="just">
              <a:lnSpc>
                <a:spcPct val="150000"/>
              </a:lnSpc>
            </a:pPr>
            <a:r>
              <a:rPr lang="en-IN" sz="1600" dirty="0">
                <a:solidFill>
                  <a:schemeClr val="tx1"/>
                </a:solidFill>
              </a:rPr>
              <a:t>And if we press any key then we can play again or press esc to exit.</a:t>
            </a:r>
          </a:p>
          <a:p>
            <a:pPr algn="just">
              <a:lnSpc>
                <a:spcPct val="150000"/>
              </a:lnSpc>
            </a:pPr>
            <a:endParaRPr lang="en-IN" sz="1600" dirty="0">
              <a:solidFill>
                <a:schemeClr val="tx1"/>
              </a:solidFill>
            </a:endParaRPr>
          </a:p>
        </p:txBody>
      </p:sp>
      <p:pic>
        <p:nvPicPr>
          <p:cNvPr id="15" name="Picture 14">
            <a:extLst>
              <a:ext uri="{FF2B5EF4-FFF2-40B4-BE49-F238E27FC236}">
                <a16:creationId xmlns:a16="http://schemas.microsoft.com/office/drawing/2014/main" id="{2130E920-AF8B-49F3-9124-612013A2BCF2}"/>
              </a:ext>
            </a:extLst>
          </p:cNvPr>
          <p:cNvPicPr>
            <a:picLocks noChangeAspect="1"/>
          </p:cNvPicPr>
          <p:nvPr/>
        </p:nvPicPr>
        <p:blipFill>
          <a:blip r:embed="rId2"/>
          <a:stretch>
            <a:fillRect/>
          </a:stretch>
        </p:blipFill>
        <p:spPr>
          <a:xfrm>
            <a:off x="1596750" y="1397976"/>
            <a:ext cx="3638122" cy="2659781"/>
          </a:xfrm>
          <a:prstGeom prst="rect">
            <a:avLst/>
          </a:prstGeom>
        </p:spPr>
      </p:pic>
    </p:spTree>
    <p:extLst>
      <p:ext uri="{BB962C8B-B14F-4D97-AF65-F5344CB8AC3E}">
        <p14:creationId xmlns:p14="http://schemas.microsoft.com/office/powerpoint/2010/main" val="355873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80E0-D429-41EB-B90F-6CCE1C9BC76A}"/>
              </a:ext>
            </a:extLst>
          </p:cNvPr>
          <p:cNvSpPr>
            <a:spLocks noGrp="1"/>
          </p:cNvSpPr>
          <p:nvPr>
            <p:ph type="title"/>
          </p:nvPr>
        </p:nvSpPr>
        <p:spPr/>
        <p:txBody>
          <a:bodyPr/>
          <a:lstStyle/>
          <a:p>
            <a:pPr algn="ctr"/>
            <a:r>
              <a:rPr lang="en-IN" sz="4000" dirty="0"/>
              <a:t>CONCLUSION</a:t>
            </a:r>
          </a:p>
        </p:txBody>
      </p:sp>
      <p:sp>
        <p:nvSpPr>
          <p:cNvPr id="3" name="Text Placeholder 2">
            <a:extLst>
              <a:ext uri="{FF2B5EF4-FFF2-40B4-BE49-F238E27FC236}">
                <a16:creationId xmlns:a16="http://schemas.microsoft.com/office/drawing/2014/main" id="{BF282528-5CDB-42B8-BABC-975BD6233708}"/>
              </a:ext>
            </a:extLst>
          </p:cNvPr>
          <p:cNvSpPr>
            <a:spLocks noGrp="1"/>
          </p:cNvSpPr>
          <p:nvPr>
            <p:ph type="body" idx="1"/>
          </p:nvPr>
        </p:nvSpPr>
        <p:spPr>
          <a:xfrm>
            <a:off x="1556331" y="1349141"/>
            <a:ext cx="7085700" cy="3400684"/>
          </a:xfrm>
        </p:spPr>
        <p:txBody>
          <a:bodyPr/>
          <a:lstStyle/>
          <a:p>
            <a:pPr marL="63500" indent="0" algn="just">
              <a:lnSpc>
                <a:spcPct val="150000"/>
              </a:lnSpc>
              <a:buNone/>
            </a:pPr>
            <a:r>
              <a:rPr lang="en-US" sz="1600" dirty="0">
                <a:latin typeface="+mj-lt"/>
                <a:cs typeface="Arial" panose="020B0604020202020204" pitchFamily="34" charset="0"/>
              </a:rPr>
              <a:t>Simple Car Dodge Game project is written in Python. The project file contains asset files, python scripts and image files. The gameplay Graphics is good enough and the controls are too simple for the users. Talking about the gameplay, all the playing methods are too simple all you have to do is just dodge the car from the other cars. </a:t>
            </a:r>
            <a:r>
              <a:rPr lang="en-US" sz="1600" dirty="0">
                <a:latin typeface="+mj-lt"/>
              </a:rPr>
              <a:t>The player has to be as quick as possible because the more you score the point, faster will be the gameplay. To move the car without touching we just have to move the car using front ,</a:t>
            </a:r>
            <a:r>
              <a:rPr lang="en-US" sz="1600" dirty="0" err="1">
                <a:latin typeface="+mj-lt"/>
              </a:rPr>
              <a:t>bottom,left</a:t>
            </a:r>
            <a:r>
              <a:rPr lang="en-US" sz="1600" dirty="0">
                <a:latin typeface="+mj-lt"/>
              </a:rPr>
              <a:t> and right keys.</a:t>
            </a:r>
            <a:endParaRPr lang="en-IN" sz="1600" dirty="0">
              <a:latin typeface="+mj-lt"/>
              <a:cs typeface="Arial" panose="020B0604020202020204" pitchFamily="34" charset="0"/>
            </a:endParaRPr>
          </a:p>
        </p:txBody>
      </p:sp>
      <p:sp>
        <p:nvSpPr>
          <p:cNvPr id="4" name="Slide Number Placeholder 3">
            <a:extLst>
              <a:ext uri="{FF2B5EF4-FFF2-40B4-BE49-F238E27FC236}">
                <a16:creationId xmlns:a16="http://schemas.microsoft.com/office/drawing/2014/main" id="{59AEE0F9-F1AE-4536-8F44-FD02E26E97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4555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80E0-D429-41EB-B90F-6CCE1C9BC76A}"/>
              </a:ext>
            </a:extLst>
          </p:cNvPr>
          <p:cNvSpPr>
            <a:spLocks noGrp="1"/>
          </p:cNvSpPr>
          <p:nvPr>
            <p:ph type="title"/>
          </p:nvPr>
        </p:nvSpPr>
        <p:spPr/>
        <p:txBody>
          <a:bodyPr/>
          <a:lstStyle/>
          <a:p>
            <a:pPr algn="ctr"/>
            <a:r>
              <a:rPr lang="en-IN" sz="4000" dirty="0"/>
              <a:t>REFERENCES</a:t>
            </a:r>
          </a:p>
        </p:txBody>
      </p:sp>
      <p:sp>
        <p:nvSpPr>
          <p:cNvPr id="3" name="Text Placeholder 2">
            <a:extLst>
              <a:ext uri="{FF2B5EF4-FFF2-40B4-BE49-F238E27FC236}">
                <a16:creationId xmlns:a16="http://schemas.microsoft.com/office/drawing/2014/main" id="{BF282528-5CDB-42B8-BABC-975BD6233708}"/>
              </a:ext>
            </a:extLst>
          </p:cNvPr>
          <p:cNvSpPr>
            <a:spLocks noGrp="1"/>
          </p:cNvSpPr>
          <p:nvPr>
            <p:ph type="body" idx="1"/>
          </p:nvPr>
        </p:nvSpPr>
        <p:spPr>
          <a:xfrm>
            <a:off x="1556331" y="1349141"/>
            <a:ext cx="7085700" cy="3400684"/>
          </a:xfrm>
        </p:spPr>
        <p:txBody>
          <a:bodyPr/>
          <a:lstStyle/>
          <a:p>
            <a:r>
              <a:rPr lang="en-IN" sz="1800" dirty="0"/>
              <a:t>https://www.w3schools.com/python/default.asp</a:t>
            </a:r>
          </a:p>
          <a:p>
            <a:r>
              <a:rPr lang="en-IN" sz="1800" dirty="0"/>
              <a:t>https://www.youtube.com/watch?v=SZUNUB6nz3g </a:t>
            </a:r>
          </a:p>
          <a:p>
            <a:r>
              <a:rPr lang="en-US" sz="1800" dirty="0"/>
              <a:t>Head first Python: A Brain-Friendly Guide, by </a:t>
            </a:r>
            <a:r>
              <a:rPr lang="en-US" sz="1800" dirty="0" err="1"/>
              <a:t>paul</a:t>
            </a:r>
            <a:r>
              <a:rPr lang="en-US" sz="1800" dirty="0"/>
              <a:t> Barry. </a:t>
            </a:r>
          </a:p>
          <a:p>
            <a:r>
              <a:rPr lang="en-US" sz="1800" dirty="0"/>
              <a:t>Python crash course: A hands-on, project-Based introduction to programming, </a:t>
            </a:r>
            <a:r>
              <a:rPr lang="en-IN" sz="1800" dirty="0"/>
              <a:t>By Eric </a:t>
            </a:r>
            <a:r>
              <a:rPr lang="en-IN" sz="1800" dirty="0" err="1"/>
              <a:t>Matthes</a:t>
            </a:r>
            <a:r>
              <a:rPr lang="en-IN" sz="1800" dirty="0"/>
              <a:t>. </a:t>
            </a:r>
          </a:p>
          <a:p>
            <a:r>
              <a:rPr lang="en-US" sz="1800" dirty="0"/>
              <a:t>Python Programming: A introduction to computer Science, by john </a:t>
            </a:r>
            <a:r>
              <a:rPr lang="en-US" sz="1800" dirty="0" err="1"/>
              <a:t>Zelle</a:t>
            </a:r>
            <a:r>
              <a:rPr lang="en-US" dirty="0"/>
              <a:t>. </a:t>
            </a:r>
            <a:endParaRPr lang="en-IN" dirty="0"/>
          </a:p>
        </p:txBody>
      </p:sp>
      <p:sp>
        <p:nvSpPr>
          <p:cNvPr id="4" name="Slide Number Placeholder 3">
            <a:extLst>
              <a:ext uri="{FF2B5EF4-FFF2-40B4-BE49-F238E27FC236}">
                <a16:creationId xmlns:a16="http://schemas.microsoft.com/office/drawing/2014/main" id="{59AEE0F9-F1AE-4536-8F44-FD02E26E97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76531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3A40-8B1C-4622-8D32-12B74A47B224}"/>
              </a:ext>
            </a:extLst>
          </p:cNvPr>
          <p:cNvSpPr>
            <a:spLocks noGrp="1"/>
          </p:cNvSpPr>
          <p:nvPr>
            <p:ph type="ctrTitle"/>
          </p:nvPr>
        </p:nvSpPr>
        <p:spPr/>
        <p:txBody>
          <a:bodyPr/>
          <a:lstStyle/>
          <a:p>
            <a:pPr algn="ctr"/>
            <a:r>
              <a:rPr lang="en-IN" dirty="0">
                <a:latin typeface="Algerian" panose="04020705040A02060702" pitchFamily="82" charset="0"/>
              </a:rPr>
              <a:t>THANK YOU</a:t>
            </a:r>
          </a:p>
        </p:txBody>
      </p:sp>
      <p:sp>
        <p:nvSpPr>
          <p:cNvPr id="3" name="Rectangle 2">
            <a:extLst>
              <a:ext uri="{FF2B5EF4-FFF2-40B4-BE49-F238E27FC236}">
                <a16:creationId xmlns:a16="http://schemas.microsoft.com/office/drawing/2014/main" id="{B269D827-96B7-463B-9DA4-6605A0E6160C}"/>
              </a:ext>
            </a:extLst>
          </p:cNvPr>
          <p:cNvSpPr/>
          <p:nvPr/>
        </p:nvSpPr>
        <p:spPr>
          <a:xfrm>
            <a:off x="5514753" y="4486940"/>
            <a:ext cx="3544187" cy="51745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BY    K.BHANU SIVA KUMAR</a:t>
            </a:r>
          </a:p>
        </p:txBody>
      </p:sp>
    </p:spTree>
    <p:extLst>
      <p:ext uri="{BB962C8B-B14F-4D97-AF65-F5344CB8AC3E}">
        <p14:creationId xmlns:p14="http://schemas.microsoft.com/office/powerpoint/2010/main" val="15558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050316" y="391267"/>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effectLst>
                  <a:outerShdw blurRad="38100" dist="38100" dir="2700000" algn="tl">
                    <a:srgbClr val="000000">
                      <a:alpha val="43137"/>
                    </a:srgbClr>
                  </a:outerShdw>
                </a:effectLst>
              </a:rPr>
              <a:t>INTRODUCTION</a:t>
            </a:r>
            <a:endParaRPr sz="3200" dirty="0">
              <a:effectLst>
                <a:outerShdw blurRad="38100" dist="38100" dir="2700000" algn="tl">
                  <a:srgbClr val="000000">
                    <a:alpha val="43137"/>
                  </a:srgbClr>
                </a:outerShdw>
              </a:effectLst>
            </a:endParaRPr>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a:extLst>
              <a:ext uri="{FF2B5EF4-FFF2-40B4-BE49-F238E27FC236}">
                <a16:creationId xmlns:a16="http://schemas.microsoft.com/office/drawing/2014/main" id="{C68721FE-B7D3-472D-AF87-55090E8ED801}"/>
              </a:ext>
            </a:extLst>
          </p:cNvPr>
          <p:cNvSpPr/>
          <p:nvPr/>
        </p:nvSpPr>
        <p:spPr>
          <a:xfrm>
            <a:off x="1683648" y="1615095"/>
            <a:ext cx="5736604" cy="29379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IN" dirty="0"/>
          </a:p>
        </p:txBody>
      </p:sp>
      <p:sp>
        <p:nvSpPr>
          <p:cNvPr id="9" name="Rectangle 8">
            <a:extLst>
              <a:ext uri="{FF2B5EF4-FFF2-40B4-BE49-F238E27FC236}">
                <a16:creationId xmlns:a16="http://schemas.microsoft.com/office/drawing/2014/main" id="{6587B0A3-EF27-4E5C-AE24-A1282261598E}"/>
              </a:ext>
            </a:extLst>
          </p:cNvPr>
          <p:cNvSpPr/>
          <p:nvPr/>
        </p:nvSpPr>
        <p:spPr>
          <a:xfrm>
            <a:off x="1683648" y="1615095"/>
            <a:ext cx="6911712" cy="332266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Font typeface="Wingdings" panose="05000000000000000000" pitchFamily="2" charset="2"/>
              <a:buChar char="Ø"/>
            </a:pPr>
            <a:r>
              <a:rPr lang="en-IN" sz="1600" dirty="0">
                <a:solidFill>
                  <a:schemeClr val="tx1"/>
                </a:solidFill>
              </a:rPr>
              <a:t>Simple dodge car game is written in python.</a:t>
            </a:r>
          </a:p>
          <a:p>
            <a:pPr marL="285750" indent="-285750" algn="just">
              <a:lnSpc>
                <a:spcPct val="150000"/>
              </a:lnSpc>
              <a:buFont typeface="Wingdings" panose="05000000000000000000" pitchFamily="2" charset="2"/>
              <a:buChar char="Ø"/>
            </a:pPr>
            <a:r>
              <a:rPr lang="en-IN" sz="1600" dirty="0">
                <a:solidFill>
                  <a:schemeClr val="tx1"/>
                </a:solidFill>
              </a:rPr>
              <a:t>The game play is easy to play and graphics are good enough.</a:t>
            </a:r>
          </a:p>
          <a:p>
            <a:pPr marL="285750" indent="-285750" algn="just">
              <a:lnSpc>
                <a:spcPct val="150000"/>
              </a:lnSpc>
              <a:buFont typeface="Wingdings" panose="05000000000000000000" pitchFamily="2" charset="2"/>
              <a:buChar char="Ø"/>
            </a:pPr>
            <a:r>
              <a:rPr lang="en-US" sz="1600" dirty="0">
                <a:solidFill>
                  <a:schemeClr val="tx1"/>
                </a:solidFill>
              </a:rPr>
              <a:t>The user has to dodge the car from the other cars in order to gain score points. </a:t>
            </a:r>
            <a:endParaRPr lang="en-IN" sz="1600" dirty="0">
              <a:solidFill>
                <a:schemeClr val="tx1"/>
              </a:solidFill>
            </a:endParaRPr>
          </a:p>
          <a:p>
            <a:pPr marL="285750" indent="-285750" algn="just">
              <a:lnSpc>
                <a:spcPct val="150000"/>
              </a:lnSpc>
              <a:buFont typeface="Wingdings" panose="05000000000000000000" pitchFamily="2" charset="2"/>
              <a:buChar char="Ø"/>
            </a:pPr>
            <a:r>
              <a:rPr lang="en-US" sz="1600" dirty="0">
                <a:solidFill>
                  <a:schemeClr val="tx1"/>
                </a:solidFill>
              </a:rPr>
              <a:t>The player touches other cars,crashes or get the car to the end.</a:t>
            </a:r>
          </a:p>
          <a:p>
            <a:pPr marL="285750" indent="-285750" algn="just">
              <a:lnSpc>
                <a:spcPct val="150000"/>
              </a:lnSpc>
              <a:buFont typeface="Wingdings" panose="05000000000000000000" pitchFamily="2" charset="2"/>
              <a:buChar char="Ø"/>
            </a:pPr>
            <a:r>
              <a:rPr lang="en-US" sz="1600" dirty="0">
                <a:solidFill>
                  <a:schemeClr val="tx1"/>
                </a:solidFill>
              </a:rPr>
              <a:t>A simple GUI is provided for the easy gameplay. </a:t>
            </a:r>
          </a:p>
          <a:p>
            <a:pPr marL="285750" indent="-285750" algn="just">
              <a:lnSpc>
                <a:spcPct val="150000"/>
              </a:lnSpc>
              <a:buFont typeface="Wingdings" panose="05000000000000000000" pitchFamily="2" charset="2"/>
              <a:buChar char="Ø"/>
            </a:pPr>
            <a:r>
              <a:rPr lang="en-US" sz="1600" dirty="0">
                <a:solidFill>
                  <a:schemeClr val="tx1"/>
                </a:solidFill>
              </a:rPr>
              <a:t>The game was done in pycharm.</a:t>
            </a:r>
          </a:p>
          <a:p>
            <a:pPr marL="285750" indent="-285750" algn="just">
              <a:lnSpc>
                <a:spcPct val="150000"/>
              </a:lnSpc>
              <a:buFont typeface="Wingdings" panose="05000000000000000000" pitchFamily="2" charset="2"/>
              <a:buChar char="Ø"/>
            </a:pPr>
            <a:endParaRPr lang="en-IN"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09" name="Google Shape;109;p16"/>
          <p:cNvSpPr txBox="1">
            <a:spLocks noGrp="1"/>
          </p:cNvSpPr>
          <p:nvPr>
            <p:ph type="ctrTitle" idx="4294967295"/>
          </p:nvPr>
        </p:nvSpPr>
        <p:spPr>
          <a:xfrm>
            <a:off x="1008062" y="93072"/>
            <a:ext cx="7127875" cy="782638"/>
          </a:xfrm>
          <a:prstGeom prst="rect">
            <a:avLst/>
          </a:prstGeom>
          <a:solidFill>
            <a:schemeClr val="accent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bg1"/>
                </a:solidFill>
                <a:effectLst>
                  <a:outerShdw blurRad="38100" dist="38100" dir="2700000" algn="tl">
                    <a:srgbClr val="000000">
                      <a:alpha val="43137"/>
                    </a:srgbClr>
                  </a:outerShdw>
                </a:effectLst>
              </a:rPr>
              <a:t>OBJECTIVES</a:t>
            </a:r>
            <a:endParaRPr sz="32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7E50436F-C622-4E5B-9E50-F5C11730A4B9}"/>
              </a:ext>
            </a:extLst>
          </p:cNvPr>
          <p:cNvSpPr/>
          <p:nvPr/>
        </p:nvSpPr>
        <p:spPr>
          <a:xfrm>
            <a:off x="1413867" y="996260"/>
            <a:ext cx="7218772" cy="405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Font typeface="Wingdings" panose="05000000000000000000" pitchFamily="2" charset="2"/>
              <a:buChar char="Ø"/>
            </a:pPr>
            <a:r>
              <a:rPr lang="en-US" sz="1600" dirty="0">
                <a:solidFill>
                  <a:schemeClr val="tx1">
                    <a:lumMod val="50000"/>
                  </a:schemeClr>
                </a:solidFill>
              </a:rPr>
              <a:t>T</a:t>
            </a:r>
            <a:r>
              <a:rPr lang="en-US" sz="1600" dirty="0">
                <a:solidFill>
                  <a:schemeClr val="tx1"/>
                </a:solidFill>
              </a:rPr>
              <a:t>he project mainly focuses on developing a Dodge racing car game, using a process based upon pygame development; an evolutionary development method. </a:t>
            </a:r>
          </a:p>
          <a:p>
            <a:pPr marL="285750" indent="-285750" algn="just">
              <a:lnSpc>
                <a:spcPct val="150000"/>
              </a:lnSpc>
              <a:buFont typeface="Wingdings" panose="05000000000000000000" pitchFamily="2" charset="2"/>
              <a:buChar char="Ø"/>
            </a:pPr>
            <a:r>
              <a:rPr lang="en-US" sz="1600" dirty="0">
                <a:solidFill>
                  <a:schemeClr val="tx1"/>
                </a:solidFill>
              </a:rPr>
              <a:t>It comprises implementation of game using python programming language.Talking about the </a:t>
            </a:r>
            <a:r>
              <a:rPr lang="en-US" sz="1600" dirty="0" err="1">
                <a:solidFill>
                  <a:schemeClr val="tx1"/>
                </a:solidFill>
              </a:rPr>
              <a:t>gameplay,all</a:t>
            </a:r>
            <a:r>
              <a:rPr lang="en-US" sz="1600" dirty="0">
                <a:solidFill>
                  <a:schemeClr val="tx1"/>
                </a:solidFill>
              </a:rPr>
              <a:t> the playing methods are to simple </a:t>
            </a:r>
          </a:p>
          <a:p>
            <a:pPr marL="285750" indent="-285750" algn="just">
              <a:lnSpc>
                <a:spcPct val="150000"/>
              </a:lnSpc>
              <a:buFont typeface="Wingdings" panose="05000000000000000000" pitchFamily="2" charset="2"/>
              <a:buChar char="Ø"/>
            </a:pPr>
            <a:r>
              <a:rPr lang="en-US" sz="1600" dirty="0">
                <a:solidFill>
                  <a:schemeClr val="tx1"/>
                </a:solidFill>
              </a:rPr>
              <a:t>The player has to be as quick as possible because the more you score the point, faster will be the gameplay. </a:t>
            </a:r>
          </a:p>
          <a:p>
            <a:pPr marL="285750" indent="-285750" algn="just">
              <a:lnSpc>
                <a:spcPct val="150000"/>
              </a:lnSpc>
              <a:buFont typeface="Wingdings" panose="05000000000000000000" pitchFamily="2" charset="2"/>
              <a:buChar char="Ø"/>
            </a:pPr>
            <a:r>
              <a:rPr lang="en-US" sz="1600" dirty="0">
                <a:solidFill>
                  <a:schemeClr val="tx1"/>
                </a:solidFill>
              </a:rPr>
              <a:t>Whenever the player touches other cars, crashes or get the car to the end of the display screen, the game is over which shutdowns the program directly.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11" name="Google Shape;111;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7E50436F-C622-4E5B-9E50-F5C11730A4B9}"/>
              </a:ext>
            </a:extLst>
          </p:cNvPr>
          <p:cNvSpPr/>
          <p:nvPr/>
        </p:nvSpPr>
        <p:spPr>
          <a:xfrm>
            <a:off x="1434912" y="159006"/>
            <a:ext cx="7218772" cy="45908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Ø"/>
            </a:pPr>
            <a:endParaRPr lang="en-US" dirty="0">
              <a:solidFill>
                <a:schemeClr val="tx1"/>
              </a:solidFill>
            </a:endParaRPr>
          </a:p>
          <a:p>
            <a:pPr marL="285750" indent="-285750" algn="just">
              <a:lnSpc>
                <a:spcPct val="150000"/>
              </a:lnSpc>
              <a:buFont typeface="Wingdings" panose="05000000000000000000" pitchFamily="2" charset="2"/>
              <a:buChar char="Ø"/>
            </a:pPr>
            <a:r>
              <a:rPr lang="en-US" sz="1600" dirty="0">
                <a:solidFill>
                  <a:schemeClr val="tx1"/>
                </a:solidFill>
              </a:rPr>
              <a:t>The main objective of this game is to score points as much as possible. A simple GUI is provided for the easy gameplay</a:t>
            </a:r>
            <a:r>
              <a:rPr lang="en-US" sz="1600">
                <a:solidFill>
                  <a:schemeClr val="tx1"/>
                </a:solidFill>
              </a:rPr>
              <a:t>. </a:t>
            </a:r>
            <a:endParaRPr lang="en-IN" sz="1600" dirty="0">
              <a:solidFill>
                <a:schemeClr val="tx1"/>
              </a:solidFill>
            </a:endParaRPr>
          </a:p>
          <a:p>
            <a:pPr marL="285750" indent="-285750">
              <a:lnSpc>
                <a:spcPct val="150000"/>
              </a:lnSpc>
              <a:buFont typeface="Wingdings" panose="05000000000000000000" pitchFamily="2" charset="2"/>
              <a:buChar char="Ø"/>
            </a:pPr>
            <a:r>
              <a:rPr lang="en-US" sz="1600" dirty="0">
                <a:solidFill>
                  <a:schemeClr val="tx1"/>
                </a:solidFill>
              </a:rPr>
              <a:t>The gameplay design is so simple that user won’t find it difficult to use and navigate.</a:t>
            </a:r>
          </a:p>
          <a:p>
            <a:pPr marL="285750" indent="-285750">
              <a:lnSpc>
                <a:spcPct val="150000"/>
              </a:lnSpc>
              <a:buFont typeface="Wingdings" panose="05000000000000000000" pitchFamily="2" charset="2"/>
              <a:buChar char="Ø"/>
            </a:pPr>
            <a:r>
              <a:rPr lang="en-US" sz="1600" dirty="0">
                <a:solidFill>
                  <a:schemeClr val="tx1"/>
                </a:solidFill>
              </a:rPr>
              <a:t>The project mainly focuses on developing a Dodge racing car game, using a process based upon </a:t>
            </a:r>
            <a:r>
              <a:rPr lang="en-US" sz="1600" dirty="0" err="1">
                <a:solidFill>
                  <a:schemeClr val="tx1"/>
                </a:solidFill>
              </a:rPr>
              <a:t>pygame</a:t>
            </a:r>
            <a:r>
              <a:rPr lang="en-US" sz="1600" dirty="0">
                <a:solidFill>
                  <a:schemeClr val="tx1"/>
                </a:solidFill>
              </a:rPr>
              <a:t> development; an evolutionary development method.</a:t>
            </a:r>
          </a:p>
          <a:p>
            <a:pPr marL="285750" indent="-285750">
              <a:lnSpc>
                <a:spcPct val="150000"/>
              </a:lnSpc>
              <a:buFont typeface="Wingdings" panose="05000000000000000000" pitchFamily="2" charset="2"/>
              <a:buChar char="Ø"/>
            </a:pPr>
            <a:r>
              <a:rPr lang="en-US" sz="1600" dirty="0">
                <a:solidFill>
                  <a:schemeClr val="tx1"/>
                </a:solidFill>
              </a:rPr>
              <a:t>It comprises implementation of game using python programming </a:t>
            </a:r>
            <a:r>
              <a:rPr lang="en-US" sz="1600" dirty="0" err="1">
                <a:solidFill>
                  <a:schemeClr val="tx1"/>
                </a:solidFill>
              </a:rPr>
              <a:t>language.Talking</a:t>
            </a:r>
            <a:r>
              <a:rPr lang="en-US" sz="1600" dirty="0">
                <a:solidFill>
                  <a:schemeClr val="tx1"/>
                </a:solidFill>
              </a:rPr>
              <a:t> about the gameplay, all the playing methods are too simple</a:t>
            </a:r>
          </a:p>
          <a:p>
            <a:pPr marL="285750" indent="-285750">
              <a:buFont typeface="Wingdings" panose="05000000000000000000" pitchFamily="2" charset="2"/>
              <a:buChar char="Ø"/>
            </a:pPr>
            <a:endParaRPr lang="en-US" sz="1600" dirty="0">
              <a:solidFill>
                <a:schemeClr val="tx1"/>
              </a:solidFill>
            </a:endParaRPr>
          </a:p>
        </p:txBody>
      </p:sp>
    </p:spTree>
    <p:extLst>
      <p:ext uri="{BB962C8B-B14F-4D97-AF65-F5344CB8AC3E}">
        <p14:creationId xmlns:p14="http://schemas.microsoft.com/office/powerpoint/2010/main" val="358642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72C1C1-9905-4396-85DA-12B88383FE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Rectangle 2">
            <a:extLst>
              <a:ext uri="{FF2B5EF4-FFF2-40B4-BE49-F238E27FC236}">
                <a16:creationId xmlns:a16="http://schemas.microsoft.com/office/drawing/2014/main" id="{92A6F534-129E-47DC-8415-E95069FC63D2}"/>
              </a:ext>
            </a:extLst>
          </p:cNvPr>
          <p:cNvSpPr/>
          <p:nvPr/>
        </p:nvSpPr>
        <p:spPr>
          <a:xfrm>
            <a:off x="1053614" y="117100"/>
            <a:ext cx="4907707" cy="535030"/>
          </a:xfrm>
          <a:prstGeom prst="rect">
            <a:avLst/>
          </a:prstGeom>
          <a:solidFill>
            <a:srgbClr val="FFB00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effectLst>
                  <a:outerShdw blurRad="38100" dist="38100" dir="2700000" algn="tl">
                    <a:srgbClr val="000000">
                      <a:alpha val="43137"/>
                    </a:srgbClr>
                  </a:outerShdw>
                </a:effectLst>
                <a:latin typeface="Barlow" panose="020B0604020202020204" charset="0"/>
              </a:rPr>
              <a:t>LITERATURE SURVEY</a:t>
            </a:r>
          </a:p>
        </p:txBody>
      </p:sp>
      <p:sp>
        <p:nvSpPr>
          <p:cNvPr id="4" name="Rectangle 3">
            <a:extLst>
              <a:ext uri="{FF2B5EF4-FFF2-40B4-BE49-F238E27FC236}">
                <a16:creationId xmlns:a16="http://schemas.microsoft.com/office/drawing/2014/main" id="{D4ED3420-02BB-4DFE-B386-A26A5BA040CB}"/>
              </a:ext>
            </a:extLst>
          </p:cNvPr>
          <p:cNvSpPr/>
          <p:nvPr/>
        </p:nvSpPr>
        <p:spPr>
          <a:xfrm>
            <a:off x="1573619" y="956930"/>
            <a:ext cx="7045841" cy="39340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Font typeface="Wingdings" panose="05000000000000000000" pitchFamily="2" charset="2"/>
              <a:buChar char="§"/>
            </a:pPr>
            <a:r>
              <a:rPr lang="en-IN" sz="1600" dirty="0">
                <a:solidFill>
                  <a:schemeClr val="tx1"/>
                </a:solidFill>
              </a:rPr>
              <a:t>There are so many games done in python to understand and easy play.</a:t>
            </a:r>
          </a:p>
          <a:p>
            <a:pPr marL="285750" indent="-285750" algn="just">
              <a:lnSpc>
                <a:spcPct val="150000"/>
              </a:lnSpc>
              <a:buFont typeface="Wingdings" panose="05000000000000000000" pitchFamily="2" charset="2"/>
              <a:buChar char="§"/>
            </a:pPr>
            <a:r>
              <a:rPr lang="en-IN" sz="1600" dirty="0">
                <a:solidFill>
                  <a:schemeClr val="tx1"/>
                </a:solidFill>
              </a:rPr>
              <a:t>Dodge car game is an basic game play done using python.</a:t>
            </a:r>
          </a:p>
          <a:p>
            <a:pPr marL="285750" indent="-285750" algn="just">
              <a:lnSpc>
                <a:spcPct val="150000"/>
              </a:lnSpc>
              <a:buFont typeface="Wingdings" panose="05000000000000000000" pitchFamily="2" charset="2"/>
              <a:buChar char="§"/>
            </a:pPr>
            <a:r>
              <a:rPr lang="en-IN" sz="1600" dirty="0">
                <a:solidFill>
                  <a:schemeClr val="tx1"/>
                </a:solidFill>
              </a:rPr>
              <a:t>There are so many such kind of car games done in python ,by taking reference from those games this project is done.</a:t>
            </a:r>
          </a:p>
          <a:p>
            <a:pPr marL="285750" indent="-285750" algn="just">
              <a:lnSpc>
                <a:spcPct val="150000"/>
              </a:lnSpc>
              <a:buFont typeface="Wingdings" panose="05000000000000000000" pitchFamily="2" charset="2"/>
              <a:buChar char="§"/>
            </a:pPr>
            <a:r>
              <a:rPr lang="en-IN" sz="1600" dirty="0">
                <a:solidFill>
                  <a:schemeClr val="tx1"/>
                </a:solidFill>
              </a:rPr>
              <a:t>Car games is the most interesting game for everyone now a days.</a:t>
            </a:r>
          </a:p>
          <a:p>
            <a:pPr marL="285750" indent="-285750" algn="just">
              <a:lnSpc>
                <a:spcPct val="150000"/>
              </a:lnSpc>
              <a:buFont typeface="Wingdings" panose="05000000000000000000" pitchFamily="2" charset="2"/>
              <a:buChar char="§"/>
            </a:pPr>
            <a:r>
              <a:rPr lang="en-IN" sz="1600" dirty="0">
                <a:solidFill>
                  <a:schemeClr val="tx1"/>
                </a:solidFill>
              </a:rPr>
              <a:t>This game can be easily understand and played.</a:t>
            </a:r>
          </a:p>
          <a:p>
            <a:pPr algn="just">
              <a:lnSpc>
                <a:spcPct val="150000"/>
              </a:lnSpc>
            </a:pPr>
            <a:endParaRPr lang="en-IN" sz="1800" dirty="0">
              <a:solidFill>
                <a:schemeClr val="tx1"/>
              </a:solidFill>
            </a:endParaRPr>
          </a:p>
        </p:txBody>
      </p:sp>
    </p:spTree>
    <p:extLst>
      <p:ext uri="{BB962C8B-B14F-4D97-AF65-F5344CB8AC3E}">
        <p14:creationId xmlns:p14="http://schemas.microsoft.com/office/powerpoint/2010/main" val="131380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67099"/>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effectLst>
                  <a:outerShdw blurRad="38100" dist="38100" dir="2700000" algn="tl">
                    <a:srgbClr val="000000">
                      <a:alpha val="43137"/>
                    </a:srgbClr>
                  </a:outerShdw>
                </a:effectLst>
              </a:rPr>
              <a:t>FRAME WORK</a:t>
            </a:r>
            <a:endParaRPr sz="3200" dirty="0">
              <a:effectLst>
                <a:outerShdw blurRad="38100" dist="38100" dir="2700000" algn="tl">
                  <a:srgbClr val="000000">
                    <a:alpha val="43137"/>
                  </a:srgbClr>
                </a:outerShdw>
              </a:effectLst>
            </a:endParaRPr>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Text Placeholder 2">
            <a:extLst>
              <a:ext uri="{FF2B5EF4-FFF2-40B4-BE49-F238E27FC236}">
                <a16:creationId xmlns:a16="http://schemas.microsoft.com/office/drawing/2014/main" id="{A1B13ABF-CFA6-4629-A34B-9CEB186CFC77}"/>
              </a:ext>
            </a:extLst>
          </p:cNvPr>
          <p:cNvSpPr>
            <a:spLocks noGrp="1"/>
          </p:cNvSpPr>
          <p:nvPr>
            <p:ph type="body" idx="1"/>
          </p:nvPr>
        </p:nvSpPr>
        <p:spPr>
          <a:xfrm>
            <a:off x="1556331" y="1357932"/>
            <a:ext cx="7085700" cy="3680060"/>
          </a:xfrm>
        </p:spPr>
        <p:txBody>
          <a:bodyPr/>
          <a:lstStyle/>
          <a:p>
            <a:pPr algn="just">
              <a:lnSpc>
                <a:spcPct val="150000"/>
              </a:lnSpc>
              <a:buClr>
                <a:schemeClr val="tx1"/>
              </a:buClr>
              <a:buFont typeface="Wingdings" panose="05000000000000000000" pitchFamily="2" charset="2"/>
              <a:buChar char="§"/>
            </a:pPr>
            <a:r>
              <a:rPr lang="en-IN" sz="1600" dirty="0">
                <a:latin typeface="Arial" panose="020B0604020202020204" pitchFamily="34" charset="0"/>
                <a:cs typeface="Arial" panose="020B0604020202020204" pitchFamily="34" charset="0"/>
              </a:rPr>
              <a:t>Start the game .</a:t>
            </a:r>
          </a:p>
          <a:p>
            <a:pPr algn="just">
              <a:lnSpc>
                <a:spcPct val="150000"/>
              </a:lnSpc>
              <a:buClr>
                <a:schemeClr val="tx1"/>
              </a:buClr>
            </a:pPr>
            <a:r>
              <a:rPr lang="en-IN" sz="1600" dirty="0">
                <a:latin typeface="Arial" panose="020B0604020202020204" pitchFamily="34" charset="0"/>
                <a:cs typeface="Arial" panose="020B0604020202020204" pitchFamily="34" charset="0"/>
              </a:rPr>
              <a:t>Make the choice to start the game .</a:t>
            </a:r>
          </a:p>
          <a:p>
            <a:pPr algn="just">
              <a:lnSpc>
                <a:spcPct val="150000"/>
              </a:lnSpc>
              <a:buClr>
                <a:schemeClr val="tx1"/>
              </a:buClr>
            </a:pPr>
            <a:r>
              <a:rPr lang="en-IN" sz="1600" dirty="0">
                <a:latin typeface="Arial" panose="020B0604020202020204" pitchFamily="34" charset="0"/>
                <a:cs typeface="Arial" panose="020B0604020202020204" pitchFamily="34" charset="0"/>
              </a:rPr>
              <a:t>If yes ,play the game by moving the </a:t>
            </a:r>
          </a:p>
          <a:p>
            <a:pPr marL="63500" indent="0" algn="just">
              <a:lnSpc>
                <a:spcPct val="150000"/>
              </a:lnSpc>
              <a:buClr>
                <a:schemeClr val="tx1"/>
              </a:buClr>
              <a:buNone/>
            </a:pPr>
            <a:r>
              <a:rPr lang="en-IN" sz="1600" dirty="0">
                <a:latin typeface="Arial" panose="020B0604020202020204" pitchFamily="34" charset="0"/>
                <a:cs typeface="Arial" panose="020B0604020202020204" pitchFamily="34" charset="0"/>
              </a:rPr>
              <a:t>       car .</a:t>
            </a:r>
          </a:p>
          <a:p>
            <a:pPr algn="just">
              <a:lnSpc>
                <a:spcPct val="150000"/>
              </a:lnSpc>
              <a:buClr>
                <a:schemeClr val="tx1"/>
              </a:buClr>
              <a:buFont typeface="Wingdings" panose="05000000000000000000" pitchFamily="2" charset="2"/>
              <a:buChar char="§"/>
            </a:pPr>
            <a:r>
              <a:rPr lang="en-IN" sz="1600" dirty="0">
                <a:latin typeface="Arial" panose="020B0604020202020204" pitchFamily="34" charset="0"/>
                <a:cs typeface="Arial" panose="020B0604020202020204" pitchFamily="34" charset="0"/>
              </a:rPr>
              <a:t>Check the status of car if the car hits </a:t>
            </a:r>
          </a:p>
          <a:p>
            <a:pPr marL="63500" indent="0" algn="just">
              <a:lnSpc>
                <a:spcPct val="150000"/>
              </a:lnSpc>
              <a:buClr>
                <a:schemeClr val="tx1"/>
              </a:buClr>
              <a:buNone/>
            </a:pPr>
            <a:r>
              <a:rPr lang="en-IN" sz="1600" dirty="0">
                <a:latin typeface="Arial" panose="020B0604020202020204" pitchFamily="34" charset="0"/>
                <a:cs typeface="Arial" panose="020B0604020202020204" pitchFamily="34" charset="0"/>
              </a:rPr>
              <a:t>       then display game over and again </a:t>
            </a:r>
          </a:p>
          <a:p>
            <a:pPr marL="63500" indent="0" algn="just">
              <a:lnSpc>
                <a:spcPct val="150000"/>
              </a:lnSpc>
              <a:buClr>
                <a:schemeClr val="tx1"/>
              </a:buClr>
              <a:buNone/>
            </a:pPr>
            <a:r>
              <a:rPr lang="en-IN" sz="1600" dirty="0">
                <a:latin typeface="Arial" panose="020B0604020202020204" pitchFamily="34" charset="0"/>
                <a:cs typeface="Arial" panose="020B0604020202020204" pitchFamily="34" charset="0"/>
              </a:rPr>
              <a:t>       continue the game.</a:t>
            </a:r>
          </a:p>
          <a:p>
            <a:pPr algn="just">
              <a:lnSpc>
                <a:spcPct val="150000"/>
              </a:lnSpc>
              <a:buClr>
                <a:schemeClr val="tx1"/>
              </a:buClr>
              <a:buFont typeface="Wingdings" panose="05000000000000000000" pitchFamily="2" charset="2"/>
              <a:buChar char="§"/>
            </a:pPr>
            <a:r>
              <a:rPr lang="en-IN" sz="1600" dirty="0">
                <a:latin typeface="Arial" panose="020B0604020202020204" pitchFamily="34" charset="0"/>
                <a:cs typeface="Arial" panose="020B0604020202020204" pitchFamily="34" charset="0"/>
              </a:rPr>
              <a:t>Else play the game. </a:t>
            </a:r>
            <a:r>
              <a:rPr lang="en-IN" sz="1400" dirty="0">
                <a:latin typeface="Arial" panose="020B0604020202020204" pitchFamily="34" charset="0"/>
                <a:cs typeface="Arial" panose="020B0604020202020204" pitchFamily="34" charset="0"/>
              </a:rPr>
              <a:t>	</a:t>
            </a:r>
          </a:p>
          <a:p>
            <a:pPr algn="just">
              <a:lnSpc>
                <a:spcPct val="150000"/>
              </a:lnSpc>
              <a:buClr>
                <a:schemeClr val="tx1"/>
              </a:buClr>
            </a:pPr>
            <a:endParaRPr lang="en-IN" sz="1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8E96590A-2C88-4E98-9CBD-9EF0415AD882}"/>
              </a:ext>
            </a:extLst>
          </p:cNvPr>
          <p:cNvPicPr>
            <a:picLocks noChangeAspect="1"/>
          </p:cNvPicPr>
          <p:nvPr/>
        </p:nvPicPr>
        <p:blipFill>
          <a:blip r:embed="rId4"/>
          <a:stretch>
            <a:fillRect/>
          </a:stretch>
        </p:blipFill>
        <p:spPr>
          <a:xfrm>
            <a:off x="5433773" y="1511729"/>
            <a:ext cx="3208258" cy="3435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effectLst>
                  <a:outerShdw blurRad="38100" dist="38100" dir="2700000" algn="tl">
                    <a:srgbClr val="000000">
                      <a:alpha val="43137"/>
                    </a:srgbClr>
                  </a:outerShdw>
                </a:effectLst>
              </a:rPr>
              <a:t>MODULES</a:t>
            </a:r>
            <a:endParaRPr sz="3200" dirty="0">
              <a:effectLst>
                <a:outerShdw blurRad="38100" dist="38100" dir="2700000" algn="tl">
                  <a:srgbClr val="000000">
                    <a:alpha val="43137"/>
                  </a:srgbClr>
                </a:outerShdw>
              </a:effectLst>
            </a:endParaRPr>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64A1245A-9512-408A-87F1-58CDC4E376FA}"/>
              </a:ext>
            </a:extLst>
          </p:cNvPr>
          <p:cNvSpPr>
            <a:spLocks noGrp="1"/>
          </p:cNvSpPr>
          <p:nvPr>
            <p:ph type="body" idx="1"/>
          </p:nvPr>
        </p:nvSpPr>
        <p:spPr>
          <a:xfrm>
            <a:off x="1575116" y="1321289"/>
            <a:ext cx="6972302" cy="3699118"/>
          </a:xfrm>
        </p:spPr>
        <p:txBody>
          <a:bodyPr/>
          <a:lstStyle/>
          <a:p>
            <a:pPr marL="88900" indent="0" algn="just">
              <a:lnSpc>
                <a:spcPct val="150000"/>
              </a:lnSpc>
              <a:buClr>
                <a:schemeClr val="tx1"/>
              </a:buClr>
              <a:buNone/>
            </a:pPr>
            <a:r>
              <a:rPr lang="en-IN" sz="1600" b="1" dirty="0">
                <a:latin typeface="+mj-lt"/>
                <a:cs typeface="Arial" panose="020B0604020202020204" pitchFamily="34" charset="0"/>
              </a:rPr>
              <a:t>Pygame</a:t>
            </a:r>
            <a:r>
              <a:rPr lang="en-IN" sz="1600" dirty="0">
                <a:latin typeface="+mj-lt"/>
                <a:cs typeface="Arial" panose="020B0604020202020204" pitchFamily="34" charset="0"/>
              </a:rPr>
              <a:t>:</a:t>
            </a:r>
            <a:r>
              <a:rPr lang="en-US" sz="1600" dirty="0">
                <a:solidFill>
                  <a:schemeClr val="tx1"/>
                </a:solidFill>
                <a:latin typeface="+mj-lt"/>
              </a:rPr>
              <a:t>Pygame uses the Simple DirectMedia Layer (SDL) library,with the intention of allowing real-time computer game development without the low-level mechanics of </a:t>
            </a:r>
            <a:r>
              <a:rPr lang="en-US" sz="1600" dirty="0">
                <a:solidFill>
                  <a:schemeClr val="tx1"/>
                </a:solidFill>
                <a:latin typeface="+mj-lt"/>
                <a:cs typeface="Arial" panose="020B0604020202020204" pitchFamily="34" charset="0"/>
              </a:rPr>
              <a:t>the C </a:t>
            </a:r>
            <a:r>
              <a:rPr lang="en-US" sz="1600" dirty="0" err="1">
                <a:solidFill>
                  <a:schemeClr val="tx1"/>
                </a:solidFill>
                <a:latin typeface="+mj-lt"/>
                <a:cs typeface="Arial" panose="020B0604020202020204" pitchFamily="34" charset="0"/>
              </a:rPr>
              <a:t>programming.This</a:t>
            </a:r>
            <a:r>
              <a:rPr lang="en-US" sz="1600" dirty="0">
                <a:solidFill>
                  <a:schemeClr val="tx1"/>
                </a:solidFill>
                <a:latin typeface="+mj-lt"/>
                <a:cs typeface="Arial" panose="020B0604020202020204" pitchFamily="34" charset="0"/>
              </a:rPr>
              <a:t> is based on the assumption that the most expensive functions inside games can be abstracted from the game logic, making it possible to use a high level programming language, such as Python, to structure the game.</a:t>
            </a:r>
          </a:p>
          <a:p>
            <a:pPr marL="88900" indent="0" algn="just">
              <a:lnSpc>
                <a:spcPct val="150000"/>
              </a:lnSpc>
              <a:buClr>
                <a:schemeClr val="tx1"/>
              </a:buClr>
              <a:buNone/>
            </a:pPr>
            <a:endParaRPr lang="en-US" sz="1400" dirty="0">
              <a:solidFill>
                <a:schemeClr val="tx1"/>
              </a:solidFill>
              <a:latin typeface="+mn-lt"/>
            </a:endParaRPr>
          </a:p>
          <a:p>
            <a:pPr marL="88900" indent="0" algn="just">
              <a:lnSpc>
                <a:spcPct val="150000"/>
              </a:lnSpc>
              <a:buClr>
                <a:schemeClr val="tx1"/>
              </a:buClr>
              <a:buNone/>
            </a:pPr>
            <a:endParaRPr lang="en-IN" sz="1400" dirty="0">
              <a:solidFill>
                <a:schemeClr val="tx1"/>
              </a:solidFill>
              <a:latin typeface="+mn-lt"/>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E5AF8A-7784-43CE-B382-9BC9B79332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Rectangle 2">
            <a:extLst>
              <a:ext uri="{FF2B5EF4-FFF2-40B4-BE49-F238E27FC236}">
                <a16:creationId xmlns:a16="http://schemas.microsoft.com/office/drawing/2014/main" id="{738FF7E5-FC33-4829-A2DE-0E21E1D31D98}"/>
              </a:ext>
            </a:extLst>
          </p:cNvPr>
          <p:cNvSpPr/>
          <p:nvPr/>
        </p:nvSpPr>
        <p:spPr>
          <a:xfrm>
            <a:off x="1545265" y="333153"/>
            <a:ext cx="5443870" cy="460745"/>
          </a:xfrm>
          <a:prstGeom prst="rect">
            <a:avLst/>
          </a:prstGeom>
          <a:solidFill>
            <a:schemeClr val="bg1"/>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9200456-97A1-4D2F-8A4E-CC36B5A83165}"/>
              </a:ext>
            </a:extLst>
          </p:cNvPr>
          <p:cNvSpPr/>
          <p:nvPr/>
        </p:nvSpPr>
        <p:spPr>
          <a:xfrm>
            <a:off x="1545265" y="465993"/>
            <a:ext cx="6965689" cy="406204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8900" algn="just">
              <a:lnSpc>
                <a:spcPct val="150000"/>
              </a:lnSpc>
              <a:buClr>
                <a:schemeClr val="tx1"/>
              </a:buClr>
            </a:pPr>
            <a:r>
              <a:rPr lang="en-US" sz="1600" b="1" dirty="0">
                <a:solidFill>
                  <a:schemeClr val="tx1"/>
                </a:solidFill>
                <a:latin typeface="Arial" panose="020B0604020202020204" pitchFamily="34" charset="0"/>
                <a:cs typeface="Arial" panose="020B0604020202020204" pitchFamily="34" charset="0"/>
              </a:rPr>
              <a:t>Random Module:</a:t>
            </a:r>
          </a:p>
          <a:p>
            <a:pPr marL="88900" algn="just">
              <a:lnSpc>
                <a:spcPct val="150000"/>
              </a:lnSpc>
              <a:buClr>
                <a:schemeClr val="tx1"/>
              </a:buClr>
            </a:pPr>
            <a:r>
              <a:rPr lang="en-US" sz="1600" dirty="0">
                <a:solidFill>
                  <a:schemeClr val="tx1"/>
                </a:solidFill>
                <a:latin typeface="Arial" panose="020B0604020202020204" pitchFamily="34" charset="0"/>
                <a:cs typeface="Arial" panose="020B0604020202020204" pitchFamily="34" charset="0"/>
              </a:rPr>
              <a:t>This module contains a number of functions that use random numbers. It can output random numbers, select a random item from a list, and reorder lists randomly. The randomly reordered lists can be output inline, or as various types of ordered and unordered lists.</a:t>
            </a:r>
          </a:p>
          <a:p>
            <a:pPr marL="88900" algn="just">
              <a:lnSpc>
                <a:spcPct val="150000"/>
              </a:lnSpc>
              <a:buClr>
                <a:schemeClr val="tx1"/>
              </a:buClr>
            </a:pPr>
            <a:endParaRPr lang="en-US" sz="1600" dirty="0">
              <a:solidFill>
                <a:schemeClr val="tx1"/>
              </a:solidFill>
              <a:latin typeface="Arial" panose="020B0604020202020204" pitchFamily="34" charset="0"/>
              <a:cs typeface="Arial" panose="020B0604020202020204" pitchFamily="34" charset="0"/>
            </a:endParaRPr>
          </a:p>
          <a:p>
            <a:pPr marL="88900" algn="just">
              <a:lnSpc>
                <a:spcPct val="150000"/>
              </a:lnSpc>
              <a:buClr>
                <a:schemeClr val="tx1"/>
              </a:buClr>
            </a:pPr>
            <a:r>
              <a:rPr lang="en-US" sz="1600" dirty="0">
                <a:solidFill>
                  <a:schemeClr val="tx1"/>
                </a:solidFill>
                <a:latin typeface="Arial" panose="020B0604020202020204" pitchFamily="34" charset="0"/>
                <a:cs typeface="Arial" panose="020B0604020202020204" pitchFamily="34" charset="0"/>
              </a:rPr>
              <a:t>Random module is used in this code to give the position and speed of the obstacles.</a:t>
            </a:r>
          </a:p>
          <a:p>
            <a:pPr marL="88900" algn="just">
              <a:lnSpc>
                <a:spcPct val="150000"/>
              </a:lnSpc>
              <a:buClr>
                <a:schemeClr val="tx1"/>
              </a:buClr>
            </a:pPr>
            <a:r>
              <a:rPr lang="en-US" sz="1600" dirty="0" err="1">
                <a:solidFill>
                  <a:schemeClr val="tx1"/>
                </a:solidFill>
                <a:latin typeface="Arial" panose="020B0604020202020204" pitchFamily="34" charset="0"/>
                <a:cs typeface="Arial" panose="020B0604020202020204" pitchFamily="34" charset="0"/>
              </a:rPr>
              <a:t>rect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pygame.Rect</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random.randint</a:t>
            </a:r>
            <a:r>
              <a:rPr lang="en-US" sz="1600" dirty="0">
                <a:solidFill>
                  <a:schemeClr val="tx1"/>
                </a:solidFill>
                <a:latin typeface="Arial" panose="020B0604020202020204" pitchFamily="34" charset="0"/>
                <a:cs typeface="Arial" panose="020B0604020202020204" pitchFamily="34" charset="0"/>
              </a:rPr>
              <a:t>(140, 485), 0 - </a:t>
            </a:r>
            <a:r>
              <a:rPr lang="en-US" sz="1600" dirty="0" err="1">
                <a:solidFill>
                  <a:schemeClr val="tx1"/>
                </a:solidFill>
                <a:latin typeface="Arial" panose="020B0604020202020204" pitchFamily="34" charset="0"/>
                <a:cs typeface="Arial" panose="020B0604020202020204" pitchFamily="34" charset="0"/>
              </a:rPr>
              <a:t>obstaclesSize</a:t>
            </a:r>
            <a:r>
              <a:rPr lang="en-US" sz="1600" dirty="0">
                <a:solidFill>
                  <a:schemeClr val="tx1"/>
                </a:solidFill>
                <a:latin typeface="Arial" panose="020B0604020202020204" pitchFamily="34" charset="0"/>
                <a:cs typeface="Arial" panose="020B0604020202020204" pitchFamily="34" charset="0"/>
              </a:rPr>
              <a:t>, 23, 47),</a:t>
            </a:r>
          </a:p>
          <a:p>
            <a:pPr marL="88900" algn="just">
              <a:lnSpc>
                <a:spcPct val="150000"/>
              </a:lnSpc>
              <a:buClr>
                <a:schemeClr val="tx1"/>
              </a:buClr>
            </a:pPr>
            <a:r>
              <a:rPr lang="en-US" sz="1600" dirty="0">
                <a:solidFill>
                  <a:schemeClr val="tx1"/>
                </a:solidFill>
                <a:latin typeface="Arial" panose="020B0604020202020204" pitchFamily="34" charset="0"/>
                <a:cs typeface="Arial" panose="020B0604020202020204" pitchFamily="34" charset="0"/>
              </a:rPr>
              <a:t>speed: </a:t>
            </a:r>
            <a:r>
              <a:rPr lang="en-US" sz="1600" dirty="0" err="1">
                <a:solidFill>
                  <a:schemeClr val="tx1"/>
                </a:solidFill>
                <a:latin typeface="Arial" panose="020B0604020202020204" pitchFamily="34" charset="0"/>
                <a:cs typeface="Arial" panose="020B0604020202020204" pitchFamily="34" charset="0"/>
              </a:rPr>
              <a:t>random.randint</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obstaclesMINSPEED</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obstaclesMAXSPEED</a:t>
            </a:r>
            <a:r>
              <a:rPr lang="en-US" sz="1600" dirty="0">
                <a:solidFill>
                  <a:schemeClr val="tx1"/>
                </a:solidFill>
                <a:latin typeface="Arial" panose="020B0604020202020204" pitchFamily="34" charset="0"/>
                <a:cs typeface="Arial" panose="020B0604020202020204" pitchFamily="34" charset="0"/>
              </a:rPr>
              <a:t>) </a:t>
            </a:r>
          </a:p>
          <a:p>
            <a:pPr marL="88900" indent="0" algn="just">
              <a:lnSpc>
                <a:spcPct val="150000"/>
              </a:lnSpc>
              <a:buClr>
                <a:schemeClr val="tx1"/>
              </a:buClr>
              <a:buNone/>
            </a:pPr>
            <a:endParaRPr lang="en-US"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74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E5AF8A-7784-43CE-B382-9BC9B79332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Rectangle 2">
            <a:extLst>
              <a:ext uri="{FF2B5EF4-FFF2-40B4-BE49-F238E27FC236}">
                <a16:creationId xmlns:a16="http://schemas.microsoft.com/office/drawing/2014/main" id="{738FF7E5-FC33-4829-A2DE-0E21E1D31D98}"/>
              </a:ext>
            </a:extLst>
          </p:cNvPr>
          <p:cNvSpPr/>
          <p:nvPr/>
        </p:nvSpPr>
        <p:spPr>
          <a:xfrm>
            <a:off x="1545265" y="333153"/>
            <a:ext cx="5443870" cy="460745"/>
          </a:xfrm>
          <a:prstGeom prst="rect">
            <a:avLst/>
          </a:prstGeom>
          <a:solidFill>
            <a:schemeClr val="bg1"/>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DD716A2-528A-4B8B-BEED-85F09DE279F2}"/>
              </a:ext>
            </a:extLst>
          </p:cNvPr>
          <p:cNvSpPr/>
          <p:nvPr/>
        </p:nvSpPr>
        <p:spPr>
          <a:xfrm>
            <a:off x="1474381" y="333153"/>
            <a:ext cx="4862624" cy="652131"/>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800" b="1" dirty="0">
                <a:solidFill>
                  <a:schemeClr val="accent1"/>
                </a:solidFill>
                <a:effectLst>
                  <a:outerShdw blurRad="38100" dist="38100" dir="2700000" algn="tl">
                    <a:srgbClr val="000000">
                      <a:alpha val="43137"/>
                    </a:srgbClr>
                  </a:outerShdw>
                </a:effectLst>
              </a:rPr>
              <a:t>PYCHARM INSTALLATION</a:t>
            </a:r>
          </a:p>
        </p:txBody>
      </p:sp>
      <p:sp>
        <p:nvSpPr>
          <p:cNvPr id="5" name="Rectangle 4">
            <a:extLst>
              <a:ext uri="{FF2B5EF4-FFF2-40B4-BE49-F238E27FC236}">
                <a16:creationId xmlns:a16="http://schemas.microsoft.com/office/drawing/2014/main" id="{C2212652-F72C-4250-8935-0D48C2203F91}"/>
              </a:ext>
            </a:extLst>
          </p:cNvPr>
          <p:cNvSpPr/>
          <p:nvPr/>
        </p:nvSpPr>
        <p:spPr>
          <a:xfrm>
            <a:off x="1483173" y="1098698"/>
            <a:ext cx="6847317" cy="352592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chemeClr val="tx1"/>
              </a:buClr>
              <a:buFont typeface="Wingdings" panose="05000000000000000000" pitchFamily="2" charset="2"/>
              <a:buChar char="§"/>
            </a:pPr>
            <a:r>
              <a:rPr lang="en-IN" sz="1600" dirty="0">
                <a:solidFill>
                  <a:schemeClr val="tx1"/>
                </a:solidFill>
              </a:rPr>
              <a:t>Download </a:t>
            </a:r>
            <a:r>
              <a:rPr lang="en-IN" sz="1600" dirty="0" err="1">
                <a:solidFill>
                  <a:schemeClr val="tx1"/>
                </a:solidFill>
              </a:rPr>
              <a:t>pycharm</a:t>
            </a:r>
            <a:r>
              <a:rPr lang="en-IN" sz="1600" dirty="0">
                <a:solidFill>
                  <a:schemeClr val="tx1"/>
                </a:solidFill>
              </a:rPr>
              <a:t> in this website </a:t>
            </a:r>
            <a:r>
              <a:rPr lang="en-IN" sz="1600" dirty="0">
                <a:hlinkClick r:id="rId2"/>
              </a:rPr>
              <a:t>https://www.jetbrains.com/pycharm/</a:t>
            </a:r>
            <a:r>
              <a:rPr lang="en-IN" sz="1600" dirty="0"/>
              <a:t> </a:t>
            </a:r>
          </a:p>
          <a:p>
            <a:pPr marL="285750" indent="-285750" algn="just">
              <a:lnSpc>
                <a:spcPct val="150000"/>
              </a:lnSpc>
              <a:buClr>
                <a:schemeClr val="tx1"/>
              </a:buClr>
              <a:buFont typeface="Wingdings" panose="05000000000000000000" pitchFamily="2" charset="2"/>
              <a:buChar char="§"/>
            </a:pPr>
            <a:r>
              <a:rPr lang="en-IN" sz="1600" dirty="0">
                <a:solidFill>
                  <a:schemeClr val="tx1"/>
                </a:solidFill>
              </a:rPr>
              <a:t>Select community edition and then select finish.</a:t>
            </a:r>
          </a:p>
          <a:p>
            <a:pPr marL="285750" indent="-285750" algn="just">
              <a:lnSpc>
                <a:spcPct val="150000"/>
              </a:lnSpc>
              <a:buClr>
                <a:schemeClr val="tx1"/>
              </a:buClr>
              <a:buFont typeface="Wingdings" panose="05000000000000000000" pitchFamily="2" charset="2"/>
              <a:buChar char="§"/>
            </a:pPr>
            <a:r>
              <a:rPr lang="en-IN" sz="1600" dirty="0">
                <a:solidFill>
                  <a:schemeClr val="tx1"/>
                </a:solidFill>
              </a:rPr>
              <a:t>Choose install </a:t>
            </a:r>
            <a:r>
              <a:rPr lang="en-IN" sz="1600" dirty="0" err="1">
                <a:solidFill>
                  <a:schemeClr val="tx1"/>
                </a:solidFill>
              </a:rPr>
              <a:t>locationand</a:t>
            </a:r>
            <a:r>
              <a:rPr lang="en-IN" sz="1600" dirty="0">
                <a:solidFill>
                  <a:schemeClr val="tx1"/>
                </a:solidFill>
              </a:rPr>
              <a:t> select next.</a:t>
            </a:r>
          </a:p>
          <a:p>
            <a:pPr marL="285750" indent="-285750" algn="just">
              <a:lnSpc>
                <a:spcPct val="150000"/>
              </a:lnSpc>
              <a:buClr>
                <a:schemeClr val="tx1"/>
              </a:buClr>
              <a:buFont typeface="Wingdings" panose="05000000000000000000" pitchFamily="2" charset="2"/>
              <a:buChar char="§"/>
            </a:pPr>
            <a:r>
              <a:rPr lang="en-IN" sz="1600" dirty="0">
                <a:solidFill>
                  <a:schemeClr val="tx1"/>
                </a:solidFill>
              </a:rPr>
              <a:t>Choose the desktop shortcut launcher and select next.</a:t>
            </a:r>
          </a:p>
          <a:p>
            <a:pPr marL="285750" indent="-285750" algn="just">
              <a:lnSpc>
                <a:spcPct val="150000"/>
              </a:lnSpc>
              <a:buClr>
                <a:schemeClr val="tx1"/>
              </a:buClr>
              <a:buFont typeface="Wingdings" panose="05000000000000000000" pitchFamily="2" charset="2"/>
              <a:buChar char="§"/>
            </a:pPr>
            <a:r>
              <a:rPr lang="en-IN" sz="1600" dirty="0">
                <a:solidFill>
                  <a:schemeClr val="tx1"/>
                </a:solidFill>
              </a:rPr>
              <a:t>Choose jet brains and select install.</a:t>
            </a:r>
          </a:p>
          <a:p>
            <a:pPr marL="285750" indent="-285750" algn="just">
              <a:lnSpc>
                <a:spcPct val="150000"/>
              </a:lnSpc>
              <a:buClr>
                <a:schemeClr val="tx1"/>
              </a:buClr>
              <a:buFont typeface="Wingdings" panose="05000000000000000000" pitchFamily="2" charset="2"/>
              <a:buChar char="§"/>
            </a:pPr>
            <a:r>
              <a:rPr lang="en-IN" sz="1600" dirty="0">
                <a:solidFill>
                  <a:schemeClr val="tx1"/>
                </a:solidFill>
              </a:rPr>
              <a:t>After installation click the box and select finish.</a:t>
            </a:r>
          </a:p>
          <a:p>
            <a:pPr marL="285750" indent="-285750" algn="just">
              <a:lnSpc>
                <a:spcPct val="150000"/>
              </a:lnSpc>
              <a:buClr>
                <a:schemeClr val="tx1"/>
              </a:buClr>
              <a:buFont typeface="Wingdings" panose="05000000000000000000" pitchFamily="2" charset="2"/>
              <a:buChar char="§"/>
            </a:pPr>
            <a:r>
              <a:rPr lang="en-IN" sz="1600" dirty="0">
                <a:solidFill>
                  <a:schemeClr val="tx1"/>
                </a:solidFill>
              </a:rPr>
              <a:t>And select complete installation.</a:t>
            </a:r>
          </a:p>
          <a:p>
            <a:pPr algn="just">
              <a:lnSpc>
                <a:spcPct val="150000"/>
              </a:lnSpc>
              <a:buClr>
                <a:schemeClr val="tx1"/>
              </a:buClr>
            </a:pPr>
            <a:endParaRPr lang="en-IN" sz="1600" dirty="0">
              <a:solidFill>
                <a:schemeClr val="tx1"/>
              </a:solidFill>
            </a:endParaRPr>
          </a:p>
          <a:p>
            <a:pPr algn="just">
              <a:lnSpc>
                <a:spcPct val="150000"/>
              </a:lnSpc>
              <a:buClr>
                <a:schemeClr val="tx1"/>
              </a:buClr>
            </a:pPr>
            <a:endParaRPr lang="en-IN" sz="1600" dirty="0">
              <a:solidFill>
                <a:schemeClr val="tx1"/>
              </a:solidFill>
            </a:endParaRPr>
          </a:p>
        </p:txBody>
      </p:sp>
    </p:spTree>
    <p:extLst>
      <p:ext uri="{BB962C8B-B14F-4D97-AF65-F5344CB8AC3E}">
        <p14:creationId xmlns:p14="http://schemas.microsoft.com/office/powerpoint/2010/main" val="3936044770"/>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FFFFF"/>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1078</Words>
  <Application>Microsoft Office PowerPoint</Application>
  <PresentationFormat>On-screen Show (16:9)</PresentationFormat>
  <Paragraphs>102</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Barlow</vt:lpstr>
      <vt:lpstr>Algerian</vt:lpstr>
      <vt:lpstr>Arial</vt:lpstr>
      <vt:lpstr>Wingdings</vt:lpstr>
      <vt:lpstr>Basset template</vt:lpstr>
      <vt:lpstr>CAR RACE GAME USING PYTHON </vt:lpstr>
      <vt:lpstr>INTRODUCTION</vt:lpstr>
      <vt:lpstr>OBJECTIVES</vt:lpstr>
      <vt:lpstr>PowerPoint Presentation</vt:lpstr>
      <vt:lpstr>PowerPoint Presentation</vt:lpstr>
      <vt:lpstr>FRAME WORK</vt:lpstr>
      <vt:lpstr>MODULES</vt:lpstr>
      <vt:lpstr>PowerPoint Presentation</vt:lpstr>
      <vt:lpstr>PowerPoint Presentation</vt:lpstr>
      <vt:lpstr>BACKGROUND COLOUR</vt:lpstr>
      <vt:lpstr>BACKGROUND AND IMAGES </vt:lpstr>
      <vt:lpstr>How to play?</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rocky</dc:creator>
  <cp:lastModifiedBy>kbsk369@gmail.com</cp:lastModifiedBy>
  <cp:revision>40</cp:revision>
  <dcterms:modified xsi:type="dcterms:W3CDTF">2019-09-27T18:11:05Z</dcterms:modified>
</cp:coreProperties>
</file>