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74" r:id="rId5"/>
    <p:sldId id="275" r:id="rId6"/>
    <p:sldId id="276" r:id="rId7"/>
    <p:sldId id="277" r:id="rId8"/>
    <p:sldId id="260" r:id="rId9"/>
    <p:sldId id="271" r:id="rId10"/>
    <p:sldId id="272" r:id="rId11"/>
    <p:sldId id="261" r:id="rId12"/>
    <p:sldId id="278" r:id="rId13"/>
    <p:sldId id="273" r:id="rId14"/>
    <p:sldId id="262" r:id="rId15"/>
    <p:sldId id="263" r:id="rId16"/>
    <p:sldId id="269" r:id="rId17"/>
    <p:sldId id="270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083" y="2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isaac879\Documents\University\Year4\ROCO504\Soft%20Touch%20Hand%20Project\Finger%20deflection%20data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isaac879\Documents\University\Year4\ROCO504\Soft%20Touch%20Hand%20Project\Finger%20deflection%20da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marker>
            <c:symbol val="none"/>
          </c:marker>
          <c:xVal>
            <c:numRef>
              <c:f>Sheet1!$I$3:$I$22</c:f>
              <c:numCache>
                <c:formatCode>General</c:formatCode>
                <c:ptCount val="20"/>
                <c:pt idx="0">
                  <c:v>0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  <c:pt idx="8">
                  <c:v>45</c:v>
                </c:pt>
                <c:pt idx="9">
                  <c:v>50</c:v>
                </c:pt>
                <c:pt idx="10">
                  <c:v>55</c:v>
                </c:pt>
                <c:pt idx="11">
                  <c:v>60</c:v>
                </c:pt>
                <c:pt idx="12">
                  <c:v>65</c:v>
                </c:pt>
                <c:pt idx="13">
                  <c:v>70</c:v>
                </c:pt>
                <c:pt idx="14">
                  <c:v>75</c:v>
                </c:pt>
                <c:pt idx="15">
                  <c:v>80</c:v>
                </c:pt>
                <c:pt idx="16">
                  <c:v>85</c:v>
                </c:pt>
                <c:pt idx="17">
                  <c:v>90</c:v>
                </c:pt>
                <c:pt idx="18">
                  <c:v>95</c:v>
                </c:pt>
                <c:pt idx="19">
                  <c:v>100</c:v>
                </c:pt>
              </c:numCache>
            </c:numRef>
          </c:xVal>
          <c:yVal>
            <c:numRef>
              <c:f>Sheet1!$J$3:$J$22</c:f>
              <c:numCache>
                <c:formatCode>General</c:formatCode>
                <c:ptCount val="20"/>
                <c:pt idx="0">
                  <c:v>0</c:v>
                </c:pt>
                <c:pt idx="1">
                  <c:v>0.16</c:v>
                </c:pt>
                <c:pt idx="2">
                  <c:v>0.23</c:v>
                </c:pt>
                <c:pt idx="3">
                  <c:v>0.28999999999999998</c:v>
                </c:pt>
                <c:pt idx="4">
                  <c:v>0.35</c:v>
                </c:pt>
                <c:pt idx="5">
                  <c:v>0.34</c:v>
                </c:pt>
                <c:pt idx="6">
                  <c:v>0.35</c:v>
                </c:pt>
                <c:pt idx="7">
                  <c:v>0.36</c:v>
                </c:pt>
                <c:pt idx="8">
                  <c:v>0.36</c:v>
                </c:pt>
                <c:pt idx="9">
                  <c:v>0.38</c:v>
                </c:pt>
                <c:pt idx="10">
                  <c:v>0.4</c:v>
                </c:pt>
                <c:pt idx="11">
                  <c:v>0.42</c:v>
                </c:pt>
                <c:pt idx="12">
                  <c:v>0.45</c:v>
                </c:pt>
                <c:pt idx="13">
                  <c:v>0.45</c:v>
                </c:pt>
                <c:pt idx="14">
                  <c:v>0.47</c:v>
                </c:pt>
                <c:pt idx="15">
                  <c:v>0.48</c:v>
                </c:pt>
                <c:pt idx="16">
                  <c:v>0.5</c:v>
                </c:pt>
                <c:pt idx="17">
                  <c:v>0.52</c:v>
                </c:pt>
                <c:pt idx="18">
                  <c:v>0.55000000000000004</c:v>
                </c:pt>
                <c:pt idx="19">
                  <c:v>0.57999999999999996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1239808"/>
        <c:axId val="191240384"/>
      </c:scatterChart>
      <c:valAx>
        <c:axId val="191239808"/>
        <c:scaling>
          <c:orientation val="minMax"/>
          <c:max val="100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GB" dirty="0" smtClean="0"/>
                  <a:t>Co-contraction (%)</a:t>
                </a:r>
                <a:endParaRPr lang="en-GB" dirty="0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191240384"/>
        <c:crosses val="autoZero"/>
        <c:crossBetween val="midCat"/>
      </c:valAx>
      <c:valAx>
        <c:axId val="191240384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GB"/>
                  <a:t>Current (A)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191239808"/>
        <c:crosses val="autoZero"/>
        <c:crossBetween val="midCat"/>
      </c:valAx>
    </c:plotArea>
    <c:plotVisOnly val="1"/>
    <c:dispBlanksAs val="gap"/>
    <c:showDLblsOverMax val="0"/>
  </c:chart>
  <c:spPr>
    <a:solidFill>
      <a:schemeClr val="bg1"/>
    </a:solidFill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Sheet1!$AA$12</c:f>
              <c:strCache>
                <c:ptCount val="1"/>
                <c:pt idx="0">
                  <c:v>Deflection (deg)</c:v>
                </c:pt>
              </c:strCache>
            </c:strRef>
          </c:tx>
          <c:marker>
            <c:symbol val="none"/>
          </c:marker>
          <c:xVal>
            <c:numRef>
              <c:f>Sheet1!$Y$13:$Y$32</c:f>
              <c:numCache>
                <c:formatCode>General</c:formatCode>
                <c:ptCount val="20"/>
                <c:pt idx="0">
                  <c:v>0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  <c:pt idx="8">
                  <c:v>45</c:v>
                </c:pt>
                <c:pt idx="9">
                  <c:v>50</c:v>
                </c:pt>
                <c:pt idx="10">
                  <c:v>55</c:v>
                </c:pt>
                <c:pt idx="11">
                  <c:v>60</c:v>
                </c:pt>
                <c:pt idx="12">
                  <c:v>65</c:v>
                </c:pt>
                <c:pt idx="13">
                  <c:v>70</c:v>
                </c:pt>
                <c:pt idx="14">
                  <c:v>75</c:v>
                </c:pt>
                <c:pt idx="15">
                  <c:v>80</c:v>
                </c:pt>
                <c:pt idx="16">
                  <c:v>85</c:v>
                </c:pt>
                <c:pt idx="17">
                  <c:v>90</c:v>
                </c:pt>
                <c:pt idx="18">
                  <c:v>95</c:v>
                </c:pt>
                <c:pt idx="19">
                  <c:v>100</c:v>
                </c:pt>
              </c:numCache>
            </c:numRef>
          </c:xVal>
          <c:yVal>
            <c:numRef>
              <c:f>Sheet1!$AA$13:$AA$32</c:f>
              <c:numCache>
                <c:formatCode>General</c:formatCode>
                <c:ptCount val="20"/>
                <c:pt idx="0">
                  <c:v>36</c:v>
                </c:pt>
                <c:pt idx="1">
                  <c:v>34</c:v>
                </c:pt>
                <c:pt idx="2">
                  <c:v>31</c:v>
                </c:pt>
                <c:pt idx="3">
                  <c:v>31</c:v>
                </c:pt>
                <c:pt idx="4">
                  <c:v>29</c:v>
                </c:pt>
                <c:pt idx="5">
                  <c:v>30</c:v>
                </c:pt>
                <c:pt idx="6">
                  <c:v>29</c:v>
                </c:pt>
                <c:pt idx="7">
                  <c:v>29</c:v>
                </c:pt>
                <c:pt idx="8">
                  <c:v>28</c:v>
                </c:pt>
                <c:pt idx="9">
                  <c:v>29</c:v>
                </c:pt>
                <c:pt idx="10">
                  <c:v>28</c:v>
                </c:pt>
                <c:pt idx="11">
                  <c:v>28</c:v>
                </c:pt>
                <c:pt idx="12">
                  <c:v>26</c:v>
                </c:pt>
                <c:pt idx="13">
                  <c:v>23</c:v>
                </c:pt>
                <c:pt idx="14">
                  <c:v>19</c:v>
                </c:pt>
                <c:pt idx="15">
                  <c:v>16</c:v>
                </c:pt>
                <c:pt idx="16">
                  <c:v>13</c:v>
                </c:pt>
                <c:pt idx="17">
                  <c:v>15</c:v>
                </c:pt>
                <c:pt idx="18">
                  <c:v>14</c:v>
                </c:pt>
                <c:pt idx="19">
                  <c:v>13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1236352"/>
        <c:axId val="157065792"/>
      </c:scatterChart>
      <c:valAx>
        <c:axId val="191236352"/>
        <c:scaling>
          <c:orientation val="minMax"/>
          <c:max val="100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GB"/>
                  <a:t>Co-contraction(%)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157065792"/>
        <c:crosses val="autoZero"/>
        <c:crossBetween val="midCat"/>
      </c:valAx>
      <c:valAx>
        <c:axId val="157065792"/>
        <c:scaling>
          <c:orientation val="minMax"/>
          <c:min val="10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GB"/>
                  <a:t>Deflection (deg)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191236352"/>
        <c:crosses val="autoZero"/>
        <c:crossBetween val="midCat"/>
      </c:valAx>
    </c:plotArea>
    <c:plotVisOnly val="1"/>
    <c:dispBlanksAs val="gap"/>
    <c:showDLblsOverMax val="0"/>
  </c:chart>
  <c:spPr>
    <a:solidFill>
      <a:schemeClr val="bg1"/>
    </a:solidFill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D91320-A208-4B38-AFDD-DD75D21CB25D}" type="datetimeFigureOut">
              <a:rPr lang="en-GB" smtClean="0"/>
              <a:t>11/01/2017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7D2F52-E928-4C89-BB0A-590CE0A8B0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2741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D2F52-E928-4C89-BB0A-590CE0A8B0C1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8014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  <a:latin typeface="Agency FB" panose="020B0503020202020204" pitchFamily="34" charset="0"/>
              </a:rPr>
              <a:t>ROCO504 A Soft Touch CDR</a:t>
            </a:r>
            <a:endParaRPr lang="en-GB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>
                <a:latin typeface="Agency FB" panose="020B0503020202020204" pitchFamily="34" charset="0"/>
              </a:rPr>
              <a:t>Group 2: A-Team </a:t>
            </a:r>
          </a:p>
          <a:p>
            <a:r>
              <a:rPr lang="en-GB" dirty="0" smtClean="0">
                <a:latin typeface="Agency FB" panose="020B0503020202020204" pitchFamily="34" charset="0"/>
              </a:rPr>
              <a:t>Jake Shaw-Sutton, Isaac Chasteau, </a:t>
            </a:r>
            <a:r>
              <a:rPr lang="en-GB" dirty="0" err="1" smtClean="0">
                <a:latin typeface="Agency FB" panose="020B0503020202020204" pitchFamily="34" charset="0"/>
              </a:rPr>
              <a:t>Khaian</a:t>
            </a:r>
            <a:r>
              <a:rPr lang="en-GB" dirty="0" smtClean="0">
                <a:latin typeface="Agency FB" panose="020B0503020202020204" pitchFamily="34" charset="0"/>
              </a:rPr>
              <a:t> Marsh</a:t>
            </a:r>
            <a:endParaRPr lang="en-GB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920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kpopvine.com/wp-content/uploads/PPAP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2"/>
          <a:stretch/>
        </p:blipFill>
        <p:spPr bwMode="auto">
          <a:xfrm>
            <a:off x="0" y="521623"/>
            <a:ext cx="9144000" cy="5574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819400" y="6137267"/>
            <a:ext cx="5486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/>
              <a:t>https://www.kpopvine.com/wp-content/uploads/PPAP.jpg</a:t>
            </a:r>
          </a:p>
        </p:txBody>
      </p:sp>
    </p:spTree>
    <p:extLst>
      <p:ext uri="{BB962C8B-B14F-4D97-AF65-F5344CB8AC3E}">
        <p14:creationId xmlns:p14="http://schemas.microsoft.com/office/powerpoint/2010/main" val="213720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  <a:latin typeface="Agency FB" panose="020B0503020202020204" pitchFamily="34" charset="0"/>
              </a:rPr>
              <a:t>MCP Positional correction</a:t>
            </a:r>
            <a:endParaRPr lang="en-GB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t="46216" b="10636"/>
          <a:stretch/>
        </p:blipFill>
        <p:spPr>
          <a:xfrm>
            <a:off x="304800" y="1447800"/>
            <a:ext cx="8458200" cy="1828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/>
          <p:cNvPicPr/>
          <p:nvPr/>
        </p:nvPicPr>
        <p:blipFill rotWithShape="1">
          <a:blip r:embed="rId3"/>
          <a:srcRect t="45853" r="1351" b="11869"/>
          <a:stretch/>
        </p:blipFill>
        <p:spPr>
          <a:xfrm>
            <a:off x="276044" y="4495800"/>
            <a:ext cx="8486955" cy="1828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390345" y="336430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>
                <a:solidFill>
                  <a:schemeClr val="bg1"/>
                </a:solidFill>
                <a:latin typeface="Agency FB" panose="020B0503020202020204" pitchFamily="34" charset="0"/>
              </a:rPr>
              <a:t>MCP and Distal Positional correction</a:t>
            </a:r>
            <a:endParaRPr lang="en-GB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412468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rgbClr val="0070C0"/>
                </a:solidFill>
              </a:rPr>
              <a:t>Blue: MCP</a:t>
            </a:r>
            <a:r>
              <a:rPr lang="en-GB" dirty="0" smtClean="0"/>
              <a:t>         </a:t>
            </a:r>
            <a:r>
              <a:rPr lang="en-GB" dirty="0" smtClean="0">
                <a:solidFill>
                  <a:srgbClr val="FFC000"/>
                </a:solidFill>
              </a:rPr>
              <a:t>Orange: Proximal</a:t>
            </a:r>
            <a:r>
              <a:rPr lang="en-GB" dirty="0" smtClean="0"/>
              <a:t>          </a:t>
            </a:r>
            <a:r>
              <a:rPr lang="en-GB" dirty="0" smtClean="0">
                <a:solidFill>
                  <a:srgbClr val="FF0000"/>
                </a:solidFill>
              </a:rPr>
              <a:t>Red: Distal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47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  <a:latin typeface="Agency FB" panose="020B0503020202020204" pitchFamily="34" charset="0"/>
              </a:rPr>
              <a:t>Inverse Kinematics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178426"/>
                <a:ext cx="5181600" cy="5679573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𝑒𝑥𝑡</m:t>
                      </m:r>
                      <m:r>
                        <a:rPr lang="en-GB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GB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GB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GB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GB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solidFill>
                            <a:schemeClr val="bg1"/>
                          </a:solidFill>
                          <a:latin typeface="Cambria Math"/>
                        </a:rPr>
                        <m:t>𝜙</m:t>
                      </m:r>
                      <m:r>
                        <a:rPr lang="en-GB" i="1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GB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GB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GB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GB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en-GB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GB" i="1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GB" i="1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GB" i="1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GB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GB" i="1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GB" i="1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GB" i="1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GB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GB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𝑒𝑥</m:t>
                                  </m:r>
                                  <m:sSup>
                                    <m:sSupPr>
                                      <m:ctrlPr>
                                        <a:rPr lang="en-GB" i="1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i="1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GB" i="1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GB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2∙</m:t>
                                  </m:r>
                                  <m:sSub>
                                    <m:sSubPr>
                                      <m:ctrlPr>
                                        <a:rPr lang="en-GB" i="1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GB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∙</m:t>
                                  </m:r>
                                  <m:sSub>
                                    <m:sSubPr>
                                      <m:ctrlPr>
                                        <a:rPr lang="en-GB" i="1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GB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solidFill>
                            <a:schemeClr val="bg1"/>
                          </a:solidFill>
                          <a:latin typeface="Cambria Math"/>
                        </a:rPr>
                        <m:t>∆=</m:t>
                      </m:r>
                      <m:func>
                        <m:funcPr>
                          <m:ctrlPr>
                            <a:rPr lang="en-GB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GB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GB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GB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en-GB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GB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𝑒𝑥</m:t>
                                  </m:r>
                                  <m:sSup>
                                    <m:sSupPr>
                                      <m:ctrlPr>
                                        <a:rPr lang="en-GB" i="1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i="1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GB" i="1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GB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GB" i="1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GB" i="1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GB" i="1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GB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GB" i="1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GB" i="1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GB" i="1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GB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2∙</m:t>
                                  </m:r>
                                  <m:r>
                                    <a:rPr lang="en-GB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𝑒𝑥𝑡</m:t>
                                  </m:r>
                                  <m:r>
                                    <a:rPr lang="en-GB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∙</m:t>
                                  </m:r>
                                  <m:sSub>
                                    <m:sSubPr>
                                      <m:ctrlPr>
                                        <a:rPr lang="en-GB" i="1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GB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solidFill>
                            <a:schemeClr val="bg1"/>
                          </a:solidFill>
                          <a:latin typeface="Cambria Math"/>
                        </a:rPr>
                        <m:t>𝛿</m:t>
                      </m:r>
                      <m:r>
                        <a:rPr lang="en-GB" i="1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GB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GB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GB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en-GB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en-GB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GB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GB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𝑦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GB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solidFill>
                            <a:schemeClr val="bg1"/>
                          </a:solidFill>
                          <a:latin typeface="Cambria Math"/>
                        </a:rPr>
                        <m:t>𝜃</m:t>
                      </m:r>
                      <m:r>
                        <a:rPr lang="en-GB" i="1">
                          <a:solidFill>
                            <a:schemeClr val="bg1"/>
                          </a:solidFill>
                          <a:latin typeface="Cambria Math"/>
                        </a:rPr>
                        <m:t>=90−</m:t>
                      </m:r>
                      <m:r>
                        <a:rPr lang="en-GB" i="1">
                          <a:solidFill>
                            <a:schemeClr val="bg1"/>
                          </a:solidFill>
                          <a:latin typeface="Cambria Math"/>
                        </a:rPr>
                        <m:t>𝛿</m:t>
                      </m:r>
                      <m:r>
                        <a:rPr lang="en-GB" i="1">
                          <a:solidFill>
                            <a:schemeClr val="bg1"/>
                          </a:solidFill>
                          <a:latin typeface="Cambria Math"/>
                        </a:rPr>
                        <m:t>−∆</m:t>
                      </m:r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𝜔</m:t>
                      </m:r>
                      <m:r>
                        <a:rPr lang="en-GB" b="0" i="1" dirty="0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=180−</m:t>
                      </m:r>
                      <m:r>
                        <a:rPr lang="en-GB" i="1">
                          <a:solidFill>
                            <a:schemeClr val="bg1"/>
                          </a:solidFill>
                          <a:latin typeface="Cambria Math"/>
                        </a:rPr>
                        <m:t>𝜙</m:t>
                      </m:r>
                    </m:oMath>
                  </m:oMathPara>
                </a14:m>
                <a:endParaRPr lang="en-GB" i="1" dirty="0" smtClean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GB" b="0" i="1" dirty="0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r>
                        <a:rPr lang="en-GB" i="1" dirty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unc>
                        <m:funcPr>
                          <m:ctrlPr>
                            <a:rPr lang="en-GB" b="0" i="1" dirty="0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i="0" dirty="0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GB" b="0" i="1" dirty="0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GB" b="0" i="1" dirty="0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180−</m:t>
                              </m:r>
                              <m:r>
                                <a:rPr lang="en-GB" b="0" i="1" dirty="0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GB" b="0" i="1" dirty="0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en-GB" b="0" i="1" dirty="0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GB" b="0" i="1" dirty="0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i="1" dirty="0" smtClean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dirty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GB" i="1" dirty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r>
                        <a:rPr lang="en-GB" i="1" dirty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unc>
                        <m:funcPr>
                          <m:ctrlPr>
                            <a:rPr lang="en-GB" i="1" dirty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dirty="0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GB" i="1" dirty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GB" i="1" dirty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180−</m:t>
                              </m:r>
                              <m:r>
                                <a:rPr lang="en-GB" i="1" dirty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GB" i="1" dirty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en-GB" i="1" dirty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GB" i="1" dirty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GB" i="1" dirty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i="1" dirty="0" smtClean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en-GB" b="0" i="1" dirty="0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GB" b="0" i="1" dirty="0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GB" b="0" i="1" dirty="0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𝑡𝑎𝑟𝑔𝑒𝑡</m:t>
                          </m:r>
                        </m:sub>
                      </m:sSub>
                      <m:r>
                        <a:rPr lang="en-GB" b="0" i="1" dirty="0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en-GB" b="0" i="1" dirty="0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GB" b="0" i="1" dirty="0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b="0" i="1" dirty="0" smtClean="0">
                  <a:solidFill>
                    <a:schemeClr val="bg1"/>
                  </a:solidFill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𝑦</m:t>
                      </m:r>
                      <m:r>
                        <a:rPr lang="en-GB" b="0" i="1" dirty="0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GB" b="0" i="1" dirty="0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GB" b="0" i="1" dirty="0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𝑡𝑎𝑟𝑔𝑒𝑡</m:t>
                          </m:r>
                        </m:sub>
                      </m:sSub>
                      <m:r>
                        <a:rPr lang="en-GB" b="0" i="1" dirty="0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en-GB" b="0" i="1" dirty="0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GB" b="0" i="1" dirty="0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i="1" dirty="0" smtClean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GB" i="1" dirty="0" smtClean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GB" i="1" dirty="0" smtClean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GB" i="1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178426"/>
                <a:ext cx="5181600" cy="5679573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/>
          <p:cNvCxnSpPr/>
          <p:nvPr/>
        </p:nvCxnSpPr>
        <p:spPr>
          <a:xfrm flipV="1">
            <a:off x="6248400" y="3048000"/>
            <a:ext cx="1981200" cy="9906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 flipV="1">
            <a:off x="7784690" y="1714500"/>
            <a:ext cx="457200" cy="13335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5486400" y="4038600"/>
            <a:ext cx="3581400" cy="0"/>
          </a:xfrm>
          <a:prstGeom prst="line">
            <a:avLst/>
          </a:prstGeom>
          <a:ln w="19050">
            <a:solidFill>
              <a:schemeClr val="bg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6248400" y="1295401"/>
            <a:ext cx="0" cy="3581399"/>
          </a:xfrm>
          <a:prstGeom prst="line">
            <a:avLst/>
          </a:prstGeom>
          <a:ln w="19050">
            <a:solidFill>
              <a:schemeClr val="bg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rc 17"/>
          <p:cNvSpPr/>
          <p:nvPr/>
        </p:nvSpPr>
        <p:spPr>
          <a:xfrm rot="20314990" flipH="1">
            <a:off x="7887672" y="2619764"/>
            <a:ext cx="721183" cy="767743"/>
          </a:xfrm>
          <a:prstGeom prst="arc">
            <a:avLst>
              <a:gd name="adj1" fmla="val 16200000"/>
              <a:gd name="adj2" fmla="val 607008"/>
            </a:avLst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Arc 18"/>
          <p:cNvSpPr/>
          <p:nvPr/>
        </p:nvSpPr>
        <p:spPr>
          <a:xfrm rot="8480591" flipH="1">
            <a:off x="6764108" y="3388028"/>
            <a:ext cx="721183" cy="767743"/>
          </a:xfrm>
          <a:prstGeom prst="arc">
            <a:avLst>
              <a:gd name="adj1" fmla="val 16892381"/>
              <a:gd name="adj2" fmla="val 607008"/>
            </a:avLst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6248400" y="1714500"/>
            <a:ext cx="1524000" cy="2324100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rc 22"/>
          <p:cNvSpPr/>
          <p:nvPr/>
        </p:nvSpPr>
        <p:spPr>
          <a:xfrm rot="4466053" flipH="1">
            <a:off x="6070667" y="3045129"/>
            <a:ext cx="721183" cy="767743"/>
          </a:xfrm>
          <a:prstGeom prst="arc">
            <a:avLst>
              <a:gd name="adj1" fmla="val 16892381"/>
              <a:gd name="adj2" fmla="val 607008"/>
            </a:avLst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Arc 23"/>
          <p:cNvSpPr/>
          <p:nvPr/>
        </p:nvSpPr>
        <p:spPr>
          <a:xfrm rot="6496424" flipH="1">
            <a:off x="6432784" y="3126901"/>
            <a:ext cx="721183" cy="767743"/>
          </a:xfrm>
          <a:prstGeom prst="arc">
            <a:avLst>
              <a:gd name="adj1" fmla="val 16892381"/>
              <a:gd name="adj2" fmla="val 607008"/>
            </a:avLst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Box 24"/>
          <p:cNvSpPr txBox="1"/>
          <p:nvPr/>
        </p:nvSpPr>
        <p:spPr>
          <a:xfrm>
            <a:off x="7686367" y="3235827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L</a:t>
            </a:r>
            <a:r>
              <a:rPr lang="en-GB" baseline="-25000" dirty="0">
                <a:solidFill>
                  <a:schemeClr val="bg1"/>
                </a:solidFill>
              </a:rPr>
              <a:t>1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013290" y="21336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L</a:t>
            </a:r>
            <a:r>
              <a:rPr lang="en-GB" baseline="-25000" dirty="0">
                <a:solidFill>
                  <a:schemeClr val="bg1"/>
                </a:solidFill>
              </a:rPr>
              <a:t>2</a:t>
            </a:r>
            <a:endParaRPr lang="en-GB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6758090" y="2206113"/>
                <a:ext cx="533400" cy="381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solidFill>
                            <a:schemeClr val="bg1"/>
                          </a:solidFill>
                          <a:latin typeface="Cambria Math"/>
                        </a:rPr>
                        <m:t>𝑒𝑥𝑡</m:t>
                      </m:r>
                    </m:oMath>
                  </m:oMathPara>
                </a14:m>
                <a:endParaRPr lang="en-GB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8090" y="2206113"/>
                <a:ext cx="533400" cy="38100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7517990" y="2597624"/>
                <a:ext cx="533400" cy="381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solidFill>
                            <a:schemeClr val="bg1"/>
                          </a:solidFill>
                          <a:latin typeface="Cambria Math"/>
                        </a:rPr>
                        <m:t>𝜙</m:t>
                      </m:r>
                    </m:oMath>
                  </m:oMathPara>
                </a14:m>
                <a:endParaRPr lang="en-GB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7990" y="2597624"/>
                <a:ext cx="533400" cy="381000"/>
              </a:xfrm>
              <a:prstGeom prst="rect">
                <a:avLst/>
              </a:prstGeom>
              <a:blipFill rotWithShape="1">
                <a:blip r:embed="rId4"/>
                <a:stretch>
                  <a:fillRect b="-793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248400" y="2720527"/>
                <a:ext cx="533400" cy="381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solidFill>
                            <a:schemeClr val="bg1"/>
                          </a:solidFill>
                          <a:latin typeface="Cambria Math"/>
                        </a:rPr>
                        <m:t>𝛿</m:t>
                      </m:r>
                    </m:oMath>
                  </m:oMathPara>
                </a14:m>
                <a:endParaRPr lang="en-GB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0" y="2720527"/>
                <a:ext cx="533400" cy="38100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6919936" y="3025112"/>
                <a:ext cx="533400" cy="381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solidFill>
                            <a:schemeClr val="bg1"/>
                          </a:solidFill>
                          <a:latin typeface="Cambria Math"/>
                        </a:rPr>
                        <m:t>∆</m:t>
                      </m:r>
                    </m:oMath>
                  </m:oMathPara>
                </a14:m>
                <a:endParaRPr lang="en-GB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9936" y="3025112"/>
                <a:ext cx="533400" cy="38100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7352070" y="3616827"/>
                <a:ext cx="533400" cy="381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solidFill>
                            <a:schemeClr val="bg1"/>
                          </a:solidFill>
                          <a:latin typeface="Cambria Math"/>
                        </a:rPr>
                        <m:t>𝜃</m:t>
                      </m:r>
                    </m:oMath>
                  </m:oMathPara>
                </a14:m>
                <a:endParaRPr lang="en-GB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2070" y="3616827"/>
                <a:ext cx="533400" cy="38100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>
            <a:off x="8627806" y="4029997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X+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259975" y="1017476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Y+</a:t>
            </a:r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 flipH="1">
            <a:off x="6259975" y="1714500"/>
            <a:ext cx="1416173" cy="0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/>
              <p:cNvSpPr txBox="1"/>
              <p:nvPr/>
            </p:nvSpPr>
            <p:spPr>
              <a:xfrm>
                <a:off x="6486371" y="1334729"/>
                <a:ext cx="533400" cy="381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solidFill>
                            <a:schemeClr val="bg1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GB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6371" y="1334729"/>
                <a:ext cx="533400" cy="38100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5763961" y="2495550"/>
                <a:ext cx="533400" cy="381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solidFill>
                            <a:schemeClr val="bg1"/>
                          </a:solidFill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GB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3961" y="2495550"/>
                <a:ext cx="533400" cy="381000"/>
              </a:xfrm>
              <a:prstGeom prst="rect">
                <a:avLst/>
              </a:prstGeom>
              <a:blipFill rotWithShape="1">
                <a:blip r:embed="rId9"/>
                <a:stretch>
                  <a:fillRect b="-158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Connector 44"/>
          <p:cNvCxnSpPr/>
          <p:nvPr/>
        </p:nvCxnSpPr>
        <p:spPr>
          <a:xfrm flipH="1">
            <a:off x="7618771" y="2720527"/>
            <a:ext cx="1275735" cy="632273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Arc 48"/>
          <p:cNvSpPr/>
          <p:nvPr/>
        </p:nvSpPr>
        <p:spPr>
          <a:xfrm rot="4782066" flipH="1">
            <a:off x="7972188" y="2650275"/>
            <a:ext cx="479707" cy="593089"/>
          </a:xfrm>
          <a:prstGeom prst="arc">
            <a:avLst>
              <a:gd name="adj1" fmla="val 16200000"/>
              <a:gd name="adj2" fmla="val 607008"/>
            </a:avLst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8279990" y="2411490"/>
                <a:ext cx="533400" cy="381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𝜔</m:t>
                      </m:r>
                    </m:oMath>
                  </m:oMathPara>
                </a14:m>
                <a:endParaRPr lang="en-GB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9990" y="2411490"/>
                <a:ext cx="533400" cy="38100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Connector 33"/>
          <p:cNvCxnSpPr/>
          <p:nvPr/>
        </p:nvCxnSpPr>
        <p:spPr>
          <a:xfrm flipH="1" flipV="1">
            <a:off x="7186636" y="1371600"/>
            <a:ext cx="585937" cy="34412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Arc 34"/>
          <p:cNvSpPr/>
          <p:nvPr/>
        </p:nvSpPr>
        <p:spPr>
          <a:xfrm rot="16200000" flipH="1">
            <a:off x="7466371" y="1284642"/>
            <a:ext cx="721183" cy="767743"/>
          </a:xfrm>
          <a:prstGeom prst="arc">
            <a:avLst>
              <a:gd name="adj1" fmla="val 15143266"/>
              <a:gd name="adj2" fmla="val 607008"/>
            </a:avLst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6" name="Straight Connector 35"/>
          <p:cNvCxnSpPr/>
          <p:nvPr/>
        </p:nvCxnSpPr>
        <p:spPr>
          <a:xfrm flipH="1">
            <a:off x="7230896" y="1386696"/>
            <a:ext cx="574188" cy="0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7807149" y="1402070"/>
            <a:ext cx="0" cy="313659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/>
              <p:cNvSpPr txBox="1"/>
              <p:nvPr/>
            </p:nvSpPr>
            <p:spPr>
              <a:xfrm>
                <a:off x="7270955" y="1021070"/>
                <a:ext cx="533400" cy="381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0955" y="1021070"/>
                <a:ext cx="533400" cy="38100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/>
              <p:cNvSpPr txBox="1"/>
              <p:nvPr/>
            </p:nvSpPr>
            <p:spPr>
              <a:xfrm>
                <a:off x="7835101" y="1316084"/>
                <a:ext cx="533400" cy="381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5101" y="1316084"/>
                <a:ext cx="533400" cy="381000"/>
              </a:xfrm>
              <a:prstGeom prst="rect">
                <a:avLst/>
              </a:prstGeom>
              <a:blipFill rotWithShape="1">
                <a:blip r:embed="rId12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/>
              <p:cNvSpPr txBox="1"/>
              <p:nvPr/>
            </p:nvSpPr>
            <p:spPr>
              <a:xfrm>
                <a:off x="7152967" y="1714500"/>
                <a:ext cx="533400" cy="381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solidFill>
                            <a:schemeClr val="bg1"/>
                          </a:solidFill>
                          <a:latin typeface="Cambria Math"/>
                        </a:rPr>
                        <m:t>𝜙</m:t>
                      </m:r>
                    </m:oMath>
                  </m:oMathPara>
                </a14:m>
                <a:endParaRPr lang="en-GB" i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2967" y="1714500"/>
                <a:ext cx="533400" cy="381000"/>
              </a:xfrm>
              <a:prstGeom prst="rect">
                <a:avLst/>
              </a:prstGeom>
              <a:blipFill rotWithShape="1">
                <a:blip r:embed="rId13"/>
                <a:stretch>
                  <a:fillRect b="-793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/>
          <p:cNvSpPr txBox="1"/>
          <p:nvPr/>
        </p:nvSpPr>
        <p:spPr>
          <a:xfrm>
            <a:off x="7085371" y="1402947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L</a:t>
            </a:r>
            <a:r>
              <a:rPr lang="en-GB" baseline="-25000" dirty="0" smtClean="0">
                <a:solidFill>
                  <a:schemeClr val="bg1"/>
                </a:solidFill>
              </a:rPr>
              <a:t>3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8910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02362"/>
          </a:xfrm>
        </p:spPr>
        <p:txBody>
          <a:bodyPr>
            <a:normAutofit/>
          </a:bodyPr>
          <a:lstStyle/>
          <a:p>
            <a:r>
              <a:rPr lang="en-GB" sz="80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Variable Compliance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760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  <a:latin typeface="Agency FB" panose="020B0503020202020204" pitchFamily="34" charset="0"/>
              </a:rPr>
              <a:t>Variable </a:t>
            </a:r>
            <a:r>
              <a:rPr lang="en-GB" dirty="0" smtClean="0">
                <a:solidFill>
                  <a:schemeClr val="bg1"/>
                </a:solidFill>
                <a:latin typeface="Agency FB" panose="020B0503020202020204" pitchFamily="34" charset="0"/>
              </a:rPr>
              <a:t>Compliance</a:t>
            </a:r>
            <a:endParaRPr lang="en-GB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  <a:latin typeface="Agency FB" panose="020B0503020202020204" pitchFamily="34" charset="0"/>
              </a:rPr>
              <a:t>Variable compliance is achieved via co-contraction of the tendons</a:t>
            </a:r>
          </a:p>
          <a:p>
            <a:endParaRPr lang="en-GB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0504654"/>
              </p:ext>
            </p:extLst>
          </p:nvPr>
        </p:nvGraphicFramePr>
        <p:xfrm>
          <a:off x="457200" y="2895600"/>
          <a:ext cx="8153400" cy="3352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3960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Agency FB" panose="020B0503020202020204" pitchFamily="34" charset="0"/>
              </a:rPr>
              <a:t>Forced Impact Displacement with Co-contraction </a:t>
            </a:r>
            <a:endParaRPr lang="en-GB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3790387"/>
              </p:ext>
            </p:extLst>
          </p:nvPr>
        </p:nvGraphicFramePr>
        <p:xfrm>
          <a:off x="587344" y="1600200"/>
          <a:ext cx="7969312" cy="472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14428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  <a:latin typeface="Agency FB" panose="020B0503020202020204" pitchFamily="34" charset="0"/>
              </a:rPr>
              <a:t>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  <a:latin typeface="Agency FB" panose="020B0503020202020204" pitchFamily="34" charset="0"/>
              </a:rPr>
              <a:t>Touch feedback</a:t>
            </a:r>
          </a:p>
          <a:p>
            <a:endParaRPr lang="en-GB" dirty="0" smtClean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r>
              <a:rPr lang="en-GB" dirty="0" smtClean="0">
                <a:solidFill>
                  <a:schemeClr val="bg1"/>
                </a:solidFill>
                <a:latin typeface="Agency FB" panose="020B0503020202020204" pitchFamily="34" charset="0"/>
              </a:rPr>
              <a:t>Motor Positional feedback</a:t>
            </a:r>
          </a:p>
          <a:p>
            <a:endParaRPr lang="en-GB" dirty="0" smtClean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r>
              <a:rPr lang="en-GB" dirty="0" smtClean="0">
                <a:solidFill>
                  <a:schemeClr val="bg1"/>
                </a:solidFill>
                <a:latin typeface="Agency FB" panose="020B0503020202020204" pitchFamily="34" charset="0"/>
              </a:rPr>
              <a:t>Independent Distal Control</a:t>
            </a:r>
          </a:p>
          <a:p>
            <a:endParaRPr lang="en-GB" dirty="0" smtClean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r>
              <a:rPr lang="en-GB" dirty="0" smtClean="0">
                <a:solidFill>
                  <a:schemeClr val="bg1"/>
                </a:solidFill>
                <a:latin typeface="Agency FB" panose="020B0503020202020204" pitchFamily="34" charset="0"/>
              </a:rPr>
              <a:t>Components</a:t>
            </a:r>
          </a:p>
          <a:p>
            <a:endParaRPr lang="en-GB" dirty="0" smtClean="0"/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60298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667000"/>
            <a:ext cx="8229600" cy="1143000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  <a:latin typeface="Agency FB" panose="020B0503020202020204" pitchFamily="34" charset="0"/>
              </a:rPr>
              <a:t>Any Questions?</a:t>
            </a:r>
            <a:endParaRPr lang="en-GB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659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  <a:latin typeface="Agency FB" panose="020B0503020202020204" pitchFamily="34" charset="0"/>
              </a:rPr>
              <a:t>Introduction</a:t>
            </a:r>
            <a:endParaRPr lang="en-GB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GB" dirty="0" smtClean="0"/>
          </a:p>
          <a:p>
            <a:r>
              <a:rPr lang="en-GB" dirty="0" smtClean="0">
                <a:solidFill>
                  <a:schemeClr val="bg1"/>
                </a:solidFill>
                <a:latin typeface="Agency FB" panose="020B0503020202020204" pitchFamily="34" charset="0"/>
              </a:rPr>
              <a:t>Design alterations</a:t>
            </a:r>
          </a:p>
          <a:p>
            <a:r>
              <a:rPr lang="en-GB" dirty="0" smtClean="0">
                <a:solidFill>
                  <a:schemeClr val="bg1"/>
                </a:solidFill>
                <a:latin typeface="Agency FB" panose="020B0503020202020204" pitchFamily="34" charset="0"/>
              </a:rPr>
              <a:t>Positional control</a:t>
            </a:r>
          </a:p>
          <a:p>
            <a:r>
              <a:rPr lang="en-GB" dirty="0" smtClean="0">
                <a:solidFill>
                  <a:schemeClr val="bg1"/>
                </a:solidFill>
                <a:latin typeface="Agency FB" panose="020B0503020202020204" pitchFamily="34" charset="0"/>
              </a:rPr>
              <a:t>Control Algorithm</a:t>
            </a:r>
          </a:p>
          <a:p>
            <a:r>
              <a:rPr lang="en-GB" dirty="0" smtClean="0">
                <a:solidFill>
                  <a:schemeClr val="bg1"/>
                </a:solidFill>
                <a:latin typeface="Agency FB" panose="020B0503020202020204" pitchFamily="34" charset="0"/>
              </a:rPr>
              <a:t>Variable compliance</a:t>
            </a:r>
          </a:p>
          <a:p>
            <a:r>
              <a:rPr lang="en-GB" dirty="0" smtClean="0">
                <a:solidFill>
                  <a:schemeClr val="bg1"/>
                </a:solidFill>
                <a:latin typeface="Agency FB" panose="020B0503020202020204" pitchFamily="34" charset="0"/>
              </a:rPr>
              <a:t>Limitations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137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78562"/>
          </a:xfrm>
        </p:spPr>
        <p:txBody>
          <a:bodyPr>
            <a:normAutofit/>
          </a:bodyPr>
          <a:lstStyle/>
          <a:p>
            <a:r>
              <a:rPr lang="en-GB" sz="80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Design Alterations</a:t>
            </a:r>
            <a:endParaRPr lang="en-GB" sz="80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181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Agency FB" panose="020B0503020202020204" pitchFamily="34" charset="0"/>
              </a:rPr>
              <a:t>Pins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2050" name="Picture 2" descr="C:\Users\isaac879\Documents\University\Year4\ROCO504\Soft Touch Hand Project\pin desig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6999" y="1600200"/>
            <a:ext cx="5350001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264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  <a:latin typeface="Agency FB" panose="020B0503020202020204" pitchFamily="34" charset="0"/>
              </a:rPr>
              <a:t>Tendon Guide channels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098" name="Picture 2" descr="C:\Users\isaac879\Documents\University\Year4\ROCO504\Soft Touch Hand Project\tendon path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6" t="6140" r="9400" b="43644"/>
          <a:stretch/>
        </p:blipFill>
        <p:spPr bwMode="auto">
          <a:xfrm>
            <a:off x="519159" y="2133601"/>
            <a:ext cx="8105682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233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  <a:latin typeface="Agency FB" panose="020B0503020202020204" pitchFamily="34" charset="0"/>
              </a:rPr>
              <a:t>Tendon 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122" name="Picture 2" descr="C:\Users\isaac879\Documents\University\Year4\ROCO504\Soft Touch Hand Project\IMG_269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93" t="45254" b="19692"/>
          <a:stretch/>
        </p:blipFill>
        <p:spPr bwMode="auto">
          <a:xfrm>
            <a:off x="514350" y="2438400"/>
            <a:ext cx="8115300" cy="3101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5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  <a:latin typeface="Agency FB" panose="020B0503020202020204" pitchFamily="34" charset="0"/>
              </a:rPr>
              <a:t>Finger Joint proportions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3074" name="Picture 2" descr="C:\Users\isaac879\Documents\University\Year4\ROCO504\Soft Touch Hand Project\proport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2209800"/>
            <a:ext cx="9360085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2991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  <a:latin typeface="Agency FB" panose="020B0503020202020204" pitchFamily="34" charset="0"/>
              </a:rPr>
              <a:t>Control Algorithm</a:t>
            </a:r>
            <a:endParaRPr lang="en-GB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Agency FB" panose="020B0503020202020204" pitchFamily="34" charset="0"/>
              </a:rPr>
              <a:t>2x Modified PID controllers</a:t>
            </a:r>
          </a:p>
          <a:p>
            <a:pPr lvl="1"/>
            <a:r>
              <a:rPr lang="en-GB" dirty="0" smtClean="0">
                <a:solidFill>
                  <a:schemeClr val="bg1"/>
                </a:solidFill>
                <a:latin typeface="Agency FB" panose="020B0503020202020204" pitchFamily="34" charset="0"/>
              </a:rPr>
              <a:t>MCP and Proximal joint feedback</a:t>
            </a:r>
          </a:p>
          <a:p>
            <a:pPr lvl="1"/>
            <a:r>
              <a:rPr lang="en-GB" dirty="0" smtClean="0">
                <a:solidFill>
                  <a:schemeClr val="bg1"/>
                </a:solidFill>
                <a:latin typeface="Agency FB" panose="020B0503020202020204" pitchFamily="34" charset="0"/>
              </a:rPr>
              <a:t>Decaying Integrals within target bounds</a:t>
            </a:r>
          </a:p>
          <a:p>
            <a:pPr lvl="1"/>
            <a:r>
              <a:rPr lang="en-GB" dirty="0" smtClean="0">
                <a:solidFill>
                  <a:schemeClr val="bg1"/>
                </a:solidFill>
                <a:latin typeface="Agency FB" panose="020B0503020202020204" pitchFamily="34" charset="0"/>
              </a:rPr>
              <a:t>Proportionally scaled with respect to each others outputs</a:t>
            </a:r>
          </a:p>
          <a:p>
            <a:r>
              <a:rPr lang="en-GB" dirty="0" smtClean="0">
                <a:solidFill>
                  <a:schemeClr val="bg1"/>
                </a:solidFill>
                <a:latin typeface="Agency FB" panose="020B0503020202020204" pitchFamily="34" charset="0"/>
              </a:rPr>
              <a:t>3 separate PWM cycles generated</a:t>
            </a:r>
          </a:p>
          <a:p>
            <a:r>
              <a:rPr lang="en-GB" dirty="0" smtClean="0">
                <a:solidFill>
                  <a:schemeClr val="bg1"/>
                </a:solidFill>
                <a:latin typeface="Agency FB" panose="020B0503020202020204" pitchFamily="34" charset="0"/>
              </a:rPr>
              <a:t>Proportional Pulsed Active Positioning</a:t>
            </a:r>
          </a:p>
        </p:txBody>
      </p:sp>
    </p:spTree>
    <p:extLst>
      <p:ext uri="{BB962C8B-B14F-4D97-AF65-F5344CB8AC3E}">
        <p14:creationId xmlns:p14="http://schemas.microsoft.com/office/powerpoint/2010/main" val="190567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02362"/>
          </a:xfrm>
        </p:spPr>
        <p:txBody>
          <a:bodyPr>
            <a:normAutofit/>
          </a:bodyPr>
          <a:lstStyle/>
          <a:p>
            <a:r>
              <a:rPr lang="en-GB" sz="8000" dirty="0">
                <a:solidFill>
                  <a:schemeClr val="bg1"/>
                </a:solidFill>
                <a:latin typeface="Agency FB" panose="020B0503020202020204" pitchFamily="34" charset="0"/>
              </a:rPr>
              <a:t>Proportional </a:t>
            </a:r>
            <a:r>
              <a:rPr lang="en-GB" sz="80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Pulsed Active Positioning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856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</TotalTime>
  <Words>332</Words>
  <Application>Microsoft Office PowerPoint</Application>
  <PresentationFormat>On-screen Show (4:3)</PresentationFormat>
  <Paragraphs>74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ROCO504 A Soft Touch CDR</vt:lpstr>
      <vt:lpstr>Introduction</vt:lpstr>
      <vt:lpstr>Design Alterations</vt:lpstr>
      <vt:lpstr>Pins</vt:lpstr>
      <vt:lpstr>Tendon Guide channels</vt:lpstr>
      <vt:lpstr>Tendon composition</vt:lpstr>
      <vt:lpstr>Finger Joint proportions</vt:lpstr>
      <vt:lpstr>Control Algorithm</vt:lpstr>
      <vt:lpstr>Proportional Pulsed Active Positioning </vt:lpstr>
      <vt:lpstr>PowerPoint Presentation</vt:lpstr>
      <vt:lpstr>MCP Positional correction</vt:lpstr>
      <vt:lpstr>Inverse Kinematics</vt:lpstr>
      <vt:lpstr>Variable Compliance </vt:lpstr>
      <vt:lpstr>Variable Compliance</vt:lpstr>
      <vt:lpstr>Forced Impact Displacement with Co-contraction </vt:lpstr>
      <vt:lpstr>Limitations</vt:lpstr>
      <vt:lpstr>Any Questions?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ROCO504 A Soft Touch CDR</dc:title>
  <dc:creator>Isaac Chasteau</dc:creator>
  <cp:lastModifiedBy>Isaac Chasteau</cp:lastModifiedBy>
  <cp:revision>30</cp:revision>
  <dcterms:created xsi:type="dcterms:W3CDTF">2006-08-16T00:00:00Z</dcterms:created>
  <dcterms:modified xsi:type="dcterms:W3CDTF">2017-01-11T06:56:25Z</dcterms:modified>
</cp:coreProperties>
</file>