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3" r:id="rId6"/>
    <p:sldId id="264" r:id="rId7"/>
    <p:sldId id="265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0"/>
    <p:restoredTop sz="60539" autoAdjust="0"/>
  </p:normalViewPr>
  <p:slideViewPr>
    <p:cSldViewPr snapToGrid="0" snapToObjects="1">
      <p:cViewPr varScale="1">
        <p:scale>
          <a:sx n="69" d="100"/>
          <a:sy n="69" d="100"/>
        </p:scale>
        <p:origin x="20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C7C360-485A-804E-A69B-195C3C0BD845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E44B4-AE55-FD43-9061-16A616BF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8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This project looks at soft robotics and how the sudden release of stored energy can help a robot arm throw a ball. </a:t>
            </a:r>
          </a:p>
          <a:p>
            <a:r>
              <a:rPr lang="en-US" sz="1200" dirty="0"/>
              <a:t>A human arm uses antagonistic muscle pairs to throw a projectile, we aim to replicate this with our robotic arm. This will allow the robotic arm to throw a projectile further than the servos could if in a direct drive system. </a:t>
            </a:r>
          </a:p>
          <a:p>
            <a:r>
              <a:rPr lang="en-US" sz="1200" dirty="0"/>
              <a:t>This is desirable as typically larger servos would be required that cost more, weigh more and take up a larger amount of space.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E44B4-AE55-FD43-9061-16A616BFDE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48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Verification of throwing operation by a manipulator with variable viscoelastic joints with straight-</a:t>
            </a:r>
            <a:r>
              <a:rPr lang="en-GB" dirty="0" err="1"/>
              <a:t>fiber</a:t>
            </a:r>
            <a:r>
              <a:rPr lang="en-GB" dirty="0"/>
              <a:t>-type artificial muscles and magnetorheological brakes</a:t>
            </a:r>
          </a:p>
          <a:p>
            <a:endParaRPr lang="en-GB" dirty="0"/>
          </a:p>
          <a:p>
            <a:r>
              <a:rPr lang="en-GB" dirty="0"/>
              <a:t>Increasin</a:t>
            </a:r>
            <a:r>
              <a:rPr lang="en-GB" baseline="0" dirty="0"/>
              <a:t>g the power will increase the output but also the weight </a:t>
            </a:r>
          </a:p>
          <a:p>
            <a:r>
              <a:rPr lang="en-GB" baseline="0" dirty="0"/>
              <a:t>Humans used stored energy and release it suddenly </a:t>
            </a:r>
          </a:p>
          <a:p>
            <a:r>
              <a:rPr lang="en-GB" baseline="0" dirty="0"/>
              <a:t>This study looks at a Two degree of freedom robot arm with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 viscoelastic joints</a:t>
            </a:r>
          </a:p>
          <a:p>
            <a:r>
              <a:rPr lang="en-GB" dirty="0"/>
              <a:t>straight-</a:t>
            </a:r>
            <a:r>
              <a:rPr lang="en-GB" dirty="0" err="1"/>
              <a:t>fiber</a:t>
            </a:r>
            <a:r>
              <a:rPr lang="en-GB" dirty="0"/>
              <a:t>-type artificial muscles and a magnetorheological (MR) brakes</a:t>
            </a:r>
          </a:p>
          <a:p>
            <a:r>
              <a:rPr lang="en-GB" dirty="0"/>
              <a:t>In this paper, we try to optimize parameters of the throwing movement by combining the spring model of a two-DOF variable viscoelastic manipulator with the Particle</a:t>
            </a:r>
            <a:r>
              <a:rPr lang="en-GB" baseline="0" dirty="0"/>
              <a:t> swarm optimisation</a:t>
            </a:r>
            <a:r>
              <a:rPr lang="en-GB" dirty="0"/>
              <a:t> method.</a:t>
            </a:r>
          </a:p>
          <a:p>
            <a:endParaRPr lang="en-GB" dirty="0"/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ANTHROPOMETRY AND BIOMECHANICS paper by 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nasa</a:t>
            </a:r>
            <a:endParaRPr lang="en-GB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</a:t>
            </a:r>
            <a:r>
              <a:rPr lang="en-GB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year old Asian lady </a:t>
            </a:r>
            <a:endParaRPr lang="en-GB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E44B4-AE55-FD43-9061-16A616BFDE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25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Medical school </a:t>
            </a:r>
          </a:p>
          <a:p>
            <a:r>
              <a:rPr lang="en-GB" dirty="0"/>
              <a:t>Booked meeting </a:t>
            </a:r>
          </a:p>
          <a:p>
            <a:r>
              <a:rPr lang="en-GB" dirty="0"/>
              <a:t>Study</a:t>
            </a:r>
            <a:r>
              <a:rPr lang="en-GB" baseline="0" dirty="0"/>
              <a:t> human arm </a:t>
            </a:r>
          </a:p>
          <a:p>
            <a:r>
              <a:rPr lang="en-GB" baseline="0" dirty="0"/>
              <a:t>Study robot arm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E44B4-AE55-FD43-9061-16A616BFDE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37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Antagonisitc</a:t>
            </a:r>
            <a:r>
              <a:rPr lang="en-GB" baseline="0" dirty="0"/>
              <a:t> muscle pair </a:t>
            </a:r>
          </a:p>
          <a:p>
            <a:r>
              <a:rPr lang="en-GB" baseline="0" dirty="0"/>
              <a:t>One contracts</a:t>
            </a:r>
          </a:p>
          <a:p>
            <a:r>
              <a:rPr lang="en-GB" baseline="0" dirty="0"/>
              <a:t>One relaxes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E44B4-AE55-FD43-9061-16A616BFDE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39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E44B4-AE55-FD43-9061-16A616BFDE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73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E44B4-AE55-FD43-9061-16A616BFDE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94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44E1-33E5-1D4C-ACB0-9B7CA89DFF3C}" type="datetimeFigureOut">
              <a:rPr lang="en-US" smtClean="0"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06294-8ADF-F749-909E-4A4C6E4A2C6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046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44E1-33E5-1D4C-ACB0-9B7CA89DFF3C}" type="datetimeFigureOut">
              <a:rPr lang="en-US" smtClean="0"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06294-8ADF-F749-909E-4A4C6E4A2C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088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44E1-33E5-1D4C-ACB0-9B7CA89DFF3C}" type="datetimeFigureOut">
              <a:rPr lang="en-US" smtClean="0"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06294-8ADF-F749-909E-4A4C6E4A2C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012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44E1-33E5-1D4C-ACB0-9B7CA89DFF3C}" type="datetimeFigureOut">
              <a:rPr lang="en-US" smtClean="0"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06294-8ADF-F749-909E-4A4C6E4A2C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29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44E1-33E5-1D4C-ACB0-9B7CA89DFF3C}" type="datetimeFigureOut">
              <a:rPr lang="en-US" smtClean="0"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06294-8ADF-F749-909E-4A4C6E4A2C6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932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44E1-33E5-1D4C-ACB0-9B7CA89DFF3C}" type="datetimeFigureOut">
              <a:rPr lang="en-US" smtClean="0"/>
              <a:t>11/3/2016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06294-8ADF-F749-909E-4A4C6E4A2C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89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44E1-33E5-1D4C-ACB0-9B7CA89DFF3C}" type="datetimeFigureOut">
              <a:rPr lang="en-US" smtClean="0"/>
              <a:t>11/3/2016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06294-8ADF-F749-909E-4A4C6E4A2C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63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44E1-33E5-1D4C-ACB0-9B7CA89DFF3C}" type="datetimeFigureOut">
              <a:rPr lang="en-US" smtClean="0"/>
              <a:t>11/3/2016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06294-8ADF-F749-909E-4A4C6E4A2C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692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44E1-33E5-1D4C-ACB0-9B7CA89DFF3C}" type="datetimeFigureOut">
              <a:rPr lang="en-US" smtClean="0"/>
              <a:t>11/3/2016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06294-8ADF-F749-909E-4A4C6E4A2C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4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6F044E1-33E5-1D4C-ACB0-9B7CA89DFF3C}" type="datetimeFigureOut">
              <a:rPr lang="en-US" smtClean="0"/>
              <a:t>11/3/2016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106294-8ADF-F749-909E-4A4C6E4A2C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459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44E1-33E5-1D4C-ACB0-9B7CA89DFF3C}" type="datetimeFigureOut">
              <a:rPr lang="en-US" smtClean="0"/>
              <a:t>11/3/2016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06294-8ADF-F749-909E-4A4C6E4A2C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6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6F044E1-33E5-1D4C-ACB0-9B7CA89DFF3C}" type="datetimeFigureOut">
              <a:rPr lang="en-US" smtClean="0"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E106294-8ADF-F749-909E-4A4C6E4A2C6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055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sis.jsc.nasa.gov/volume2/Appx_a_Bibli.htm#276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 Robotic Arm </a:t>
            </a:r>
            <a:br>
              <a:rPr lang="en-US" dirty="0"/>
            </a:br>
            <a:r>
              <a:rPr lang="en-US" dirty="0"/>
              <a:t>ROCO504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By </a:t>
            </a:r>
          </a:p>
          <a:p>
            <a:r>
              <a:rPr lang="en-US" dirty="0"/>
              <a:t>Joshua Sullivan</a:t>
            </a:r>
          </a:p>
          <a:p>
            <a:r>
              <a:rPr lang="en-US" dirty="0"/>
              <a:t>Alex Rowe </a:t>
            </a:r>
          </a:p>
          <a:p>
            <a:r>
              <a:rPr lang="en-US" dirty="0"/>
              <a:t>Simon Walker </a:t>
            </a:r>
          </a:p>
        </p:txBody>
      </p:sp>
    </p:spTree>
    <p:extLst>
      <p:ext uri="{BB962C8B-B14F-4D97-AF65-F5344CB8AC3E}">
        <p14:creationId xmlns:p14="http://schemas.microsoft.com/office/powerpoint/2010/main" val="1881198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Goals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8719" y="2139761"/>
            <a:ext cx="6417425" cy="4023360"/>
          </a:xfrm>
        </p:spPr>
        <p:txBody>
          <a:bodyPr>
            <a:normAutofit/>
          </a:bodyPr>
          <a:lstStyle/>
          <a:p>
            <a:r>
              <a:rPr lang="en-US" sz="2800" dirty="0"/>
              <a:t>Develop an arm that </a:t>
            </a:r>
          </a:p>
          <a:p>
            <a:pPr lvl="1"/>
            <a:r>
              <a:rPr lang="en-US" sz="2400" dirty="0"/>
              <a:t>Replicates the movement of a human arm. </a:t>
            </a:r>
          </a:p>
          <a:p>
            <a:pPr lvl="1"/>
            <a:r>
              <a:rPr lang="en-US" sz="2400" dirty="0"/>
              <a:t>Throws a projectile further than if the servos where statically connected to one another. </a:t>
            </a:r>
          </a:p>
          <a:p>
            <a:pPr lvl="1"/>
            <a:r>
              <a:rPr lang="en-US" sz="2400" dirty="0"/>
              <a:t>Uses 3D printer materials, designed on </a:t>
            </a:r>
            <a:r>
              <a:rPr lang="en-US" sz="2400" dirty="0" err="1"/>
              <a:t>AutoDesk</a:t>
            </a:r>
            <a:r>
              <a:rPr lang="en-US" sz="2400" dirty="0"/>
              <a:t> Fusion 360</a:t>
            </a:r>
          </a:p>
          <a:p>
            <a:pPr lvl="1"/>
            <a:r>
              <a:rPr lang="en-US" sz="2400" dirty="0"/>
              <a:t>Is comparable to a human arm.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79276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1852" y="1796497"/>
            <a:ext cx="3432517" cy="402336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Throw a projectile further than with direct drive servos.</a:t>
            </a:r>
          </a:p>
          <a:p>
            <a:pPr>
              <a:buFont typeface="Arial" charset="0"/>
              <a:buChar char="•"/>
            </a:pPr>
            <a:r>
              <a:rPr lang="en-GB" dirty="0"/>
              <a:t>Utilise</a:t>
            </a:r>
            <a:r>
              <a:rPr lang="en-US" dirty="0"/>
              <a:t> energy storage from tendons.</a:t>
            </a:r>
          </a:p>
          <a:p>
            <a:pPr>
              <a:buFont typeface="Arial" charset="0"/>
              <a:buChar char="•"/>
            </a:pPr>
            <a:r>
              <a:rPr lang="en-GB" dirty="0"/>
              <a:t>Replicate the design and motion of a human arm.</a:t>
            </a:r>
          </a:p>
          <a:p>
            <a:pPr>
              <a:buFont typeface="Arial" charset="0"/>
              <a:buChar char="•"/>
            </a:pPr>
            <a:r>
              <a:rPr lang="en-US" dirty="0"/>
              <a:t>Movement constrained to that of a human arm.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003367" y="1796497"/>
            <a:ext cx="343251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Cover at least 4 of the following topics:</a:t>
            </a:r>
          </a:p>
          <a:p>
            <a:pPr>
              <a:buFont typeface="Arial" charset="0"/>
              <a:buChar char="•"/>
            </a:pPr>
            <a:r>
              <a:rPr lang="en-GB" b="1" dirty="0"/>
              <a:t>CAD (e.g. Autodesk Fusion 360)</a:t>
            </a:r>
            <a:endParaRPr lang="en-US" b="1" dirty="0"/>
          </a:p>
          <a:p>
            <a:pPr>
              <a:buFont typeface="Arial" charset="0"/>
              <a:buChar char="•"/>
            </a:pPr>
            <a:r>
              <a:rPr lang="en-GB" b="1" dirty="0"/>
              <a:t>CAM (e.g. 3D printing)</a:t>
            </a:r>
            <a:endParaRPr lang="en-US" b="1" dirty="0"/>
          </a:p>
          <a:p>
            <a:pPr>
              <a:buFont typeface="Arial" charset="0"/>
              <a:buChar char="•"/>
            </a:pPr>
            <a:r>
              <a:rPr lang="en-GB" dirty="0"/>
              <a:t>Finite Element Analysis (FEA)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GB" dirty="0"/>
              <a:t>Tensile/hardness testing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GB" b="1" dirty="0"/>
              <a:t>Agonist-antagonist joints</a:t>
            </a:r>
            <a:endParaRPr lang="en-US" b="1" dirty="0"/>
          </a:p>
          <a:p>
            <a:pPr>
              <a:buFont typeface="Arial" charset="0"/>
              <a:buChar char="•"/>
            </a:pPr>
            <a:r>
              <a:rPr lang="en-GB" b="1" dirty="0"/>
              <a:t>Soft mechanisms and materials</a:t>
            </a:r>
            <a:endParaRPr lang="en-US" b="1" dirty="0"/>
          </a:p>
          <a:p>
            <a:pPr>
              <a:buFont typeface="Arial" charset="0"/>
              <a:buChar char="•"/>
            </a:pPr>
            <a:r>
              <a:rPr lang="en-GB" dirty="0"/>
              <a:t>Embodied artificial intelligence</a:t>
            </a:r>
            <a:endParaRPr lang="en-US" dirty="0"/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053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Research </a:t>
            </a:r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7411453" y="1998045"/>
            <a:ext cx="4144324" cy="2878755"/>
            <a:chOff x="5698744" y="1905611"/>
            <a:chExt cx="5404014" cy="34639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945374" y="1920240"/>
              <a:ext cx="3157384" cy="344931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698744" y="1905611"/>
              <a:ext cx="2402840" cy="3068725"/>
            </a:xfrm>
            <a:prstGeom prst="rect">
              <a:avLst/>
            </a:prstGeom>
          </p:spPr>
        </p:pic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540" y="2010203"/>
            <a:ext cx="6933928" cy="2872814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7467865" y="4640446"/>
            <a:ext cx="6031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Reference: </a:t>
            </a:r>
            <a:r>
              <a:rPr lang="en-US" dirty="0">
                <a:hlinkClick r:id="rId6"/>
              </a:rPr>
              <a:t>276</a:t>
            </a:r>
            <a:r>
              <a:rPr lang="en-US" dirty="0"/>
              <a:t>, pp. 32-79; NASA-STD-3000 275e</a:t>
            </a:r>
            <a:endParaRPr lang="en-GB" dirty="0"/>
          </a:p>
        </p:txBody>
      </p:sp>
      <p:sp>
        <p:nvSpPr>
          <p:cNvPr id="56" name="TextBox 55"/>
          <p:cNvSpPr txBox="1"/>
          <p:nvPr/>
        </p:nvSpPr>
        <p:spPr>
          <a:xfrm>
            <a:off x="256540" y="4825112"/>
            <a:ext cx="66735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T. </a:t>
            </a:r>
            <a:r>
              <a:rPr lang="en-US" dirty="0" err="1"/>
              <a:t>Nagayama</a:t>
            </a:r>
            <a:r>
              <a:rPr lang="en-US" dirty="0"/>
              <a:t>, H. Ishihara, H. </a:t>
            </a:r>
            <a:r>
              <a:rPr lang="en-US" dirty="0" err="1"/>
              <a:t>Tomori</a:t>
            </a:r>
            <a:r>
              <a:rPr lang="en-US" dirty="0"/>
              <a:t> &amp; T. Nakamura</a:t>
            </a:r>
          </a:p>
          <a:p>
            <a:r>
              <a:rPr lang="en-US" dirty="0"/>
              <a:t>Pages 1365-1379 | Received 17 Oct 2015, Accepted 29 Jun 2016, Published online: 09 Aug 2016</a:t>
            </a:r>
          </a:p>
          <a:p>
            <a:br>
              <a:rPr lang="en-US" dirty="0"/>
            </a:b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1635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Movement and Function Laboratory (HMFL)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The Human Movement and Function Laboratory (HMFL) uses a range of highly advanced equipment, often in combination, in order to provide analysis and perspective on an individual’s movement and function.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26480" y="2734909"/>
            <a:ext cx="5731565" cy="32425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4698" y="3022813"/>
            <a:ext cx="444941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we want to use it for?  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/>
              <a:t>Study the movement of a human arm as it throws a ball 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/>
              <a:t>Compare the robot arm against a human arm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529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Antagonistic Joint Control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30339" cy="1335018"/>
          </a:xfrm>
        </p:spPr>
        <p:txBody>
          <a:bodyPr/>
          <a:lstStyle/>
          <a:p>
            <a:r>
              <a:rPr lang="en-GB" dirty="0"/>
              <a:t>The Arm will use antagonistic muscle pairs that work opposing to each other to control the movement</a:t>
            </a:r>
            <a:r>
              <a:rPr lang="en-US" dirty="0"/>
              <a:t> at the shoulder and elbow joint. </a:t>
            </a:r>
          </a:p>
        </p:txBody>
      </p:sp>
      <p:pic>
        <p:nvPicPr>
          <p:cNvPr id="5" name="Picture 4" descr="Image result for agonist  human arm"/>
          <p:cNvPicPr/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344587" y="2493133"/>
            <a:ext cx="6847413" cy="361186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6562" y="2493133"/>
            <a:ext cx="2886076" cy="3611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93" r="10134"/>
          <a:stretch/>
        </p:blipFill>
        <p:spPr>
          <a:xfrm>
            <a:off x="3389334" y="2493133"/>
            <a:ext cx="2864034" cy="361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40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Antagonistic Joint Control </a:t>
            </a:r>
            <a:r>
              <a:rPr lang="en-GB" dirty="0"/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68968" y="1737360"/>
            <a:ext cx="4575429" cy="4324042"/>
            <a:chOff x="0" y="1998045"/>
            <a:chExt cx="4575429" cy="432404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793" r="10134"/>
            <a:stretch/>
          </p:blipFill>
          <p:spPr>
            <a:xfrm>
              <a:off x="854254" y="2258729"/>
              <a:ext cx="3077032" cy="3880478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1507958" y="3258152"/>
              <a:ext cx="2085474" cy="1155032"/>
            </a:xfrm>
            <a:prstGeom prst="line">
              <a:avLst/>
            </a:prstGeom>
            <a:ln w="3492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0" y="5167055"/>
              <a:ext cx="2085474" cy="1155032"/>
            </a:xfrm>
            <a:prstGeom prst="line">
              <a:avLst/>
            </a:prstGeom>
            <a:ln w="3492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489955" y="1998045"/>
              <a:ext cx="2085474" cy="1155032"/>
            </a:xfrm>
            <a:prstGeom prst="line">
              <a:avLst/>
            </a:prstGeom>
            <a:ln w="3492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2085474" y="4413184"/>
              <a:ext cx="1507958" cy="1908903"/>
            </a:xfrm>
            <a:prstGeom prst="straightConnector1">
              <a:avLst/>
            </a:prstGeom>
            <a:ln w="635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3593432" y="3153077"/>
              <a:ext cx="981997" cy="1260108"/>
            </a:xfrm>
            <a:prstGeom prst="straightConnector1">
              <a:avLst/>
            </a:prstGeom>
            <a:ln w="635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 rot="18586149">
              <a:off x="3873679" y="3659404"/>
              <a:ext cx="934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298mm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 rot="18448538">
              <a:off x="2527134" y="5274519"/>
              <a:ext cx="934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417mm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01940" y="1851546"/>
            <a:ext cx="6260280" cy="442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592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Hardware and software used/required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434364" cy="402336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3D printed parts </a:t>
            </a:r>
          </a:p>
          <a:p>
            <a:pPr>
              <a:buFont typeface="Arial" charset="0"/>
              <a:buChar char="•"/>
            </a:pPr>
            <a:r>
              <a:rPr lang="en-US" dirty="0"/>
              <a:t>3D Printers (</a:t>
            </a:r>
            <a:r>
              <a:rPr lang="en-US" dirty="0" err="1"/>
              <a:t>Makerbot</a:t>
            </a:r>
            <a:r>
              <a:rPr lang="en-US" dirty="0"/>
              <a:t> and </a:t>
            </a:r>
            <a:r>
              <a:rPr lang="en-US" dirty="0" err="1"/>
              <a:t>Hephestos</a:t>
            </a:r>
            <a:r>
              <a:rPr lang="en-US" dirty="0"/>
              <a:t> 2)</a:t>
            </a:r>
          </a:p>
          <a:p>
            <a:pPr>
              <a:buFont typeface="Arial" charset="0"/>
              <a:buChar char="•"/>
            </a:pPr>
            <a:r>
              <a:rPr lang="en-US" dirty="0" err="1"/>
              <a:t>Cura</a:t>
            </a:r>
            <a:r>
              <a:rPr lang="en-US" dirty="0"/>
              <a:t> </a:t>
            </a:r>
          </a:p>
          <a:p>
            <a:pPr>
              <a:buFont typeface="Arial" charset="0"/>
              <a:buChar char="•"/>
            </a:pPr>
            <a:r>
              <a:rPr lang="en-US" dirty="0" err="1"/>
              <a:t>AutoDesk</a:t>
            </a:r>
            <a:r>
              <a:rPr lang="en-US" dirty="0"/>
              <a:t> Fusion 360 </a:t>
            </a:r>
          </a:p>
          <a:p>
            <a:pPr>
              <a:buFont typeface="Arial" charset="0"/>
              <a:buChar char="•"/>
            </a:pPr>
            <a:r>
              <a:rPr lang="en-US" dirty="0" err="1"/>
              <a:t>LabView</a:t>
            </a:r>
            <a:r>
              <a:rPr lang="en-US" dirty="0"/>
              <a:t> </a:t>
            </a:r>
          </a:p>
          <a:p>
            <a:pPr>
              <a:buFont typeface="Arial" charset="0"/>
              <a:buChar char="•"/>
            </a:pPr>
            <a:r>
              <a:rPr lang="en-US" dirty="0"/>
              <a:t>3x AX-12 Servos and 2x  MX-64T Servos for controlling the movement </a:t>
            </a:r>
          </a:p>
          <a:p>
            <a:pPr>
              <a:buFont typeface="Arial" charset="0"/>
              <a:buChar char="•"/>
            </a:pPr>
            <a:r>
              <a:rPr lang="en-US" dirty="0"/>
              <a:t>2x AX-12 Servos as encoders in the shoulder and elbow joint 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46775" y="1845734"/>
            <a:ext cx="3032405" cy="44131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94311" y="5413248"/>
            <a:ext cx="3220905" cy="8456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47228" y="1845734"/>
            <a:ext cx="24765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87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3842" y="1373874"/>
            <a:ext cx="10911841" cy="341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9729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490</TotalTime>
  <Words>505</Words>
  <Application>Microsoft Office PowerPoint</Application>
  <PresentationFormat>Widescreen</PresentationFormat>
  <Paragraphs>77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Soft Robotic Arm  ROCO504 </vt:lpstr>
      <vt:lpstr>Introduction and Goals </vt:lpstr>
      <vt:lpstr>Requirements </vt:lpstr>
      <vt:lpstr>Research </vt:lpstr>
      <vt:lpstr>Human Movement and Function Laboratory (HMFL) </vt:lpstr>
      <vt:lpstr>Antagonistic Joint Control  </vt:lpstr>
      <vt:lpstr>Antagonistic Joint Control  </vt:lpstr>
      <vt:lpstr>Hardware and software used/required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Robotic Arm  ROCO504 </dc:title>
  <dc:creator>Microsoft Office User</dc:creator>
  <cp:lastModifiedBy>(s) Alexander Rowe 1</cp:lastModifiedBy>
  <cp:revision>30</cp:revision>
  <dcterms:created xsi:type="dcterms:W3CDTF">2016-10-31T17:01:05Z</dcterms:created>
  <dcterms:modified xsi:type="dcterms:W3CDTF">2016-11-03T11:03:25Z</dcterms:modified>
</cp:coreProperties>
</file>