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6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6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iCatching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CDR Presentation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80526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 smtClean="0"/>
              <a:t>Tom Queen</a:t>
            </a:r>
          </a:p>
          <a:p>
            <a:pPr algn="l"/>
            <a:r>
              <a:rPr lang="en-GB" sz="1600" dirty="0" smtClean="0"/>
              <a:t>Daniel Turner</a:t>
            </a:r>
          </a:p>
          <a:p>
            <a:pPr algn="l"/>
            <a:r>
              <a:rPr lang="en-GB" sz="1600" dirty="0" smtClean="0"/>
              <a:t>Demetrius Zaibo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66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Status: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Kinematics Implemented</a:t>
            </a:r>
          </a:p>
          <a:p>
            <a:r>
              <a:rPr lang="en-GB" sz="2400" dirty="0" smtClean="0"/>
              <a:t>Error Sources:</a:t>
            </a:r>
          </a:p>
          <a:p>
            <a:pPr lvl="1"/>
            <a:r>
              <a:rPr lang="en-GB" sz="2000" dirty="0" smtClean="0"/>
              <a:t>Rounding errors from using floats on a microcontroller</a:t>
            </a:r>
          </a:p>
          <a:p>
            <a:pPr lvl="1"/>
            <a:r>
              <a:rPr lang="en-GB" sz="2000" dirty="0" smtClean="0"/>
              <a:t>Discrete time system</a:t>
            </a:r>
          </a:p>
          <a:p>
            <a:r>
              <a:rPr lang="en-GB" sz="2400" dirty="0" smtClean="0"/>
              <a:t>Doesn’t whack against frame sides or oscillate</a:t>
            </a:r>
          </a:p>
          <a:p>
            <a:pPr lvl="1"/>
            <a:r>
              <a:rPr lang="en-GB" sz="2000" dirty="0" smtClean="0"/>
              <a:t>Boundary checks with hysteresis return</a:t>
            </a:r>
          </a:p>
          <a:p>
            <a:pPr lvl="1"/>
            <a:r>
              <a:rPr lang="en-GB" sz="2000" dirty="0" smtClean="0"/>
              <a:t>Input dead-band before gripper will move</a:t>
            </a:r>
          </a:p>
          <a:p>
            <a:r>
              <a:rPr lang="en-GB" sz="2400" dirty="0" smtClean="0"/>
              <a:t>Motors are naff</a:t>
            </a:r>
          </a:p>
          <a:p>
            <a:pPr lvl="1"/>
            <a:r>
              <a:rPr lang="en-GB" sz="2000" dirty="0" smtClean="0"/>
              <a:t>Can’t increase the system tension by any appreciable amount</a:t>
            </a:r>
          </a:p>
          <a:p>
            <a:pPr lvl="1"/>
            <a:r>
              <a:rPr lang="en-GB" sz="2000" dirty="0" smtClean="0"/>
              <a:t>Steppers skip and spools slip</a:t>
            </a:r>
          </a:p>
          <a:p>
            <a:r>
              <a:rPr lang="en-GB" sz="2400" dirty="0" smtClean="0"/>
              <a:t>Demo!</a:t>
            </a:r>
            <a:endParaRPr lang="en-GB" sz="2400" dirty="0"/>
          </a:p>
        </p:txBody>
      </p:sp>
      <p:pic>
        <p:nvPicPr>
          <p:cNvPr id="1026" name="Picture 2" descr="C:\Users\Student\Desktop\IMG_26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099225" cy="53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8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Status: Throwing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Motor inadequacy workaround: Clamps for all cables</a:t>
            </a:r>
          </a:p>
          <a:p>
            <a:pPr lvl="1"/>
            <a:r>
              <a:rPr lang="en-GB" sz="2000" dirty="0" smtClean="0"/>
              <a:t>Went through various design iterations</a:t>
            </a:r>
          </a:p>
          <a:p>
            <a:r>
              <a:rPr lang="en-GB" sz="2400" dirty="0" smtClean="0"/>
              <a:t>Intention is to use a different motor for the pullback mechanism</a:t>
            </a:r>
          </a:p>
          <a:p>
            <a:pPr lvl="1"/>
            <a:r>
              <a:rPr lang="en-GB" sz="2000" dirty="0" smtClean="0"/>
              <a:t>Same spool, but need a new spool to motor connection</a:t>
            </a:r>
          </a:p>
          <a:p>
            <a:r>
              <a:rPr lang="en-GB" sz="2400" dirty="0" smtClean="0"/>
              <a:t>Flow diagram for the control system is finished</a:t>
            </a:r>
            <a:endParaRPr lang="en-GB" sz="2400" dirty="0"/>
          </a:p>
        </p:txBody>
      </p:sp>
      <p:pic>
        <p:nvPicPr>
          <p:cNvPr id="1026" name="Picture 2" descr="C:\Users\Student\Desktop\24169703_2126727654020136_1677626625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61" b="90651" l="23264" r="70602">
                        <a14:foregroundMark x1="23264" y1="10537" x2="66860" y2="9504"/>
                        <a14:foregroundMark x1="27353" y1="23037" x2="62076" y2="22004"/>
                        <a14:foregroundMark x1="26157" y1="36260" x2="65702" y2="35331"/>
                        <a14:foregroundMark x1="27585" y1="52634" x2="66088" y2="47624"/>
                        <a14:foregroundMark x1="29861" y1="65961" x2="66782" y2="61983"/>
                        <a14:foregroundMark x1="31906" y1="78048" x2="62384" y2="76291"/>
                        <a14:foregroundMark x1="32446" y1="90651" x2="70640" y2="88636"/>
                        <a14:foregroundMark x1="47261" y1="85279" x2="47184" y2="80062"/>
                        <a14:foregroundMark x1="47261" y1="72572" x2="47261" y2="67665"/>
                        <a14:foregroundMark x1="46412" y1="58626" x2="46335" y2="53822"/>
                        <a14:foregroundMark x1="45602" y1="45506" x2="45756" y2="39824"/>
                        <a14:foregroundMark x1="45448" y1="31353" x2="45602" y2="26291"/>
                        <a14:foregroundMark x1="45602" y1="18853" x2="45756" y2="14411"/>
                        <a14:foregroundMark x1="42014" y1="8161" x2="42014" y2="8161"/>
                        <a14:foregroundMark x1="47029" y1="43492" x2="47029" y2="43492"/>
                        <a14:foregroundMark x1="47261" y1="42769" x2="47261" y2="42769"/>
                        <a14:foregroundMark x1="54090" y1="20713" x2="54090" y2="20713"/>
                        <a14:foregroundMark x1="46721" y1="29442" x2="46721" y2="29442"/>
                        <a14:foregroundMark x1="48611" y1="69886" x2="48611" y2="69886"/>
                        <a14:foregroundMark x1="38465" y1="76033" x2="38465" y2="76033"/>
                        <a14:foregroundMark x1="48264" y1="83419" x2="48264" y2="83419"/>
                        <a14:foregroundMark x1="48611" y1="82541" x2="48611" y2="82541"/>
                        <a14:backgroundMark x1="31327" y1="16116" x2="31327" y2="16116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91" t="4357" r="27169" b="5076"/>
          <a:stretch/>
        </p:blipFill>
        <p:spPr bwMode="auto">
          <a:xfrm>
            <a:off x="3410266" y="4089445"/>
            <a:ext cx="2385870" cy="26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esktop\IMG_26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4005977" cy="299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dent\Desktop\IMG_268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3"/>
            <a:ext cx="4005978" cy="299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udent\Desktop\IMG_268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84" y="2457691"/>
            <a:ext cx="5595634" cy="41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Status: Catching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Camera can reliably track from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~</m:t>
                    </m:r>
                  </m:oMath>
                </a14:m>
                <a:r>
                  <a:rPr lang="en-GB" sz="2400" dirty="0" smtClean="0"/>
                  <a:t>4m away</a:t>
                </a:r>
              </a:p>
              <a:p>
                <a:pPr lvl="1"/>
                <a:r>
                  <a:rPr lang="en-GB" sz="2000" dirty="0" smtClean="0"/>
                  <a:t>Customise input settings via QV4L2:</a:t>
                </a:r>
              </a:p>
              <a:p>
                <a:pPr lvl="2"/>
                <a:r>
                  <a:rPr lang="en-GB" sz="1600" dirty="0" smtClean="0"/>
                  <a:t>Maxed out saturation &amp; shifted hue by 45 degrees</a:t>
                </a:r>
              </a:p>
              <a:p>
                <a:pPr lvl="2"/>
                <a:r>
                  <a:rPr lang="en-GB" sz="1600" dirty="0" smtClean="0"/>
                  <a:t>Turned off auto gain, auto white balance &amp; auto exposure</a:t>
                </a:r>
              </a:p>
              <a:p>
                <a:pPr lvl="2"/>
                <a:r>
                  <a:rPr lang="en-GB" sz="1600" dirty="0" smtClean="0"/>
                  <a:t>Manually adjust the brightness for the environment</a:t>
                </a:r>
              </a:p>
              <a:p>
                <a:pPr lvl="1"/>
                <a:r>
                  <a:rPr lang="en-GB" sz="2000" dirty="0" smtClean="0"/>
                  <a:t>Colour threshold in OpenCV:</a:t>
                </a:r>
              </a:p>
              <a:p>
                <a:pPr lvl="2"/>
                <a:r>
                  <a:rPr lang="en-GB" sz="1600" dirty="0" smtClean="0"/>
                  <a:t>Convert to HSV</a:t>
                </a:r>
              </a:p>
              <a:p>
                <a:pPr lvl="2"/>
                <a:r>
                  <a:rPr lang="en-GB" sz="1600" dirty="0" smtClean="0"/>
                  <a:t>Average a number of pixels within the image</a:t>
                </a:r>
              </a:p>
              <a:p>
                <a:pPr lvl="2"/>
                <a:r>
                  <a:rPr lang="en-GB" sz="1600" dirty="0" smtClean="0"/>
                  <a:t>Threshold using the average and an offset</a:t>
                </a:r>
              </a:p>
              <a:p>
                <a:r>
                  <a:rPr lang="en-GB" sz="2400" dirty="0" smtClean="0"/>
                  <a:t>Using a known object (a red tennis ball)</a:t>
                </a:r>
              </a:p>
              <a:p>
                <a:pPr lvl="1"/>
                <a:r>
                  <a:rPr lang="en-GB" sz="2000" dirty="0" smtClean="0"/>
                  <a:t>Circle detection</a:t>
                </a:r>
              </a:p>
              <a:p>
                <a:pPr lvl="1"/>
                <a:r>
                  <a:rPr lang="en-GB" sz="2000" dirty="0" smtClean="0"/>
                  <a:t>Ball size is proportional to distance away</a:t>
                </a:r>
              </a:p>
              <a:p>
                <a:r>
                  <a:rPr lang="en-GB" sz="2400" dirty="0" smtClean="0"/>
                  <a:t>Can catch!</a:t>
                </a:r>
              </a:p>
              <a:p>
                <a:pPr lvl="1"/>
                <a:r>
                  <a:rPr lang="en-GB" sz="2000" dirty="0" smtClean="0"/>
                  <a:t>Demo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b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Student\Desktop\IMG_26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873299" cy="438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esktop\24201291_10210583597458034_1464178452_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18651" b="13837"/>
          <a:stretch/>
        </p:blipFill>
        <p:spPr bwMode="auto">
          <a:xfrm>
            <a:off x="504852" y="3199722"/>
            <a:ext cx="8246954" cy="325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Simulation suggests system should work</a:t>
            </a:r>
          </a:p>
          <a:p>
            <a:pPr lvl="1"/>
            <a:r>
              <a:rPr lang="en-GB" sz="2000" dirty="0" smtClean="0"/>
              <a:t>Mechanical limitations are the most prominent source of bugs</a:t>
            </a:r>
          </a:p>
          <a:p>
            <a:r>
              <a:rPr lang="en-GB" sz="2400" dirty="0" smtClean="0"/>
              <a:t>Antagonistic control potential</a:t>
            </a:r>
          </a:p>
          <a:p>
            <a:pPr lvl="1"/>
            <a:r>
              <a:rPr lang="en-GB" sz="2000" dirty="0" smtClean="0"/>
              <a:t>Bungee cord has non-linear elasticity</a:t>
            </a:r>
          </a:p>
          <a:p>
            <a:pPr lvl="1"/>
            <a:r>
              <a:rPr lang="en-GB" sz="2000" dirty="0" smtClean="0"/>
              <a:t>Motors prevent actualisation</a:t>
            </a:r>
          </a:p>
          <a:p>
            <a:r>
              <a:rPr lang="en-GB" sz="2400" dirty="0" smtClean="0"/>
              <a:t>Catching system is 90% complete</a:t>
            </a:r>
          </a:p>
          <a:p>
            <a:pPr lvl="1"/>
            <a:r>
              <a:rPr lang="en-GB" sz="2000" dirty="0" smtClean="0"/>
              <a:t>Need to attach and run tests with camera feedback</a:t>
            </a:r>
          </a:p>
          <a:p>
            <a:r>
              <a:rPr lang="en-GB" sz="2400" dirty="0" smtClean="0"/>
              <a:t>Throwback system is 40% complete</a:t>
            </a:r>
          </a:p>
          <a:p>
            <a:pPr lvl="1"/>
            <a:r>
              <a:rPr lang="en-GB" sz="2000" dirty="0" smtClean="0"/>
              <a:t>More clamps needed</a:t>
            </a:r>
          </a:p>
          <a:p>
            <a:pPr lvl="1"/>
            <a:r>
              <a:rPr lang="en-GB" sz="2000" dirty="0" smtClean="0"/>
              <a:t>Requires hardware assembly &amp; software implementation still</a:t>
            </a:r>
          </a:p>
          <a:p>
            <a:pPr lvl="2"/>
            <a:r>
              <a:rPr lang="en-GB" sz="1600" dirty="0" smtClean="0"/>
              <a:t>(and more testing!)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29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265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iCatching</vt:lpstr>
      <vt:lpstr>Status: Frame</vt:lpstr>
      <vt:lpstr>Status: Throwing</vt:lpstr>
      <vt:lpstr>Status: Catching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14</cp:revision>
  <dcterms:created xsi:type="dcterms:W3CDTF">2017-11-28T13:21:32Z</dcterms:created>
  <dcterms:modified xsi:type="dcterms:W3CDTF">2017-11-28T15:30:59Z</dcterms:modified>
</cp:coreProperties>
</file>