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6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B4EC-9451-45E3-8A7C-E6D9150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875B9-D62F-43E3-8C93-A1750497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F20E-A5D0-405A-9874-E622EEEA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A961-3609-43A4-B3C1-130A8A35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734-BDD1-4615-8D43-9745D2D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3E4-8EAA-4FED-9ED2-CDA30109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D2DD-3C60-4AB0-BB43-9E37A827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9BD3-59AD-4908-B377-0E8AA285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136-D2D5-4C00-950B-EB3A084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58AC-2706-4870-9643-CB64978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0E8CB-EB1E-4D22-AE96-DBB75F5F0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E445-2747-415A-9FF2-9A8BC0F7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F4F1-2F10-4CCE-BB57-7223694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2D1-16D5-499D-8F04-7E43092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DF79-CA3F-41FF-A3FE-D97C6E7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1212-BD5D-4EEA-BFF9-EF4453A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24D4-AC02-41C1-BDD4-93FEA21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B675-3B23-4A9C-B8CE-DCAAE65E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8BCE-40D9-40AA-B707-9E208023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4CD9-3157-4BD4-8609-908F01C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E4F-2DCB-4239-8277-81386A70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0F4-E0CB-4FA9-91E3-757865A5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D19A-5151-4421-AF7D-05D0223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922A-6C31-467D-B8F1-3A91EF9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74B4-5F1F-4321-B636-A6D712E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006-FD37-4F29-B1C4-D527DDA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AD6-3BC0-405C-A1AA-334D7A18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E494-06AF-46EE-AC51-C1592EA6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5B6-18DC-4C22-BA94-D678AA63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E444-38E6-485E-BFC2-199177E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8BEE-8ED9-44CC-8327-95430EF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7379-C3FF-4ABF-BE33-648CEDB7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78D1-C16F-49C8-85DE-1A82D7E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8ED8-837E-4B91-8FA7-A5CA4D49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4278-960B-4D82-8514-B46F535D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ABEC1-D1E4-4874-9BD4-42DED270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4EC7-E895-406D-AA37-C3F3AB1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1BD75-246E-4487-9F44-F1AD5EF2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1CD7B-CED2-4725-BEC5-9718813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95D-B5E5-4A4B-9C2A-A52597D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15-46DB-47ED-814C-1E737B5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9C395-EB90-4DA2-87CE-FF378DC9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47508-A177-4303-9CB1-EB151BBB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D12D2-59E8-4B0B-8901-B75AC67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C8416-2CF4-4E32-9FA9-F792F70E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58E5-EE15-4B0F-BB95-CBFA0073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D74-47EA-4FB4-AB1C-E9E40D8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BA0A-954A-4B49-831A-5AAAB0DB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00741-9A24-464A-AA08-F0716E28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7BE0-7C48-4D47-8B25-9998E4C0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6790-3914-4B73-A59A-1A85B18D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B3A4-C49B-456C-BD55-CD8E2732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73F-4D42-4053-8A2F-A7AF03B9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E8F06-B1D6-43FB-BE5F-3B3A3EE6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119-820D-4B22-B279-BF1F51E2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73EC-BA58-4FA0-A3A5-277157EF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C3FF6-0F83-4222-B089-4A2B9839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2082-8C71-4EE9-BAF2-F80BF35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B18AB-7959-4108-B216-EE10A3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96C2-C993-46BF-A863-4B5D3B48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52CD-3A71-4BC7-8737-0095E509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8499-F823-408C-936A-5E25A17F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A75C-C46A-4028-B905-374C905F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1006958" TargetMode="External"/><Relationship Id="rId2" Type="http://schemas.openxmlformats.org/officeDocument/2006/relationships/hyperlink" Target="https://www.pneumatictips.com/going-soft-on-gripper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91391-E5FA-4283-BC63-71CE6564C74F}"/>
              </a:ext>
            </a:extLst>
          </p:cNvPr>
          <p:cNvSpPr txBox="1"/>
          <p:nvPr/>
        </p:nvSpPr>
        <p:spPr>
          <a:xfrm>
            <a:off x="0" y="2052232"/>
            <a:ext cx="7695027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200" b="1" u="sng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Soft Jamming Robotic Gripper </a:t>
            </a:r>
          </a:p>
          <a:p>
            <a: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 alternative approach to a compliant .hand</a:t>
            </a:r>
          </a:p>
          <a:p>
            <a:r>
              <a:rPr lang="en-GB" i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Douglas Tilley &amp; Liam Grazier </a:t>
            </a:r>
          </a:p>
        </p:txBody>
      </p:sp>
    </p:spTree>
    <p:extLst>
      <p:ext uri="{BB962C8B-B14F-4D97-AF65-F5344CB8AC3E}">
        <p14:creationId xmlns:p14="http://schemas.microsoft.com/office/powerpoint/2010/main" val="7588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F75-C18C-4BC7-9233-380AB7B8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3" y="171947"/>
            <a:ext cx="3932237" cy="570506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a hybrid?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0BC9CF-D0AE-4F9D-AB15-3DA4234259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r="15632"/>
          <a:stretch>
            <a:fillRect/>
          </a:stretch>
        </p:blipFill>
        <p:spPr>
          <a:xfrm>
            <a:off x="10069189" y="4137122"/>
            <a:ext cx="1863467" cy="1471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403F-5A2B-4F3D-827D-41027896E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342" y="732651"/>
            <a:ext cx="6801416" cy="953026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modern robotics, generally 3 different types of gripper are found, these are solid grippers, soft grippers and hybrid grippers.</a:t>
            </a:r>
          </a:p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 brief comparison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8348A4-42C6-460A-BE28-D4E4CC18E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50" y="2719165"/>
            <a:ext cx="1874408" cy="141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3850D-E11D-4F90-A460-7709CF4A4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49" y="1247755"/>
            <a:ext cx="1874408" cy="1471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00539-1B7C-4492-AF81-45D6D4C7B6EC}"/>
              </a:ext>
            </a:extLst>
          </p:cNvPr>
          <p:cNvSpPr txBox="1"/>
          <p:nvPr/>
        </p:nvSpPr>
        <p:spPr>
          <a:xfrm>
            <a:off x="259341" y="1685677"/>
            <a:ext cx="28416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Solid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Robust, tried design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Predictable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 Compliance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Requires a lot of human programming and path planning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Designed specifically for one job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5A5FA-4824-48F5-9316-6E6B280C34AA}"/>
              </a:ext>
            </a:extLst>
          </p:cNvPr>
          <p:cNvSpPr txBox="1"/>
          <p:nvPr/>
        </p:nvSpPr>
        <p:spPr>
          <a:xfrm>
            <a:off x="3101010" y="1685677"/>
            <a:ext cx="2841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Hybrid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Often designed for multiple jobs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Carry some compliance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Predictable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Research based designs currently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 be unique/untested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E89F1-BF62-4DA1-95E5-952887929287}"/>
              </a:ext>
            </a:extLst>
          </p:cNvPr>
          <p:cNvSpPr txBox="1"/>
          <p:nvPr/>
        </p:nvSpPr>
        <p:spPr>
          <a:xfrm>
            <a:off x="5942678" y="1630828"/>
            <a:ext cx="2841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Soft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Compliant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Research based designs currently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Difficult manufacturing process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 often be unpredictable</a:t>
            </a:r>
          </a:p>
          <a:p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833055-9A88-4D7F-A90D-5DD9D665460B}"/>
              </a:ext>
            </a:extLst>
          </p:cNvPr>
          <p:cNvSpPr txBox="1">
            <a:spLocks/>
          </p:cNvSpPr>
          <p:nvPr/>
        </p:nvSpPr>
        <p:spPr>
          <a:xfrm>
            <a:off x="259342" y="4856725"/>
            <a:ext cx="6801416" cy="200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point of the hybrid design of gripper is to take the compliance of a Soft robotic gripper and to combine it with the predictable behaviour of the solid gripper.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allows for a wider range of tasks to be performed.</a:t>
            </a:r>
          </a:p>
        </p:txBody>
      </p:sp>
    </p:spTree>
    <p:extLst>
      <p:ext uri="{BB962C8B-B14F-4D97-AF65-F5344CB8AC3E}">
        <p14:creationId xmlns:p14="http://schemas.microsoft.com/office/powerpoint/2010/main" val="39140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47802-B9ED-4567-A92F-8764795F4EA2}"/>
              </a:ext>
            </a:extLst>
          </p:cNvPr>
          <p:cNvSpPr txBox="1"/>
          <p:nvPr/>
        </p:nvSpPr>
        <p:spPr>
          <a:xfrm>
            <a:off x="182065" y="546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a typeface="Adobe Fan Heiti Std B" panose="020B0700000000000000" pitchFamily="34" charset="-128"/>
                <a:cs typeface="Arial" panose="020B0604020202020204" pitchFamily="34" charset="0"/>
              </a:rPr>
              <a:t>Project Progress: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4AB14-3A74-4411-8135-E0BC5543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7079"/>
              </p:ext>
            </p:extLst>
          </p:nvPr>
        </p:nvGraphicFramePr>
        <p:xfrm>
          <a:off x="271670" y="1285461"/>
          <a:ext cx="11648659" cy="5367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73">
                  <a:extLst>
                    <a:ext uri="{9D8B030D-6E8A-4147-A177-3AD203B41FA5}">
                      <a16:colId xmlns:a16="http://schemas.microsoft.com/office/drawing/2014/main" val="297407015"/>
                    </a:ext>
                  </a:extLst>
                </a:gridCol>
                <a:gridCol w="829505">
                  <a:extLst>
                    <a:ext uri="{9D8B030D-6E8A-4147-A177-3AD203B41FA5}">
                      <a16:colId xmlns:a16="http://schemas.microsoft.com/office/drawing/2014/main" val="32028269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674810923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549143237"/>
                    </a:ext>
                  </a:extLst>
                </a:gridCol>
                <a:gridCol w="1035870">
                  <a:extLst>
                    <a:ext uri="{9D8B030D-6E8A-4147-A177-3AD203B41FA5}">
                      <a16:colId xmlns:a16="http://schemas.microsoft.com/office/drawing/2014/main" val="3967357351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350574988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5590118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11338184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9697091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07425502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83201255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2349781316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246021082"/>
                    </a:ext>
                  </a:extLst>
                </a:gridCol>
              </a:tblGrid>
              <a:tr h="37396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Task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30/09/2018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07/10/2018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21/10/2018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28/10/2018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04/11/2018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11/11/2018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18/11/2018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25/11/2018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02/12/2018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09/12/2018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0155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Initial Project Design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2491"/>
                  </a:ext>
                </a:extLst>
              </a:tr>
              <a:tr h="8275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Preliminary Prototype of Digit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94473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Materials Research and </a:t>
                      </a:r>
                      <a:r>
                        <a:rPr lang="en-GB" sz="1400" u="none" strike="noStrike" dirty="0" err="1">
                          <a:effectLst/>
                        </a:rPr>
                        <a:t>Eval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91674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Motor Research and Requisition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616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Electronics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66018"/>
                  </a:ext>
                </a:extLst>
              </a:tr>
              <a:tr h="9226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Rapid Prototyping +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27415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Final Build + Intergration of all systems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72F9D4-DB96-4723-9F74-02D970F8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3" y="171947"/>
            <a:ext cx="3932237" cy="570506"/>
          </a:xfrm>
        </p:spPr>
        <p:txBody>
          <a:bodyPr>
            <a:no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Design key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86E00-C7BF-4C1C-A77B-1F0BE06BA7B0}"/>
              </a:ext>
            </a:extLst>
          </p:cNvPr>
          <p:cNvSpPr txBox="1">
            <a:spLocks/>
          </p:cNvSpPr>
          <p:nvPr/>
        </p:nvSpPr>
        <p:spPr>
          <a:xfrm>
            <a:off x="259342" y="732651"/>
            <a:ext cx="6801416" cy="4197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hybrid gripper is broken down into 5 main parts:-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Finger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Jamming principle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Air vs Water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Filter type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Outer material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Each of these sections had their own design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015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A39159-C2DC-4925-95A4-B5140B2AC077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3932237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Design progression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3EC69-94C0-49CC-9A3D-BCA75BAD848B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10864533" cy="45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Over the course of this project the design has changed in various ways due to limitations and improvements found.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rapid prototyping focus of this project meant that each part was developed and improved multiple times with the number of design iterations listed below: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Finger – 7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Starting out as a simple square and no additional features.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Added and moved the height of the tendon holes.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Posts on the back of the finger were added to give an elasticated limit.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posts couldn’t deal with the forces exerted when 3D printed and hence were thickened.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Bases – 3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Started out as a fixed square intending to be a hand formation.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This was quickly changed to a 3 pronged design.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Had to change the base design due to motor design change.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base was made larger and features removed for simplicity.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Pneumatic Rack – 1 iteration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Spindles – 2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Initially designed for a specific motor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Had to be adapted due to technical challenges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9FA450-3FD7-4163-B08D-0D2A0BEB459E}"/>
              </a:ext>
            </a:extLst>
          </p:cNvPr>
          <p:cNvGrpSpPr/>
          <p:nvPr/>
        </p:nvGrpSpPr>
        <p:grpSpPr>
          <a:xfrm>
            <a:off x="6877878" y="1465028"/>
            <a:ext cx="3740062" cy="2399306"/>
            <a:chOff x="5972072" y="1614268"/>
            <a:chExt cx="3795078" cy="2361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F8EF0C7-B705-457B-924D-34D7932B0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15" t="25424" r="67692" b="21627"/>
            <a:stretch/>
          </p:blipFill>
          <p:spPr>
            <a:xfrm>
              <a:off x="5972072" y="1614268"/>
              <a:ext cx="1244761" cy="23613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55B558-BDDE-454C-B53F-B51AEE16C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329" t="25630" r="66596" b="19985"/>
            <a:stretch/>
          </p:blipFill>
          <p:spPr>
            <a:xfrm>
              <a:off x="7216833" y="1614268"/>
              <a:ext cx="1275159" cy="23613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44375C-DA14-45DD-81B0-53D375FC4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118" t="29323" r="67807" b="17728"/>
            <a:stretch/>
          </p:blipFill>
          <p:spPr>
            <a:xfrm>
              <a:off x="8491992" y="1614268"/>
              <a:ext cx="1275158" cy="236138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B6FC9C-6B64-40C1-95E9-56CEB4FFD997}"/>
              </a:ext>
            </a:extLst>
          </p:cNvPr>
          <p:cNvSpPr txBox="1"/>
          <p:nvPr/>
        </p:nvSpPr>
        <p:spPr>
          <a:xfrm>
            <a:off x="6877877" y="3864334"/>
            <a:ext cx="374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CAD Preview of the different iterations of designing the finger parts</a:t>
            </a:r>
          </a:p>
        </p:txBody>
      </p:sp>
    </p:spTree>
    <p:extLst>
      <p:ext uri="{BB962C8B-B14F-4D97-AF65-F5344CB8AC3E}">
        <p14:creationId xmlns:p14="http://schemas.microsoft.com/office/powerpoint/2010/main" val="14649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045F7-C51D-4C1D-8C11-8997FFADAC80}"/>
              </a:ext>
            </a:extLst>
          </p:cNvPr>
          <p:cNvSpPr txBox="1"/>
          <p:nvPr/>
        </p:nvSpPr>
        <p:spPr>
          <a:xfrm>
            <a:off x="2295057" y="5029247"/>
            <a:ext cx="8286685" cy="532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Electronic Developments: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Had issues controlling motors.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Started developing low power stepper motor solution.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Multiple Stepper Motor Controller developed for six motors. 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Three for tendon control.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Three for crushing control.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1200" dirty="0"/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Issue found using 28BYJ-28 stepper motors. Not powerful enough for either task, switched out for NEMA17 Stepper motors 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6" name="Picture 4" descr="Image result for MX-28">
            <a:extLst>
              <a:ext uri="{FF2B5EF4-FFF2-40B4-BE49-F238E27FC236}">
                <a16:creationId xmlns:a16="http://schemas.microsoft.com/office/drawing/2014/main" id="{64F887B7-8614-4B07-92BF-EF3D276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48" y="0"/>
            <a:ext cx="1840323" cy="184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7623A-5139-45E9-84E3-73AB80B15306}"/>
              </a:ext>
            </a:extLst>
          </p:cNvPr>
          <p:cNvSpPr txBox="1"/>
          <p:nvPr/>
        </p:nvSpPr>
        <p:spPr>
          <a:xfrm>
            <a:off x="318052" y="1470991"/>
            <a:ext cx="617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t="12552" r="44670" b="12636"/>
          <a:stretch/>
        </p:blipFill>
        <p:spPr>
          <a:xfrm>
            <a:off x="10328047" y="3737562"/>
            <a:ext cx="1840323" cy="2233213"/>
          </a:xfrm>
          <a:prstGeom prst="rect">
            <a:avLst/>
          </a:prstGeom>
        </p:spPr>
      </p:pic>
      <p:pic>
        <p:nvPicPr>
          <p:cNvPr id="3074" name="Picture 2" descr="858 - Stepper Motor, 512 Step, 5V dc">
            <a:extLst>
              <a:ext uri="{FF2B5EF4-FFF2-40B4-BE49-F238E27FC236}">
                <a16:creationId xmlns:a16="http://schemas.microsoft.com/office/drawing/2014/main" id="{C80067BA-5E3C-47E0-8BF9-F2D467F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48" y="1840323"/>
            <a:ext cx="1840323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970C96E-792D-4DE2-87D2-6EC14C0AACAA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5545464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progression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2E4F23-3A86-4C20-9F2A-8BB535460E16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10068705" cy="45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basis of this project was around the motors that had to be used. They had 2 tasks and each required 3 motors. This was the individual finger control and individual finger pneumatic control.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various issues encountered during programming, the project changed motors 3 times.</a:t>
            </a:r>
          </a:p>
          <a:p>
            <a:pPr marL="0" indent="0">
              <a:buNone/>
            </a:pPr>
            <a:r>
              <a:rPr lang="en-GB" sz="16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Robotis</a:t>
            </a: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Dynamixel</a:t>
            </a: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MX-28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this motor was intended to be used, however the motors were unresponsive to programming and hence had to be swapped out for a different stepper.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28BYJ-48 5V DC Stepper Motor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were the second motors looked at for use in this project, using ULN2003 Chips to control the stepper motor.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the stall torque of the motors was too low and hence couldn’t be used.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Nema17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Nema17s carry industry weight as being reliable and easy to program whilst having a reasonable stall torque.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9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96" y="1557901"/>
            <a:ext cx="3369597" cy="2800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0" t="38359" b="22197"/>
          <a:stretch/>
        </p:blipFill>
        <p:spPr>
          <a:xfrm>
            <a:off x="8495996" y="4358668"/>
            <a:ext cx="3369597" cy="1361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170" y="691830"/>
            <a:ext cx="3615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Necessary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Currently each finger can be position controlled, however it is a rough working with some flaws.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air system is not sealed correctly, however the principle works(See table). Hence the pneumatics need an overhaul.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Friction of the syringe limits its ability due to torque issues with motors.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 needs to be optimized still.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D0CCD-A94A-48AD-9D87-062BEFB007CA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4475945" cy="45947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Aims, Achievements and Future development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Individual finger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Pneumatic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Ability to grip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Individual Finger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Automatic Rack and Pinion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Some ability to grip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Future Developments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Improve the interfacing between digit and base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Make the pneumatics air tight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Reduce sizes.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35CD34-964E-4DF0-8757-983CB3D3BC7F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6018993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Project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4616170" y="3985039"/>
            <a:ext cx="3615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Soft jamming robotic gripper, when fully functional will provide added gripping ability to a traditional gripper, however getting to the stage where this works is difficult.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2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6CD4D-DAE6-4F18-ABD9-8BA77424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references for 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5967C-351D-4AB4-BC5C-C5D2DBAA6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8D1A3-B654-4FD8-8938-1A155022A3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https://www.pneumatictips.com/going-soft-on-grippers/</a:t>
            </a:r>
            <a:endParaRPr lang="en-GB" dirty="0"/>
          </a:p>
          <a:p>
            <a:r>
              <a:rPr lang="en-GB" dirty="0">
                <a:hlinkClick r:id="rId3"/>
              </a:rPr>
              <a:t>https://www.sciencedirect.com/science/article/pii/S1877050911006958</a:t>
            </a:r>
            <a:endParaRPr lang="en-GB" dirty="0"/>
          </a:p>
          <a:p>
            <a:r>
              <a:rPr lang="en-GB" dirty="0"/>
              <a:t>https://jfi.uchicago.edu/~jaeger/group/JaegerGroupPapers/granular/TRO2171093.pdf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07DB1C-461A-4E65-A6FF-46D7E2FD9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975A1E-EB4C-4160-850D-531C77CF8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https://www.pnas.org/content/107/44/18809</a:t>
            </a:r>
          </a:p>
        </p:txBody>
      </p:sp>
    </p:spTree>
    <p:extLst>
      <p:ext uri="{BB962C8B-B14F-4D97-AF65-F5344CB8AC3E}">
        <p14:creationId xmlns:p14="http://schemas.microsoft.com/office/powerpoint/2010/main" val="26649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841</Words>
  <Application>Microsoft Office PowerPoint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Why a hybrid?</vt:lpstr>
      <vt:lpstr>PowerPoint Presentation</vt:lpstr>
      <vt:lpstr>Design key structure</vt:lpstr>
      <vt:lpstr>PowerPoint Presentation</vt:lpstr>
      <vt:lpstr>PowerPoint Presentation</vt:lpstr>
      <vt:lpstr>PowerPoint Presentation</vt:lpstr>
      <vt:lpstr>Some references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grazier</dc:creator>
  <cp:lastModifiedBy>doug tilley</cp:lastModifiedBy>
  <cp:revision>145</cp:revision>
  <dcterms:created xsi:type="dcterms:W3CDTF">2018-11-26T22:36:36Z</dcterms:created>
  <dcterms:modified xsi:type="dcterms:W3CDTF">2018-12-14T01:34:48Z</dcterms:modified>
</cp:coreProperties>
</file>