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EAC228-8E79-432B-A0B1-1CEC1BD15D89}" v="11" dt="2018-10-30T08:06:20.506"/>
    <p1510:client id="{7E0F4AED-C434-CC21-BE9D-DDCA4283535F}" v="19" dt="2018-10-30T08:11:24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A90F-4792-4A58-8AE2-98DF6C33DF95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BAFF-44BA-4943-AF7E-F952FA2D0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74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A90F-4792-4A58-8AE2-98DF6C33DF95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BAFF-44BA-4943-AF7E-F952FA2D0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8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A90F-4792-4A58-8AE2-98DF6C33DF95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BAFF-44BA-4943-AF7E-F952FA2D0B9E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7292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A90F-4792-4A58-8AE2-98DF6C33DF95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BAFF-44BA-4943-AF7E-F952FA2D0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908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A90F-4792-4A58-8AE2-98DF6C33DF95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BAFF-44BA-4943-AF7E-F952FA2D0B9E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1194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A90F-4792-4A58-8AE2-98DF6C33DF95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BAFF-44BA-4943-AF7E-F952FA2D0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04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A90F-4792-4A58-8AE2-98DF6C33DF95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BAFF-44BA-4943-AF7E-F952FA2D0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252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A90F-4792-4A58-8AE2-98DF6C33DF95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BAFF-44BA-4943-AF7E-F952FA2D0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17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A90F-4792-4A58-8AE2-98DF6C33DF95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BAFF-44BA-4943-AF7E-F952FA2D0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99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A90F-4792-4A58-8AE2-98DF6C33DF95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BAFF-44BA-4943-AF7E-F952FA2D0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39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A90F-4792-4A58-8AE2-98DF6C33DF95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BAFF-44BA-4943-AF7E-F952FA2D0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06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A90F-4792-4A58-8AE2-98DF6C33DF95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BAFF-44BA-4943-AF7E-F952FA2D0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52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A90F-4792-4A58-8AE2-98DF6C33DF95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BAFF-44BA-4943-AF7E-F952FA2D0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88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A90F-4792-4A58-8AE2-98DF6C33DF95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BAFF-44BA-4943-AF7E-F952FA2D0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23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A90F-4792-4A58-8AE2-98DF6C33DF95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BAFF-44BA-4943-AF7E-F952FA2D0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3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A90F-4792-4A58-8AE2-98DF6C33DF95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BAFF-44BA-4943-AF7E-F952FA2D0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7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A90F-4792-4A58-8AE2-98DF6C33DF95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2ABAFF-44BA-4943-AF7E-F952FA2D0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0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1BB8-32A9-489C-9E74-F2E0EBB2A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0199" y="636119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GB"/>
              <a:t>Soft Robotic Gripper using the jamming principle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2D315-EB6B-4E41-AB58-0F86AF358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0199" y="2282418"/>
            <a:ext cx="7766936" cy="1096899"/>
          </a:xfrm>
        </p:spPr>
        <p:txBody>
          <a:bodyPr/>
          <a:lstStyle/>
          <a:p>
            <a:r>
              <a:rPr lang="en-GB"/>
              <a:t>Preliminary Design Review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78B35CF-C927-4CDD-8015-52C34EA62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12" y="3352760"/>
            <a:ext cx="4339087" cy="241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972E02-C40F-4A73-8858-6654934AC44F}"/>
              </a:ext>
            </a:extLst>
          </p:cNvPr>
          <p:cNvSpPr txBox="1"/>
          <p:nvPr/>
        </p:nvSpPr>
        <p:spPr>
          <a:xfrm>
            <a:off x="759559" y="5821869"/>
            <a:ext cx="7460163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050"/>
              <a:t>http://www.hizook.com/files/users/3/Jamming_Robot_Hand_2.jpg</a:t>
            </a:r>
          </a:p>
        </p:txBody>
      </p:sp>
      <p:pic>
        <p:nvPicPr>
          <p:cNvPr id="6" name="Picture 6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C0510374-33E1-4FCC-B85C-4B9130F8C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702" y="3347022"/>
            <a:ext cx="3232030" cy="24212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32D6C6-9ED4-49F7-96E1-835791D61950}"/>
              </a:ext>
            </a:extLst>
          </p:cNvPr>
          <p:cNvSpPr txBox="1"/>
          <p:nvPr/>
        </p:nvSpPr>
        <p:spPr>
          <a:xfrm>
            <a:off x="5722188" y="5874589"/>
            <a:ext cx="6096000" cy="2616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https://www.thingiverse.com/thing:242639</a:t>
            </a: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788A11DC-C380-4523-821B-E45E7AC9E2AA}"/>
              </a:ext>
            </a:extLst>
          </p:cNvPr>
          <p:cNvSpPr/>
          <p:nvPr/>
        </p:nvSpPr>
        <p:spPr>
          <a:xfrm>
            <a:off x="5250611" y="4301706"/>
            <a:ext cx="497457" cy="497457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6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221A8-375B-40C8-809C-9A636E728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Key Points of the Soft Gripper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CB8F5-7F08-4D1E-8E4F-B27466CFF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Uses the Jamming principle. </a:t>
            </a:r>
          </a:p>
          <a:p>
            <a:endParaRPr lang="en-GB"/>
          </a:p>
          <a:p>
            <a:r>
              <a:rPr lang="en-GB"/>
              <a:t>Multiple Joints for points of contact</a:t>
            </a:r>
          </a:p>
          <a:p>
            <a:endParaRPr lang="en-GB"/>
          </a:p>
          <a:p>
            <a:r>
              <a:rPr lang="en-GB"/>
              <a:t>Tendon control for actuation of the gripper</a:t>
            </a:r>
          </a:p>
          <a:p>
            <a:endParaRPr lang="en-GB"/>
          </a:p>
          <a:p>
            <a:r>
              <a:rPr lang="en-GB"/>
              <a:t>Vacuum Control</a:t>
            </a:r>
          </a:p>
        </p:txBody>
      </p:sp>
    </p:spTree>
    <p:extLst>
      <p:ext uri="{BB962C8B-B14F-4D97-AF65-F5344CB8AC3E}">
        <p14:creationId xmlns:p14="http://schemas.microsoft.com/office/powerpoint/2010/main" val="384196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24AF-4458-4109-BB2C-51A3788B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Jamming Principle 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4B535-193A-4B39-8601-C5F6391A4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Various different particles work in different ways</a:t>
            </a:r>
          </a:p>
          <a:p>
            <a:endParaRPr lang="en-GB"/>
          </a:p>
          <a:p>
            <a:r>
              <a:rPr lang="en-GB"/>
              <a:t>Due to Crystalline structures varying.</a:t>
            </a:r>
          </a:p>
          <a:p>
            <a:endParaRPr lang="en-GB"/>
          </a:p>
          <a:p>
            <a:r>
              <a:rPr lang="en-GB"/>
              <a:t>The size of the particles has an effect on how easy to form around the gripper and hence strength of the grip.</a:t>
            </a:r>
          </a:p>
          <a:p>
            <a:endParaRPr lang="en-GB"/>
          </a:p>
          <a:p>
            <a:r>
              <a:rPr lang="en-GB"/>
              <a:t>Due to the small sizes a vacuum is needed to form a strong vacuum.</a:t>
            </a:r>
          </a:p>
        </p:txBody>
      </p:sp>
    </p:spTree>
    <p:extLst>
      <p:ext uri="{BB962C8B-B14F-4D97-AF65-F5344CB8AC3E}">
        <p14:creationId xmlns:p14="http://schemas.microsoft.com/office/powerpoint/2010/main" val="419602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3EE6-1111-4E29-A90F-46366DE8A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Different Particle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945F-9F08-4C74-9894-DED762E73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Some of these considerations are found in Jamming of Soft Particles: Geometry, Mechanics, Scaling and </a:t>
            </a:r>
            <a:r>
              <a:rPr lang="en-GB" err="1"/>
              <a:t>Isostaticity</a:t>
            </a:r>
            <a:r>
              <a:rPr lang="en-GB"/>
              <a:t> (van Hecke, 2010)</a:t>
            </a:r>
          </a:p>
          <a:p>
            <a:r>
              <a:rPr lang="en-GB"/>
              <a:t>There are a variety of different particles considered in building:</a:t>
            </a:r>
          </a:p>
          <a:p>
            <a:pPr lvl="1"/>
            <a:r>
              <a:rPr lang="en-GB"/>
              <a:t>Salt(Size grades 1-4[Found on salt grinders])</a:t>
            </a:r>
          </a:p>
          <a:p>
            <a:pPr lvl="1"/>
            <a:r>
              <a:rPr lang="en-GB"/>
              <a:t>Coffee</a:t>
            </a:r>
          </a:p>
          <a:p>
            <a:pPr lvl="1"/>
            <a:r>
              <a:rPr lang="en-GB"/>
              <a:t>Chocolate Powder</a:t>
            </a:r>
          </a:p>
          <a:p>
            <a:pPr lvl="1"/>
            <a:r>
              <a:rPr lang="en-GB"/>
              <a:t>Flour</a:t>
            </a:r>
          </a:p>
          <a:p>
            <a:pPr lvl="1"/>
            <a:r>
              <a:rPr lang="en-GB"/>
              <a:t>Silica Gel</a:t>
            </a:r>
          </a:p>
          <a:p>
            <a:pPr lvl="1"/>
            <a:endParaRPr lang="en-GB"/>
          </a:p>
          <a:p>
            <a:r>
              <a:rPr lang="en-GB"/>
              <a:t>Vacuum Method.</a:t>
            </a:r>
          </a:p>
          <a:p>
            <a:pPr lvl="1"/>
            <a:r>
              <a:rPr lang="en-GB"/>
              <a:t>Cotton as a clog</a:t>
            </a:r>
          </a:p>
          <a:p>
            <a:pPr lvl="1"/>
            <a:r>
              <a:rPr lang="en-GB"/>
              <a:t>Cheese Cloth</a:t>
            </a:r>
          </a:p>
          <a:p>
            <a:pPr lvl="1"/>
            <a:r>
              <a:rPr lang="en-GB"/>
              <a:t>Tissue paper</a:t>
            </a:r>
          </a:p>
          <a:p>
            <a:pPr marL="457200" lvl="1" indent="0">
              <a:buNone/>
            </a:pPr>
            <a:endParaRPr lang="en-GB"/>
          </a:p>
          <a:p>
            <a:endParaRPr lang="en-GB"/>
          </a:p>
          <a:p>
            <a:pPr lvl="1"/>
            <a:endParaRPr lang="en-GB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6D26DB6A-E4D3-4BC8-88A9-83C55BDFE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852" y="4714875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hot chocolate cadbury">
            <a:extLst>
              <a:ext uri="{FF2B5EF4-FFF2-40B4-BE49-F238E27FC236}">
                <a16:creationId xmlns:a16="http://schemas.microsoft.com/office/drawing/2014/main" id="{8901727C-FDC0-45BE-AB28-576EF16FD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744" y="4524442"/>
            <a:ext cx="2143126" cy="214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flour">
            <a:extLst>
              <a:ext uri="{FF2B5EF4-FFF2-40B4-BE49-F238E27FC236}">
                <a16:creationId xmlns:a16="http://schemas.microsoft.com/office/drawing/2014/main" id="{A68BD3ED-98F5-43FD-8D45-CA282B183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98" y="4916625"/>
            <a:ext cx="1750943" cy="175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coffee granules">
            <a:extLst>
              <a:ext uri="{FF2B5EF4-FFF2-40B4-BE49-F238E27FC236}">
                <a16:creationId xmlns:a16="http://schemas.microsoft.com/office/drawing/2014/main" id="{D06DCA1A-39E4-48F9-9970-B11625362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69"/>
          <a:stretch/>
        </p:blipFill>
        <p:spPr bwMode="auto">
          <a:xfrm>
            <a:off x="7940063" y="2998853"/>
            <a:ext cx="1483432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18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A257-6EF7-4B1B-9C4B-D844C5E28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4978-6CEA-4DB9-9802-B8083362C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How is the control of the multiple joints implemented. </a:t>
            </a:r>
          </a:p>
          <a:p>
            <a:endParaRPr lang="en-GB"/>
          </a:p>
          <a:p>
            <a:r>
              <a:rPr lang="en-GB"/>
              <a:t>How to control the Vacuum? </a:t>
            </a:r>
          </a:p>
          <a:p>
            <a:endParaRPr lang="en-GB"/>
          </a:p>
          <a:p>
            <a:r>
              <a:rPr lang="en-GB"/>
              <a:t>Gripper size considerations.</a:t>
            </a:r>
          </a:p>
        </p:txBody>
      </p:sp>
    </p:spTree>
    <p:extLst>
      <p:ext uri="{BB962C8B-B14F-4D97-AF65-F5344CB8AC3E}">
        <p14:creationId xmlns:p14="http://schemas.microsoft.com/office/powerpoint/2010/main" val="193941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EAC7-3D72-4230-A90F-0BB88D85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Prototyping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25F89-FADD-4B1F-80D7-421CF5B3D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Design considerations:</a:t>
            </a:r>
          </a:p>
          <a:p>
            <a:pPr lvl="1"/>
            <a:r>
              <a:rPr lang="en-GB"/>
              <a:t>Potentially using a central bone with balloon around the outside.</a:t>
            </a:r>
          </a:p>
          <a:p>
            <a:pPr lvl="1"/>
            <a:r>
              <a:rPr lang="en-GB"/>
              <a:t>Using a flat surface with the balloon inside.</a:t>
            </a:r>
          </a:p>
          <a:p>
            <a:pPr lvl="1"/>
            <a:endParaRPr lang="en-GB"/>
          </a:p>
          <a:p>
            <a:r>
              <a:rPr lang="en-GB"/>
              <a:t>Critical Evaluation:</a:t>
            </a:r>
          </a:p>
          <a:p>
            <a:pPr lvl="1"/>
            <a:r>
              <a:rPr lang="en-GB"/>
              <a:t>The design only focuses on open and closed.</a:t>
            </a:r>
          </a:p>
          <a:p>
            <a:pPr lvl="1"/>
            <a:r>
              <a:rPr lang="en-GB"/>
              <a:t>Just a singular digit for now to show principle design.</a:t>
            </a:r>
          </a:p>
          <a:p>
            <a:pPr lvl="1"/>
            <a:r>
              <a:rPr lang="en-GB"/>
              <a:t>No pressure sensor to halt the motion and activate the gripper vacuum(at this stage).</a:t>
            </a:r>
          </a:p>
          <a:p>
            <a:pPr lvl="1"/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62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7997-E43F-4D44-896A-B67941AC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Preliminary Findings.</a:t>
            </a:r>
            <a:br>
              <a:rPr lang="en-GB"/>
            </a:b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53ED2-6C26-4A07-96BF-CDACBCD4C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It was found that with low vacuum pressure, slightly larger particulate matter is better.</a:t>
            </a:r>
          </a:p>
          <a:p>
            <a:r>
              <a:rPr lang="en-GB"/>
              <a:t>When using low vacuum pressure it is best to wrap the whole object</a:t>
            </a:r>
          </a:p>
          <a:p>
            <a:r>
              <a:rPr lang="en-GB"/>
              <a:t>Cotton wool works sufficiently as a block</a:t>
            </a:r>
          </a:p>
          <a:p>
            <a:r>
              <a:rPr lang="en-GB"/>
              <a:t>Re-arrangement of particles is useful but not necessary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27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76FA-08D3-4240-9109-37EEAAC1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Journals &amp; 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81FDE-BAFD-4952-B732-E7176EED0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200"/>
              <a:t>van Hecke, M. . Jamming of Soft Particles: Geometry, Mechanics, Scaling and </a:t>
            </a:r>
            <a:r>
              <a:rPr lang="en-GB" sz="1200" err="1"/>
              <a:t>Isostaticity</a:t>
            </a:r>
            <a:r>
              <a:rPr lang="en-GB" sz="1200"/>
              <a:t>. Journal of physics. Condensed matter : an Institute of Physics journal. 22. 033101; DOI: 10.1088/0953-8984/22/3/033101. </a:t>
            </a:r>
          </a:p>
          <a:p>
            <a:r>
              <a:rPr lang="en-GB" sz="1200"/>
              <a:t>Eric Brown, Nicholas </a:t>
            </a:r>
            <a:r>
              <a:rPr lang="en-GB" sz="1200" err="1"/>
              <a:t>Rodenberg</a:t>
            </a:r>
            <a:r>
              <a:rPr lang="en-GB" sz="1200"/>
              <a:t>, John Amend, Annan </a:t>
            </a:r>
            <a:r>
              <a:rPr lang="en-GB" sz="1200" err="1"/>
              <a:t>Mozeika</a:t>
            </a:r>
            <a:r>
              <a:rPr lang="en-GB" sz="1200"/>
              <a:t>, Erik </a:t>
            </a:r>
            <a:r>
              <a:rPr lang="en-GB" sz="1200" err="1"/>
              <a:t>Steltz</a:t>
            </a:r>
            <a:r>
              <a:rPr lang="en-GB" sz="1200"/>
              <a:t>, Mitchell R. </a:t>
            </a:r>
            <a:r>
              <a:rPr lang="en-GB" sz="1200" err="1"/>
              <a:t>Zakin</a:t>
            </a:r>
            <a:r>
              <a:rPr lang="en-GB" sz="1200"/>
              <a:t>, </a:t>
            </a:r>
            <a:r>
              <a:rPr lang="en-GB" sz="1200" err="1"/>
              <a:t>Hod</a:t>
            </a:r>
            <a:r>
              <a:rPr lang="en-GB" sz="1200"/>
              <a:t> Lipson, Heinrich M. Universal robotic gripper based on the jamming of granular material. Jaeger Proceedings of the National Academy of Sciences Nov 2010, 107 (44) 18809-18814; DOI: 10.1073/pnas.1003250107 </a:t>
            </a:r>
          </a:p>
          <a:p>
            <a:r>
              <a:rPr lang="en-GB" sz="1200"/>
              <a:t>Y. Li, Y. Chen, Y. Yang and Y. Wei, "Passive Particle Jamming and Its Stiffening of Soft Robotic Grippers," in </a:t>
            </a:r>
            <a:r>
              <a:rPr lang="en-GB" sz="1200" i="1"/>
              <a:t>IEEE Transactions on Robotics</a:t>
            </a:r>
            <a:r>
              <a:rPr lang="en-GB" sz="1200"/>
              <a:t>, vol. 33, no. 2, pp. 446-455, April 2017.</a:t>
            </a:r>
            <a:br>
              <a:rPr lang="en-GB" sz="1200"/>
            </a:br>
            <a:r>
              <a:rPr lang="en-GB" sz="1200" err="1"/>
              <a:t>doi</a:t>
            </a:r>
            <a:r>
              <a:rPr lang="en-GB" sz="1200"/>
              <a:t>: 10.1109/TRO.2016.2636899</a:t>
            </a:r>
          </a:p>
          <a:p>
            <a:r>
              <a:rPr lang="en-GB" sz="1200"/>
              <a:t>http://www.physics.emory.edu/faculty/weeks/lab/papers/sendai2007.pdf</a:t>
            </a:r>
          </a:p>
        </p:txBody>
      </p:sp>
    </p:spTree>
    <p:extLst>
      <p:ext uri="{BB962C8B-B14F-4D97-AF65-F5344CB8AC3E}">
        <p14:creationId xmlns:p14="http://schemas.microsoft.com/office/powerpoint/2010/main" val="4847178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Soft Robotic Gripper using the jamming principle</vt:lpstr>
      <vt:lpstr>Key Points of the Soft Gripper</vt:lpstr>
      <vt:lpstr>Jamming Principle Key points</vt:lpstr>
      <vt:lpstr>Different Particle Considerations</vt:lpstr>
      <vt:lpstr>Design Considerations</vt:lpstr>
      <vt:lpstr>Prototyping</vt:lpstr>
      <vt:lpstr>Preliminary Findings. </vt:lpstr>
      <vt:lpstr>Journals &amp; 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Robotic Gripper using the jamming principle</dc:title>
  <dc:creator>doug tilley</dc:creator>
  <cp:revision>2</cp:revision>
  <dcterms:created xsi:type="dcterms:W3CDTF">2018-10-29T11:21:14Z</dcterms:created>
  <dcterms:modified xsi:type="dcterms:W3CDTF">2018-10-30T08:48:30Z</dcterms:modified>
</cp:coreProperties>
</file>