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74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embeddedFontLst>
    <p:embeddedFont>
      <p:font typeface="Calibri" panose="020F0502020204030204"/>
      <p:regular r:id="rId25"/>
      <p:bold r:id="rId26"/>
      <p:italic r:id="rId27"/>
      <p:boldItalic r:id="rId28"/>
    </p:embeddedFont>
    <p:embeddedFont>
      <p:font typeface="Nunito Sans" panose="00000500000000000000"/>
      <p:regular r:id="rId29"/>
      <p:bold r:id="rId30"/>
      <p:italic r:id="rId31"/>
      <p:boldItalic r:id="rId32"/>
    </p:embeddedFont>
    <p:embeddedFont>
      <p:font typeface="Nunito Sans SemiBold" panose="00000500000000000000"/>
      <p:regular r:id="rId33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CAF9E41-859B-4337-A2B1-CAEE2686FF7E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7E7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3876"/>
        <p:guide pos="6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Code v/s pseudo code</a:t>
            </a:r>
            <a:endParaRPr lang="en-US" b="1"/>
          </a:p>
        </p:txBody>
      </p:sp>
      <p:sp>
        <p:nvSpPr>
          <p:cNvPr id="214" name="Google Shape;21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Code v/s pseudo code</a:t>
            </a:r>
            <a:endParaRPr lang="en-US" b="1"/>
          </a:p>
        </p:txBody>
      </p:sp>
      <p:sp>
        <p:nvSpPr>
          <p:cNvPr id="226" name="Google Shape;22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Code v/s pseudo code</a:t>
            </a:r>
            <a:endParaRPr lang="en-US" b="1"/>
          </a:p>
        </p:txBody>
      </p:sp>
      <p:sp>
        <p:nvSpPr>
          <p:cNvPr id="238" name="Google Shape;23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Code v/s pseudo code</a:t>
            </a:r>
            <a:endParaRPr lang="en-US" b="1"/>
          </a:p>
        </p:txBody>
      </p:sp>
      <p:sp>
        <p:nvSpPr>
          <p:cNvPr id="250" name="Google Shape;25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62" name="Google Shape;26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5" name="Google Shape;27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6" name="Google Shape;13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Code v/s pseudo code</a:t>
            </a:r>
            <a:endParaRPr lang="en-US" b="1"/>
          </a:p>
        </p:txBody>
      </p:sp>
      <p:sp>
        <p:nvSpPr>
          <p:cNvPr id="153" name="Google Shape;15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Code v/s pseudo code</a:t>
            </a:r>
            <a:endParaRPr lang="en-US" b="1"/>
          </a:p>
        </p:txBody>
      </p:sp>
      <p:sp>
        <p:nvSpPr>
          <p:cNvPr id="167" name="Google Shape;16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Code v/s pseudo code</a:t>
            </a:r>
            <a:endParaRPr lang="en-US" b="1"/>
          </a:p>
        </p:txBody>
      </p:sp>
      <p:sp>
        <p:nvSpPr>
          <p:cNvPr id="179" name="Google Shape;17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Code v/s pseudo code</a:t>
            </a:r>
            <a:endParaRPr lang="en-US" b="1"/>
          </a:p>
        </p:txBody>
      </p:sp>
      <p:sp>
        <p:nvSpPr>
          <p:cNvPr id="193" name="Google Shape;19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5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7" name="Google Shape;47;p2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9" name="Google Shape;49;p2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ODEEKS-1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548625" tIns="100575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#include&lt;iostream&gt;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using namespace std;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addition (int, int);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main()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x = 10, y = 20;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res = addition(x,y);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cout &lt;&lt; “result = “ &lt;&lt; res;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return 0;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addition (int a, int b)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sum = a + b;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return sum;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13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14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15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16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17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18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19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7005146" y="365761"/>
            <a:ext cx="5186854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457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 definition</a:t>
            </a:r>
            <a:endParaRPr lang="en-US"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The function body contains a collection of statements that define what the function does.</a:t>
            </a: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7005146" y="-1"/>
            <a:ext cx="5186854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0" tIns="45700" rIns="91425" bIns="91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comment</a:t>
            </a:r>
            <a:endParaRPr lang="en-US" sz="25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493676" y="3816272"/>
            <a:ext cx="4343400" cy="19749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/>
        </p:nvSpPr>
        <p:spPr>
          <a:xfrm>
            <a:off x="598714" y="1553993"/>
            <a:ext cx="10983686" cy="235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No argument and no return value</a:t>
            </a:r>
            <a:endParaRPr lang="en-US" sz="2500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No argument but return value</a:t>
            </a:r>
            <a:endParaRPr lang="en-US" sz="2500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With argument but no return value</a:t>
            </a:r>
            <a:endParaRPr lang="en-US" sz="2500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With argument and return value</a:t>
            </a:r>
            <a:endParaRPr lang="en-US" sz="2500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Types of user-defined functions</a:t>
            </a:r>
            <a:endParaRPr lang="en-US" sz="4500" b="1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548625" tIns="100575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#include&lt;iostream&gt;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using namespace std;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void greatNum();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main()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greatNum();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return 0;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void greatNum()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int x, y;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cin &gt;&gt; x &gt;&gt; y;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if(x &gt; y)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cout &lt;&lt;“The greater number is”&lt;&lt; x;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else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cout &lt;&lt;“The greater number is”&lt;&lt; y;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17" name="Google Shape;217;p12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13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14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15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16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17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18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19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19" name="Google Shape;219;p12"/>
          <p:cNvSpPr/>
          <p:nvPr/>
        </p:nvSpPr>
        <p:spPr>
          <a:xfrm>
            <a:off x="7080716" y="277596"/>
            <a:ext cx="5186854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457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With no arguments and no return value</a:t>
            </a:r>
            <a:endParaRPr lang="en-US"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7005146" y="-1"/>
            <a:ext cx="5186854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0" tIns="45700" rIns="91425" bIns="91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comment</a:t>
            </a:r>
            <a:endParaRPr lang="en-US" sz="25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493676" y="838199"/>
            <a:ext cx="2706724" cy="685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548625" tIns="100575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#include&lt;iostream&gt;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using namespace std;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greatNum();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main()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a = greatNum();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cout &lt;&lt;“The greater number is”&lt;&lt; a;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return 0;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greatNum()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x, y, greaterNum;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cin &gt;&gt; x &gt;&gt; y;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if(x &gt; y)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greaterNum = x;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else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greaterNum = y;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return greaterNum;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13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14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15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16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17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18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19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7005146" y="365761"/>
            <a:ext cx="5186854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457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With no arguments and a return value</a:t>
            </a:r>
            <a:endParaRPr lang="en-US"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32" name="Google Shape;232;p13"/>
          <p:cNvSpPr/>
          <p:nvPr/>
        </p:nvSpPr>
        <p:spPr>
          <a:xfrm>
            <a:off x="7005146" y="-1"/>
            <a:ext cx="5186854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0" tIns="45700" rIns="91425" bIns="91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comment</a:t>
            </a:r>
            <a:endParaRPr lang="en-US" sz="25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493676" y="838199"/>
            <a:ext cx="2478124" cy="685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548625" tIns="100575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#include&lt;iostream&gt;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using namespace std;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void greatNum(int, int);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main()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int x, y;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cin &gt;&gt; x &gt;&gt; y;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greatNum(x, y);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return 0;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void greatNum(int x, int y)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if(x &gt; y)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cout &lt;&lt;“The greater number is”&lt;&lt; x;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else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cout &lt;&lt;“The greater number is”&lt;&lt; y;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42" name="Google Shape;242;p14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13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14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15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16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17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18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19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43" name="Google Shape;243;p14"/>
          <p:cNvSpPr/>
          <p:nvPr/>
        </p:nvSpPr>
        <p:spPr>
          <a:xfrm>
            <a:off x="7005146" y="365761"/>
            <a:ext cx="5186854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457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With arguments and no return value</a:t>
            </a:r>
            <a:endParaRPr lang="en-US"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7005146" y="-1"/>
            <a:ext cx="5186854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0" tIns="45700" rIns="91425" bIns="91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comment</a:t>
            </a:r>
            <a:endParaRPr lang="en-US" sz="25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46" name="Google Shape;246;p14"/>
          <p:cNvSpPr/>
          <p:nvPr/>
        </p:nvSpPr>
        <p:spPr>
          <a:xfrm>
            <a:off x="493676" y="838199"/>
            <a:ext cx="3815162" cy="685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548625" tIns="100575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#include&lt;iostream&gt;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using namespace std;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greatNum(int , int);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main()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x, y;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cin &gt;&gt; x &gt;&gt; y;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a = greatNum(x, y);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cout &lt;&lt;“The greater number is”&lt;&lt; a;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return 0;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greatNum(int x, int y)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if(x &gt; y)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return x;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else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return y;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13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14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15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16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17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18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19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7005146" y="365761"/>
            <a:ext cx="5186854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457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With arguments and a return value</a:t>
            </a:r>
            <a:endParaRPr lang="en-US"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7005146" y="-1"/>
            <a:ext cx="5186854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0" tIns="45700" rIns="91425" bIns="91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comment</a:t>
            </a:r>
            <a:endParaRPr lang="en-US" sz="25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493676" y="838199"/>
            <a:ext cx="3849724" cy="685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Swapping two Numbers</a:t>
            </a:r>
            <a:endParaRPr lang="en-US" sz="4500" b="1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7" name="Google Shape;267;p16"/>
          <p:cNvSpPr/>
          <p:nvPr/>
        </p:nvSpPr>
        <p:spPr>
          <a:xfrm rot="10800000">
            <a:off x="2895601" y="3206360"/>
            <a:ext cx="1278511" cy="451239"/>
          </a:xfrm>
          <a:prstGeom prst="trapezoid">
            <a:avLst>
              <a:gd name="adj" fmla="val 38954"/>
            </a:avLst>
          </a:prstGeom>
          <a:solidFill>
            <a:srgbClr val="FABF8E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5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8" name="Google Shape;268;p16"/>
          <p:cNvSpPr/>
          <p:nvPr/>
        </p:nvSpPr>
        <p:spPr>
          <a:xfrm rot="10800000">
            <a:off x="7941689" y="3174009"/>
            <a:ext cx="1278511" cy="451239"/>
          </a:xfrm>
          <a:prstGeom prst="trapezoid">
            <a:avLst>
              <a:gd name="adj" fmla="val 38954"/>
            </a:avLst>
          </a:prstGeom>
          <a:solidFill>
            <a:srgbClr val="FABF8E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5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9" name="Google Shape;269;p16"/>
          <p:cNvSpPr/>
          <p:nvPr/>
        </p:nvSpPr>
        <p:spPr>
          <a:xfrm rot="10800000">
            <a:off x="5181601" y="4196960"/>
            <a:ext cx="1278511" cy="451239"/>
          </a:xfrm>
          <a:prstGeom prst="trapezoid">
            <a:avLst>
              <a:gd name="adj" fmla="val 38954"/>
            </a:avLst>
          </a:prstGeom>
          <a:solidFill>
            <a:srgbClr val="92CCDC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5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3200400" y="2873183"/>
            <a:ext cx="676859" cy="676859"/>
          </a:xfrm>
          <a:prstGeom prst="ellipse">
            <a:avLst/>
          </a:prstGeom>
          <a:solidFill>
            <a:srgbClr val="00206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5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8242515" y="2873183"/>
            <a:ext cx="676859" cy="67685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5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/>
          <p:nvPr/>
        </p:nvSpPr>
        <p:spPr>
          <a:xfrm>
            <a:off x="0" y="-1347669"/>
            <a:ext cx="700514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48625" tIns="100575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Code to swap two numbers</a:t>
            </a:r>
            <a:endParaRPr lang="en-US" sz="2000" b="1">
              <a:solidFill>
                <a:srgbClr val="FF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#include&lt;iostream&gt;</a:t>
            </a:r>
            <a:endParaRPr lang="en-US" sz="2000" b="1">
              <a:solidFill>
                <a:srgbClr val="804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using namespace std;</a:t>
            </a:r>
            <a:endParaRPr lang="en-US" sz="2000" b="1">
              <a:solidFill>
                <a:srgbClr val="804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804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void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swap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b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temp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temp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a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b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b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temp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main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n1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2000" b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35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n2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2000" b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45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cout &lt;&lt;</a:t>
            </a:r>
            <a:r>
              <a:rPr lang="en-US" sz="2000" b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"Before : “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&lt;&lt; 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n1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&lt;&lt; “,” &lt;&lt;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n2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swap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n1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n2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cout &lt;&lt;</a:t>
            </a:r>
            <a:r>
              <a:rPr lang="en-US" sz="2000" b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"After : “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&lt;&lt; 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n1 “,” &lt;&lt; n2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2000" b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20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13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14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15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16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17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18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19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21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22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82875" tIns="457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Output:</a:t>
            </a:r>
            <a:endParaRPr lang="en-US"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Before : 35, 45</a:t>
            </a:r>
            <a:endParaRPr lang="en-US"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After : 35, 45</a:t>
            </a:r>
            <a:endParaRPr lang="en-US"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graphicFrame>
        <p:nvGraphicFramePr>
          <p:cNvPr id="282" name="Google Shape;282;p17"/>
          <p:cNvGraphicFramePr/>
          <p:nvPr/>
        </p:nvGraphicFramePr>
        <p:xfrm>
          <a:off x="10134600" y="533400"/>
          <a:ext cx="990600" cy="914410"/>
        </p:xfrm>
        <a:graphic>
          <a:graphicData uri="http://schemas.openxmlformats.org/drawingml/2006/table">
            <a:tbl>
              <a:tblPr firstRow="1" bandRow="1">
                <a:noFill/>
                <a:tableStyleId>{1CAF9E41-859B-4337-A2B1-CAEE2686FF7E}</a:tableStyleId>
              </a:tblPr>
              <a:tblGrid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n2</a:t>
                      </a:r>
                      <a:endParaRPr lang="en-US" sz="2400" u="none" strike="noStrike" cap="none"/>
                    </a:p>
                  </a:txBody>
                  <a:tcPr marL="91450" marR="91450" marT="45725" marB="45725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83" name="Google Shape;283;p17"/>
          <p:cNvGraphicFramePr/>
          <p:nvPr/>
        </p:nvGraphicFramePr>
        <p:xfrm>
          <a:off x="7924800" y="533400"/>
          <a:ext cx="990600" cy="914410"/>
        </p:xfrm>
        <a:graphic>
          <a:graphicData uri="http://schemas.openxmlformats.org/drawingml/2006/table">
            <a:tbl>
              <a:tblPr firstRow="1" bandRow="1">
                <a:noFill/>
                <a:tableStyleId>{1CAF9E41-859B-4337-A2B1-CAEE2686FF7E}</a:tableStyleId>
              </a:tblPr>
              <a:tblGrid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n1</a:t>
                      </a:r>
                      <a:endParaRPr lang="en-US" sz="2400"/>
                    </a:p>
                  </a:txBody>
                  <a:tcPr marL="91450" marR="91450" marT="45725" marB="45725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84" name="Google Shape;284;p17"/>
          <p:cNvSpPr txBox="1"/>
          <p:nvPr/>
        </p:nvSpPr>
        <p:spPr>
          <a:xfrm>
            <a:off x="8153400" y="990600"/>
            <a:ext cx="609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35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10418108" y="990600"/>
            <a:ext cx="7070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45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86" name="Google Shape;286;p17"/>
          <p:cNvGraphicFramePr/>
          <p:nvPr/>
        </p:nvGraphicFramePr>
        <p:xfrm>
          <a:off x="10134600" y="2052935"/>
          <a:ext cx="990600" cy="914410"/>
        </p:xfrm>
        <a:graphic>
          <a:graphicData uri="http://schemas.openxmlformats.org/drawingml/2006/table">
            <a:tbl>
              <a:tblPr firstRow="1" bandRow="1">
                <a:noFill/>
                <a:tableStyleId>{1CAF9E41-859B-4337-A2B1-CAEE2686FF7E}</a:tableStyleId>
              </a:tblPr>
              <a:tblGrid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lang="en-US" sz="2400"/>
                    </a:p>
                  </a:txBody>
                  <a:tcPr marL="91450" marR="91450" marT="45725" marB="45725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87" name="Google Shape;287;p17"/>
          <p:cNvGraphicFramePr/>
          <p:nvPr/>
        </p:nvGraphicFramePr>
        <p:xfrm>
          <a:off x="7924800" y="2052935"/>
          <a:ext cx="990600" cy="914410"/>
        </p:xfrm>
        <a:graphic>
          <a:graphicData uri="http://schemas.openxmlformats.org/drawingml/2006/table">
            <a:tbl>
              <a:tblPr firstRow="1" bandRow="1">
                <a:noFill/>
                <a:tableStyleId>{1CAF9E41-859B-4337-A2B1-CAEE2686FF7E}</a:tableStyleId>
              </a:tblPr>
              <a:tblGrid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lang="en-US" sz="2400"/>
                    </a:p>
                  </a:txBody>
                  <a:tcPr marL="91450" marR="91450" marT="45725" marB="45725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88" name="Google Shape;288;p17"/>
          <p:cNvSpPr txBox="1"/>
          <p:nvPr/>
        </p:nvSpPr>
        <p:spPr>
          <a:xfrm>
            <a:off x="8153400" y="2510135"/>
            <a:ext cx="609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35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9" name="Google Shape;289;p17"/>
          <p:cNvSpPr txBox="1"/>
          <p:nvPr/>
        </p:nvSpPr>
        <p:spPr>
          <a:xfrm>
            <a:off x="10418108" y="2510135"/>
            <a:ext cx="7070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45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90" name="Google Shape;290;p17"/>
          <p:cNvGraphicFramePr/>
          <p:nvPr/>
        </p:nvGraphicFramePr>
        <p:xfrm>
          <a:off x="9067800" y="3200400"/>
          <a:ext cx="990600" cy="914410"/>
        </p:xfrm>
        <a:graphic>
          <a:graphicData uri="http://schemas.openxmlformats.org/drawingml/2006/table">
            <a:tbl>
              <a:tblPr firstRow="1" bandRow="1">
                <a:noFill/>
                <a:tableStyleId>{1CAF9E41-859B-4337-A2B1-CAEE2686FF7E}</a:tableStyleId>
              </a:tblPr>
              <a:tblGrid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temp</a:t>
                      </a:r>
                      <a:endParaRPr lang="en-US" sz="2400"/>
                    </a:p>
                  </a:txBody>
                  <a:tcPr marL="91450" marR="91450" marT="45725" marB="45725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91" name="Google Shape;291;p17"/>
          <p:cNvSpPr txBox="1"/>
          <p:nvPr/>
        </p:nvSpPr>
        <p:spPr>
          <a:xfrm>
            <a:off x="8153400" y="2510135"/>
            <a:ext cx="609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35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2" name="Google Shape;292;p17"/>
          <p:cNvSpPr txBox="1"/>
          <p:nvPr/>
        </p:nvSpPr>
        <p:spPr>
          <a:xfrm>
            <a:off x="10418108" y="2510135"/>
            <a:ext cx="7070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45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3" name="Google Shape;293;p17"/>
          <p:cNvSpPr txBox="1"/>
          <p:nvPr/>
        </p:nvSpPr>
        <p:spPr>
          <a:xfrm>
            <a:off x="9296400" y="3657600"/>
            <a:ext cx="609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35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48625" tIns="100575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Code to swap two numbers</a:t>
            </a:r>
            <a:endParaRPr lang="en-US" sz="2000" b="1">
              <a:solidFill>
                <a:srgbClr val="FF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#include&lt;iostream&gt;</a:t>
            </a:r>
            <a:endParaRPr lang="en-US" sz="2000" b="1">
              <a:solidFill>
                <a:srgbClr val="804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using namespace std;</a:t>
            </a:r>
            <a:endParaRPr lang="en-US" sz="2000" b="1">
              <a:solidFill>
                <a:srgbClr val="804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void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swap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*a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*b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temp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temp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*a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*a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*b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*b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temp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main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n1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2000" b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35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n2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2000" b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45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cout &lt;&lt;</a:t>
            </a:r>
            <a:r>
              <a:rPr lang="en-US" sz="2000" b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"Before : “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&lt;&lt; 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n1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&lt;&lt; “,” &lt;&lt;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n2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swap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(&amp;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n1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,&amp;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n2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cout &lt;&lt;</a:t>
            </a:r>
            <a:r>
              <a:rPr lang="en-US" sz="2000" b="1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"After : “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&lt;&lt; 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n1 “,” &lt;&lt; n2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2000" b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20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rgbClr val="D8D8D8">
              <a:alpha val="67843"/>
            </a:srgb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13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14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15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16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17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18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19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21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22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82875" tIns="457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Output:</a:t>
            </a:r>
            <a:endParaRPr lang="en-US"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Before : 35, 45</a:t>
            </a:r>
            <a:endParaRPr lang="en-US"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After : 45, 35</a:t>
            </a:r>
            <a:endParaRPr lang="en-US"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graphicFrame>
        <p:nvGraphicFramePr>
          <p:cNvPr id="304" name="Google Shape;304;p18"/>
          <p:cNvGraphicFramePr/>
          <p:nvPr/>
        </p:nvGraphicFramePr>
        <p:xfrm>
          <a:off x="10134600" y="533400"/>
          <a:ext cx="990600" cy="914410"/>
        </p:xfrm>
        <a:graphic>
          <a:graphicData uri="http://schemas.openxmlformats.org/drawingml/2006/table">
            <a:tbl>
              <a:tblPr firstRow="1" bandRow="1">
                <a:noFill/>
                <a:tableStyleId>{1CAF9E41-859B-4337-A2B1-CAEE2686FF7E}</a:tableStyleId>
              </a:tblPr>
              <a:tblGrid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n2</a:t>
                      </a:r>
                      <a:endParaRPr lang="en-US" sz="2400"/>
                    </a:p>
                  </a:txBody>
                  <a:tcPr marL="91450" marR="91450" marT="45725" marB="45725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305" name="Google Shape;305;p18"/>
          <p:cNvGraphicFramePr/>
          <p:nvPr/>
        </p:nvGraphicFramePr>
        <p:xfrm>
          <a:off x="7924800" y="533400"/>
          <a:ext cx="990600" cy="914410"/>
        </p:xfrm>
        <a:graphic>
          <a:graphicData uri="http://schemas.openxmlformats.org/drawingml/2006/table">
            <a:tbl>
              <a:tblPr firstRow="1" bandRow="1">
                <a:noFill/>
                <a:tableStyleId>{1CAF9E41-859B-4337-A2B1-CAEE2686FF7E}</a:tableStyleId>
              </a:tblPr>
              <a:tblGrid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n1</a:t>
                      </a:r>
                      <a:endParaRPr lang="en-US" sz="2400"/>
                    </a:p>
                  </a:txBody>
                  <a:tcPr marL="91450" marR="91450" marT="45725" marB="45725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06" name="Google Shape;306;p18"/>
          <p:cNvSpPr txBox="1"/>
          <p:nvPr/>
        </p:nvSpPr>
        <p:spPr>
          <a:xfrm>
            <a:off x="8153400" y="990600"/>
            <a:ext cx="609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35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10418108" y="990600"/>
            <a:ext cx="7070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45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308" name="Google Shape;308;p18"/>
          <p:cNvGraphicFramePr/>
          <p:nvPr/>
        </p:nvGraphicFramePr>
        <p:xfrm>
          <a:off x="10134600" y="2052935"/>
          <a:ext cx="990600" cy="914410"/>
        </p:xfrm>
        <a:graphic>
          <a:graphicData uri="http://schemas.openxmlformats.org/drawingml/2006/table">
            <a:tbl>
              <a:tblPr firstRow="1" bandRow="1">
                <a:noFill/>
                <a:tableStyleId>{1CAF9E41-859B-4337-A2B1-CAEE2686FF7E}</a:tableStyleId>
              </a:tblPr>
              <a:tblGrid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lang="en-US" sz="2400"/>
                    </a:p>
                  </a:txBody>
                  <a:tcPr marL="91450" marR="91450" marT="45725" marB="45725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309" name="Google Shape;309;p18"/>
          <p:cNvGraphicFramePr/>
          <p:nvPr/>
        </p:nvGraphicFramePr>
        <p:xfrm>
          <a:off x="7924800" y="2052935"/>
          <a:ext cx="990600" cy="914410"/>
        </p:xfrm>
        <a:graphic>
          <a:graphicData uri="http://schemas.openxmlformats.org/drawingml/2006/table">
            <a:tbl>
              <a:tblPr firstRow="1" bandRow="1">
                <a:noFill/>
                <a:tableStyleId>{1CAF9E41-859B-4337-A2B1-CAEE2686FF7E}</a:tableStyleId>
              </a:tblPr>
              <a:tblGrid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lang="en-US" sz="2400"/>
                    </a:p>
                  </a:txBody>
                  <a:tcPr marL="91450" marR="91450" marT="45725" marB="45725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10" name="Google Shape;310;p18"/>
          <p:cNvSpPr txBox="1"/>
          <p:nvPr/>
        </p:nvSpPr>
        <p:spPr>
          <a:xfrm>
            <a:off x="8001000" y="2510135"/>
            <a:ext cx="99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1000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10210800" y="2510135"/>
            <a:ext cx="10118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2000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312" name="Google Shape;312;p18"/>
          <p:cNvGraphicFramePr/>
          <p:nvPr/>
        </p:nvGraphicFramePr>
        <p:xfrm>
          <a:off x="9067800" y="3200400"/>
          <a:ext cx="990600" cy="914410"/>
        </p:xfrm>
        <a:graphic>
          <a:graphicData uri="http://schemas.openxmlformats.org/drawingml/2006/table">
            <a:tbl>
              <a:tblPr firstRow="1" bandRow="1">
                <a:noFill/>
                <a:tableStyleId>{1CAF9E41-859B-4337-A2B1-CAEE2686FF7E}</a:tableStyleId>
              </a:tblPr>
              <a:tblGrid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temp</a:t>
                      </a:r>
                      <a:endParaRPr lang="en-US" sz="2400"/>
                    </a:p>
                  </a:txBody>
                  <a:tcPr marL="91450" marR="91450" marT="45725" marB="45725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13" name="Google Shape;313;p18"/>
          <p:cNvSpPr txBox="1"/>
          <p:nvPr/>
        </p:nvSpPr>
        <p:spPr>
          <a:xfrm>
            <a:off x="8153400" y="990600"/>
            <a:ext cx="609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35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10418108" y="990600"/>
            <a:ext cx="7070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45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9296400" y="3657600"/>
            <a:ext cx="609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35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8001000" y="1443335"/>
            <a:ext cx="99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1000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10287000" y="1443335"/>
            <a:ext cx="10118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2000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598714" y="1553993"/>
            <a:ext cx="10983686" cy="235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 Divide the program into subtasks</a:t>
            </a:r>
            <a:endParaRPr lang="en-US" sz="2500" b="0" i="0" u="none" strike="noStrike" cap="none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Reduce the number of lines</a:t>
            </a:r>
            <a:endParaRPr lang="en-US" sz="2500" b="0" i="0" u="none" strike="noStrike" cap="none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Easy to read</a:t>
            </a:r>
            <a:endParaRPr lang="en-US" sz="2500" b="0" i="0" u="none" strike="noStrike" cap="none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Reduce development cost and time</a:t>
            </a:r>
            <a:endParaRPr lang="en-US" sz="2500" b="0" i="0" u="none" strike="noStrike" cap="none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06494" y="617045"/>
            <a:ext cx="11285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Functions</a:t>
            </a:r>
            <a:endParaRPr lang="en-US" sz="4500" b="1" i="0" u="none" strike="noStrike" cap="none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98714" y="559625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Functions</a:t>
            </a:r>
            <a:endParaRPr lang="en-US" sz="4500" b="1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 rot="5400000">
            <a:off x="2540943" y="4075906"/>
            <a:ext cx="990600" cy="158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cxnSp>
        <p:nvCxnSpPr>
          <p:cNvPr id="108" name="Google Shape;108;p3"/>
          <p:cNvCxnSpPr/>
          <p:nvPr/>
        </p:nvCxnSpPr>
        <p:spPr>
          <a:xfrm>
            <a:off x="3035449" y="3593055"/>
            <a:ext cx="5932843" cy="985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9" name="Google Shape;109;p3"/>
          <p:cNvSpPr/>
          <p:nvPr/>
        </p:nvSpPr>
        <p:spPr>
          <a:xfrm>
            <a:off x="4588021" y="1847178"/>
            <a:ext cx="2711158" cy="838200"/>
          </a:xfrm>
          <a:prstGeom prst="rect">
            <a:avLst/>
          </a:prstGeom>
          <a:noFill/>
          <a:ln w="28575" cap="flat" cmpd="sng">
            <a:solidFill>
              <a:srgbClr val="FF6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SemiBold" panose="00000500000000000000"/>
                <a:ea typeface="Nunito Sans SemiBold" panose="00000500000000000000"/>
                <a:cs typeface="Nunito Sans SemiBold" panose="00000500000000000000"/>
                <a:sym typeface="Nunito Sans SemiBold" panose="00000500000000000000"/>
              </a:rPr>
              <a:t>Function</a:t>
            </a:r>
            <a:endParaRPr lang="en-US" sz="24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768550" y="4535245"/>
            <a:ext cx="2533798" cy="838200"/>
          </a:xfrm>
          <a:prstGeom prst="rect">
            <a:avLst/>
          </a:prstGeom>
          <a:noFill/>
          <a:ln w="28575" cap="flat" cmpd="sng">
            <a:solidFill>
              <a:srgbClr val="FF6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SemiBold" panose="00000500000000000000"/>
                <a:ea typeface="Nunito Sans SemiBold" panose="00000500000000000000"/>
                <a:cs typeface="Nunito Sans SemiBold" panose="00000500000000000000"/>
                <a:sym typeface="Nunito Sans SemiBold" panose="00000500000000000000"/>
              </a:rPr>
              <a:t>Built in</a:t>
            </a:r>
            <a:endParaRPr lang="en-US" sz="24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5943600" y="3527610"/>
            <a:ext cx="1588" cy="7778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112" name="Google Shape;112;p3"/>
          <p:cNvSpPr/>
          <p:nvPr/>
        </p:nvSpPr>
        <p:spPr>
          <a:xfrm>
            <a:off x="7775141" y="4581860"/>
            <a:ext cx="2386302" cy="838200"/>
          </a:xfrm>
          <a:prstGeom prst="rect">
            <a:avLst/>
          </a:prstGeom>
          <a:noFill/>
          <a:ln w="28575" cap="flat" cmpd="sng">
            <a:solidFill>
              <a:srgbClr val="FF6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SemiBold" panose="00000500000000000000"/>
                <a:ea typeface="Nunito Sans SemiBold" panose="00000500000000000000"/>
                <a:cs typeface="Nunito Sans SemiBold" panose="00000500000000000000"/>
                <a:sym typeface="Nunito Sans SemiBold" panose="00000500000000000000"/>
              </a:rPr>
              <a:t>User defined</a:t>
            </a:r>
            <a:endParaRPr lang="en-US" sz="24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 rot="5400000">
            <a:off x="8457855" y="4075906"/>
            <a:ext cx="990600" cy="158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cxnSp>
        <p:nvCxnSpPr>
          <p:cNvPr id="114" name="Google Shape;114;p3"/>
          <p:cNvCxnSpPr/>
          <p:nvPr/>
        </p:nvCxnSpPr>
        <p:spPr>
          <a:xfrm rot="5400000">
            <a:off x="5525294" y="3109511"/>
            <a:ext cx="838200" cy="158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1208389" y="1845257"/>
            <a:ext cx="10983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Also known as library functions</a:t>
            </a:r>
            <a:endParaRPr lang="en-US" sz="2500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Need not to declare as they are defined in libraries</a:t>
            </a:r>
            <a:endParaRPr lang="en-US" sz="2500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We can directly call them</a:t>
            </a:r>
            <a:endParaRPr lang="en-US" sz="2500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pow(x,y), built-in function which is x to the power y. </a:t>
            </a:r>
            <a:endParaRPr lang="en-US" sz="2500" b="0" i="0" u="none" strike="noStrike" cap="none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This function is declared in cmath header file.</a:t>
            </a:r>
            <a:endParaRPr lang="en-US" sz="2500" b="0" i="0" u="none" strike="noStrike" cap="none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Built-in functions</a:t>
            </a:r>
            <a:endParaRPr lang="en-US" sz="4500" b="1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598714" y="1553993"/>
            <a:ext cx="10983686" cy="292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functions that we declare and write in our programs.</a:t>
            </a:r>
            <a:endParaRPr lang="en-US" sz="2500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It groups code to perform a specific task and that group of code is given a name(identifier).</a:t>
            </a:r>
            <a:endParaRPr lang="en-US" sz="2500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</a:pPr>
            <a:r>
              <a:rPr lang="en-US" sz="2500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When the function is invoked from any part of program, it all executes the codes defined in body of function.</a:t>
            </a:r>
            <a:endParaRPr lang="en-US" sz="2500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User-defined functions</a:t>
            </a:r>
            <a:endParaRPr lang="en-US" sz="4500" b="1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chemeClr val="dk1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Functions</a:t>
            </a:r>
            <a:endParaRPr lang="en-US" sz="4500" b="1">
              <a:solidFill>
                <a:schemeClr val="dk1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41" name="Google Shape;141;p6"/>
          <p:cNvCxnSpPr/>
          <p:nvPr/>
        </p:nvCxnSpPr>
        <p:spPr>
          <a:xfrm rot="5400000">
            <a:off x="1791494" y="4075906"/>
            <a:ext cx="990600" cy="158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cxnSp>
        <p:nvCxnSpPr>
          <p:cNvPr id="142" name="Google Shape;142;p6"/>
          <p:cNvCxnSpPr/>
          <p:nvPr/>
        </p:nvCxnSpPr>
        <p:spPr>
          <a:xfrm>
            <a:off x="2286000" y="3581400"/>
            <a:ext cx="7467600" cy="158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3" name="Google Shape;143;p6"/>
          <p:cNvSpPr/>
          <p:nvPr/>
        </p:nvSpPr>
        <p:spPr>
          <a:xfrm>
            <a:off x="4419600" y="1828800"/>
            <a:ext cx="3124200" cy="838200"/>
          </a:xfrm>
          <a:prstGeom prst="rect">
            <a:avLst/>
          </a:prstGeom>
          <a:noFill/>
          <a:ln w="28575" cap="flat" cmpd="sng">
            <a:solidFill>
              <a:srgbClr val="FF6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SemiBold" panose="00000500000000000000"/>
                <a:ea typeface="Nunito Sans SemiBold" panose="00000500000000000000"/>
                <a:cs typeface="Nunito Sans SemiBold" panose="00000500000000000000"/>
                <a:sym typeface="Nunito Sans SemiBold" panose="00000500000000000000"/>
              </a:rPr>
              <a:t>Function</a:t>
            </a:r>
            <a:endParaRPr lang="en-US" sz="24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762000" y="4572000"/>
            <a:ext cx="3124200" cy="838200"/>
          </a:xfrm>
          <a:prstGeom prst="rect">
            <a:avLst/>
          </a:prstGeom>
          <a:noFill/>
          <a:ln w="28575" cap="flat" cmpd="sng">
            <a:solidFill>
              <a:srgbClr val="FF6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SemiBold" panose="00000500000000000000"/>
                <a:ea typeface="Nunito Sans SemiBold" panose="00000500000000000000"/>
                <a:cs typeface="Nunito Sans SemiBold" panose="00000500000000000000"/>
                <a:sym typeface="Nunito Sans SemiBold" panose="00000500000000000000"/>
              </a:rPr>
              <a:t>Function call</a:t>
            </a:r>
            <a:endParaRPr lang="en-US" sz="24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4495800" y="4572000"/>
            <a:ext cx="3124200" cy="838200"/>
          </a:xfrm>
          <a:prstGeom prst="rect">
            <a:avLst/>
          </a:prstGeom>
          <a:noFill/>
          <a:ln w="28575" cap="flat" cmpd="sng">
            <a:solidFill>
              <a:srgbClr val="FF6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SemiBold" panose="00000500000000000000"/>
                <a:ea typeface="Nunito Sans SemiBold" panose="00000500000000000000"/>
                <a:cs typeface="Nunito Sans SemiBold" panose="00000500000000000000"/>
                <a:sym typeface="Nunito Sans SemiBold" panose="00000500000000000000"/>
              </a:rPr>
              <a:t>Function definition</a:t>
            </a:r>
            <a:endParaRPr lang="en-US" sz="24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</p:txBody>
      </p:sp>
      <p:cxnSp>
        <p:nvCxnSpPr>
          <p:cNvPr id="146" name="Google Shape;146;p6"/>
          <p:cNvCxnSpPr/>
          <p:nvPr/>
        </p:nvCxnSpPr>
        <p:spPr>
          <a:xfrm rot="5400000">
            <a:off x="5449094" y="4075906"/>
            <a:ext cx="990600" cy="158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147" name="Google Shape;147;p6"/>
          <p:cNvSpPr/>
          <p:nvPr/>
        </p:nvSpPr>
        <p:spPr>
          <a:xfrm>
            <a:off x="8153400" y="4572000"/>
            <a:ext cx="3124200" cy="838200"/>
          </a:xfrm>
          <a:prstGeom prst="rect">
            <a:avLst/>
          </a:prstGeom>
          <a:noFill/>
          <a:ln w="28575" cap="flat" cmpd="sng">
            <a:solidFill>
              <a:srgbClr val="FF6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SemiBold" panose="00000500000000000000"/>
                <a:ea typeface="Nunito Sans SemiBold" panose="00000500000000000000"/>
                <a:cs typeface="Nunito Sans SemiBold" panose="00000500000000000000"/>
                <a:sym typeface="Nunito Sans SemiBold" panose="00000500000000000000"/>
              </a:rPr>
              <a:t>Function declaration</a:t>
            </a:r>
            <a:endParaRPr lang="en-US" sz="2400">
              <a:solidFill>
                <a:schemeClr val="dk1"/>
              </a:solidFill>
              <a:latin typeface="Nunito Sans SemiBold" panose="00000500000000000000"/>
              <a:ea typeface="Nunito Sans SemiBold" panose="00000500000000000000"/>
              <a:cs typeface="Nunito Sans SemiBold" panose="00000500000000000000"/>
              <a:sym typeface="Nunito Sans SemiBold" panose="00000500000000000000"/>
            </a:endParaRPr>
          </a:p>
        </p:txBody>
      </p:sp>
      <p:cxnSp>
        <p:nvCxnSpPr>
          <p:cNvPr id="148" name="Google Shape;148;p6"/>
          <p:cNvCxnSpPr/>
          <p:nvPr/>
        </p:nvCxnSpPr>
        <p:spPr>
          <a:xfrm rot="5400000">
            <a:off x="9259094" y="4075906"/>
            <a:ext cx="990600" cy="158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cxnSp>
        <p:nvCxnSpPr>
          <p:cNvPr id="149" name="Google Shape;149;p6"/>
          <p:cNvCxnSpPr/>
          <p:nvPr/>
        </p:nvCxnSpPr>
        <p:spPr>
          <a:xfrm rot="5400000">
            <a:off x="5525294" y="3162300"/>
            <a:ext cx="838200" cy="158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548625" tIns="100575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#include&lt;iostream&gt;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using namespace std;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addition (int, int);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main()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x = 10, y = 20;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res = addition(x,y);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cout &lt;&lt; “result = “ &lt;&lt; res;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return 0;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addition (int a, int b)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sum = a + b;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return sum;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13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14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15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16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17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18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19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7005146" y="365761"/>
            <a:ext cx="5186854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457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 declaration</a:t>
            </a:r>
            <a:endParaRPr lang="en-US"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 call</a:t>
            </a:r>
            <a:endParaRPr lang="en-US"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 definition</a:t>
            </a:r>
            <a:endParaRPr lang="en-US"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7005146" y="-1"/>
            <a:ext cx="5186854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0" tIns="45700" rIns="91425" bIns="91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comment</a:t>
            </a:r>
            <a:endParaRPr lang="en-US" sz="25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493676" y="838199"/>
            <a:ext cx="3815162" cy="685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2895600" y="2514600"/>
            <a:ext cx="2438400" cy="31107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493676" y="3816272"/>
            <a:ext cx="4343400" cy="19749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548625" tIns="100575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#include&lt;iostream&gt;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using namespace std;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addition (int, int);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main()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x = 10, y = 20;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res = addition(x,y);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cout &lt;&lt; “result = “ &lt;&lt; res;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return 0;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addition (int a, int b)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sum = a + b;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return sum;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13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14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15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16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17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18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19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7019214" y="365761"/>
            <a:ext cx="5186854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457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 declaration</a:t>
            </a:r>
            <a:endParaRPr lang="en-US"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It tells the compiler about a function name and how to call the function.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The actual body of the function can be defined separately.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7005146" y="-1"/>
            <a:ext cx="5186854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0" tIns="45700" rIns="91425" bIns="91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comment</a:t>
            </a:r>
            <a:endParaRPr lang="en-US" sz="25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83238" y="744254"/>
            <a:ext cx="3815162" cy="685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548625" tIns="100575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#include&lt;iostream&gt;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using namespace std;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addition (int, int);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main()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x = 10, y = 20;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res = addition(x,y);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cout &lt;&lt; “result = “ &lt;&lt; res;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return 0;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addition (int a, int b)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sum = a + b;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return sum;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en-US"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13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14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15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16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17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18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19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21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22</a:t>
            </a:r>
            <a:endParaRPr lang="en-US" sz="2000" b="1">
              <a:solidFill>
                <a:srgbClr val="FFFF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7005146" y="419996"/>
            <a:ext cx="5186854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457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 call</a:t>
            </a:r>
            <a:endParaRPr lang="en-US"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Pass the required parameters along with the function name, and if the function returns a value, then you can store the returned value.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 &amp; y </a:t>
            </a: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are actual parameters</a:t>
            </a:r>
            <a:endParaRPr lang="en-US"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0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 &amp; b </a:t>
            </a:r>
            <a:r>
              <a:rPr lang="en-US" sz="20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are formal parameters</a:t>
            </a: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7005146" y="-1"/>
            <a:ext cx="5186854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0" tIns="45700" rIns="91425" bIns="91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comment</a:t>
            </a:r>
            <a:endParaRPr lang="en-US" sz="2500" b="1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2895600" y="2514600"/>
            <a:ext cx="2438400" cy="31107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4191000" y="2460363"/>
            <a:ext cx="914400" cy="43837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2493210" y="3962400"/>
            <a:ext cx="2307390" cy="43837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RODEEKS-1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6460" y="5600065"/>
            <a:ext cx="2176145" cy="110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4514</Words>
  <Application>WPS Presentation</Application>
  <PresentationFormat>Custom</PresentationFormat>
  <Paragraphs>655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Arial</vt:lpstr>
      <vt:lpstr>Calibri</vt:lpstr>
      <vt:lpstr>Nunito Sans</vt:lpstr>
      <vt:lpstr>Nunito Sans SemiBold</vt:lpstr>
      <vt:lpstr>Noto Sans Symbols</vt:lpstr>
      <vt:lpstr>AMGDT</vt:lpstr>
      <vt:lpstr>Courier New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FACE-45</dc:creator>
  <cp:lastModifiedBy>pit</cp:lastModifiedBy>
  <cp:revision>4</cp:revision>
  <dcterms:created xsi:type="dcterms:W3CDTF">2006-08-16T00:00:00Z</dcterms:created>
  <dcterms:modified xsi:type="dcterms:W3CDTF">2023-07-17T06:06:40Z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0D0154C79CFA4752AE6470D0DF9219E7</vt:lpwstr>
  </property>
  <property fmtid="{D5CDD505-2E9C-101B-9397-08002B2CF9AE}" pid="3" name="KSOProductBuildVer">
    <vt:lpwstr>1033-11.2.0.11213</vt:lpwstr>
  </property>
</Properties>
</file>