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8.xml"/>
  <Override ContentType="application/vnd.openxmlformats-officedocument.presentationml.comments+xml" PartName="/ppt/comments/comment5.xml"/>
  <Override ContentType="application/vnd.openxmlformats-officedocument.presentationml.comments+xml" PartName="/ppt/comments/comment6.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jwUEBJmEfZdNJQCmVcP8G8buC5I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9" name="CRISTIAN . MARTINEZ ALCANTA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10T16:21:15.199">
    <p:pos x="6000" y="0"/>
    <p:text>Actualmente, las bibliotecas enfrentan problemas porque gran parte de la gestión se hace de forma manual o con sistemas que no se comunican entre sí. Esto provoca demoras en la atención, errores en los registros y una experiencia poco fluida para estudiantes y administrativos. Por ejemplo, algo tan simple como verificar si un libro está disponible puede tardar más de diez minutos, cuando debería tomar segundos. Este problema impacta directamente la eficiencia y genera frustración en los usuarios.</p:text>
    <p:extLst>
      <p:ext uri="{C676402C-5697-4E1C-873F-D02D1690AC5C}">
        <p15:threadingInfo timeZoneBias="0"/>
      </p:ext>
      <p:ext uri="http://customooxmlschemas.google.com/">
        <go:slidesCustomData xmlns:go="http://customooxmlschemas.google.com/" commentPostId="AAABryuL1tI"/>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9-10T16:20:46.862">
    <p:pos x="6000" y="0"/>
    <p:text>Nuestra propuesta es desarrollar un Sistema Integrado de Gestión de Biblioteca que unifique en una sola plataforma todos los procesos clave: circulación, catalogación, búsqueda en línea y administración. La solución será accesible desde la web y también desde dispositivos móviles, permitiendo que tanto estudiantes como funcionarios gestionen préstamos, reservas y consultas de manera rápida y eficiente. Con esto respondemos directamente al problema identificado, ya que reducimos tiempos de atención, evitamos errores de registro y mejoramos significativamente la experiencia del usuario.</p:text>
    <p:extLst>
      <p:ext uri="{C676402C-5697-4E1C-873F-D02D1690AC5C}">
        <p15:threadingInfo timeZoneBias="0"/>
      </p:ext>
      <p:ext uri="http://customooxmlschemas.google.com/">
        <go:slidesCustomData xmlns:go="http://customooxmlschemas.google.com/" commentPostId="AAABryuL1tE"/>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9-10T16:25:58.129">
    <p:pos x="6000" y="0"/>
    <p:text>Los principales beneficiados de nuestra propuesta serán los estudiantes, docentes y el personal administrativo de la biblioteca. Para los estudiantes y docentes, el beneficio será un acceso mucho más rápido y sencillo a los recursos, reduciendo el tiempo que antes perdían en trámites manuales. Para el personal administrativo, la automatización disminuirá la carga de trabajo y los errores en registros. En conjunto, la biblioteca se volverá un espacio más eficiente, inclusivo y centrado en mejorar la experiencia del usuario.</p:text>
    <p:extLst>
      <p:ext uri="{C676402C-5697-4E1C-873F-D02D1690AC5C}">
        <p15:threadingInfo timeZoneBias="0"/>
      </p:ext>
      <p:ext uri="http://customooxmlschemas.google.com/">
        <go:slidesCustomData xmlns:go="http://customooxmlschemas.google.com/" commentPostId="AAABryuL1tU"/>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9-10T16:31:50.832">
    <p:pos x="6000" y="0"/>
    <p:text>Hasta ahora, hemos definido claramente el problema que queremos resolver, establecido los objetivos y diseñado la arquitectura base del sistema. Actualmente nos encontramos en la fase de diseño del prototipo inicial, planificando cómo funcionarán cada uno de los módulos. Al finalizar el proyecto, esperamos tener un prototipo funcional que incluya circulación, catalogación, OPAC y administración, accesible tanto desde la web como desde dispositivos móviles. Este prototipo permitirá automatizar los procesos, mejorar la eficiencia y ofrecer una experiencia de usuario mucho más fluida.</p:text>
    <p:extLst>
      <p:ext uri="{C676402C-5697-4E1C-873F-D02D1690AC5C}">
        <p15:threadingInfo timeZoneBias="0"/>
      </p:ext>
      <p:ext uri="http://customooxmlschemas.google.com/">
        <go:slidesCustomData xmlns:go="http://customooxmlschemas.google.com/" commentPostId="AAABryuL1tY"/>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5-09-10T16:49:10.402">
    <p:pos x="6000" y="0"/>
    <p:text>Nuestro proyecto no termina con la entrega del prototipo. El sistema está diseñado para ser escalable y replicable, de manera que pueda adaptarse a otras bibliotecas o instituciones en el futuro. Además, su mantenimiento se facilita con actualizaciones periódicas y el apoyo del personal administrativo, quienes podrán gestionar los módulos y usuarios sin depender del desarrollador. Esto asegura que la plataforma tenga continuidad institucional y que nuevos integrantes puedan integrarse fácilmente al sistema, garantizando su sostenibilidad a largo plazo.</p:text>
    <p:extLst>
      <p:ext uri="{C676402C-5697-4E1C-873F-D02D1690AC5C}">
        <p15:threadingInfo timeZoneBias="0"/>
      </p:ext>
      <p:ext uri="http://customooxmlschemas.google.com/">
        <go:slidesCustomData xmlns:go="http://customooxmlschemas.google.com/" commentPostId="AAABryuL1tk"/>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5-09-10T17:14:32.756">
    <p:pos x="6000" y="0"/>
    <p:text>Nuestro proyecto es un Sistema Integrado de Gestión de Biblioteca que unifica circulación, catalogación, OPAC y administración en una sola plataforma accesible desde la web y dispositivos móviles. Está pensado para estudiantes, docentes y personal administrativo. Entrega valor al ahorrar tiempo en búsquedas y préstamos, reducir errores en los registros y mejorar la experiencia de usuario y la eficiencia de la biblioteca. A diferencia de sistemas existentes que suelen estar fragmentados o ser costosos, nuestra propuesta ofrece todo en un mismo lugar, con costos mínimos y gran potencial de escalabilidad</p:text>
    <p:extLst>
      <p:ext uri="{C676402C-5697-4E1C-873F-D02D1690AC5C}">
        <p15:threadingInfo timeZoneBias="0"/>
      </p:ext>
      <p:ext uri="http://customooxmlschemas.google.com/">
        <go:slidesCustomData xmlns:go="http://customooxmlschemas.google.com/" commentPostId="AAABrywrr0s"/>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5-09-10T17:29:07.012">
    <p:pos x="6000" y="0"/>
    <p:text>Nuestro equipo trabaja con metodología ágil basada en entregables, dividiendo el proyecto en fases iterativas: planificación, diseño, desarrollo del prototipo y validación. Cada integrante tiene un rol definido: yo me encargo del desarrollo y diseño del prototipo; Renato lidera la investigación y documentación de requisitos; Rodolfo realiza las pruebas iniciales y revisa funcionalidades; Miguel se enfoca en la interfaz y en la integración de los módulos. Nos coordinamos mediante reuniones semanales y comunicación constante por Teams, asegurando que cada fase avance de manera organizada y eficiente.</p:text>
    <p:extLst>
      <p:ext uri="{C676402C-5697-4E1C-873F-D02D1690AC5C}">
        <p15:threadingInfo timeZoneBias="0"/>
      </p:ext>
      <p:ext uri="http://customooxmlschemas.google.com/">
        <go:slidesCustomData xmlns:go="http://customooxmlschemas.google.com/" commentPostId="AAABrywrr1A"/>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5-09-10T17:31:10.426">
    <p:pos x="6000" y="0"/>
    <p:text>Para desarrollar nuestro prototipo usamos Python como lenguaje principal por su simplicidad y rapidez en el desarrollo. El framework Django nos permitió construir de manera eficiente los módulos del sistema: circulación, catalogación, OPAC y administración. Además, nos facilita la gestión de usuarios con roles diferenciados y la generación de reportes estadísticos. Elegimos Django porque nos proporciona un panel de administración listo para usar, integración con bases de datos y compatibilidad con interfaces web adaptables a dispositivos móviles. Esto nos permite enfocarnos en la funcionalidad y experiencia de usuario, sin complicarnos demasiado con detalles técnicos complejos.</p:text>
    <p:extLst>
      <p:ext uri="{C676402C-5697-4E1C-873F-D02D1690AC5C}">
        <p15:threadingInfo timeZoneBias="0"/>
      </p:ext>
      <p:ext uri="http://customooxmlschemas.google.com/">
        <go:slidesCustomData xmlns:go="http://customooxmlschemas.google.com/" commentPostId="AAABrywrr1E"/>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5-09-11T00:01:45.364">
    <p:pos x="6000" y="0"/>
    <p:text>En conclusión, con este proyecto buscamos dar un salto hacia la modernización de la gestión bibliotecaria. Nuestra propuesta reemplaza procesos manuales por un sistema automatizado, accesible y seguro, mejorando la eficiencia y la experiencia de los usuarios. Lo más valioso es que este prototipo no termina en este curso: puede escalarse y adaptarse a distintas instituciones, generando un impacto real en la forma de acceder a la información.</p:text>
    <p:extLst>
      <p:ext uri="{C676402C-5697-4E1C-873F-D02D1690AC5C}">
        <p15:threadingInfo timeZoneBias="0"/>
      </p:ext>
      <p:ext uri="http://customooxmlschemas.google.com/">
        <go:slidesCustomData xmlns:go="http://customooxmlschemas.google.com/" commentPostId="AAABrAPuulw"/>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omments" Target="../comments/comment9.xml"/><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6.png"/><Relationship Id="rId7" Type="http://schemas.openxmlformats.org/officeDocument/2006/relationships/image" Target="../media/image18.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16.png"/><Relationship Id="rId9"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4.xml"/><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5.png"/><Relationship Id="rId7" Type="http://schemas.openxmlformats.org/officeDocument/2006/relationships/image" Target="../media/image13.png"/></Relationships>
</file>

<file path=ppt/slides/_rels/slide6.xml.rels><?xml version="1.0" encoding="UTF-8" standalone="yes"?><Relationships xmlns="http://schemas.openxmlformats.org/package/2006/relationships"><Relationship Id="rId11" Type="http://schemas.openxmlformats.org/officeDocument/2006/relationships/image" Target="../media/image23.png"/><Relationship Id="rId10" Type="http://schemas.openxmlformats.org/officeDocument/2006/relationships/image" Target="../media/image11.png"/><Relationship Id="rId12"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comments" Target="../comments/comment5.xml"/><Relationship Id="rId4" Type="http://schemas.openxmlformats.org/officeDocument/2006/relationships/image" Target="../media/image16.png"/><Relationship Id="rId9" Type="http://schemas.openxmlformats.org/officeDocument/2006/relationships/image" Target="../media/image24.png"/><Relationship Id="rId5" Type="http://schemas.openxmlformats.org/officeDocument/2006/relationships/image" Target="../media/image4.png"/><Relationship Id="rId6" Type="http://schemas.openxmlformats.org/officeDocument/2006/relationships/image" Target="../media/image25.png"/><Relationship Id="rId7" Type="http://schemas.openxmlformats.org/officeDocument/2006/relationships/image" Target="../media/image7.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comments" Target="../comments/comment6.xml"/><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20.png"/><Relationship Id="rId7"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comments" Target="../comments/comment7.xml"/><Relationship Id="rId4" Type="http://schemas.openxmlformats.org/officeDocument/2006/relationships/image" Target="../media/image16.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22.png"/><Relationship Id="rId8"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comments" Target="../comments/comment8.xml"/><Relationship Id="rId4" Type="http://schemas.openxmlformats.org/officeDocument/2006/relationships/image" Target="../media/image4.png"/><Relationship Id="rId5" Type="http://schemas.openxmlformats.org/officeDocument/2006/relationships/image" Target="../media/image27.png"/><Relationship Id="rId6" Type="http://schemas.openxmlformats.org/officeDocument/2006/relationships/image" Target="../media/image16.png"/><Relationship Id="rId7" Type="http://schemas.openxmlformats.org/officeDocument/2006/relationships/image" Target="../media/image19.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87" name="Shape 87"/>
        <p:cNvGrpSpPr/>
        <p:nvPr/>
      </p:nvGrpSpPr>
      <p:grpSpPr>
        <a:xfrm>
          <a:off x="0" y="0"/>
          <a:ext cx="0" cy="0"/>
          <a:chOff x="0" y="0"/>
          <a:chExt cx="0" cy="0"/>
        </a:xfrm>
      </p:grpSpPr>
      <p:sp>
        <p:nvSpPr>
          <p:cNvPr id="88" name="Google Shape;88;p1"/>
          <p:cNvSpPr/>
          <p:nvPr/>
        </p:nvSpPr>
        <p:spPr>
          <a:xfrm>
            <a:off x="148410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a:off x="1028700" y="1028700"/>
            <a:ext cx="3478209" cy="776800"/>
          </a:xfrm>
          <a:custGeom>
            <a:rect b="b" l="l" r="r" t="t"/>
            <a:pathLst>
              <a:path extrusionOk="0" h="776800" w="3478209">
                <a:moveTo>
                  <a:pt x="0" y="0"/>
                </a:moveTo>
                <a:lnTo>
                  <a:pt x="3478209" y="0"/>
                </a:lnTo>
                <a:lnTo>
                  <a:pt x="3478209" y="776800"/>
                </a:lnTo>
                <a:lnTo>
                  <a:pt x="0" y="776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p:nvPr/>
        </p:nvSpPr>
        <p:spPr>
          <a:xfrm rot="-5400000">
            <a:off x="9406359" y="-94061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4" l="-1943447" r="-23081924" t="-34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txBox="1"/>
          <p:nvPr/>
        </p:nvSpPr>
        <p:spPr>
          <a:xfrm>
            <a:off x="4522925" y="2905475"/>
            <a:ext cx="8950800" cy="75270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s-ES" sz="4000">
                <a:solidFill>
                  <a:schemeClr val="dk1"/>
                </a:solidFill>
                <a:latin typeface="Calibri"/>
                <a:ea typeface="Calibri"/>
                <a:cs typeface="Calibri"/>
                <a:sym typeface="Calibri"/>
              </a:rPr>
              <a:t>Informe Avance/Final</a:t>
            </a:r>
            <a:endParaRPr sz="4000">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s-ES" sz="3400" u="sng">
                <a:solidFill>
                  <a:schemeClr val="dk1"/>
                </a:solidFill>
              </a:rPr>
              <a:t>Sistema Integrado de Gestión de Biblioteca</a:t>
            </a:r>
            <a:endParaRPr b="1" sz="3600" u="sng"/>
          </a:p>
          <a:p>
            <a:pPr indent="0" lvl="0" marL="0" marR="0" rtl="0" algn="ctr">
              <a:spcBef>
                <a:spcPts val="0"/>
              </a:spcBef>
              <a:spcAft>
                <a:spcPts val="0"/>
              </a:spcAft>
              <a:buNone/>
            </a:pPr>
            <a:r>
              <a:rPr b="1" lang="es-ES" sz="4000">
                <a:solidFill>
                  <a:schemeClr val="dk1"/>
                </a:solidFill>
                <a:latin typeface="Calibri"/>
                <a:ea typeface="Calibri"/>
                <a:cs typeface="Calibri"/>
                <a:sym typeface="Calibri"/>
              </a:rPr>
              <a:t> </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s-ES" sz="1800">
                <a:solidFill>
                  <a:schemeClr val="dk1"/>
                </a:solidFill>
                <a:latin typeface="Calibri"/>
                <a:ea typeface="Calibri"/>
                <a:cs typeface="Calibri"/>
                <a:sym typeface="Calibri"/>
              </a:rPr>
              <a:t> </a:t>
            </a:r>
            <a:r>
              <a:rPr b="1" lang="es-ES" sz="2800">
                <a:solidFill>
                  <a:schemeClr val="dk1"/>
                </a:solidFill>
                <a:latin typeface="Calibri"/>
                <a:ea typeface="Calibri"/>
                <a:cs typeface="Calibri"/>
                <a:sym typeface="Calibri"/>
              </a:rPr>
              <a:t>                                </a:t>
            </a:r>
            <a:endParaRPr b="1" sz="2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2800">
                <a:solidFill>
                  <a:schemeClr val="dk1"/>
                </a:solidFill>
                <a:latin typeface="Calibri"/>
                <a:ea typeface="Calibri"/>
                <a:cs typeface="Calibri"/>
                <a:sym typeface="Calibri"/>
              </a:rPr>
              <a:t>Docente:</a:t>
            </a:r>
            <a:endParaRPr b="1"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ES" sz="1200">
                <a:solidFill>
                  <a:schemeClr val="dk1"/>
                </a:solidFill>
              </a:rPr>
              <a:t>  FABIAN ALEJANDRO ALCANTARA GUAJARDO</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b="1" lang="es-ES" sz="2800">
                <a:solidFill>
                  <a:schemeClr val="dk1"/>
                </a:solidFill>
                <a:latin typeface="Calibri"/>
                <a:ea typeface="Calibri"/>
                <a:cs typeface="Calibri"/>
                <a:sym typeface="Calibri"/>
              </a:rPr>
              <a:t>Equipo alumnos:</a:t>
            </a:r>
            <a:endParaRPr b="1"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s-ES" sz="1200">
                <a:solidFill>
                  <a:srgbClr val="262626"/>
                </a:solidFill>
                <a:highlight>
                  <a:srgbClr val="FFFFFF"/>
                </a:highlight>
              </a:rPr>
              <a:t> </a:t>
            </a:r>
            <a:r>
              <a:rPr lang="es-ES" sz="1300">
                <a:solidFill>
                  <a:srgbClr val="262626"/>
                </a:solidFill>
                <a:highlight>
                  <a:srgbClr val="FFFFFF"/>
                </a:highlight>
              </a:rPr>
              <a:t>Cristian Martinez</a:t>
            </a:r>
            <a:endParaRPr sz="1300">
              <a:solidFill>
                <a:schemeClr val="dk1"/>
              </a:solidFill>
            </a:endParaRPr>
          </a:p>
          <a:p>
            <a:pPr indent="0" lvl="0" marL="0" rtl="0" algn="l">
              <a:spcBef>
                <a:spcPts val="0"/>
              </a:spcBef>
              <a:spcAft>
                <a:spcPts val="0"/>
              </a:spcAft>
              <a:buClr>
                <a:schemeClr val="dk1"/>
              </a:buClr>
              <a:buSzPts val="1100"/>
              <a:buFont typeface="Arial"/>
              <a:buNone/>
            </a:pPr>
            <a:r>
              <a:rPr lang="es-ES" sz="1300">
                <a:solidFill>
                  <a:srgbClr val="262626"/>
                </a:solidFill>
                <a:highlight>
                  <a:srgbClr val="FFFFFF"/>
                </a:highlight>
              </a:rPr>
              <a:t> Renato Toro Silva</a:t>
            </a:r>
            <a:endParaRPr sz="1300">
              <a:solidFill>
                <a:srgbClr val="262626"/>
              </a:solidFill>
              <a:highlight>
                <a:srgbClr val="FFFFFF"/>
              </a:highlight>
            </a:endParaRPr>
          </a:p>
          <a:p>
            <a:pPr indent="0" lvl="0" marL="0" rtl="0" algn="l">
              <a:spcBef>
                <a:spcPts val="0"/>
              </a:spcBef>
              <a:spcAft>
                <a:spcPts val="0"/>
              </a:spcAft>
              <a:buSzPts val="1100"/>
              <a:buNone/>
            </a:pPr>
            <a:r>
              <a:rPr lang="es-ES" sz="1300">
                <a:solidFill>
                  <a:srgbClr val="262626"/>
                </a:solidFill>
                <a:highlight>
                  <a:srgbClr val="FFFFFF"/>
                </a:highlight>
              </a:rPr>
              <a:t> Rodolfo Morales</a:t>
            </a:r>
            <a:endParaRPr sz="1300">
              <a:solidFill>
                <a:srgbClr val="262626"/>
              </a:solidFill>
              <a:highlight>
                <a:srgbClr val="FFFFFF"/>
              </a:highlight>
            </a:endParaRPr>
          </a:p>
          <a:p>
            <a:pPr indent="0" lvl="0" marL="0" rtl="0" algn="l">
              <a:spcBef>
                <a:spcPts val="0"/>
              </a:spcBef>
              <a:spcAft>
                <a:spcPts val="0"/>
              </a:spcAft>
              <a:buSzPts val="1100"/>
              <a:buNone/>
            </a:pPr>
            <a:r>
              <a:rPr lang="es-ES" sz="1300">
                <a:solidFill>
                  <a:srgbClr val="262626"/>
                </a:solidFill>
                <a:highlight>
                  <a:srgbClr val="FFFFFF"/>
                </a:highlight>
              </a:rPr>
              <a:t> Miguel Angel Donoso</a:t>
            </a:r>
            <a:endParaRPr sz="1300">
              <a:solidFill>
                <a:srgbClr val="262626"/>
              </a:solidFill>
              <a:highlight>
                <a:srgbClr val="FFFFFF"/>
              </a:highlight>
            </a:endParaRPr>
          </a:p>
          <a:p>
            <a:pPr indent="0" lvl="0" marL="0" rtl="0" algn="l">
              <a:spcBef>
                <a:spcPts val="0"/>
              </a:spcBef>
              <a:spcAft>
                <a:spcPts val="0"/>
              </a:spcAft>
              <a:buClr>
                <a:schemeClr val="dk1"/>
              </a:buClr>
              <a:buSzPts val="1100"/>
              <a:buFont typeface="Arial"/>
              <a:buNone/>
            </a:pPr>
            <a:r>
              <a:t/>
            </a:r>
            <a:endParaRPr sz="1300">
              <a:solidFill>
                <a:srgbClr val="262626"/>
              </a:solidFill>
              <a:highlight>
                <a:srgbClr val="FFFFFF"/>
              </a:highlight>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2800">
                <a:solidFill>
                  <a:schemeClr val="dk1"/>
                </a:solidFill>
                <a:latin typeface="Calibri"/>
                <a:ea typeface="Calibri"/>
                <a:cs typeface="Calibri"/>
                <a:sym typeface="Calibri"/>
              </a:rPr>
              <a:t>Duoc UC Sede San Bernardo </a:t>
            </a:r>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Escuela de Informática y Telecomunicaciones</a:t>
            </a:r>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Carrera: Ingeniería en Informática</a:t>
            </a:r>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Año: 2025</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SummIT Ciberseguridad 2022 – Duoc UC" id="92" name="Google Shape;92;p1"/>
          <p:cNvPicPr preferRelativeResize="0"/>
          <p:nvPr/>
        </p:nvPicPr>
        <p:blipFill rotWithShape="1">
          <a:blip r:embed="rId6">
            <a:alphaModFix/>
          </a:blip>
          <a:srcRect b="0" l="0" r="0" t="0"/>
          <a:stretch/>
        </p:blipFill>
        <p:spPr>
          <a:xfrm>
            <a:off x="-10" y="227834"/>
            <a:ext cx="4648200" cy="1495425"/>
          </a:xfrm>
          <a:prstGeom prst="rect">
            <a:avLst/>
          </a:prstGeom>
          <a:noFill/>
          <a:ln>
            <a:noFill/>
          </a:ln>
        </p:spPr>
      </p:pic>
      <p:pic>
        <p:nvPicPr>
          <p:cNvPr id="93" name="Google Shape;93;p1"/>
          <p:cNvPicPr preferRelativeResize="0"/>
          <p:nvPr/>
        </p:nvPicPr>
        <p:blipFill>
          <a:blip r:embed="rId7">
            <a:alphaModFix/>
          </a:blip>
          <a:stretch>
            <a:fillRect/>
          </a:stretch>
        </p:blipFill>
        <p:spPr>
          <a:xfrm>
            <a:off x="8166876" y="1242569"/>
            <a:ext cx="1662900" cy="1662900"/>
          </a:xfrm>
          <a:prstGeom prst="rect">
            <a:avLst/>
          </a:prstGeom>
          <a:noFill/>
          <a:ln>
            <a:noFill/>
          </a:ln>
        </p:spPr>
      </p:pic>
      <p:sp>
        <p:nvSpPr>
          <p:cNvPr id="94" name="Google Shape;94;p1"/>
          <p:cNvSpPr txBox="1"/>
          <p:nvPr/>
        </p:nvSpPr>
        <p:spPr>
          <a:xfrm>
            <a:off x="0" y="95863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700"/>
              <a:t>𝙈</a:t>
            </a:r>
            <a:endParaRPr sz="3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0"/>
          <p:cNvSpPr txBox="1"/>
          <p:nvPr/>
        </p:nvSpPr>
        <p:spPr>
          <a:xfrm>
            <a:off x="1129825" y="462865"/>
            <a:ext cx="11138400" cy="1077600"/>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7000">
                <a:solidFill>
                  <a:srgbClr val="001D54"/>
                </a:solidFill>
                <a:latin typeface="Arial"/>
                <a:ea typeface="Arial"/>
                <a:cs typeface="Arial"/>
                <a:sym typeface="Arial"/>
              </a:rPr>
              <a:t>Cierre</a:t>
            </a:r>
            <a:endParaRPr sz="3600"/>
          </a:p>
        </p:txBody>
      </p:sp>
      <p:sp>
        <p:nvSpPr>
          <p:cNvPr id="212" name="Google Shape;212;p10"/>
          <p:cNvSpPr/>
          <p:nvPr/>
        </p:nvSpPr>
        <p:spPr>
          <a:xfrm>
            <a:off x="148410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0"/>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0"/>
          <p:cNvPicPr preferRelativeResize="0"/>
          <p:nvPr/>
        </p:nvPicPr>
        <p:blipFill>
          <a:blip r:embed="rId6">
            <a:alphaModFix/>
          </a:blip>
          <a:stretch>
            <a:fillRect/>
          </a:stretch>
        </p:blipFill>
        <p:spPr>
          <a:xfrm>
            <a:off x="13068050" y="227625"/>
            <a:ext cx="5219950" cy="1169050"/>
          </a:xfrm>
          <a:prstGeom prst="rect">
            <a:avLst/>
          </a:prstGeom>
          <a:noFill/>
          <a:ln>
            <a:noFill/>
          </a:ln>
        </p:spPr>
      </p:pic>
      <p:sp>
        <p:nvSpPr>
          <p:cNvPr id="215" name="Google Shape;215;p10"/>
          <p:cNvSpPr txBox="1"/>
          <p:nvPr/>
        </p:nvSpPr>
        <p:spPr>
          <a:xfrm>
            <a:off x="1511175" y="2894375"/>
            <a:ext cx="10057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300"/>
              <a:t>Nuestro proyecto busca transformar la gestión bibliotecaria, reemplazando procesos manuales por un sistema digital moderno, seguro y accesible.</a:t>
            </a:r>
            <a:endParaRPr sz="2300"/>
          </a:p>
        </p:txBody>
      </p:sp>
      <p:sp>
        <p:nvSpPr>
          <p:cNvPr id="216" name="Google Shape;216;p10"/>
          <p:cNvSpPr txBox="1"/>
          <p:nvPr/>
        </p:nvSpPr>
        <p:spPr>
          <a:xfrm>
            <a:off x="1511175" y="4928800"/>
            <a:ext cx="100578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300"/>
              <a:t>Con este prototipo esperamos mejorar la eficiencia, ahorrar tiempo y ofrecer a los usuarios una experiencia intuitiva tanto en web como en móvil.</a:t>
            </a:r>
            <a:endParaRPr sz="2900"/>
          </a:p>
        </p:txBody>
      </p:sp>
      <p:sp>
        <p:nvSpPr>
          <p:cNvPr id="217" name="Google Shape;217;p10"/>
          <p:cNvSpPr txBox="1"/>
          <p:nvPr/>
        </p:nvSpPr>
        <p:spPr>
          <a:xfrm>
            <a:off x="1511175" y="7232625"/>
            <a:ext cx="109725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300"/>
              <a:t>este trabajo sienta las bases para una solución escalable que puede aplicarse no solo en la DGAC, sino también en otras instituciones educativas o públicas.</a:t>
            </a:r>
            <a:endParaRPr sz="2300"/>
          </a:p>
        </p:txBody>
      </p:sp>
      <p:pic>
        <p:nvPicPr>
          <p:cNvPr id="218" name="Google Shape;218;p10"/>
          <p:cNvPicPr preferRelativeResize="0"/>
          <p:nvPr/>
        </p:nvPicPr>
        <p:blipFill>
          <a:blip r:embed="rId7">
            <a:alphaModFix/>
          </a:blip>
          <a:stretch>
            <a:fillRect/>
          </a:stretch>
        </p:blipFill>
        <p:spPr>
          <a:xfrm>
            <a:off x="342125" y="2486859"/>
            <a:ext cx="1169050" cy="1169050"/>
          </a:xfrm>
          <a:prstGeom prst="rect">
            <a:avLst/>
          </a:prstGeom>
          <a:noFill/>
          <a:ln>
            <a:noFill/>
          </a:ln>
        </p:spPr>
      </p:pic>
      <p:pic>
        <p:nvPicPr>
          <p:cNvPr id="219" name="Google Shape;219;p10"/>
          <p:cNvPicPr preferRelativeResize="0"/>
          <p:nvPr/>
        </p:nvPicPr>
        <p:blipFill>
          <a:blip r:embed="rId7">
            <a:alphaModFix/>
          </a:blip>
          <a:stretch>
            <a:fillRect/>
          </a:stretch>
        </p:blipFill>
        <p:spPr>
          <a:xfrm>
            <a:off x="342125" y="4790684"/>
            <a:ext cx="1169050" cy="1169050"/>
          </a:xfrm>
          <a:prstGeom prst="rect">
            <a:avLst/>
          </a:prstGeom>
          <a:noFill/>
          <a:ln>
            <a:noFill/>
          </a:ln>
        </p:spPr>
      </p:pic>
      <p:pic>
        <p:nvPicPr>
          <p:cNvPr id="220" name="Google Shape;220;p10"/>
          <p:cNvPicPr preferRelativeResize="0"/>
          <p:nvPr/>
        </p:nvPicPr>
        <p:blipFill>
          <a:blip r:embed="rId7">
            <a:alphaModFix/>
          </a:blip>
          <a:stretch>
            <a:fillRect/>
          </a:stretch>
        </p:blipFill>
        <p:spPr>
          <a:xfrm>
            <a:off x="342125" y="7094509"/>
            <a:ext cx="1169050" cy="1169050"/>
          </a:xfrm>
          <a:prstGeom prst="rect">
            <a:avLst/>
          </a:prstGeom>
          <a:noFill/>
          <a:ln>
            <a:noFill/>
          </a:ln>
        </p:spPr>
      </p:pic>
      <p:sp>
        <p:nvSpPr>
          <p:cNvPr id="221" name="Google Shape;221;p10"/>
          <p:cNvSpPr txBox="1"/>
          <p:nvPr/>
        </p:nvSpPr>
        <p:spPr>
          <a:xfrm>
            <a:off x="0" y="953645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700">
                <a:solidFill>
                  <a:schemeClr val="dk1"/>
                </a:solidFill>
              </a:rPr>
              <a:t>RD</a:t>
            </a:r>
            <a:endParaRPr b="1" sz="3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 name="Shape 98"/>
        <p:cNvGrpSpPr/>
        <p:nvPr/>
      </p:nvGrpSpPr>
      <p:grpSpPr>
        <a:xfrm>
          <a:off x="0" y="0"/>
          <a:ext cx="0" cy="0"/>
          <a:chOff x="0" y="0"/>
          <a:chExt cx="0" cy="0"/>
        </a:xfrm>
      </p:grpSpPr>
      <p:sp>
        <p:nvSpPr>
          <p:cNvPr id="99" name="Google Shape;99;p2"/>
          <p:cNvSpPr txBox="1"/>
          <p:nvPr/>
        </p:nvSpPr>
        <p:spPr>
          <a:xfrm>
            <a:off x="1129825" y="462865"/>
            <a:ext cx="11138400" cy="970500"/>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Problema o Necesidad detectada</a:t>
            </a:r>
            <a:endParaRPr b="1" sz="4800">
              <a:solidFill>
                <a:srgbClr val="001D54"/>
              </a:solidFill>
              <a:latin typeface="Arial"/>
              <a:ea typeface="Arial"/>
              <a:cs typeface="Arial"/>
              <a:sym typeface="Arial"/>
            </a:endParaRPr>
          </a:p>
        </p:txBody>
      </p:sp>
      <p:sp>
        <p:nvSpPr>
          <p:cNvPr id="100" name="Google Shape;100;p2"/>
          <p:cNvSpPr txBox="1"/>
          <p:nvPr/>
        </p:nvSpPr>
        <p:spPr>
          <a:xfrm>
            <a:off x="1014075" y="2048100"/>
            <a:ext cx="14325600" cy="3771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500">
                <a:solidFill>
                  <a:schemeClr val="dk1"/>
                </a:solidFill>
                <a:latin typeface="Calibri"/>
                <a:ea typeface="Calibri"/>
                <a:cs typeface="Calibri"/>
                <a:sym typeface="Calibri"/>
              </a:rPr>
              <a:t>Las bibliotecas de las universidades utilizan procesos manuales o sistemas fragmentados.</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chemeClr val="dk1"/>
                </a:solidFill>
                <a:latin typeface="Calibri"/>
                <a:ea typeface="Calibri"/>
                <a:cs typeface="Calibri"/>
                <a:sym typeface="Calibri"/>
              </a:rPr>
              <a:t>Ejemplo: un estudiante puede tardar más de 10 minutos en encontrar la disponibilidad de un libro o en hacer el préstamo.</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chemeClr val="dk1"/>
                </a:solidFill>
                <a:latin typeface="Calibri"/>
                <a:ea typeface="Calibri"/>
                <a:cs typeface="Calibri"/>
                <a:sym typeface="Calibri"/>
              </a:rPr>
              <a:t>Esto afecta la eficiencia del personal y la experiencia de los usuarios</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500" u="sng">
              <a:solidFill>
                <a:schemeClr val="dk1"/>
              </a:solidFill>
              <a:latin typeface="Calibri"/>
              <a:ea typeface="Calibri"/>
              <a:cs typeface="Calibri"/>
              <a:sym typeface="Calibri"/>
            </a:endParaRPr>
          </a:p>
          <a:p>
            <a:pPr indent="0" lvl="0" marL="0" marR="0" rtl="0" algn="just">
              <a:spcBef>
                <a:spcPts val="0"/>
              </a:spcBef>
              <a:spcAft>
                <a:spcPts val="0"/>
              </a:spcAft>
              <a:buNone/>
            </a:pPr>
            <a:r>
              <a:t/>
            </a:r>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pic>
        <p:nvPicPr>
          <p:cNvPr id="101" name="Google Shape;101;p2"/>
          <p:cNvPicPr preferRelativeResize="0"/>
          <p:nvPr/>
        </p:nvPicPr>
        <p:blipFill>
          <a:blip r:embed="rId4">
            <a:alphaModFix/>
          </a:blip>
          <a:stretch>
            <a:fillRect/>
          </a:stretch>
        </p:blipFill>
        <p:spPr>
          <a:xfrm>
            <a:off x="3473725" y="7180463"/>
            <a:ext cx="3121201" cy="3121201"/>
          </a:xfrm>
          <a:prstGeom prst="rect">
            <a:avLst/>
          </a:prstGeom>
          <a:noFill/>
          <a:ln>
            <a:noFill/>
          </a:ln>
        </p:spPr>
      </p:pic>
      <p:sp>
        <p:nvSpPr>
          <p:cNvPr id="102" name="Google Shape;102;p2"/>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p:nvPr/>
        </p:nvSpPr>
        <p:spPr>
          <a:xfrm>
            <a:off x="148410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 name="Google Shape;104;p2"/>
          <p:cNvPicPr preferRelativeResize="0"/>
          <p:nvPr/>
        </p:nvPicPr>
        <p:blipFill>
          <a:blip r:embed="rId7">
            <a:alphaModFix/>
          </a:blip>
          <a:stretch>
            <a:fillRect/>
          </a:stretch>
        </p:blipFill>
        <p:spPr>
          <a:xfrm>
            <a:off x="9867425" y="7180475"/>
            <a:ext cx="2918725" cy="2918725"/>
          </a:xfrm>
          <a:prstGeom prst="rect">
            <a:avLst/>
          </a:prstGeom>
          <a:noFill/>
          <a:ln>
            <a:noFill/>
          </a:ln>
        </p:spPr>
      </p:pic>
      <p:pic>
        <p:nvPicPr>
          <p:cNvPr id="105" name="Google Shape;105;p2"/>
          <p:cNvPicPr preferRelativeResize="0"/>
          <p:nvPr/>
        </p:nvPicPr>
        <p:blipFill>
          <a:blip r:embed="rId8">
            <a:alphaModFix/>
          </a:blip>
          <a:stretch>
            <a:fillRect/>
          </a:stretch>
        </p:blipFill>
        <p:spPr>
          <a:xfrm>
            <a:off x="13068050" y="227625"/>
            <a:ext cx="5219950" cy="1169050"/>
          </a:xfrm>
          <a:prstGeom prst="rect">
            <a:avLst/>
          </a:prstGeom>
          <a:noFill/>
          <a:ln>
            <a:noFill/>
          </a:ln>
        </p:spPr>
      </p:pic>
      <p:sp>
        <p:nvSpPr>
          <p:cNvPr id="106" name="Google Shape;106;p2"/>
          <p:cNvSpPr txBox="1"/>
          <p:nvPr/>
        </p:nvSpPr>
        <p:spPr>
          <a:xfrm>
            <a:off x="101450" y="95863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700"/>
              <a:t>𝙈</a:t>
            </a:r>
            <a:endParaRPr sz="3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3"/>
          <p:cNvSpPr txBox="1"/>
          <p:nvPr/>
        </p:nvSpPr>
        <p:spPr>
          <a:xfrm>
            <a:off x="1014100" y="528828"/>
            <a:ext cx="11138400" cy="738900"/>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Propuesta</a:t>
            </a:r>
            <a:endParaRPr b="1" sz="4800">
              <a:solidFill>
                <a:srgbClr val="001D54"/>
              </a:solidFill>
              <a:latin typeface="Arial"/>
              <a:ea typeface="Arial"/>
              <a:cs typeface="Arial"/>
              <a:sym typeface="Arial"/>
            </a:endParaRPr>
          </a:p>
        </p:txBody>
      </p:sp>
      <p:sp>
        <p:nvSpPr>
          <p:cNvPr id="112" name="Google Shape;112;p3"/>
          <p:cNvSpPr txBox="1"/>
          <p:nvPr/>
        </p:nvSpPr>
        <p:spPr>
          <a:xfrm>
            <a:off x="856525" y="1568913"/>
            <a:ext cx="14325600" cy="5464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400" u="sng">
                <a:solidFill>
                  <a:schemeClr val="dk1"/>
                </a:solidFill>
                <a:latin typeface="Calibri"/>
                <a:ea typeface="Calibri"/>
                <a:cs typeface="Calibri"/>
                <a:sym typeface="Calibri"/>
              </a:rPr>
              <a:t>Un Sistema Integrado de Gestión de Biblioteca.</a:t>
            </a:r>
            <a:endParaRPr b="1" sz="2400" u="sng">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900">
                <a:solidFill>
                  <a:schemeClr val="dk1"/>
                </a:solidFill>
                <a:latin typeface="Calibri"/>
                <a:ea typeface="Calibri"/>
                <a:cs typeface="Calibri"/>
                <a:sym typeface="Calibri"/>
              </a:rPr>
              <a:t>Reúne en una sola plataforma todos los módulos:</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900">
                <a:solidFill>
                  <a:schemeClr val="dk1"/>
                </a:solidFill>
                <a:latin typeface="Calibri"/>
                <a:ea typeface="Calibri"/>
                <a:cs typeface="Calibri"/>
                <a:sym typeface="Calibri"/>
              </a:rPr>
              <a:t>Circulación (préstamos y devoluciones).</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900">
                <a:solidFill>
                  <a:schemeClr val="dk1"/>
                </a:solidFill>
                <a:latin typeface="Calibri"/>
                <a:ea typeface="Calibri"/>
                <a:cs typeface="Calibri"/>
                <a:sym typeface="Calibri"/>
              </a:rPr>
              <a:t>Catalogación.</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900">
                <a:solidFill>
                  <a:schemeClr val="dk1"/>
                </a:solidFill>
                <a:latin typeface="Calibri"/>
                <a:ea typeface="Calibri"/>
                <a:cs typeface="Calibri"/>
                <a:sym typeface="Calibri"/>
              </a:rPr>
              <a:t>OPAC (búsqueda de libros en línea).</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900" u="sng">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900">
                <a:solidFill>
                  <a:schemeClr val="dk1"/>
                </a:solidFill>
                <a:latin typeface="Calibri"/>
                <a:ea typeface="Calibri"/>
                <a:cs typeface="Calibri"/>
                <a:sym typeface="Calibri"/>
              </a:rPr>
              <a:t>Administración</a:t>
            </a:r>
            <a:r>
              <a:rPr b="1" lang="es-ES">
                <a:solidFill>
                  <a:schemeClr val="dk1"/>
                </a:solidFill>
                <a:latin typeface="Calibri"/>
                <a:ea typeface="Calibri"/>
                <a:cs typeface="Calibri"/>
                <a:sym typeface="Calibri"/>
              </a:rPr>
              <a:t>.</a:t>
            </a:r>
            <a:endParaRPr b="1">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900">
                <a:solidFill>
                  <a:schemeClr val="dk1"/>
                </a:solidFill>
                <a:latin typeface="Calibri"/>
                <a:ea typeface="Calibri"/>
                <a:cs typeface="Calibri"/>
                <a:sym typeface="Calibri"/>
              </a:rPr>
              <a:t>Accesible desde la web y dispositivos móviles.</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1900">
                <a:solidFill>
                  <a:schemeClr val="dk1"/>
                </a:solidFill>
                <a:latin typeface="Calibri"/>
                <a:ea typeface="Calibri"/>
                <a:cs typeface="Calibri"/>
                <a:sym typeface="Calibri"/>
              </a:rPr>
              <a:t>Automatiza procesos y mejora la experiencia del usuario.</a:t>
            </a:r>
            <a:endParaRPr b="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19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1500">
              <a:solidFill>
                <a:schemeClr val="dk1"/>
              </a:solidFill>
              <a:latin typeface="Calibri"/>
              <a:ea typeface="Calibri"/>
              <a:cs typeface="Calibri"/>
              <a:sym typeface="Calibri"/>
            </a:endParaRPr>
          </a:p>
        </p:txBody>
      </p:sp>
      <p:sp>
        <p:nvSpPr>
          <p:cNvPr id="113" name="Google Shape;113;p3"/>
          <p:cNvSpPr/>
          <p:nvPr/>
        </p:nvSpPr>
        <p:spPr>
          <a:xfrm>
            <a:off x="148410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3"/>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3"/>
          <p:cNvPicPr preferRelativeResize="0"/>
          <p:nvPr/>
        </p:nvPicPr>
        <p:blipFill>
          <a:blip r:embed="rId6">
            <a:alphaModFix/>
          </a:blip>
          <a:stretch>
            <a:fillRect/>
          </a:stretch>
        </p:blipFill>
        <p:spPr>
          <a:xfrm>
            <a:off x="856525" y="7295050"/>
            <a:ext cx="2009100" cy="2009100"/>
          </a:xfrm>
          <a:prstGeom prst="rect">
            <a:avLst/>
          </a:prstGeom>
          <a:noFill/>
          <a:ln>
            <a:noFill/>
          </a:ln>
        </p:spPr>
      </p:pic>
      <p:pic>
        <p:nvPicPr>
          <p:cNvPr id="116" name="Google Shape;116;p3"/>
          <p:cNvPicPr preferRelativeResize="0"/>
          <p:nvPr/>
        </p:nvPicPr>
        <p:blipFill>
          <a:blip r:embed="rId7">
            <a:alphaModFix/>
          </a:blip>
          <a:stretch>
            <a:fillRect/>
          </a:stretch>
        </p:blipFill>
        <p:spPr>
          <a:xfrm>
            <a:off x="5063425" y="7295050"/>
            <a:ext cx="1835449" cy="1835449"/>
          </a:xfrm>
          <a:prstGeom prst="rect">
            <a:avLst/>
          </a:prstGeom>
          <a:noFill/>
          <a:ln>
            <a:noFill/>
          </a:ln>
        </p:spPr>
      </p:pic>
      <p:pic>
        <p:nvPicPr>
          <p:cNvPr id="117" name="Google Shape;117;p3"/>
          <p:cNvPicPr preferRelativeResize="0"/>
          <p:nvPr/>
        </p:nvPicPr>
        <p:blipFill>
          <a:blip r:embed="rId8">
            <a:alphaModFix/>
          </a:blip>
          <a:stretch>
            <a:fillRect/>
          </a:stretch>
        </p:blipFill>
        <p:spPr>
          <a:xfrm>
            <a:off x="9380725" y="7222700"/>
            <a:ext cx="1980151" cy="1980151"/>
          </a:xfrm>
          <a:prstGeom prst="rect">
            <a:avLst/>
          </a:prstGeom>
          <a:noFill/>
          <a:ln>
            <a:noFill/>
          </a:ln>
        </p:spPr>
      </p:pic>
      <p:pic>
        <p:nvPicPr>
          <p:cNvPr id="118" name="Google Shape;118;p3"/>
          <p:cNvPicPr preferRelativeResize="0"/>
          <p:nvPr/>
        </p:nvPicPr>
        <p:blipFill>
          <a:blip r:embed="rId9">
            <a:alphaModFix/>
          </a:blip>
          <a:stretch>
            <a:fillRect/>
          </a:stretch>
        </p:blipFill>
        <p:spPr>
          <a:xfrm>
            <a:off x="13722850" y="7255825"/>
            <a:ext cx="1913900" cy="1913900"/>
          </a:xfrm>
          <a:prstGeom prst="rect">
            <a:avLst/>
          </a:prstGeom>
          <a:noFill/>
          <a:ln>
            <a:noFill/>
          </a:ln>
        </p:spPr>
      </p:pic>
      <p:pic>
        <p:nvPicPr>
          <p:cNvPr id="119" name="Google Shape;119;p3"/>
          <p:cNvPicPr preferRelativeResize="0"/>
          <p:nvPr/>
        </p:nvPicPr>
        <p:blipFill>
          <a:blip r:embed="rId10">
            <a:alphaModFix/>
          </a:blip>
          <a:stretch>
            <a:fillRect/>
          </a:stretch>
        </p:blipFill>
        <p:spPr>
          <a:xfrm>
            <a:off x="3036425" y="7287625"/>
            <a:ext cx="1676651" cy="1676651"/>
          </a:xfrm>
          <a:prstGeom prst="rect">
            <a:avLst/>
          </a:prstGeom>
          <a:noFill/>
          <a:ln>
            <a:noFill/>
          </a:ln>
        </p:spPr>
      </p:pic>
      <p:pic>
        <p:nvPicPr>
          <p:cNvPr id="120" name="Google Shape;120;p3"/>
          <p:cNvPicPr preferRelativeResize="0"/>
          <p:nvPr/>
        </p:nvPicPr>
        <p:blipFill>
          <a:blip r:embed="rId10">
            <a:alphaModFix/>
          </a:blip>
          <a:stretch>
            <a:fillRect/>
          </a:stretch>
        </p:blipFill>
        <p:spPr>
          <a:xfrm>
            <a:off x="7455913" y="7461275"/>
            <a:ext cx="1676651" cy="1676651"/>
          </a:xfrm>
          <a:prstGeom prst="rect">
            <a:avLst/>
          </a:prstGeom>
          <a:noFill/>
          <a:ln>
            <a:noFill/>
          </a:ln>
        </p:spPr>
      </p:pic>
      <p:pic>
        <p:nvPicPr>
          <p:cNvPr id="121" name="Google Shape;121;p3"/>
          <p:cNvPicPr preferRelativeResize="0"/>
          <p:nvPr/>
        </p:nvPicPr>
        <p:blipFill>
          <a:blip r:embed="rId10">
            <a:alphaModFix/>
          </a:blip>
          <a:stretch>
            <a:fillRect/>
          </a:stretch>
        </p:blipFill>
        <p:spPr>
          <a:xfrm>
            <a:off x="11703525" y="7461275"/>
            <a:ext cx="1676651" cy="1676651"/>
          </a:xfrm>
          <a:prstGeom prst="rect">
            <a:avLst/>
          </a:prstGeom>
          <a:noFill/>
          <a:ln>
            <a:noFill/>
          </a:ln>
        </p:spPr>
      </p:pic>
      <p:pic>
        <p:nvPicPr>
          <p:cNvPr id="122" name="Google Shape;122;p3"/>
          <p:cNvPicPr preferRelativeResize="0"/>
          <p:nvPr/>
        </p:nvPicPr>
        <p:blipFill>
          <a:blip r:embed="rId11">
            <a:alphaModFix/>
          </a:blip>
          <a:stretch>
            <a:fillRect/>
          </a:stretch>
        </p:blipFill>
        <p:spPr>
          <a:xfrm>
            <a:off x="13068050" y="227625"/>
            <a:ext cx="5219950" cy="1169050"/>
          </a:xfrm>
          <a:prstGeom prst="rect">
            <a:avLst/>
          </a:prstGeom>
          <a:noFill/>
          <a:ln>
            <a:noFill/>
          </a:ln>
        </p:spPr>
      </p:pic>
      <p:sp>
        <p:nvSpPr>
          <p:cNvPr id="123" name="Google Shape;123;p3"/>
          <p:cNvSpPr txBox="1"/>
          <p:nvPr/>
        </p:nvSpPr>
        <p:spPr>
          <a:xfrm>
            <a:off x="0" y="95660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700">
                <a:solidFill>
                  <a:schemeClr val="dk1"/>
                </a:solidFill>
              </a:rPr>
              <a:t>𝙈</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27" name="Shape 127"/>
        <p:cNvGrpSpPr/>
        <p:nvPr/>
      </p:nvGrpSpPr>
      <p:grpSpPr>
        <a:xfrm>
          <a:off x="0" y="0"/>
          <a:ext cx="0" cy="0"/>
          <a:chOff x="0" y="0"/>
          <a:chExt cx="0" cy="0"/>
        </a:xfrm>
      </p:grpSpPr>
      <p:sp>
        <p:nvSpPr>
          <p:cNvPr id="128" name="Google Shape;128;p4"/>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Impacto y Beneficiarios</a:t>
            </a:r>
            <a:endParaRPr b="1" sz="4800">
              <a:solidFill>
                <a:srgbClr val="001D54"/>
              </a:solidFill>
              <a:latin typeface="Arial"/>
              <a:ea typeface="Arial"/>
              <a:cs typeface="Arial"/>
              <a:sym typeface="Arial"/>
            </a:endParaRPr>
          </a:p>
        </p:txBody>
      </p:sp>
      <p:sp>
        <p:nvSpPr>
          <p:cNvPr id="129" name="Google Shape;129;p4"/>
          <p:cNvSpPr txBox="1"/>
          <p:nvPr/>
        </p:nvSpPr>
        <p:spPr>
          <a:xfrm>
            <a:off x="928850" y="2372325"/>
            <a:ext cx="14325600" cy="6464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3200">
                <a:solidFill>
                  <a:schemeClr val="dk1"/>
                </a:solidFill>
                <a:latin typeface="Calibri"/>
                <a:ea typeface="Calibri"/>
                <a:cs typeface="Calibri"/>
                <a:sym typeface="Calibri"/>
              </a:rPr>
              <a:t>Usuarios finales: </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-👨‍🎓estudiantes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-👩‍🏫docentes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-👨‍💼personal administrativo.</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3200">
                <a:solidFill>
                  <a:schemeClr val="dk1"/>
                </a:solidFill>
                <a:latin typeface="Calibri"/>
                <a:ea typeface="Calibri"/>
                <a:cs typeface="Calibri"/>
                <a:sym typeface="Calibri"/>
              </a:rPr>
              <a:t>Beneficio principal: </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-⌛ahorro de tiempo</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-📚acceso rápido a la información.</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chemeClr val="dk1"/>
                </a:solidFill>
                <a:latin typeface="Calibri"/>
                <a:ea typeface="Calibri"/>
                <a:cs typeface="Calibri"/>
                <a:sym typeface="Calibri"/>
              </a:rPr>
              <a:t>-Impacto mayor: procesos más eficientes y experiencia de usuario mejorada.</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sp>
        <p:nvSpPr>
          <p:cNvPr id="130" name="Google Shape;130;p4"/>
          <p:cNvSpPr/>
          <p:nvPr/>
        </p:nvSpPr>
        <p:spPr>
          <a:xfrm>
            <a:off x="148410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 name="Google Shape;132;p4"/>
          <p:cNvPicPr preferRelativeResize="0"/>
          <p:nvPr/>
        </p:nvPicPr>
        <p:blipFill>
          <a:blip r:embed="rId6">
            <a:alphaModFix/>
          </a:blip>
          <a:stretch>
            <a:fillRect/>
          </a:stretch>
        </p:blipFill>
        <p:spPr>
          <a:xfrm>
            <a:off x="7507100" y="7498475"/>
            <a:ext cx="2728750" cy="2728750"/>
          </a:xfrm>
          <a:prstGeom prst="rect">
            <a:avLst/>
          </a:prstGeom>
          <a:noFill/>
          <a:ln>
            <a:noFill/>
          </a:ln>
        </p:spPr>
      </p:pic>
      <p:pic>
        <p:nvPicPr>
          <p:cNvPr id="133" name="Google Shape;133;p4"/>
          <p:cNvPicPr preferRelativeResize="0"/>
          <p:nvPr/>
        </p:nvPicPr>
        <p:blipFill>
          <a:blip r:embed="rId7">
            <a:alphaModFix/>
          </a:blip>
          <a:stretch>
            <a:fillRect/>
          </a:stretch>
        </p:blipFill>
        <p:spPr>
          <a:xfrm>
            <a:off x="13068050" y="227625"/>
            <a:ext cx="5219950" cy="1169050"/>
          </a:xfrm>
          <a:prstGeom prst="rect">
            <a:avLst/>
          </a:prstGeom>
          <a:noFill/>
          <a:ln>
            <a:noFill/>
          </a:ln>
        </p:spPr>
      </p:pic>
      <p:sp>
        <p:nvSpPr>
          <p:cNvPr id="134" name="Google Shape;134;p4"/>
          <p:cNvSpPr txBox="1"/>
          <p:nvPr/>
        </p:nvSpPr>
        <p:spPr>
          <a:xfrm>
            <a:off x="0" y="947302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700">
                <a:solidFill>
                  <a:schemeClr val="dk1"/>
                </a:solidFill>
              </a:rPr>
              <a:t>C</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 name="Shape 138"/>
        <p:cNvGrpSpPr/>
        <p:nvPr/>
      </p:nvGrpSpPr>
      <p:grpSpPr>
        <a:xfrm>
          <a:off x="0" y="0"/>
          <a:ext cx="0" cy="0"/>
          <a:chOff x="0" y="0"/>
          <a:chExt cx="0" cy="0"/>
        </a:xfrm>
      </p:grpSpPr>
      <p:sp>
        <p:nvSpPr>
          <p:cNvPr id="139" name="Google Shape;139;p5"/>
          <p:cNvSpPr txBox="1"/>
          <p:nvPr/>
        </p:nvSpPr>
        <p:spPr>
          <a:xfrm>
            <a:off x="1129825" y="462865"/>
            <a:ext cx="11138400" cy="970500"/>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Resultados esperados / Estado actual</a:t>
            </a:r>
            <a:endParaRPr/>
          </a:p>
        </p:txBody>
      </p:sp>
      <p:sp>
        <p:nvSpPr>
          <p:cNvPr id="140" name="Google Shape;140;p5"/>
          <p:cNvSpPr txBox="1"/>
          <p:nvPr/>
        </p:nvSpPr>
        <p:spPr>
          <a:xfrm>
            <a:off x="885450" y="2343375"/>
            <a:ext cx="14325600" cy="53103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500">
                <a:solidFill>
                  <a:schemeClr val="dk1"/>
                </a:solidFill>
                <a:latin typeface="Calibri"/>
                <a:ea typeface="Calibri"/>
                <a:cs typeface="Calibri"/>
                <a:sym typeface="Calibri"/>
              </a:rPr>
              <a:t>Al finalizar el proyecto, se espera entregar un prototipo funcional que incluya:</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-Circulación</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-Catalogación</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-OPAC (búsqueda en línea)</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-ETC</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3200">
                <a:solidFill>
                  <a:schemeClr val="dk1"/>
                </a:solidFill>
                <a:latin typeface="Calibri"/>
                <a:ea typeface="Calibri"/>
                <a:cs typeface="Calibri"/>
                <a:sym typeface="Calibri"/>
              </a:rPr>
              <a:t>VS</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32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Hasta ahora se ha definido el problema, los objetivos y la arquitectura base del Sistema Integrado de Gestión de Biblioteca.</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Actualmente estamos en la fase de diseño del prototipo inicial y planificación de los módulos</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sp>
        <p:nvSpPr>
          <p:cNvPr id="141" name="Google Shape;141;p5"/>
          <p:cNvSpPr/>
          <p:nvPr/>
        </p:nvSpPr>
        <p:spPr>
          <a:xfrm>
            <a:off x="148410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5"/>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 name="Google Shape;143;p5"/>
          <p:cNvPicPr preferRelativeResize="0"/>
          <p:nvPr/>
        </p:nvPicPr>
        <p:blipFill>
          <a:blip r:embed="rId6">
            <a:alphaModFix/>
          </a:blip>
          <a:stretch>
            <a:fillRect/>
          </a:stretch>
        </p:blipFill>
        <p:spPr>
          <a:xfrm>
            <a:off x="6938075" y="7201875"/>
            <a:ext cx="2998300" cy="2998300"/>
          </a:xfrm>
          <a:prstGeom prst="rect">
            <a:avLst/>
          </a:prstGeom>
          <a:noFill/>
          <a:ln>
            <a:noFill/>
          </a:ln>
        </p:spPr>
      </p:pic>
      <p:pic>
        <p:nvPicPr>
          <p:cNvPr id="144" name="Google Shape;144;p5"/>
          <p:cNvPicPr preferRelativeResize="0"/>
          <p:nvPr/>
        </p:nvPicPr>
        <p:blipFill>
          <a:blip r:embed="rId7">
            <a:alphaModFix/>
          </a:blip>
          <a:stretch>
            <a:fillRect/>
          </a:stretch>
        </p:blipFill>
        <p:spPr>
          <a:xfrm>
            <a:off x="13068050" y="227625"/>
            <a:ext cx="5219950" cy="1169050"/>
          </a:xfrm>
          <a:prstGeom prst="rect">
            <a:avLst/>
          </a:prstGeom>
          <a:noFill/>
          <a:ln>
            <a:noFill/>
          </a:ln>
        </p:spPr>
      </p:pic>
      <p:sp>
        <p:nvSpPr>
          <p:cNvPr id="145" name="Google Shape;145;p5"/>
          <p:cNvSpPr txBox="1"/>
          <p:nvPr/>
        </p:nvSpPr>
        <p:spPr>
          <a:xfrm>
            <a:off x="0" y="95863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700">
                <a:solidFill>
                  <a:schemeClr val="dk1"/>
                </a:solidFill>
              </a:rPr>
              <a:t>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9" name="Shape 149"/>
        <p:cNvGrpSpPr/>
        <p:nvPr/>
      </p:nvGrpSpPr>
      <p:grpSpPr>
        <a:xfrm>
          <a:off x="0" y="0"/>
          <a:ext cx="0" cy="0"/>
          <a:chOff x="0" y="0"/>
          <a:chExt cx="0" cy="0"/>
        </a:xfrm>
      </p:grpSpPr>
      <p:sp>
        <p:nvSpPr>
          <p:cNvPr id="150" name="Google Shape;150;p6"/>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Modelo de Sustentabilidad</a:t>
            </a:r>
            <a:endParaRPr b="1" sz="4800">
              <a:solidFill>
                <a:srgbClr val="001D54"/>
              </a:solidFill>
              <a:latin typeface="Arial"/>
              <a:ea typeface="Arial"/>
              <a:cs typeface="Arial"/>
              <a:sym typeface="Arial"/>
            </a:endParaRPr>
          </a:p>
        </p:txBody>
      </p:sp>
      <p:sp>
        <p:nvSpPr>
          <p:cNvPr id="151" name="Google Shape;151;p6"/>
          <p:cNvSpPr txBox="1"/>
          <p:nvPr/>
        </p:nvSpPr>
        <p:spPr>
          <a:xfrm>
            <a:off x="885475" y="2228400"/>
            <a:ext cx="14325600" cy="2401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500">
                <a:solidFill>
                  <a:schemeClr val="dk1"/>
                </a:solidFill>
                <a:latin typeface="Calibri"/>
                <a:ea typeface="Calibri"/>
                <a:cs typeface="Calibri"/>
                <a:sym typeface="Calibri"/>
              </a:rPr>
              <a:t>-El proyecto está diseñado como un prototipo replicable y escalable, adaptable a otras bibliotecas o instituciones.</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chemeClr val="dk1"/>
                </a:solidFill>
                <a:latin typeface="Calibri"/>
                <a:ea typeface="Calibri"/>
                <a:cs typeface="Calibri"/>
                <a:sym typeface="Calibri"/>
              </a:rPr>
              <a:t>-Puede mantenerse en el tiempo con actualizaciones periódicas y apoyo del personal administrativo de la biblioteca.</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i="1" sz="2500">
              <a:solidFill>
                <a:srgbClr val="FF0000"/>
              </a:solidFill>
              <a:latin typeface="Calibri"/>
              <a:ea typeface="Calibri"/>
              <a:cs typeface="Calibri"/>
              <a:sym typeface="Calibri"/>
            </a:endParaRPr>
          </a:p>
        </p:txBody>
      </p:sp>
      <p:sp>
        <p:nvSpPr>
          <p:cNvPr id="152" name="Google Shape;152;p6"/>
          <p:cNvSpPr/>
          <p:nvPr/>
        </p:nvSpPr>
        <p:spPr>
          <a:xfrm>
            <a:off x="148410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6"/>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4" name="Google Shape;154;p6"/>
          <p:cNvPicPr preferRelativeResize="0"/>
          <p:nvPr/>
        </p:nvPicPr>
        <p:blipFill>
          <a:blip r:embed="rId6">
            <a:alphaModFix/>
          </a:blip>
          <a:stretch>
            <a:fillRect/>
          </a:stretch>
        </p:blipFill>
        <p:spPr>
          <a:xfrm>
            <a:off x="4542238" y="6331800"/>
            <a:ext cx="2032876" cy="2032876"/>
          </a:xfrm>
          <a:prstGeom prst="rect">
            <a:avLst/>
          </a:prstGeom>
          <a:noFill/>
          <a:ln>
            <a:noFill/>
          </a:ln>
        </p:spPr>
      </p:pic>
      <p:pic>
        <p:nvPicPr>
          <p:cNvPr id="155" name="Google Shape;155;p6"/>
          <p:cNvPicPr preferRelativeResize="0"/>
          <p:nvPr/>
        </p:nvPicPr>
        <p:blipFill>
          <a:blip r:embed="rId7">
            <a:alphaModFix/>
          </a:blip>
          <a:stretch>
            <a:fillRect/>
          </a:stretch>
        </p:blipFill>
        <p:spPr>
          <a:xfrm>
            <a:off x="885475" y="6419626"/>
            <a:ext cx="2032875" cy="2032875"/>
          </a:xfrm>
          <a:prstGeom prst="rect">
            <a:avLst/>
          </a:prstGeom>
          <a:noFill/>
          <a:ln>
            <a:noFill/>
          </a:ln>
        </p:spPr>
      </p:pic>
      <p:pic>
        <p:nvPicPr>
          <p:cNvPr id="156" name="Google Shape;156;p6"/>
          <p:cNvPicPr preferRelativeResize="0"/>
          <p:nvPr/>
        </p:nvPicPr>
        <p:blipFill>
          <a:blip r:embed="rId8">
            <a:alphaModFix/>
          </a:blip>
          <a:stretch>
            <a:fillRect/>
          </a:stretch>
        </p:blipFill>
        <p:spPr>
          <a:xfrm>
            <a:off x="8041000" y="6331799"/>
            <a:ext cx="3194652" cy="2207225"/>
          </a:xfrm>
          <a:prstGeom prst="rect">
            <a:avLst/>
          </a:prstGeom>
          <a:noFill/>
          <a:ln>
            <a:noFill/>
          </a:ln>
        </p:spPr>
      </p:pic>
      <p:pic>
        <p:nvPicPr>
          <p:cNvPr id="157" name="Google Shape;157;p6"/>
          <p:cNvPicPr preferRelativeResize="0"/>
          <p:nvPr/>
        </p:nvPicPr>
        <p:blipFill>
          <a:blip r:embed="rId9">
            <a:alphaModFix/>
          </a:blip>
          <a:stretch>
            <a:fillRect/>
          </a:stretch>
        </p:blipFill>
        <p:spPr>
          <a:xfrm>
            <a:off x="6924150" y="6863049"/>
            <a:ext cx="970374" cy="970374"/>
          </a:xfrm>
          <a:prstGeom prst="rect">
            <a:avLst/>
          </a:prstGeom>
          <a:noFill/>
          <a:ln>
            <a:noFill/>
          </a:ln>
        </p:spPr>
      </p:pic>
      <p:pic>
        <p:nvPicPr>
          <p:cNvPr id="158" name="Google Shape;158;p6"/>
          <p:cNvPicPr preferRelativeResize="0"/>
          <p:nvPr/>
        </p:nvPicPr>
        <p:blipFill>
          <a:blip r:embed="rId9">
            <a:alphaModFix/>
          </a:blip>
          <a:stretch>
            <a:fillRect/>
          </a:stretch>
        </p:blipFill>
        <p:spPr>
          <a:xfrm>
            <a:off x="3222825" y="6863049"/>
            <a:ext cx="970374" cy="970374"/>
          </a:xfrm>
          <a:prstGeom prst="rect">
            <a:avLst/>
          </a:prstGeom>
          <a:noFill/>
          <a:ln>
            <a:noFill/>
          </a:ln>
        </p:spPr>
      </p:pic>
      <p:pic>
        <p:nvPicPr>
          <p:cNvPr id="159" name="Google Shape;159;p6"/>
          <p:cNvPicPr preferRelativeResize="0"/>
          <p:nvPr/>
        </p:nvPicPr>
        <p:blipFill>
          <a:blip r:embed="rId10">
            <a:alphaModFix/>
          </a:blip>
          <a:stretch>
            <a:fillRect/>
          </a:stretch>
        </p:blipFill>
        <p:spPr>
          <a:xfrm>
            <a:off x="11529900" y="6509913"/>
            <a:ext cx="1676651" cy="1676651"/>
          </a:xfrm>
          <a:prstGeom prst="rect">
            <a:avLst/>
          </a:prstGeom>
          <a:noFill/>
          <a:ln>
            <a:noFill/>
          </a:ln>
        </p:spPr>
      </p:pic>
      <p:pic>
        <p:nvPicPr>
          <p:cNvPr id="160" name="Google Shape;160;p6"/>
          <p:cNvPicPr preferRelativeResize="0"/>
          <p:nvPr/>
        </p:nvPicPr>
        <p:blipFill>
          <a:blip r:embed="rId11">
            <a:alphaModFix/>
          </a:blip>
          <a:stretch>
            <a:fillRect/>
          </a:stretch>
        </p:blipFill>
        <p:spPr>
          <a:xfrm>
            <a:off x="13677250" y="6419625"/>
            <a:ext cx="2032876" cy="2032876"/>
          </a:xfrm>
          <a:prstGeom prst="rect">
            <a:avLst/>
          </a:prstGeom>
          <a:noFill/>
          <a:ln>
            <a:noFill/>
          </a:ln>
        </p:spPr>
      </p:pic>
      <p:pic>
        <p:nvPicPr>
          <p:cNvPr id="161" name="Google Shape;161;p6"/>
          <p:cNvPicPr preferRelativeResize="0"/>
          <p:nvPr/>
        </p:nvPicPr>
        <p:blipFill>
          <a:blip r:embed="rId12">
            <a:alphaModFix/>
          </a:blip>
          <a:stretch>
            <a:fillRect/>
          </a:stretch>
        </p:blipFill>
        <p:spPr>
          <a:xfrm>
            <a:off x="13068050" y="227625"/>
            <a:ext cx="5219950" cy="1169050"/>
          </a:xfrm>
          <a:prstGeom prst="rect">
            <a:avLst/>
          </a:prstGeom>
          <a:noFill/>
          <a:ln>
            <a:noFill/>
          </a:ln>
        </p:spPr>
      </p:pic>
      <p:sp>
        <p:nvSpPr>
          <p:cNvPr id="162" name="Google Shape;162;p6"/>
          <p:cNvSpPr txBox="1"/>
          <p:nvPr/>
        </p:nvSpPr>
        <p:spPr>
          <a:xfrm>
            <a:off x="0" y="953280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700">
                <a:solidFill>
                  <a:schemeClr val="dk1"/>
                </a:solidFill>
              </a:rPr>
              <a:t>RD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66" name="Shape 166"/>
        <p:cNvGrpSpPr/>
        <p:nvPr/>
      </p:nvGrpSpPr>
      <p:grpSpPr>
        <a:xfrm>
          <a:off x="0" y="0"/>
          <a:ext cx="0" cy="0"/>
          <a:chOff x="0" y="0"/>
          <a:chExt cx="0" cy="0"/>
        </a:xfrm>
      </p:grpSpPr>
      <p:sp>
        <p:nvSpPr>
          <p:cNvPr id="167" name="Google Shape;167;p7"/>
          <p:cNvSpPr txBox="1"/>
          <p:nvPr/>
        </p:nvSpPr>
        <p:spPr>
          <a:xfrm>
            <a:off x="1129825" y="462865"/>
            <a:ext cx="11138400" cy="970500"/>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Modelo de Negocio</a:t>
            </a:r>
            <a:endParaRPr b="1" sz="4800">
              <a:solidFill>
                <a:srgbClr val="001D54"/>
              </a:solidFill>
              <a:latin typeface="Arial"/>
              <a:ea typeface="Arial"/>
              <a:cs typeface="Arial"/>
              <a:sym typeface="Arial"/>
            </a:endParaRPr>
          </a:p>
        </p:txBody>
      </p:sp>
      <p:sp>
        <p:nvSpPr>
          <p:cNvPr id="168" name="Google Shape;168;p7"/>
          <p:cNvSpPr txBox="1"/>
          <p:nvPr/>
        </p:nvSpPr>
        <p:spPr>
          <a:xfrm>
            <a:off x="1129825" y="2705100"/>
            <a:ext cx="14110200" cy="477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sp>
        <p:nvSpPr>
          <p:cNvPr id="169" name="Google Shape;169;p7"/>
          <p:cNvSpPr/>
          <p:nvPr/>
        </p:nvSpPr>
        <p:spPr>
          <a:xfrm>
            <a:off x="148410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7"/>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1" name="Google Shape;171;p7"/>
          <p:cNvPicPr preferRelativeResize="0"/>
          <p:nvPr/>
        </p:nvPicPr>
        <p:blipFill>
          <a:blip r:embed="rId6">
            <a:alphaModFix/>
          </a:blip>
          <a:stretch>
            <a:fillRect/>
          </a:stretch>
        </p:blipFill>
        <p:spPr>
          <a:xfrm>
            <a:off x="1129825" y="4564325"/>
            <a:ext cx="13774651" cy="4826600"/>
          </a:xfrm>
          <a:prstGeom prst="rect">
            <a:avLst/>
          </a:prstGeom>
          <a:noFill/>
          <a:ln cap="flat" cmpd="sng" w="9525">
            <a:solidFill>
              <a:schemeClr val="accent1"/>
            </a:solidFill>
            <a:prstDash val="solid"/>
            <a:round/>
            <a:headEnd len="sm" w="sm" type="none"/>
            <a:tailEnd len="sm" w="sm" type="none"/>
          </a:ln>
        </p:spPr>
      </p:pic>
      <p:sp>
        <p:nvSpPr>
          <p:cNvPr id="172" name="Google Shape;172;p7"/>
          <p:cNvSpPr txBox="1"/>
          <p:nvPr/>
        </p:nvSpPr>
        <p:spPr>
          <a:xfrm>
            <a:off x="1129825" y="1927650"/>
            <a:ext cx="13175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000"/>
              <a:t>💻Qué es el proyecto:</a:t>
            </a:r>
            <a:r>
              <a:rPr lang="es-ES" sz="2000"/>
              <a:t> Prototipo funcional de un Sistema Integrado de Gestión de Biblioteca.</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s-ES" sz="2000"/>
              <a:t>💻Diferenciación:</a:t>
            </a:r>
            <a:r>
              <a:rPr lang="es-ES" sz="2000"/>
              <a:t> Unifica todos los procesos (circulación, catalogación, OPAC, administración) en una sola plataforma accesible web/móvil.</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b="1" lang="es-ES" sz="2000"/>
              <a:t>💻Para quién está hecho:</a:t>
            </a:r>
            <a:r>
              <a:rPr lang="es-ES" sz="2000"/>
              <a:t> Estudiantes, docentes y personal administrativo de la biblioteca.</a:t>
            </a:r>
            <a:endParaRPr sz="2000"/>
          </a:p>
        </p:txBody>
      </p:sp>
      <p:pic>
        <p:nvPicPr>
          <p:cNvPr id="173" name="Google Shape;173;p7"/>
          <p:cNvPicPr preferRelativeResize="0"/>
          <p:nvPr/>
        </p:nvPicPr>
        <p:blipFill>
          <a:blip r:embed="rId7">
            <a:alphaModFix/>
          </a:blip>
          <a:stretch>
            <a:fillRect/>
          </a:stretch>
        </p:blipFill>
        <p:spPr>
          <a:xfrm>
            <a:off x="13068050" y="227625"/>
            <a:ext cx="5219950" cy="1169050"/>
          </a:xfrm>
          <a:prstGeom prst="rect">
            <a:avLst/>
          </a:prstGeom>
          <a:noFill/>
          <a:ln>
            <a:noFill/>
          </a:ln>
        </p:spPr>
      </p:pic>
      <p:sp>
        <p:nvSpPr>
          <p:cNvPr id="174" name="Google Shape;174;p7"/>
          <p:cNvSpPr txBox="1"/>
          <p:nvPr/>
        </p:nvSpPr>
        <p:spPr>
          <a:xfrm>
            <a:off x="0" y="953280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700">
                <a:solidFill>
                  <a:schemeClr val="dk1"/>
                </a:solidFill>
              </a:rPr>
              <a:t>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78" name="Shape 178"/>
        <p:cNvGrpSpPr/>
        <p:nvPr/>
      </p:nvGrpSpPr>
      <p:grpSpPr>
        <a:xfrm>
          <a:off x="0" y="0"/>
          <a:ext cx="0" cy="0"/>
          <a:chOff x="0" y="0"/>
          <a:chExt cx="0" cy="0"/>
        </a:xfrm>
      </p:grpSpPr>
      <p:sp>
        <p:nvSpPr>
          <p:cNvPr id="179" name="Google Shape;179;p8"/>
          <p:cNvSpPr txBox="1"/>
          <p:nvPr/>
        </p:nvSpPr>
        <p:spPr>
          <a:xfrm>
            <a:off x="928875" y="526915"/>
            <a:ext cx="11138400" cy="738900"/>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Metodología y equipo de trabajo</a:t>
            </a:r>
            <a:endParaRPr b="1" sz="4800">
              <a:solidFill>
                <a:srgbClr val="001D54"/>
              </a:solidFill>
              <a:latin typeface="Arial"/>
              <a:ea typeface="Arial"/>
              <a:cs typeface="Arial"/>
              <a:sym typeface="Arial"/>
            </a:endParaRPr>
          </a:p>
        </p:txBody>
      </p:sp>
      <p:sp>
        <p:nvSpPr>
          <p:cNvPr id="180" name="Google Shape;180;p8"/>
          <p:cNvSpPr txBox="1"/>
          <p:nvPr/>
        </p:nvSpPr>
        <p:spPr>
          <a:xfrm>
            <a:off x="856525" y="1796600"/>
            <a:ext cx="14325600" cy="2401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500">
                <a:solidFill>
                  <a:schemeClr val="dk1"/>
                </a:solidFill>
                <a:latin typeface="Calibri"/>
                <a:ea typeface="Calibri"/>
                <a:cs typeface="Calibri"/>
                <a:sym typeface="Calibri"/>
              </a:rPr>
              <a:t>Metodología: Ágil basada en entregables, con fases iterativas: planificación → diseño → desarrollo del prototipo → validación.</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sz="2500">
              <a:solidFill>
                <a:schemeClr val="dk1"/>
              </a:solidFill>
              <a:latin typeface="Calibri"/>
              <a:ea typeface="Calibri"/>
              <a:cs typeface="Calibri"/>
              <a:sym typeface="Calibri"/>
            </a:endParaRPr>
          </a:p>
          <a:p>
            <a:pPr indent="0" lvl="0" marL="0" rtl="0" algn="just">
              <a:spcBef>
                <a:spcPts val="0"/>
              </a:spcBef>
              <a:spcAft>
                <a:spcPts val="0"/>
              </a:spcAft>
              <a:buNone/>
            </a:pPr>
            <a:r>
              <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sp>
        <p:nvSpPr>
          <p:cNvPr id="181" name="Google Shape;181;p8"/>
          <p:cNvSpPr/>
          <p:nvPr/>
        </p:nvSpPr>
        <p:spPr>
          <a:xfrm>
            <a:off x="1491336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8"/>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3" name="Google Shape;183;p8"/>
          <p:cNvPicPr preferRelativeResize="0"/>
          <p:nvPr/>
        </p:nvPicPr>
        <p:blipFill>
          <a:blip r:embed="rId6">
            <a:alphaModFix/>
          </a:blip>
          <a:stretch>
            <a:fillRect/>
          </a:stretch>
        </p:blipFill>
        <p:spPr>
          <a:xfrm>
            <a:off x="928875" y="3302400"/>
            <a:ext cx="1082474" cy="1082474"/>
          </a:xfrm>
          <a:prstGeom prst="rect">
            <a:avLst/>
          </a:prstGeom>
          <a:noFill/>
          <a:ln>
            <a:noFill/>
          </a:ln>
        </p:spPr>
      </p:pic>
      <p:pic>
        <p:nvPicPr>
          <p:cNvPr id="184" name="Google Shape;184;p8"/>
          <p:cNvPicPr preferRelativeResize="0"/>
          <p:nvPr/>
        </p:nvPicPr>
        <p:blipFill>
          <a:blip r:embed="rId6">
            <a:alphaModFix/>
          </a:blip>
          <a:stretch>
            <a:fillRect/>
          </a:stretch>
        </p:blipFill>
        <p:spPr>
          <a:xfrm>
            <a:off x="928875" y="4974000"/>
            <a:ext cx="1082474" cy="1082474"/>
          </a:xfrm>
          <a:prstGeom prst="rect">
            <a:avLst/>
          </a:prstGeom>
          <a:noFill/>
          <a:ln>
            <a:noFill/>
          </a:ln>
        </p:spPr>
      </p:pic>
      <p:pic>
        <p:nvPicPr>
          <p:cNvPr id="185" name="Google Shape;185;p8"/>
          <p:cNvPicPr preferRelativeResize="0"/>
          <p:nvPr/>
        </p:nvPicPr>
        <p:blipFill>
          <a:blip r:embed="rId6">
            <a:alphaModFix/>
          </a:blip>
          <a:stretch>
            <a:fillRect/>
          </a:stretch>
        </p:blipFill>
        <p:spPr>
          <a:xfrm>
            <a:off x="928875" y="6537075"/>
            <a:ext cx="1082474" cy="1082474"/>
          </a:xfrm>
          <a:prstGeom prst="rect">
            <a:avLst/>
          </a:prstGeom>
          <a:noFill/>
          <a:ln>
            <a:noFill/>
          </a:ln>
        </p:spPr>
      </p:pic>
      <p:pic>
        <p:nvPicPr>
          <p:cNvPr id="186" name="Google Shape;186;p8"/>
          <p:cNvPicPr preferRelativeResize="0"/>
          <p:nvPr/>
        </p:nvPicPr>
        <p:blipFill>
          <a:blip r:embed="rId6">
            <a:alphaModFix/>
          </a:blip>
          <a:stretch>
            <a:fillRect/>
          </a:stretch>
        </p:blipFill>
        <p:spPr>
          <a:xfrm>
            <a:off x="928875" y="8404000"/>
            <a:ext cx="1082474" cy="1082474"/>
          </a:xfrm>
          <a:prstGeom prst="rect">
            <a:avLst/>
          </a:prstGeom>
          <a:noFill/>
          <a:ln>
            <a:noFill/>
          </a:ln>
        </p:spPr>
      </p:pic>
      <p:sp>
        <p:nvSpPr>
          <p:cNvPr id="187" name="Google Shape;187;p8"/>
          <p:cNvSpPr txBox="1"/>
          <p:nvPr/>
        </p:nvSpPr>
        <p:spPr>
          <a:xfrm>
            <a:off x="2112375" y="3474188"/>
            <a:ext cx="5494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800">
                <a:solidFill>
                  <a:schemeClr val="dk1"/>
                </a:solidFill>
              </a:rPr>
              <a:t>Cristian Martínez</a:t>
            </a:r>
            <a:r>
              <a:rPr lang="es-ES" sz="1800">
                <a:solidFill>
                  <a:schemeClr val="dk1"/>
                </a:solidFill>
              </a:rPr>
              <a:t> – Desarrollo y diseño del prototipo.</a:t>
            </a:r>
            <a:endParaRPr sz="2100"/>
          </a:p>
        </p:txBody>
      </p:sp>
      <p:sp>
        <p:nvSpPr>
          <p:cNvPr id="188" name="Google Shape;188;p8"/>
          <p:cNvSpPr txBox="1"/>
          <p:nvPr/>
        </p:nvSpPr>
        <p:spPr>
          <a:xfrm>
            <a:off x="2112375" y="5224700"/>
            <a:ext cx="5291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800">
                <a:solidFill>
                  <a:schemeClr val="dk1"/>
                </a:solidFill>
              </a:rPr>
              <a:t>Renato Toro Silva</a:t>
            </a:r>
            <a:r>
              <a:rPr lang="es-ES" sz="1800">
                <a:solidFill>
                  <a:schemeClr val="dk1"/>
                </a:solidFill>
              </a:rPr>
              <a:t> – Investigación y documentación de requisitos.</a:t>
            </a:r>
            <a:endParaRPr sz="2100"/>
          </a:p>
        </p:txBody>
      </p:sp>
      <p:sp>
        <p:nvSpPr>
          <p:cNvPr id="189" name="Google Shape;189;p8"/>
          <p:cNvSpPr txBox="1"/>
          <p:nvPr/>
        </p:nvSpPr>
        <p:spPr>
          <a:xfrm>
            <a:off x="2170275" y="6816725"/>
            <a:ext cx="4770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800">
                <a:solidFill>
                  <a:schemeClr val="dk1"/>
                </a:solidFill>
              </a:rPr>
              <a:t>Miguel Ángel Donoso</a:t>
            </a:r>
            <a:r>
              <a:rPr lang="es-ES" sz="1800">
                <a:solidFill>
                  <a:schemeClr val="dk1"/>
                </a:solidFill>
              </a:rPr>
              <a:t> – Diseño de interfaz y apoyo en integración de módulos.</a:t>
            </a:r>
            <a:endParaRPr sz="2100"/>
          </a:p>
        </p:txBody>
      </p:sp>
      <p:sp>
        <p:nvSpPr>
          <p:cNvPr id="190" name="Google Shape;190;p8"/>
          <p:cNvSpPr txBox="1"/>
          <p:nvPr/>
        </p:nvSpPr>
        <p:spPr>
          <a:xfrm>
            <a:off x="2170275" y="8793775"/>
            <a:ext cx="4770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1800">
                <a:solidFill>
                  <a:schemeClr val="dk1"/>
                </a:solidFill>
              </a:rPr>
              <a:t>Rodolfo Morales</a:t>
            </a:r>
            <a:r>
              <a:rPr lang="es-ES" sz="1800">
                <a:solidFill>
                  <a:schemeClr val="dk1"/>
                </a:solidFill>
              </a:rPr>
              <a:t> – Testing inicial y revisión de funcionalidades.</a:t>
            </a:r>
            <a:br>
              <a:rPr lang="es-ES" sz="1800">
                <a:solidFill>
                  <a:schemeClr val="dk1"/>
                </a:solidFill>
              </a:rPr>
            </a:br>
            <a:endParaRPr sz="1800">
              <a:solidFill>
                <a:schemeClr val="dk1"/>
              </a:solidFill>
            </a:endParaRPr>
          </a:p>
        </p:txBody>
      </p:sp>
      <p:pic>
        <p:nvPicPr>
          <p:cNvPr id="191" name="Google Shape;191;p8"/>
          <p:cNvPicPr preferRelativeResize="0"/>
          <p:nvPr/>
        </p:nvPicPr>
        <p:blipFill>
          <a:blip r:embed="rId7">
            <a:alphaModFix/>
          </a:blip>
          <a:stretch>
            <a:fillRect/>
          </a:stretch>
        </p:blipFill>
        <p:spPr>
          <a:xfrm>
            <a:off x="7331725" y="3249953"/>
            <a:ext cx="1187400" cy="1187400"/>
          </a:xfrm>
          <a:prstGeom prst="rect">
            <a:avLst/>
          </a:prstGeom>
          <a:noFill/>
          <a:ln>
            <a:noFill/>
          </a:ln>
        </p:spPr>
      </p:pic>
      <p:sp>
        <p:nvSpPr>
          <p:cNvPr id="192" name="Google Shape;192;p8"/>
          <p:cNvSpPr txBox="1"/>
          <p:nvPr/>
        </p:nvSpPr>
        <p:spPr>
          <a:xfrm>
            <a:off x="8666550" y="3420338"/>
            <a:ext cx="5943000" cy="84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1800">
                <a:solidFill>
                  <a:schemeClr val="dk1"/>
                </a:solidFill>
              </a:rPr>
              <a:t>Coordinación mediante </a:t>
            </a:r>
            <a:r>
              <a:rPr b="1" lang="es-ES" sz="1800">
                <a:solidFill>
                  <a:schemeClr val="dk1"/>
                </a:solidFill>
              </a:rPr>
              <a:t>reuniones semanales</a:t>
            </a:r>
            <a:r>
              <a:rPr lang="es-ES" sz="1800">
                <a:solidFill>
                  <a:schemeClr val="dk1"/>
                </a:solidFill>
              </a:rPr>
              <a:t> y comunicación por</a:t>
            </a:r>
            <a:r>
              <a:rPr lang="es-ES" sz="2500">
                <a:solidFill>
                  <a:schemeClr val="dk1"/>
                </a:solidFill>
              </a:rPr>
              <a:t> </a:t>
            </a:r>
            <a:r>
              <a:rPr lang="es-ES" sz="1800">
                <a:solidFill>
                  <a:schemeClr val="dk1"/>
                </a:solidFill>
              </a:rPr>
              <a:t>Teams.</a:t>
            </a:r>
            <a:endParaRPr sz="2100"/>
          </a:p>
        </p:txBody>
      </p:sp>
      <p:pic>
        <p:nvPicPr>
          <p:cNvPr id="193" name="Google Shape;193;p8"/>
          <p:cNvPicPr preferRelativeResize="0"/>
          <p:nvPr/>
        </p:nvPicPr>
        <p:blipFill>
          <a:blip r:embed="rId8">
            <a:alphaModFix/>
          </a:blip>
          <a:stretch>
            <a:fillRect/>
          </a:stretch>
        </p:blipFill>
        <p:spPr>
          <a:xfrm>
            <a:off x="7404075" y="5325123"/>
            <a:ext cx="7397975" cy="4161349"/>
          </a:xfrm>
          <a:prstGeom prst="rect">
            <a:avLst/>
          </a:prstGeom>
          <a:noFill/>
          <a:ln>
            <a:noFill/>
          </a:ln>
        </p:spPr>
      </p:pic>
      <p:sp>
        <p:nvSpPr>
          <p:cNvPr id="194" name="Google Shape;194;p8"/>
          <p:cNvSpPr txBox="1"/>
          <p:nvPr/>
        </p:nvSpPr>
        <p:spPr>
          <a:xfrm>
            <a:off x="-29887" y="95863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700">
                <a:solidFill>
                  <a:schemeClr val="dk1"/>
                </a:solidFill>
              </a:rPr>
              <a:t>RN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9"/>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Desarrollo Técnico</a:t>
            </a:r>
            <a:endParaRPr/>
          </a:p>
        </p:txBody>
      </p:sp>
      <p:sp>
        <p:nvSpPr>
          <p:cNvPr id="200" name="Google Shape;200;p9"/>
          <p:cNvSpPr txBox="1"/>
          <p:nvPr/>
        </p:nvSpPr>
        <p:spPr>
          <a:xfrm>
            <a:off x="856525" y="1952750"/>
            <a:ext cx="14325600" cy="8310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sz="23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i="1" sz="2500">
              <a:solidFill>
                <a:schemeClr val="dk1"/>
              </a:solidFill>
              <a:latin typeface="Calibri"/>
              <a:ea typeface="Calibri"/>
              <a:cs typeface="Calibri"/>
              <a:sym typeface="Calibri"/>
            </a:endParaRPr>
          </a:p>
        </p:txBody>
      </p:sp>
      <p:sp>
        <p:nvSpPr>
          <p:cNvPr id="201" name="Google Shape;201;p9"/>
          <p:cNvSpPr/>
          <p:nvPr/>
        </p:nvSpPr>
        <p:spPr>
          <a:xfrm rot="-5400000">
            <a:off x="9406359" y="-9406366"/>
            <a:ext cx="227632" cy="19040351"/>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4">
              <a:alphaModFix/>
            </a:blip>
            <a:stretch>
              <a:fillRect b="-21589" l="-1938599" r="-23024090" t="-342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2" name="Google Shape;202;p9"/>
          <p:cNvPicPr preferRelativeResize="0"/>
          <p:nvPr/>
        </p:nvPicPr>
        <p:blipFill>
          <a:blip r:embed="rId5">
            <a:alphaModFix/>
          </a:blip>
          <a:stretch>
            <a:fillRect/>
          </a:stretch>
        </p:blipFill>
        <p:spPr>
          <a:xfrm>
            <a:off x="1129825" y="2212725"/>
            <a:ext cx="11071649" cy="6604150"/>
          </a:xfrm>
          <a:prstGeom prst="rect">
            <a:avLst/>
          </a:prstGeom>
          <a:noFill/>
          <a:ln>
            <a:noFill/>
          </a:ln>
        </p:spPr>
      </p:pic>
      <p:sp>
        <p:nvSpPr>
          <p:cNvPr id="203" name="Google Shape;203;p9"/>
          <p:cNvSpPr/>
          <p:nvPr/>
        </p:nvSpPr>
        <p:spPr>
          <a:xfrm>
            <a:off x="1491336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4" name="Google Shape;204;p9"/>
          <p:cNvPicPr preferRelativeResize="0"/>
          <p:nvPr/>
        </p:nvPicPr>
        <p:blipFill>
          <a:blip r:embed="rId7">
            <a:alphaModFix/>
          </a:blip>
          <a:stretch>
            <a:fillRect/>
          </a:stretch>
        </p:blipFill>
        <p:spPr>
          <a:xfrm>
            <a:off x="12990475" y="3818700"/>
            <a:ext cx="4165600" cy="4165600"/>
          </a:xfrm>
          <a:prstGeom prst="rect">
            <a:avLst/>
          </a:prstGeom>
          <a:noFill/>
          <a:ln>
            <a:noFill/>
          </a:ln>
        </p:spPr>
      </p:pic>
      <p:pic>
        <p:nvPicPr>
          <p:cNvPr id="205" name="Google Shape;205;p9"/>
          <p:cNvPicPr preferRelativeResize="0"/>
          <p:nvPr/>
        </p:nvPicPr>
        <p:blipFill>
          <a:blip r:embed="rId8">
            <a:alphaModFix/>
          </a:blip>
          <a:stretch>
            <a:fillRect/>
          </a:stretch>
        </p:blipFill>
        <p:spPr>
          <a:xfrm>
            <a:off x="13068050" y="227625"/>
            <a:ext cx="5219950" cy="1169050"/>
          </a:xfrm>
          <a:prstGeom prst="rect">
            <a:avLst/>
          </a:prstGeom>
          <a:noFill/>
          <a:ln>
            <a:noFill/>
          </a:ln>
        </p:spPr>
      </p:pic>
      <p:sp>
        <p:nvSpPr>
          <p:cNvPr id="206" name="Google Shape;206;p9"/>
          <p:cNvSpPr txBox="1"/>
          <p:nvPr/>
        </p:nvSpPr>
        <p:spPr>
          <a:xfrm>
            <a:off x="0" y="9596350"/>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700">
                <a:solidFill>
                  <a:schemeClr val="dk1"/>
                </a:solidFill>
              </a:rPr>
              <a:t>RN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Carla Manzano 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0x010100E8AACEF6F2EFD24FA95B52027E89B974</vt:lpwstr>
  </property>
  <property fmtid="{D5CDD505-2E9C-101B-9397-08002B2CF9AE}" pid="3" name="MediaServiceImageTags">
    <vt:lpwstr/>
  </property>
</Properties>
</file>