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nton"/>
      <p:regular r:id="rId18"/>
    </p:embeddedFont>
    <p:embeddedFont>
      <p:font typeface="Roboto"/>
      <p:regular r:id="rId19"/>
      <p:bold r:id="rId20"/>
      <p:italic r:id="rId21"/>
      <p:boldItalic r:id="rId22"/>
    </p:embeddedFont>
    <p:embeddedFont>
      <p:font typeface="Helvetica Neue"/>
      <p:regular r:id="rId23"/>
      <p:bold r:id="rId24"/>
      <p:italic r:id="rId25"/>
      <p:boldItalic r:id="rId26"/>
    </p:embeddedFont>
    <p:embeddedFont>
      <p:font typeface="Helvetica Neue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HelveticaNeue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Ant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25aa7554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25aa7554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25aa7554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25aa755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25aa7554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25aa7554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24a73fd9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24a73fd9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24a73fd9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24a73fd9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24a73fd9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24a73fd9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25aa7554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25aa7554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24a73fd92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24a73fd92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25aa755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25aa755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25aa755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25aa755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25aa7554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25aa755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5475" y="3286197"/>
            <a:ext cx="8222100" cy="8388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IT SALARIOS</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Clr>
                <a:srgbClr val="000000"/>
              </a:buClr>
              <a:buSzPct val="100000"/>
              <a:buFont typeface="Arial"/>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3000">
                <a:solidFill>
                  <a:srgbClr val="000000"/>
                </a:solidFill>
                <a:latin typeface="Helvetica Neue Light"/>
                <a:ea typeface="Helvetica Neue Light"/>
                <a:cs typeface="Helvetica Neue Light"/>
                <a:sym typeface="Helvetica Neue Light"/>
              </a:rPr>
              <a:t>¿Podemos predecir el salario de un empleado?</a:t>
            </a:r>
            <a:endParaRPr sz="30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rPr lang="es" sz="3000">
                <a:solidFill>
                  <a:srgbClr val="000000"/>
                </a:solidFill>
                <a:latin typeface="Helvetica Neue Light"/>
                <a:ea typeface="Helvetica Neue Light"/>
                <a:cs typeface="Helvetica Neue Light"/>
                <a:sym typeface="Helvetica Neue Light"/>
              </a:rPr>
              <a:t>¿Cuáles son las variables más importantes a analizar?</a:t>
            </a:r>
            <a:endParaRPr sz="30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t/>
            </a:r>
            <a:endParaRPr sz="29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rPr lang="es" sz="2900">
                <a:solidFill>
                  <a:srgbClr val="000000"/>
                </a:solidFill>
                <a:latin typeface="Helvetica Neue Light"/>
                <a:ea typeface="Helvetica Neue Light"/>
                <a:cs typeface="Helvetica Neue Light"/>
                <a:sym typeface="Helvetica Neue Light"/>
              </a:rPr>
              <a:t>AUTOR: R. G. Rubio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9" name="Shape 139"/>
        <p:cNvGrpSpPr/>
        <p:nvPr/>
      </p:nvGrpSpPr>
      <p:grpSpPr>
        <a:xfrm>
          <a:off x="0" y="0"/>
          <a:ext cx="0" cy="0"/>
          <a:chOff x="0" y="0"/>
          <a:chExt cx="0" cy="0"/>
        </a:xfrm>
      </p:grpSpPr>
      <p:sp>
        <p:nvSpPr>
          <p:cNvPr id="140" name="Google Shape;140;p22"/>
          <p:cNvSpPr txBox="1"/>
          <p:nvPr>
            <p:ph type="ctrTitle"/>
          </p:nvPr>
        </p:nvSpPr>
        <p:spPr>
          <a:xfrm>
            <a:off x="350550" y="180075"/>
            <a:ext cx="4432800" cy="4886700"/>
          </a:xfrm>
          <a:prstGeom prst="rect">
            <a:avLst/>
          </a:prstGeom>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FALSO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15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Los resultados no muestran una correlación significativa entre el tiempo de permanencia en un puesto y el salario.</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Por lo tanto, no podemos afirmar que las personas que mantienen sus puestos de trabajo tengan mayores salarios que los profesionales recién ingresados a las empresas.</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También visualizamos que la gran mayoria trabajo menos de 5 años en el mismo puesto</a:t>
            </a:r>
            <a:endParaRPr sz="1650">
              <a:solidFill>
                <a:srgbClr val="A61C00"/>
              </a:solidFill>
              <a:latin typeface="Anton"/>
              <a:ea typeface="Anton"/>
              <a:cs typeface="Anton"/>
              <a:sym typeface="Anton"/>
            </a:endParaRPr>
          </a:p>
        </p:txBody>
      </p:sp>
      <p:sp>
        <p:nvSpPr>
          <p:cNvPr id="141" name="Google Shape;141;p22"/>
          <p:cNvSpPr txBox="1"/>
          <p:nvPr/>
        </p:nvSpPr>
        <p:spPr>
          <a:xfrm>
            <a:off x="350550" y="76575"/>
            <a:ext cx="4876500" cy="1812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200">
                <a:latin typeface="Helvetica Neue"/>
                <a:ea typeface="Helvetica Neue"/>
                <a:cs typeface="Helvetica Neue"/>
                <a:sym typeface="Helvetica Neue"/>
              </a:rPr>
              <a:t>5</a:t>
            </a:r>
            <a:r>
              <a:rPr b="1" lang="es" sz="2200">
                <a:latin typeface="Helvetica Neue"/>
                <a:ea typeface="Helvetica Neue"/>
                <a:cs typeface="Helvetica Neue"/>
                <a:sym typeface="Helvetica Neue"/>
              </a:rPr>
              <a:t>) </a:t>
            </a:r>
            <a:r>
              <a:rPr b="1" lang="es" sz="2200">
                <a:latin typeface="Helvetica Neue"/>
                <a:ea typeface="Helvetica Neue"/>
                <a:cs typeface="Helvetica Neue"/>
                <a:sym typeface="Helvetica Neue"/>
              </a:rPr>
              <a:t>Las personas que mantienen sus puestos de trabajo poseen mayor salario que los profesionales que recién ingresan a las empresas.</a:t>
            </a:r>
            <a:endParaRPr b="1" sz="2200">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b="1" sz="2222">
              <a:latin typeface="Helvetica Neue"/>
              <a:ea typeface="Helvetica Neue"/>
              <a:cs typeface="Helvetica Neue"/>
              <a:sym typeface="Helvetica Neue"/>
            </a:endParaRPr>
          </a:p>
        </p:txBody>
      </p:sp>
      <p:pic>
        <p:nvPicPr>
          <p:cNvPr id="142" name="Google Shape;142;p22"/>
          <p:cNvPicPr preferRelativeResize="0"/>
          <p:nvPr/>
        </p:nvPicPr>
        <p:blipFill>
          <a:blip r:embed="rId3">
            <a:alphaModFix/>
          </a:blip>
          <a:stretch>
            <a:fillRect/>
          </a:stretch>
        </p:blipFill>
        <p:spPr>
          <a:xfrm>
            <a:off x="5227050" y="90650"/>
            <a:ext cx="3455276" cy="2481100"/>
          </a:xfrm>
          <a:prstGeom prst="rect">
            <a:avLst/>
          </a:prstGeom>
          <a:noFill/>
          <a:ln>
            <a:noFill/>
          </a:ln>
        </p:spPr>
      </p:pic>
      <p:pic>
        <p:nvPicPr>
          <p:cNvPr id="143" name="Google Shape;143;p22"/>
          <p:cNvPicPr preferRelativeResize="0"/>
          <p:nvPr/>
        </p:nvPicPr>
        <p:blipFill>
          <a:blip r:embed="rId4">
            <a:alphaModFix/>
          </a:blip>
          <a:stretch>
            <a:fillRect/>
          </a:stretch>
        </p:blipFill>
        <p:spPr>
          <a:xfrm>
            <a:off x="5227050" y="2720125"/>
            <a:ext cx="3455274" cy="234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7" name="Shape 147"/>
        <p:cNvGrpSpPr/>
        <p:nvPr/>
      </p:nvGrpSpPr>
      <p:grpSpPr>
        <a:xfrm>
          <a:off x="0" y="0"/>
          <a:ext cx="0" cy="0"/>
          <a:chOff x="0" y="0"/>
          <a:chExt cx="0" cy="0"/>
        </a:xfrm>
      </p:grpSpPr>
      <p:sp>
        <p:nvSpPr>
          <p:cNvPr id="148" name="Google Shape;148;p23"/>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PREDICCIONES</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2" name="Shape 152"/>
        <p:cNvGrpSpPr/>
        <p:nvPr/>
      </p:nvGrpSpPr>
      <p:grpSpPr>
        <a:xfrm>
          <a:off x="0" y="0"/>
          <a:ext cx="0" cy="0"/>
          <a:chOff x="0" y="0"/>
          <a:chExt cx="0" cy="0"/>
        </a:xfrm>
      </p:grpSpPr>
      <p:sp>
        <p:nvSpPr>
          <p:cNvPr id="153" name="Google Shape;153;p24"/>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CONCLUSIÓN</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9" name="Shape 89"/>
        <p:cNvGrpSpPr/>
        <p:nvPr/>
      </p:nvGrpSpPr>
      <p:grpSpPr>
        <a:xfrm>
          <a:off x="0" y="0"/>
          <a:ext cx="0" cy="0"/>
          <a:chOff x="0" y="0"/>
          <a:chExt cx="0" cy="0"/>
        </a:xfrm>
      </p:grpSpPr>
      <p:sp>
        <p:nvSpPr>
          <p:cNvPr id="90" name="Google Shape;90;p14"/>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RESUMEN</a:t>
            </a:r>
            <a:endParaRPr sz="6000">
              <a:solidFill>
                <a:srgbClr val="000000"/>
              </a:solidFill>
              <a:latin typeface="Anton"/>
              <a:ea typeface="Anton"/>
              <a:cs typeface="Anton"/>
              <a:sym typeface="Anton"/>
            </a:endParaRPr>
          </a:p>
          <a:p>
            <a:pPr indent="-400050" lvl="0" marL="457200" rtl="0" algn="l">
              <a:lnSpc>
                <a:spcPct val="80000"/>
              </a:lnSpc>
              <a:spcBef>
                <a:spcPts val="0"/>
              </a:spcBef>
              <a:spcAft>
                <a:spcPts val="0"/>
              </a:spcAft>
              <a:buClr>
                <a:schemeClr val="dk1"/>
              </a:buClr>
              <a:buSzPct val="100000"/>
              <a:buFont typeface="Helvetica Neue"/>
              <a:buAutoNum type="arabicParenR"/>
            </a:pPr>
            <a:r>
              <a:rPr lang="es" sz="3000">
                <a:solidFill>
                  <a:srgbClr val="000000"/>
                </a:solidFill>
                <a:latin typeface="Helvetica Neue Light"/>
                <a:ea typeface="Helvetica Neue Light"/>
                <a:cs typeface="Helvetica Neue Light"/>
                <a:sym typeface="Helvetica Neue Light"/>
              </a:rPr>
              <a:t>Introducción</a:t>
            </a:r>
            <a:endParaRPr sz="3000">
              <a:solidFill>
                <a:srgbClr val="000000"/>
              </a:solidFill>
              <a:latin typeface="Helvetica Neue Light"/>
              <a:ea typeface="Helvetica Neue Light"/>
              <a:cs typeface="Helvetica Neue Light"/>
              <a:sym typeface="Helvetica Neue Light"/>
            </a:endParaRPr>
          </a:p>
          <a:p>
            <a:pPr indent="0" lvl="0" marL="91440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b="1" lang="es" sz="3000">
                <a:solidFill>
                  <a:schemeClr val="dk1"/>
                </a:solidFill>
                <a:latin typeface="Helvetica Neue"/>
                <a:ea typeface="Helvetica Neue"/>
                <a:cs typeface="Helvetica Neue"/>
                <a:sym typeface="Helvetica Neue"/>
              </a:rPr>
              <a:t>2)</a:t>
            </a:r>
            <a:r>
              <a:rPr lang="es" sz="3000">
                <a:solidFill>
                  <a:srgbClr val="000000"/>
                </a:solidFill>
                <a:latin typeface="Helvetica Neue Light"/>
                <a:ea typeface="Helvetica Neue Light"/>
                <a:cs typeface="Helvetica Neue Light"/>
                <a:sym typeface="Helvetica Neue Light"/>
              </a:rPr>
              <a:t>  Hipótesis</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b="1" lang="es" sz="3000">
                <a:solidFill>
                  <a:schemeClr val="dk1"/>
                </a:solidFill>
                <a:latin typeface="Helvetica Neue"/>
                <a:ea typeface="Helvetica Neue"/>
                <a:cs typeface="Helvetica Neue"/>
                <a:sym typeface="Helvetica Neue"/>
              </a:rPr>
              <a:t>3)</a:t>
            </a:r>
            <a:r>
              <a:rPr lang="es" sz="3000">
                <a:solidFill>
                  <a:srgbClr val="000000"/>
                </a:solidFill>
                <a:latin typeface="Helvetica Neue Light"/>
                <a:ea typeface="Helvetica Neue Light"/>
                <a:cs typeface="Helvetica Neue Light"/>
                <a:sym typeface="Helvetica Neue Light"/>
              </a:rPr>
              <a:t>  </a:t>
            </a:r>
            <a:r>
              <a:rPr lang="es" sz="3000">
                <a:solidFill>
                  <a:srgbClr val="000000"/>
                </a:solidFill>
                <a:latin typeface="Helvetica Neue Light"/>
                <a:ea typeface="Helvetica Neue Light"/>
                <a:cs typeface="Helvetica Neue Light"/>
                <a:sym typeface="Helvetica Neue Light"/>
              </a:rPr>
              <a:t>Análisis gráficos</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b="1" lang="es" sz="3000">
                <a:solidFill>
                  <a:schemeClr val="dk1"/>
                </a:solidFill>
                <a:latin typeface="Helvetica Neue"/>
                <a:ea typeface="Helvetica Neue"/>
                <a:cs typeface="Helvetica Neue"/>
                <a:sym typeface="Helvetica Neue"/>
              </a:rPr>
              <a:t>4)</a:t>
            </a:r>
            <a:r>
              <a:rPr lang="es" sz="3000">
                <a:solidFill>
                  <a:srgbClr val="000000"/>
                </a:solidFill>
                <a:latin typeface="Helvetica Neue Light"/>
                <a:ea typeface="Helvetica Neue Light"/>
                <a:cs typeface="Helvetica Neue Light"/>
                <a:sym typeface="Helvetica Neue Light"/>
              </a:rPr>
              <a:t>  Predicciones</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b="1" lang="es" sz="3000">
                <a:solidFill>
                  <a:schemeClr val="dk1"/>
                </a:solidFill>
                <a:latin typeface="Helvetica Neue"/>
                <a:ea typeface="Helvetica Neue"/>
                <a:cs typeface="Helvetica Neue"/>
                <a:sym typeface="Helvetica Neue"/>
              </a:rPr>
              <a:t>5)</a:t>
            </a:r>
            <a:r>
              <a:rPr lang="es" sz="3000">
                <a:solidFill>
                  <a:srgbClr val="000000"/>
                </a:solidFill>
                <a:latin typeface="Helvetica Neue Light"/>
                <a:ea typeface="Helvetica Neue Light"/>
                <a:cs typeface="Helvetica Neue Light"/>
                <a:sym typeface="Helvetica Neue Light"/>
              </a:rPr>
              <a:t>  Conclusión</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INTRODUCCIÓN</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rPr lang="es" sz="3000">
                <a:solidFill>
                  <a:srgbClr val="000000"/>
                </a:solidFill>
                <a:latin typeface="Helvetica Neue Light"/>
                <a:ea typeface="Helvetica Neue Light"/>
                <a:cs typeface="Helvetica Neue Light"/>
                <a:sym typeface="Helvetica Neue Light"/>
              </a:rPr>
              <a:t>Proporcionar información clara y relevante sobre el sector IT que permita a los usuarios calificar empresas y tomar decisiones informadas sobre su carrera.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3000">
                <a:solidFill>
                  <a:srgbClr val="000000"/>
                </a:solidFill>
                <a:latin typeface="Helvetica Neue Light"/>
                <a:ea typeface="Helvetica Neue Light"/>
                <a:cs typeface="Helvetica Neue Light"/>
                <a:sym typeface="Helvetica Neue Light"/>
              </a:rPr>
              <a:t>Asimismo, ofrecer resultados estadísticos accesibles y comprensibles sobre el sector IT que ayuden a la comunidad a tener una mejor comprensión del mismo.</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9" name="Shape 99"/>
        <p:cNvGrpSpPr/>
        <p:nvPr/>
      </p:nvGrpSpPr>
      <p:grpSpPr>
        <a:xfrm>
          <a:off x="0" y="0"/>
          <a:ext cx="0" cy="0"/>
          <a:chOff x="0" y="0"/>
          <a:chExt cx="0" cy="0"/>
        </a:xfrm>
      </p:grpSpPr>
      <p:sp>
        <p:nvSpPr>
          <p:cNvPr id="100" name="Google Shape;100;p16"/>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HIPÓTESIS</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1) Los hombres al menos triplican en cantidad de profesionales a las mujeres.</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2) La mayor cantidad de los profesionales se encuentran entre los 30 y 40 años.</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3) Existe inequidad de género porque los hombres tienen un salario mayor a las mujeres.</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4) Los salarios más altos corresponden a los técnicos con mayor cantidad de años de experiencia.</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5) Las personas que mantienen sus puestos de trabajo poseen mayor salario que los profesionales que recién ingresan a las empresas.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4" name="Shape 104"/>
        <p:cNvGrpSpPr/>
        <p:nvPr/>
      </p:nvGrpSpPr>
      <p:grpSpPr>
        <a:xfrm>
          <a:off x="0" y="0"/>
          <a:ext cx="0" cy="0"/>
          <a:chOff x="0" y="0"/>
          <a:chExt cx="0" cy="0"/>
        </a:xfrm>
      </p:grpSpPr>
      <p:sp>
        <p:nvSpPr>
          <p:cNvPr id="105" name="Google Shape;105;p17"/>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ANÁLISIS</a:t>
            </a:r>
            <a:r>
              <a:rPr lang="es" sz="6000">
                <a:solidFill>
                  <a:srgbClr val="000000"/>
                </a:solidFill>
                <a:latin typeface="Anton"/>
                <a:ea typeface="Anton"/>
                <a:cs typeface="Anton"/>
                <a:sym typeface="Anton"/>
              </a:rPr>
              <a:t> GRÁFICOS</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9" name="Shape 109"/>
        <p:cNvGrpSpPr/>
        <p:nvPr/>
      </p:nvGrpSpPr>
      <p:grpSpPr>
        <a:xfrm>
          <a:off x="0" y="0"/>
          <a:ext cx="0" cy="0"/>
          <a:chOff x="0" y="0"/>
          <a:chExt cx="0" cy="0"/>
        </a:xfrm>
      </p:grpSpPr>
      <p:sp>
        <p:nvSpPr>
          <p:cNvPr id="110" name="Google Shape;110;p18"/>
          <p:cNvSpPr txBox="1"/>
          <p:nvPr>
            <p:ph type="ctrTitle"/>
          </p:nvPr>
        </p:nvSpPr>
        <p:spPr>
          <a:xfrm>
            <a:off x="350550" y="180075"/>
            <a:ext cx="4432800" cy="48867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b="1" sz="2222">
              <a:solidFill>
                <a:srgbClr val="000000"/>
              </a:solidFill>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VERDADERO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60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66">
                <a:solidFill>
                  <a:srgbClr val="A61C00"/>
                </a:solidFill>
                <a:latin typeface="Helvetica Neue"/>
                <a:ea typeface="Helvetica Neue"/>
                <a:cs typeface="Helvetica Neue"/>
                <a:sym typeface="Helvetica Neue"/>
              </a:rPr>
              <a:t>En realidad, ¡hay cinco veces más hombres que mujeres en este sector! </a:t>
            </a:r>
            <a:endParaRPr b="1" sz="1666">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66">
                <a:solidFill>
                  <a:srgbClr val="A61C00"/>
                </a:solidFill>
                <a:latin typeface="Helvetica Neue"/>
                <a:ea typeface="Helvetica Neue"/>
                <a:cs typeface="Helvetica Neue"/>
                <a:sym typeface="Helvetica Neue"/>
              </a:rPr>
              <a:t>En concreto, el género masculino representa una gran mayoría, mientras que el género femenino está subrepresentado. </a:t>
            </a:r>
            <a:endParaRPr b="1" sz="1666">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66">
                <a:solidFill>
                  <a:srgbClr val="A61C00"/>
                </a:solidFill>
                <a:latin typeface="Helvetica Neue"/>
                <a:ea typeface="Helvetica Neue"/>
                <a:cs typeface="Helvetica Neue"/>
                <a:sym typeface="Helvetica Neue"/>
              </a:rPr>
              <a:t>Por lo tanto, si eres una mujer que busca trabajar en el sector IT, es posible que tengas que enfrentarte a algunos desafíos adicionales.</a:t>
            </a:r>
            <a:endParaRPr b="1" sz="1666">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a:p>
        </p:txBody>
      </p:sp>
      <p:sp>
        <p:nvSpPr>
          <p:cNvPr id="111" name="Google Shape;111;p18"/>
          <p:cNvSpPr txBox="1"/>
          <p:nvPr/>
        </p:nvSpPr>
        <p:spPr>
          <a:xfrm>
            <a:off x="134550" y="180075"/>
            <a:ext cx="5580300" cy="732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s" sz="2222">
                <a:latin typeface="Helvetica Neue"/>
                <a:ea typeface="Helvetica Neue"/>
                <a:cs typeface="Helvetica Neue"/>
                <a:sym typeface="Helvetica Neue"/>
              </a:rPr>
              <a:t>1)</a:t>
            </a:r>
            <a:r>
              <a:rPr b="1" lang="es" sz="2222">
                <a:latin typeface="Helvetica Neue"/>
                <a:ea typeface="Helvetica Neue"/>
                <a:cs typeface="Helvetica Neue"/>
                <a:sym typeface="Helvetica Neue"/>
              </a:rPr>
              <a:t> Los hombres al menos triplican en </a:t>
            </a:r>
            <a:endParaRPr b="1" sz="2222">
              <a:latin typeface="Helvetica Neue"/>
              <a:ea typeface="Helvetica Neue"/>
              <a:cs typeface="Helvetica Neue"/>
              <a:sym typeface="Helvetica Neue"/>
            </a:endParaRPr>
          </a:p>
          <a:p>
            <a:pPr indent="0" lvl="0" marL="0" rtl="0" algn="ctr">
              <a:lnSpc>
                <a:spcPct val="80000"/>
              </a:lnSpc>
              <a:spcBef>
                <a:spcPts val="0"/>
              </a:spcBef>
              <a:spcAft>
                <a:spcPts val="0"/>
              </a:spcAft>
              <a:buNone/>
            </a:pPr>
            <a:r>
              <a:rPr b="1" lang="es" sz="2222">
                <a:latin typeface="Helvetica Neue"/>
                <a:ea typeface="Helvetica Neue"/>
                <a:cs typeface="Helvetica Neue"/>
                <a:sym typeface="Helvetica Neue"/>
              </a:rPr>
              <a:t>cantidad de profesionales mujeres</a:t>
            </a:r>
            <a:endParaRPr/>
          </a:p>
        </p:txBody>
      </p:sp>
      <p:pic>
        <p:nvPicPr>
          <p:cNvPr id="112" name="Google Shape;112;p18"/>
          <p:cNvPicPr preferRelativeResize="0"/>
          <p:nvPr/>
        </p:nvPicPr>
        <p:blipFill>
          <a:blip r:embed="rId3">
            <a:alphaModFix/>
          </a:blip>
          <a:stretch>
            <a:fillRect/>
          </a:stretch>
        </p:blipFill>
        <p:spPr>
          <a:xfrm>
            <a:off x="4935750" y="1064475"/>
            <a:ext cx="3869855" cy="392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6" name="Shape 116"/>
        <p:cNvGrpSpPr/>
        <p:nvPr/>
      </p:nvGrpSpPr>
      <p:grpSpPr>
        <a:xfrm>
          <a:off x="0" y="0"/>
          <a:ext cx="0" cy="0"/>
          <a:chOff x="0" y="0"/>
          <a:chExt cx="0" cy="0"/>
        </a:xfrm>
      </p:grpSpPr>
      <p:sp>
        <p:nvSpPr>
          <p:cNvPr id="117" name="Google Shape;117;p19"/>
          <p:cNvSpPr txBox="1"/>
          <p:nvPr>
            <p:ph type="ctrTitle"/>
          </p:nvPr>
        </p:nvSpPr>
        <p:spPr>
          <a:xfrm>
            <a:off x="350550" y="180075"/>
            <a:ext cx="4432800" cy="4886700"/>
          </a:xfrm>
          <a:prstGeom prst="rect">
            <a:avLst/>
          </a:prstGeom>
        </p:spPr>
        <p:txBody>
          <a:bodyPr anchorCtr="0" anchor="b" bIns="91425" lIns="91425" spcFirstLastPara="1" rIns="91425" wrap="square" tIns="91425">
            <a:normAutofit/>
          </a:bodyPr>
          <a:lstStyle/>
          <a:p>
            <a:pPr indent="0" lvl="0" marL="0" rtl="0" algn="ctr">
              <a:lnSpc>
                <a:spcPct val="80000"/>
              </a:lnSpc>
              <a:spcBef>
                <a:spcPts val="0"/>
              </a:spcBef>
              <a:spcAft>
                <a:spcPts val="0"/>
              </a:spcAft>
              <a:buNone/>
            </a:pPr>
            <a:r>
              <a:t/>
            </a:r>
            <a:endParaRPr b="1" sz="2222">
              <a:solidFill>
                <a:srgbClr val="00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FALSO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50">
                <a:solidFill>
                  <a:srgbClr val="980000"/>
                </a:solidFill>
                <a:latin typeface="Helvetica Neue"/>
                <a:ea typeface="Helvetica Neue"/>
                <a:cs typeface="Helvetica Neue"/>
                <a:sym typeface="Helvetica Neue"/>
              </a:rPr>
              <a:t>La mayor cantidad de profesionales se ubican en el rango de edad de 25 a 35 años. </a:t>
            </a:r>
            <a:endParaRPr b="1" sz="1650">
              <a:solidFill>
                <a:srgbClr val="98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98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980000"/>
                </a:solidFill>
                <a:latin typeface="Helvetica Neue"/>
                <a:ea typeface="Helvetica Neue"/>
                <a:cs typeface="Helvetica Neue"/>
                <a:sym typeface="Helvetica Neue"/>
              </a:rPr>
              <a:t>Se observa que los grupos etarios predominantes se encuentran en el rango de 25 a 35 años (en ambos géneros), disminuyendo de forma importante a medida que aumenta la edad. </a:t>
            </a:r>
            <a:endParaRPr b="1" sz="1650">
              <a:solidFill>
                <a:srgbClr val="98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98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980000"/>
                </a:solidFill>
                <a:latin typeface="Helvetica Neue"/>
                <a:ea typeface="Helvetica Neue"/>
                <a:cs typeface="Helvetica Neue"/>
                <a:sym typeface="Helvetica Neue"/>
              </a:rPr>
              <a:t>Este resultado es importante para entender la composición de edad de los profesionales en el sector y puede ser útil para la toma de decisiones en cuanto a políticas de contratación y retención de talentos.</a:t>
            </a:r>
            <a:endParaRPr/>
          </a:p>
        </p:txBody>
      </p:sp>
      <p:sp>
        <p:nvSpPr>
          <p:cNvPr id="118" name="Google Shape;118;p19"/>
          <p:cNvSpPr txBox="1"/>
          <p:nvPr/>
        </p:nvSpPr>
        <p:spPr>
          <a:xfrm>
            <a:off x="279450" y="0"/>
            <a:ext cx="5890800" cy="10002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200">
                <a:latin typeface="Helvetica Neue"/>
                <a:ea typeface="Helvetica Neue"/>
                <a:cs typeface="Helvetica Neue"/>
                <a:sym typeface="Helvetica Neue"/>
              </a:rPr>
              <a:t>2) La mayor cantidad de los profesionales se encuentran entre los 30 y 40 años.</a:t>
            </a:r>
            <a:endParaRPr b="1" sz="2200">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b="1" sz="2222">
              <a:latin typeface="Helvetica Neue"/>
              <a:ea typeface="Helvetica Neue"/>
              <a:cs typeface="Helvetica Neue"/>
              <a:sym typeface="Helvetica Neue"/>
            </a:endParaRPr>
          </a:p>
        </p:txBody>
      </p:sp>
      <p:pic>
        <p:nvPicPr>
          <p:cNvPr id="119" name="Google Shape;119;p19"/>
          <p:cNvPicPr preferRelativeResize="0"/>
          <p:nvPr/>
        </p:nvPicPr>
        <p:blipFill>
          <a:blip r:embed="rId3">
            <a:alphaModFix/>
          </a:blip>
          <a:stretch>
            <a:fillRect/>
          </a:stretch>
        </p:blipFill>
        <p:spPr>
          <a:xfrm>
            <a:off x="5401500" y="778950"/>
            <a:ext cx="3117875" cy="2112575"/>
          </a:xfrm>
          <a:prstGeom prst="rect">
            <a:avLst/>
          </a:prstGeom>
          <a:noFill/>
          <a:ln>
            <a:noFill/>
          </a:ln>
        </p:spPr>
      </p:pic>
      <p:pic>
        <p:nvPicPr>
          <p:cNvPr id="120" name="Google Shape;120;p19"/>
          <p:cNvPicPr preferRelativeResize="0"/>
          <p:nvPr/>
        </p:nvPicPr>
        <p:blipFill>
          <a:blip r:embed="rId4">
            <a:alphaModFix/>
          </a:blip>
          <a:stretch>
            <a:fillRect/>
          </a:stretch>
        </p:blipFill>
        <p:spPr>
          <a:xfrm>
            <a:off x="5401500" y="3078200"/>
            <a:ext cx="3076500" cy="1947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4" name="Shape 124"/>
        <p:cNvGrpSpPr/>
        <p:nvPr/>
      </p:nvGrpSpPr>
      <p:grpSpPr>
        <a:xfrm>
          <a:off x="0" y="0"/>
          <a:ext cx="0" cy="0"/>
          <a:chOff x="0" y="0"/>
          <a:chExt cx="0" cy="0"/>
        </a:xfrm>
      </p:grpSpPr>
      <p:sp>
        <p:nvSpPr>
          <p:cNvPr id="125" name="Google Shape;125;p20"/>
          <p:cNvSpPr txBox="1"/>
          <p:nvPr>
            <p:ph type="ctrTitle"/>
          </p:nvPr>
        </p:nvSpPr>
        <p:spPr>
          <a:xfrm>
            <a:off x="350550" y="180075"/>
            <a:ext cx="4432800" cy="4886700"/>
          </a:xfrm>
          <a:prstGeom prst="rect">
            <a:avLst/>
          </a:prstGeom>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VERDADERO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Tras analizar los datos, podemos concluir que esta hipótesis es verdadera.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El salario promedio de un hombre es aproximadamente un 20% mayor que el de una mujer promedio.</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En hombres, la categoría de salario más representativa es Salario Alto, mientras que en mujeres es Salario Muy Bajo. Además, se puede ver que la frecuencia de categorías de salario en mujeres va disminuyendo en cada barra.</a:t>
            </a:r>
            <a:endParaRPr sz="165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1650">
              <a:solidFill>
                <a:srgbClr val="A61C00"/>
              </a:solidFill>
              <a:latin typeface="Anton"/>
              <a:ea typeface="Anton"/>
              <a:cs typeface="Anton"/>
              <a:sym typeface="Anton"/>
            </a:endParaRPr>
          </a:p>
        </p:txBody>
      </p:sp>
      <p:sp>
        <p:nvSpPr>
          <p:cNvPr id="126" name="Google Shape;126;p20"/>
          <p:cNvSpPr txBox="1"/>
          <p:nvPr/>
        </p:nvSpPr>
        <p:spPr>
          <a:xfrm>
            <a:off x="350550" y="180075"/>
            <a:ext cx="5235000" cy="1271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200">
                <a:latin typeface="Helvetica Neue"/>
                <a:ea typeface="Helvetica Neue"/>
                <a:cs typeface="Helvetica Neue"/>
                <a:sym typeface="Helvetica Neue"/>
              </a:rPr>
              <a:t>3</a:t>
            </a:r>
            <a:r>
              <a:rPr b="1" lang="es" sz="2200">
                <a:latin typeface="Helvetica Neue"/>
                <a:ea typeface="Helvetica Neue"/>
                <a:cs typeface="Helvetica Neue"/>
                <a:sym typeface="Helvetica Neue"/>
              </a:rPr>
              <a:t>) </a:t>
            </a:r>
            <a:r>
              <a:rPr b="1" lang="es" sz="2200">
                <a:latin typeface="Helvetica Neue"/>
                <a:ea typeface="Helvetica Neue"/>
                <a:cs typeface="Helvetica Neue"/>
                <a:sym typeface="Helvetica Neue"/>
              </a:rPr>
              <a:t>Existe inequidad de género porque los hombres tienen un salario mayor a las mujeres</a:t>
            </a:r>
            <a:endParaRPr b="1" sz="2200">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b="1" sz="2222">
              <a:latin typeface="Helvetica Neue"/>
              <a:ea typeface="Helvetica Neue"/>
              <a:cs typeface="Helvetica Neue"/>
              <a:sym typeface="Helvetica Neue"/>
            </a:endParaRPr>
          </a:p>
        </p:txBody>
      </p:sp>
      <p:pic>
        <p:nvPicPr>
          <p:cNvPr id="127" name="Google Shape;127;p20"/>
          <p:cNvPicPr preferRelativeResize="0"/>
          <p:nvPr/>
        </p:nvPicPr>
        <p:blipFill>
          <a:blip r:embed="rId3">
            <a:alphaModFix/>
          </a:blip>
          <a:stretch>
            <a:fillRect/>
          </a:stretch>
        </p:blipFill>
        <p:spPr>
          <a:xfrm>
            <a:off x="5934385" y="379950"/>
            <a:ext cx="2216639" cy="2243550"/>
          </a:xfrm>
          <a:prstGeom prst="rect">
            <a:avLst/>
          </a:prstGeom>
          <a:noFill/>
          <a:ln>
            <a:noFill/>
          </a:ln>
        </p:spPr>
      </p:pic>
      <p:pic>
        <p:nvPicPr>
          <p:cNvPr id="128" name="Google Shape;128;p20"/>
          <p:cNvPicPr preferRelativeResize="0"/>
          <p:nvPr/>
        </p:nvPicPr>
        <p:blipFill>
          <a:blip r:embed="rId4">
            <a:alphaModFix/>
          </a:blip>
          <a:stretch>
            <a:fillRect/>
          </a:stretch>
        </p:blipFill>
        <p:spPr>
          <a:xfrm>
            <a:off x="5166275" y="2716375"/>
            <a:ext cx="3752849" cy="224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2" name="Shape 132"/>
        <p:cNvGrpSpPr/>
        <p:nvPr/>
      </p:nvGrpSpPr>
      <p:grpSpPr>
        <a:xfrm>
          <a:off x="0" y="0"/>
          <a:ext cx="0" cy="0"/>
          <a:chOff x="0" y="0"/>
          <a:chExt cx="0" cy="0"/>
        </a:xfrm>
      </p:grpSpPr>
      <p:sp>
        <p:nvSpPr>
          <p:cNvPr id="133" name="Google Shape;133;p21"/>
          <p:cNvSpPr txBox="1"/>
          <p:nvPr>
            <p:ph type="ctrTitle"/>
          </p:nvPr>
        </p:nvSpPr>
        <p:spPr>
          <a:xfrm>
            <a:off x="350550" y="180075"/>
            <a:ext cx="4432800" cy="4886700"/>
          </a:xfrm>
          <a:prstGeom prst="rect">
            <a:avLst/>
          </a:prstGeom>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DUDOSO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Se observó que, efectivamente, los técnicos con más de 10 años de experiencia tienen salarios más altos, pero después de eso hay un estancamiento en el salario.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Es decir, una persona que tiene 20 años de experiencia no suele ganar más que una persona que tiene 10 años de experiencia.</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sz="1650">
              <a:solidFill>
                <a:srgbClr val="A61C00"/>
              </a:solidFill>
              <a:latin typeface="Anton"/>
              <a:ea typeface="Anton"/>
              <a:cs typeface="Anton"/>
              <a:sym typeface="Anton"/>
            </a:endParaRPr>
          </a:p>
        </p:txBody>
      </p:sp>
      <p:sp>
        <p:nvSpPr>
          <p:cNvPr id="134" name="Google Shape;134;p21"/>
          <p:cNvSpPr txBox="1"/>
          <p:nvPr/>
        </p:nvSpPr>
        <p:spPr>
          <a:xfrm>
            <a:off x="350550" y="128325"/>
            <a:ext cx="5414700" cy="1271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200">
                <a:latin typeface="Helvetica Neue"/>
                <a:ea typeface="Helvetica Neue"/>
                <a:cs typeface="Helvetica Neue"/>
                <a:sym typeface="Helvetica Neue"/>
              </a:rPr>
              <a:t>4</a:t>
            </a:r>
            <a:r>
              <a:rPr b="1" lang="es" sz="2200">
                <a:latin typeface="Helvetica Neue"/>
                <a:ea typeface="Helvetica Neue"/>
                <a:cs typeface="Helvetica Neue"/>
                <a:sym typeface="Helvetica Neue"/>
              </a:rPr>
              <a:t>) </a:t>
            </a:r>
            <a:r>
              <a:rPr b="1" lang="es" sz="2200">
                <a:latin typeface="Helvetica Neue"/>
                <a:ea typeface="Helvetica Neue"/>
                <a:cs typeface="Helvetica Neue"/>
                <a:sym typeface="Helvetica Neue"/>
              </a:rPr>
              <a:t>Los salarios más altos corresponde a los técnicos con mayor cantidad de años de experiencia</a:t>
            </a:r>
            <a:endParaRPr b="1" sz="2200">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b="1" sz="2222">
              <a:latin typeface="Helvetica Neue"/>
              <a:ea typeface="Helvetica Neue"/>
              <a:cs typeface="Helvetica Neue"/>
              <a:sym typeface="Helvetica Neue"/>
            </a:endParaRPr>
          </a:p>
        </p:txBody>
      </p:sp>
      <p:pic>
        <p:nvPicPr>
          <p:cNvPr id="135" name="Google Shape;135;p21"/>
          <p:cNvPicPr preferRelativeResize="0"/>
          <p:nvPr/>
        </p:nvPicPr>
        <p:blipFill>
          <a:blip r:embed="rId3">
            <a:alphaModFix/>
          </a:blip>
          <a:stretch>
            <a:fillRect/>
          </a:stretch>
        </p:blipFill>
        <p:spPr>
          <a:xfrm>
            <a:off x="4783350" y="1358025"/>
            <a:ext cx="4055850" cy="3075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