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Anton"/>
      <p:regular r:id="rId19"/>
    </p:embeddedFont>
    <p:embeddedFont>
      <p:font typeface="Roboto"/>
      <p:regular r:id="rId20"/>
      <p:bold r:id="rId21"/>
      <p:italic r:id="rId22"/>
      <p:boldItalic r:id="rId23"/>
    </p:embeddedFont>
    <p:embeddedFont>
      <p:font typeface="Helvetica Neue"/>
      <p:regular r:id="rId24"/>
      <p:bold r:id="rId25"/>
      <p:italic r:id="rId26"/>
      <p:boldItalic r:id="rId27"/>
    </p:embeddedFont>
    <p:embeddedFont>
      <p:font typeface="Helvetica Neue Light"/>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HelveticaNeue-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italic.fntdata"/><Relationship Id="rId25" Type="http://schemas.openxmlformats.org/officeDocument/2006/relationships/font" Target="fonts/HelveticaNeue-bold.fntdata"/><Relationship Id="rId28" Type="http://schemas.openxmlformats.org/officeDocument/2006/relationships/font" Target="fonts/HelveticaNeueLight-regular.fntdata"/><Relationship Id="rId27" Type="http://schemas.openxmlformats.org/officeDocument/2006/relationships/font" Target="fonts/HelveticaNeue-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Ligh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Light-boldItalic.fntdata"/><Relationship Id="rId30" Type="http://schemas.openxmlformats.org/officeDocument/2006/relationships/font" Target="fonts/HelveticaNeueLigh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Anton-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e25aa7554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e25aa7554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e25aa7554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e25aa7554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e25aa7554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e25aa7554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e25aa7554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e25aa7554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e24a73fd92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e24a73fd92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e24a73fd92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e24a73fd92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e24a73fd92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e24a73fd92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e25aa7554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e25aa7554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e24a73fd92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e24a73fd92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e25aa7554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e25aa7554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e25aa7554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e25aa7554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e25aa7554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e25aa7554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5475" y="3286197"/>
            <a:ext cx="8222100" cy="838800"/>
          </a:xfrm>
          <a:prstGeom prst="rect">
            <a:avLst/>
          </a:prstGeom>
        </p:spPr>
        <p:txBody>
          <a:bodyPr anchorCtr="0" anchor="b" bIns="91425" lIns="91425" spcFirstLastPara="1" rIns="91425" wrap="square" tIns="91425">
            <a:normAutofit fontScale="90000"/>
          </a:bodyPr>
          <a:lstStyle/>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rPr lang="es" sz="6000">
                <a:solidFill>
                  <a:srgbClr val="000000"/>
                </a:solidFill>
                <a:latin typeface="Anton"/>
                <a:ea typeface="Anton"/>
                <a:cs typeface="Anton"/>
                <a:sym typeface="Anton"/>
              </a:rPr>
              <a:t>IT SALARIOS</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Clr>
                <a:srgbClr val="000000"/>
              </a:buClr>
              <a:buSzPct val="100000"/>
              <a:buFont typeface="Arial"/>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rPr lang="es" sz="3000">
                <a:solidFill>
                  <a:srgbClr val="000000"/>
                </a:solidFill>
                <a:latin typeface="Helvetica Neue Light"/>
                <a:ea typeface="Helvetica Neue Light"/>
                <a:cs typeface="Helvetica Neue Light"/>
                <a:sym typeface="Helvetica Neue Light"/>
              </a:rPr>
              <a:t>¿Podemos predecir el salario de un empleado?</a:t>
            </a:r>
            <a:endParaRPr sz="3000">
              <a:solidFill>
                <a:srgbClr val="000000"/>
              </a:solidFill>
              <a:latin typeface="Helvetica Neue Light"/>
              <a:ea typeface="Helvetica Neue Light"/>
              <a:cs typeface="Helvetica Neue Light"/>
              <a:sym typeface="Helvetica Neue Light"/>
            </a:endParaRPr>
          </a:p>
          <a:p>
            <a:pPr indent="0" lvl="0" marL="0" rtl="0" algn="ctr">
              <a:lnSpc>
                <a:spcPct val="80000"/>
              </a:lnSpc>
              <a:spcBef>
                <a:spcPts val="0"/>
              </a:spcBef>
              <a:spcAft>
                <a:spcPts val="0"/>
              </a:spcAft>
              <a:buNone/>
            </a:pPr>
            <a:r>
              <a:rPr lang="es" sz="3000">
                <a:solidFill>
                  <a:srgbClr val="000000"/>
                </a:solidFill>
                <a:latin typeface="Helvetica Neue Light"/>
                <a:ea typeface="Helvetica Neue Light"/>
                <a:cs typeface="Helvetica Neue Light"/>
                <a:sym typeface="Helvetica Neue Light"/>
              </a:rPr>
              <a:t>¿Cuáles son las variables más importantes a analizar?</a:t>
            </a:r>
            <a:endParaRPr sz="3000">
              <a:solidFill>
                <a:srgbClr val="000000"/>
              </a:solidFill>
              <a:latin typeface="Helvetica Neue Light"/>
              <a:ea typeface="Helvetica Neue Light"/>
              <a:cs typeface="Helvetica Neue Light"/>
              <a:sym typeface="Helvetica Neue Light"/>
            </a:endParaRPr>
          </a:p>
          <a:p>
            <a:pPr indent="0" lvl="0" marL="0" rtl="0" algn="ctr">
              <a:lnSpc>
                <a:spcPct val="80000"/>
              </a:lnSpc>
              <a:spcBef>
                <a:spcPts val="0"/>
              </a:spcBef>
              <a:spcAft>
                <a:spcPts val="0"/>
              </a:spcAft>
              <a:buNone/>
            </a:pPr>
            <a:r>
              <a:t/>
            </a:r>
            <a:endParaRPr sz="3000">
              <a:solidFill>
                <a:srgbClr val="000000"/>
              </a:solidFill>
              <a:latin typeface="Helvetica Neue Light"/>
              <a:ea typeface="Helvetica Neue Light"/>
              <a:cs typeface="Helvetica Neue Light"/>
              <a:sym typeface="Helvetica Neue Light"/>
            </a:endParaRPr>
          </a:p>
          <a:p>
            <a:pPr indent="0" lvl="0" marL="0" rtl="0" algn="ctr">
              <a:lnSpc>
                <a:spcPct val="80000"/>
              </a:lnSpc>
              <a:spcBef>
                <a:spcPts val="0"/>
              </a:spcBef>
              <a:spcAft>
                <a:spcPts val="0"/>
              </a:spcAft>
              <a:buNone/>
            </a:pPr>
            <a:r>
              <a:t/>
            </a:r>
            <a:endParaRPr sz="3000">
              <a:solidFill>
                <a:srgbClr val="000000"/>
              </a:solidFill>
              <a:latin typeface="Helvetica Neue Light"/>
              <a:ea typeface="Helvetica Neue Light"/>
              <a:cs typeface="Helvetica Neue Light"/>
              <a:sym typeface="Helvetica Neue Light"/>
            </a:endParaRPr>
          </a:p>
          <a:p>
            <a:pPr indent="0" lvl="0" marL="0" rtl="0" algn="ctr">
              <a:lnSpc>
                <a:spcPct val="80000"/>
              </a:lnSpc>
              <a:spcBef>
                <a:spcPts val="0"/>
              </a:spcBef>
              <a:spcAft>
                <a:spcPts val="0"/>
              </a:spcAft>
              <a:buNone/>
            </a:pPr>
            <a:r>
              <a:t/>
            </a:r>
            <a:endParaRPr sz="2900">
              <a:solidFill>
                <a:srgbClr val="000000"/>
              </a:solidFill>
              <a:latin typeface="Helvetica Neue Light"/>
              <a:ea typeface="Helvetica Neue Light"/>
              <a:cs typeface="Helvetica Neue Light"/>
              <a:sym typeface="Helvetica Neue Light"/>
            </a:endParaRPr>
          </a:p>
          <a:p>
            <a:pPr indent="0" lvl="0" marL="0" rtl="0" algn="ctr">
              <a:lnSpc>
                <a:spcPct val="80000"/>
              </a:lnSpc>
              <a:spcBef>
                <a:spcPts val="0"/>
              </a:spcBef>
              <a:spcAft>
                <a:spcPts val="0"/>
              </a:spcAft>
              <a:buNone/>
            </a:pPr>
            <a:r>
              <a:rPr lang="es" sz="2900">
                <a:solidFill>
                  <a:srgbClr val="000000"/>
                </a:solidFill>
                <a:latin typeface="Helvetica Neue Light"/>
                <a:ea typeface="Helvetica Neue Light"/>
                <a:cs typeface="Helvetica Neue Light"/>
                <a:sym typeface="Helvetica Neue Light"/>
              </a:rPr>
              <a:t>AUTOR: R. G. Rubio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39" name="Shape 139"/>
        <p:cNvGrpSpPr/>
        <p:nvPr/>
      </p:nvGrpSpPr>
      <p:grpSpPr>
        <a:xfrm>
          <a:off x="0" y="0"/>
          <a:ext cx="0" cy="0"/>
          <a:chOff x="0" y="0"/>
          <a:chExt cx="0" cy="0"/>
        </a:xfrm>
      </p:grpSpPr>
      <p:sp>
        <p:nvSpPr>
          <p:cNvPr id="140" name="Google Shape;140;p22"/>
          <p:cNvSpPr txBox="1"/>
          <p:nvPr>
            <p:ph type="ctrTitle"/>
          </p:nvPr>
        </p:nvSpPr>
        <p:spPr>
          <a:xfrm>
            <a:off x="350550" y="180075"/>
            <a:ext cx="4432800" cy="4886700"/>
          </a:xfrm>
          <a:prstGeom prst="rect">
            <a:avLst/>
          </a:prstGeom>
        </p:spPr>
        <p:txBody>
          <a:bodyPr anchorCtr="0" anchor="b" bIns="91425" lIns="91425" spcFirstLastPara="1" rIns="91425" wrap="square" tIns="91425">
            <a:normAutofit/>
          </a:bodyPr>
          <a:lstStyle/>
          <a:p>
            <a:pPr indent="0" lvl="0" marL="0" rtl="0" algn="l">
              <a:lnSpc>
                <a:spcPct val="80000"/>
              </a:lnSpc>
              <a:spcBef>
                <a:spcPts val="0"/>
              </a:spcBef>
              <a:spcAft>
                <a:spcPts val="0"/>
              </a:spcAft>
              <a:buNone/>
            </a:pPr>
            <a:r>
              <a:rPr lang="es" sz="3300">
                <a:solidFill>
                  <a:srgbClr val="A61C00"/>
                </a:solidFill>
                <a:latin typeface="Anton"/>
                <a:ea typeface="Anton"/>
                <a:cs typeface="Anton"/>
                <a:sym typeface="Anton"/>
              </a:rPr>
              <a:t>FALSO</a:t>
            </a:r>
            <a:endParaRPr sz="3300">
              <a:solidFill>
                <a:srgbClr val="A61C00"/>
              </a:solidFill>
              <a:latin typeface="Anton"/>
              <a:ea typeface="Anton"/>
              <a:cs typeface="Anton"/>
              <a:sym typeface="Anton"/>
            </a:endParaRPr>
          </a:p>
          <a:p>
            <a:pPr indent="0" lvl="0" marL="0" rtl="0" algn="l">
              <a:lnSpc>
                <a:spcPct val="80000"/>
              </a:lnSpc>
              <a:spcBef>
                <a:spcPts val="0"/>
              </a:spcBef>
              <a:spcAft>
                <a:spcPts val="0"/>
              </a:spcAft>
              <a:buNone/>
            </a:pPr>
            <a:r>
              <a:t/>
            </a:r>
            <a:endParaRPr sz="1500">
              <a:solidFill>
                <a:srgbClr val="A61C00"/>
              </a:solidFill>
              <a:latin typeface="Anton"/>
              <a:ea typeface="Anton"/>
              <a:cs typeface="Anton"/>
              <a:sym typeface="Anton"/>
            </a:endParaRPr>
          </a:p>
          <a:p>
            <a:pPr indent="0" lvl="0" marL="0" rtl="0" algn="l">
              <a:lnSpc>
                <a:spcPct val="80000"/>
              </a:lnSpc>
              <a:spcBef>
                <a:spcPts val="0"/>
              </a:spcBef>
              <a:spcAft>
                <a:spcPts val="0"/>
              </a:spcAft>
              <a:buNone/>
            </a:pPr>
            <a:r>
              <a:rPr b="1" lang="es" sz="1650">
                <a:solidFill>
                  <a:srgbClr val="A61C00"/>
                </a:solidFill>
                <a:latin typeface="Helvetica Neue"/>
                <a:ea typeface="Helvetica Neue"/>
                <a:cs typeface="Helvetica Neue"/>
                <a:sym typeface="Helvetica Neue"/>
              </a:rPr>
              <a:t>Los resultados no muestran una correlación significativa entre el tiempo de permanencia en un puesto y el salario.</a:t>
            </a:r>
            <a:endParaRPr b="1" sz="1650">
              <a:solidFill>
                <a:srgbClr val="A61C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t/>
            </a:r>
            <a:endParaRPr b="1" sz="1650">
              <a:solidFill>
                <a:srgbClr val="A61C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rPr b="1" lang="es" sz="1650">
                <a:solidFill>
                  <a:srgbClr val="A61C00"/>
                </a:solidFill>
                <a:latin typeface="Helvetica Neue"/>
                <a:ea typeface="Helvetica Neue"/>
                <a:cs typeface="Helvetica Neue"/>
                <a:sym typeface="Helvetica Neue"/>
              </a:rPr>
              <a:t>Por lo tanto, no podemos afirmar que las personas que mantienen sus puestos de trabajo tengan mayores salarios que los profesionales recién ingresados a las empresas.</a:t>
            </a:r>
            <a:endParaRPr b="1" sz="1650">
              <a:solidFill>
                <a:srgbClr val="A61C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t/>
            </a:r>
            <a:endParaRPr b="1" sz="1650">
              <a:solidFill>
                <a:srgbClr val="A61C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rPr b="1" lang="es" sz="1650">
                <a:solidFill>
                  <a:srgbClr val="A61C00"/>
                </a:solidFill>
                <a:latin typeface="Helvetica Neue"/>
                <a:ea typeface="Helvetica Neue"/>
                <a:cs typeface="Helvetica Neue"/>
                <a:sym typeface="Helvetica Neue"/>
              </a:rPr>
              <a:t>También visualizamos que la gran mayoria trabajo menos de 5 años en el mismo puesto</a:t>
            </a:r>
            <a:endParaRPr sz="1650">
              <a:solidFill>
                <a:srgbClr val="A61C00"/>
              </a:solidFill>
              <a:latin typeface="Anton"/>
              <a:ea typeface="Anton"/>
              <a:cs typeface="Anton"/>
              <a:sym typeface="Anton"/>
            </a:endParaRPr>
          </a:p>
        </p:txBody>
      </p:sp>
      <p:sp>
        <p:nvSpPr>
          <p:cNvPr id="141" name="Google Shape;141;p22"/>
          <p:cNvSpPr txBox="1"/>
          <p:nvPr/>
        </p:nvSpPr>
        <p:spPr>
          <a:xfrm>
            <a:off x="350550" y="76575"/>
            <a:ext cx="4876500" cy="18129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es" sz="2200">
                <a:latin typeface="Helvetica Neue"/>
                <a:ea typeface="Helvetica Neue"/>
                <a:cs typeface="Helvetica Neue"/>
                <a:sym typeface="Helvetica Neue"/>
              </a:rPr>
              <a:t>5</a:t>
            </a:r>
            <a:r>
              <a:rPr b="1" lang="es" sz="2200">
                <a:latin typeface="Helvetica Neue"/>
                <a:ea typeface="Helvetica Neue"/>
                <a:cs typeface="Helvetica Neue"/>
                <a:sym typeface="Helvetica Neue"/>
              </a:rPr>
              <a:t>) </a:t>
            </a:r>
            <a:r>
              <a:rPr b="1" lang="es" sz="2200">
                <a:latin typeface="Helvetica Neue"/>
                <a:ea typeface="Helvetica Neue"/>
                <a:cs typeface="Helvetica Neue"/>
                <a:sym typeface="Helvetica Neue"/>
              </a:rPr>
              <a:t>Las personas que mantienen sus puestos de trabajo poseen mayor salario que los profesionales que recién ingresan a las empresas.</a:t>
            </a:r>
            <a:endParaRPr b="1" sz="2200">
              <a:latin typeface="Helvetica Neue"/>
              <a:ea typeface="Helvetica Neue"/>
              <a:cs typeface="Helvetica Neue"/>
              <a:sym typeface="Helvetica Neue"/>
            </a:endParaRPr>
          </a:p>
          <a:p>
            <a:pPr indent="0" lvl="0" marL="0" rtl="0" algn="ctr">
              <a:lnSpc>
                <a:spcPct val="80000"/>
              </a:lnSpc>
              <a:spcBef>
                <a:spcPts val="0"/>
              </a:spcBef>
              <a:spcAft>
                <a:spcPts val="0"/>
              </a:spcAft>
              <a:buNone/>
            </a:pPr>
            <a:r>
              <a:t/>
            </a:r>
            <a:endParaRPr b="1" sz="2222">
              <a:latin typeface="Helvetica Neue"/>
              <a:ea typeface="Helvetica Neue"/>
              <a:cs typeface="Helvetica Neue"/>
              <a:sym typeface="Helvetica Neue"/>
            </a:endParaRPr>
          </a:p>
        </p:txBody>
      </p:sp>
      <p:pic>
        <p:nvPicPr>
          <p:cNvPr id="142" name="Google Shape;142;p22"/>
          <p:cNvPicPr preferRelativeResize="0"/>
          <p:nvPr/>
        </p:nvPicPr>
        <p:blipFill>
          <a:blip r:embed="rId3">
            <a:alphaModFix/>
          </a:blip>
          <a:stretch>
            <a:fillRect/>
          </a:stretch>
        </p:blipFill>
        <p:spPr>
          <a:xfrm>
            <a:off x="5227050" y="90650"/>
            <a:ext cx="3455276" cy="2481100"/>
          </a:xfrm>
          <a:prstGeom prst="rect">
            <a:avLst/>
          </a:prstGeom>
          <a:noFill/>
          <a:ln>
            <a:noFill/>
          </a:ln>
        </p:spPr>
      </p:pic>
      <p:pic>
        <p:nvPicPr>
          <p:cNvPr id="143" name="Google Shape;143;p22"/>
          <p:cNvPicPr preferRelativeResize="0"/>
          <p:nvPr/>
        </p:nvPicPr>
        <p:blipFill>
          <a:blip r:embed="rId4">
            <a:alphaModFix/>
          </a:blip>
          <a:stretch>
            <a:fillRect/>
          </a:stretch>
        </p:blipFill>
        <p:spPr>
          <a:xfrm>
            <a:off x="5227050" y="2720125"/>
            <a:ext cx="3455274" cy="2346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47" name="Shape 147"/>
        <p:cNvGrpSpPr/>
        <p:nvPr/>
      </p:nvGrpSpPr>
      <p:grpSpPr>
        <a:xfrm>
          <a:off x="0" y="0"/>
          <a:ext cx="0" cy="0"/>
          <a:chOff x="0" y="0"/>
          <a:chExt cx="0" cy="0"/>
        </a:xfrm>
      </p:grpSpPr>
      <p:sp>
        <p:nvSpPr>
          <p:cNvPr id="148" name="Google Shape;148;p23"/>
          <p:cNvSpPr txBox="1"/>
          <p:nvPr>
            <p:ph type="ctrTitle"/>
          </p:nvPr>
        </p:nvSpPr>
        <p:spPr>
          <a:xfrm>
            <a:off x="298825" y="925175"/>
            <a:ext cx="8085900" cy="3717300"/>
          </a:xfrm>
          <a:prstGeom prst="rect">
            <a:avLst/>
          </a:prstGeom>
        </p:spPr>
        <p:txBody>
          <a:bodyPr anchorCtr="0" anchor="b" bIns="91425" lIns="91425" spcFirstLastPara="1" rIns="91425" wrap="square" tIns="91425">
            <a:normAutofit fontScale="90000"/>
          </a:bodyPr>
          <a:lstStyle/>
          <a:p>
            <a:pPr indent="0" lvl="0" marL="0" rtl="0" algn="ctr">
              <a:lnSpc>
                <a:spcPct val="80000"/>
              </a:lnSpc>
              <a:spcBef>
                <a:spcPts val="0"/>
              </a:spcBef>
              <a:spcAft>
                <a:spcPts val="0"/>
              </a:spcAft>
              <a:buNone/>
            </a:pPr>
            <a:r>
              <a:rPr lang="es" sz="6000">
                <a:solidFill>
                  <a:srgbClr val="000000"/>
                </a:solidFill>
                <a:latin typeface="Anton"/>
                <a:ea typeface="Anton"/>
                <a:cs typeface="Anton"/>
                <a:sym typeface="Anton"/>
              </a:rPr>
              <a:t>PREDICCIONES</a:t>
            </a:r>
            <a:endParaRPr sz="6000">
              <a:solidFill>
                <a:srgbClr val="000000"/>
              </a:solidFill>
              <a:latin typeface="Anton"/>
              <a:ea typeface="Anton"/>
              <a:cs typeface="Anton"/>
              <a:sym typeface="Anton"/>
            </a:endParaRPr>
          </a:p>
          <a:p>
            <a:pPr indent="0" lvl="0" marL="0" rtl="0" algn="l">
              <a:lnSpc>
                <a:spcPct val="80000"/>
              </a:lnSpc>
              <a:spcBef>
                <a:spcPts val="0"/>
              </a:spcBef>
              <a:spcAft>
                <a:spcPts val="0"/>
              </a:spcAft>
              <a:buNone/>
            </a:pPr>
            <a:r>
              <a:t/>
            </a:r>
            <a:endParaRPr sz="2200">
              <a:solidFill>
                <a:srgbClr val="000000"/>
              </a:solidFill>
              <a:latin typeface="Anton"/>
              <a:ea typeface="Anton"/>
              <a:cs typeface="Anton"/>
              <a:sym typeface="Anton"/>
            </a:endParaRPr>
          </a:p>
          <a:p>
            <a:pPr indent="0" lvl="0" marL="0" rtl="0" algn="l">
              <a:lnSpc>
                <a:spcPct val="80000"/>
              </a:lnSpc>
              <a:spcBef>
                <a:spcPts val="0"/>
              </a:spcBef>
              <a:spcAft>
                <a:spcPts val="0"/>
              </a:spcAft>
              <a:buNone/>
            </a:pPr>
            <a:r>
              <a:t/>
            </a:r>
            <a:endParaRPr b="1" sz="1650">
              <a:solidFill>
                <a:srgbClr val="A61C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rPr b="1" lang="es" sz="1650">
                <a:solidFill>
                  <a:srgbClr val="A61C00"/>
                </a:solidFill>
                <a:latin typeface="Helvetica Neue"/>
                <a:ea typeface="Helvetica Neue"/>
                <a:cs typeface="Helvetica Neue"/>
                <a:sym typeface="Helvetica Neue"/>
              </a:rPr>
              <a:t>Durante el desarrollo del trabajo, se probaron </a:t>
            </a:r>
            <a:endParaRPr b="1" sz="1650">
              <a:solidFill>
                <a:srgbClr val="A61C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rPr b="1" lang="es" sz="1650">
                <a:solidFill>
                  <a:srgbClr val="A61C00"/>
                </a:solidFill>
                <a:latin typeface="Helvetica Neue"/>
                <a:ea typeface="Helvetica Neue"/>
                <a:cs typeface="Helvetica Neue"/>
                <a:sym typeface="Helvetica Neue"/>
              </a:rPr>
              <a:t>diferentes modelos de regresión para predecir </a:t>
            </a:r>
            <a:endParaRPr b="1" sz="1650">
              <a:solidFill>
                <a:srgbClr val="A61C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rPr b="1" lang="es" sz="1650">
                <a:solidFill>
                  <a:srgbClr val="A61C00"/>
                </a:solidFill>
                <a:latin typeface="Helvetica Neue"/>
                <a:ea typeface="Helvetica Neue"/>
                <a:cs typeface="Helvetica Neue"/>
                <a:sym typeface="Helvetica Neue"/>
              </a:rPr>
              <a:t>la variable objetivo del Salario.</a:t>
            </a:r>
            <a:endParaRPr b="1" sz="1650">
              <a:solidFill>
                <a:srgbClr val="A61C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t/>
            </a:r>
            <a:endParaRPr b="1" sz="1650">
              <a:solidFill>
                <a:srgbClr val="A61C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rPr b="1" lang="es" sz="1650">
                <a:solidFill>
                  <a:srgbClr val="A61C00"/>
                </a:solidFill>
                <a:latin typeface="Helvetica Neue"/>
                <a:ea typeface="Helvetica Neue"/>
                <a:cs typeface="Helvetica Neue"/>
                <a:sym typeface="Helvetica Neue"/>
              </a:rPr>
              <a:t>Después de una comparación exhaustiva de los</a:t>
            </a:r>
            <a:endParaRPr b="1" sz="1650">
              <a:solidFill>
                <a:srgbClr val="A61C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rPr b="1" lang="es" sz="1650">
                <a:solidFill>
                  <a:srgbClr val="A61C00"/>
                </a:solidFill>
                <a:latin typeface="Helvetica Neue"/>
                <a:ea typeface="Helvetica Neue"/>
                <a:cs typeface="Helvetica Neue"/>
                <a:sym typeface="Helvetica Neue"/>
              </a:rPr>
              <a:t>resultados, se encontró que el Modelo de </a:t>
            </a:r>
            <a:endParaRPr b="1" sz="1650">
              <a:solidFill>
                <a:srgbClr val="A61C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rPr b="1" lang="es" sz="1650">
                <a:solidFill>
                  <a:srgbClr val="A61C00"/>
                </a:solidFill>
                <a:latin typeface="Helvetica Neue"/>
                <a:ea typeface="Helvetica Neue"/>
                <a:cs typeface="Helvetica Neue"/>
                <a:sym typeface="Helvetica Neue"/>
              </a:rPr>
              <a:t>Random Forest Regressor fue el que mejor se </a:t>
            </a:r>
            <a:endParaRPr b="1" sz="1650">
              <a:solidFill>
                <a:srgbClr val="A61C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rPr b="1" lang="es" sz="1650">
                <a:solidFill>
                  <a:srgbClr val="A61C00"/>
                </a:solidFill>
                <a:latin typeface="Helvetica Neue"/>
                <a:ea typeface="Helvetica Neue"/>
                <a:cs typeface="Helvetica Neue"/>
                <a:sym typeface="Helvetica Neue"/>
              </a:rPr>
              <a:t>desempeñó, con un coeficiente de determinación</a:t>
            </a:r>
            <a:endParaRPr b="1" sz="1650">
              <a:solidFill>
                <a:srgbClr val="A61C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rPr b="1" lang="es" sz="1650">
                <a:solidFill>
                  <a:srgbClr val="A61C00"/>
                </a:solidFill>
                <a:latin typeface="Helvetica Neue"/>
                <a:ea typeface="Helvetica Neue"/>
                <a:cs typeface="Helvetica Neue"/>
                <a:sym typeface="Helvetica Neue"/>
              </a:rPr>
              <a:t>(R²) de 0.58. </a:t>
            </a:r>
            <a:endParaRPr b="1" sz="1650">
              <a:solidFill>
                <a:srgbClr val="A61C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t/>
            </a:r>
            <a:endParaRPr b="1" sz="1650">
              <a:solidFill>
                <a:srgbClr val="A61C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rPr b="1" lang="es" sz="1650">
                <a:solidFill>
                  <a:srgbClr val="A61C00"/>
                </a:solidFill>
                <a:latin typeface="Helvetica Neue"/>
                <a:ea typeface="Helvetica Neue"/>
                <a:cs typeface="Helvetica Neue"/>
                <a:sym typeface="Helvetica Neue"/>
              </a:rPr>
              <a:t>Este modelo utiliza múltiples árboles de decisión </a:t>
            </a:r>
            <a:endParaRPr b="1" sz="1650">
              <a:solidFill>
                <a:srgbClr val="A61C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rPr b="1" lang="es" sz="1650">
                <a:solidFill>
                  <a:srgbClr val="A61C00"/>
                </a:solidFill>
                <a:latin typeface="Helvetica Neue"/>
                <a:ea typeface="Helvetica Neue"/>
                <a:cs typeface="Helvetica Neue"/>
                <a:sym typeface="Helvetica Neue"/>
              </a:rPr>
              <a:t>para generar predicciones y se ajusta bien a los </a:t>
            </a:r>
            <a:endParaRPr b="1" sz="1650">
              <a:solidFill>
                <a:srgbClr val="A61C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rPr b="1" lang="es" sz="1650">
                <a:solidFill>
                  <a:srgbClr val="A61C00"/>
                </a:solidFill>
                <a:latin typeface="Helvetica Neue"/>
                <a:ea typeface="Helvetica Neue"/>
                <a:cs typeface="Helvetica Neue"/>
                <a:sym typeface="Helvetica Neue"/>
              </a:rPr>
              <a:t>datos, lo que lo convierte en una buena opción </a:t>
            </a:r>
            <a:endParaRPr b="1" sz="1650">
              <a:solidFill>
                <a:srgbClr val="A61C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rPr b="1" lang="es" sz="1650">
                <a:solidFill>
                  <a:srgbClr val="A61C00"/>
                </a:solidFill>
                <a:latin typeface="Helvetica Neue"/>
                <a:ea typeface="Helvetica Neue"/>
                <a:cs typeface="Helvetica Neue"/>
                <a:sym typeface="Helvetica Neue"/>
              </a:rPr>
              <a:t>para predecir el salario de los empleados en el </a:t>
            </a:r>
            <a:endParaRPr b="1" sz="1650">
              <a:solidFill>
                <a:srgbClr val="A61C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rPr b="1" lang="es" sz="1650">
                <a:solidFill>
                  <a:srgbClr val="A61C00"/>
                </a:solidFill>
                <a:latin typeface="Helvetica Neue"/>
                <a:ea typeface="Helvetica Neue"/>
                <a:cs typeface="Helvetica Neue"/>
                <a:sym typeface="Helvetica Neue"/>
              </a:rPr>
              <a:t>futuro.</a:t>
            </a:r>
            <a:endParaRPr/>
          </a:p>
        </p:txBody>
      </p:sp>
      <p:pic>
        <p:nvPicPr>
          <p:cNvPr id="149" name="Google Shape;149;p23"/>
          <p:cNvPicPr preferRelativeResize="0"/>
          <p:nvPr/>
        </p:nvPicPr>
        <p:blipFill>
          <a:blip r:embed="rId3">
            <a:alphaModFix/>
          </a:blip>
          <a:stretch>
            <a:fillRect/>
          </a:stretch>
        </p:blipFill>
        <p:spPr>
          <a:xfrm>
            <a:off x="4908325" y="1717975"/>
            <a:ext cx="4152900" cy="2990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53" name="Shape 153"/>
        <p:cNvGrpSpPr/>
        <p:nvPr/>
      </p:nvGrpSpPr>
      <p:grpSpPr>
        <a:xfrm>
          <a:off x="0" y="0"/>
          <a:ext cx="0" cy="0"/>
          <a:chOff x="0" y="0"/>
          <a:chExt cx="0" cy="0"/>
        </a:xfrm>
      </p:grpSpPr>
      <p:sp>
        <p:nvSpPr>
          <p:cNvPr id="154" name="Google Shape;154;p24"/>
          <p:cNvSpPr txBox="1"/>
          <p:nvPr>
            <p:ph type="ctrTitle"/>
          </p:nvPr>
        </p:nvSpPr>
        <p:spPr>
          <a:xfrm>
            <a:off x="371275" y="1150825"/>
            <a:ext cx="6492300" cy="1305900"/>
          </a:xfrm>
          <a:prstGeom prst="rect">
            <a:avLst/>
          </a:prstGeom>
        </p:spPr>
        <p:txBody>
          <a:bodyPr anchorCtr="0" anchor="b" bIns="91425" lIns="91425" spcFirstLastPara="1" rIns="91425" wrap="square" tIns="91425">
            <a:normAutofit fontScale="90000"/>
          </a:bodyPr>
          <a:lstStyle/>
          <a:p>
            <a:pPr indent="0" lvl="0" marL="0" rtl="0" algn="l">
              <a:lnSpc>
                <a:spcPct val="80000"/>
              </a:lnSpc>
              <a:spcBef>
                <a:spcPts val="0"/>
              </a:spcBef>
              <a:spcAft>
                <a:spcPts val="0"/>
              </a:spcAft>
              <a:buNone/>
            </a:pPr>
            <a:r>
              <a:rPr b="1" lang="es" sz="1650">
                <a:solidFill>
                  <a:srgbClr val="A61C00"/>
                </a:solidFill>
                <a:latin typeface="Helvetica Neue"/>
                <a:ea typeface="Helvetica Neue"/>
                <a:cs typeface="Helvetica Neue"/>
                <a:sym typeface="Helvetica Neue"/>
              </a:rPr>
              <a:t>Armamos un código para evaluar las 10 variables principales de nuestro modelo.</a:t>
            </a:r>
            <a:endParaRPr b="1" sz="1650">
              <a:solidFill>
                <a:srgbClr val="A61C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t/>
            </a:r>
            <a:endParaRPr b="1" sz="1650">
              <a:solidFill>
                <a:srgbClr val="A61C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rPr b="1" lang="es" sz="1650">
                <a:solidFill>
                  <a:srgbClr val="A61C00"/>
                </a:solidFill>
                <a:latin typeface="Helvetica Neue"/>
                <a:ea typeface="Helvetica Neue"/>
                <a:cs typeface="Helvetica Neue"/>
                <a:sym typeface="Helvetica Neue"/>
              </a:rPr>
              <a:t>Para conocer cuales son los aspectos principales que se relacionan con el salario en el sector IT.</a:t>
            </a:r>
            <a:endParaRPr b="1" sz="1650">
              <a:solidFill>
                <a:srgbClr val="A61C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t/>
            </a:r>
            <a:endParaRPr b="1" sz="1650">
              <a:solidFill>
                <a:srgbClr val="A61C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rPr b="1" lang="es" sz="1650">
                <a:solidFill>
                  <a:srgbClr val="A61C00"/>
                </a:solidFill>
                <a:latin typeface="Helvetica Neue"/>
                <a:ea typeface="Helvetica Neue"/>
                <a:cs typeface="Helvetica Neue"/>
                <a:sym typeface="Helvetica Neue"/>
              </a:rPr>
              <a:t>Nos brinda información que de antemano desconociamos. </a:t>
            </a:r>
            <a:endParaRPr b="1" sz="1650">
              <a:solidFill>
                <a:srgbClr val="A61C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t/>
            </a:r>
            <a:endParaRPr b="1" sz="1650">
              <a:solidFill>
                <a:srgbClr val="A61C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t/>
            </a:r>
            <a:endParaRPr/>
          </a:p>
        </p:txBody>
      </p:sp>
      <p:pic>
        <p:nvPicPr>
          <p:cNvPr id="155" name="Google Shape;155;p24"/>
          <p:cNvPicPr preferRelativeResize="0"/>
          <p:nvPr/>
        </p:nvPicPr>
        <p:blipFill>
          <a:blip r:embed="rId3">
            <a:alphaModFix/>
          </a:blip>
          <a:stretch>
            <a:fillRect/>
          </a:stretch>
        </p:blipFill>
        <p:spPr>
          <a:xfrm>
            <a:off x="298825" y="1970349"/>
            <a:ext cx="7616975" cy="2841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59" name="Shape 159"/>
        <p:cNvGrpSpPr/>
        <p:nvPr/>
      </p:nvGrpSpPr>
      <p:grpSpPr>
        <a:xfrm>
          <a:off x="0" y="0"/>
          <a:ext cx="0" cy="0"/>
          <a:chOff x="0" y="0"/>
          <a:chExt cx="0" cy="0"/>
        </a:xfrm>
      </p:grpSpPr>
      <p:sp>
        <p:nvSpPr>
          <p:cNvPr id="160" name="Google Shape;160;p25"/>
          <p:cNvSpPr txBox="1"/>
          <p:nvPr>
            <p:ph type="ctrTitle"/>
          </p:nvPr>
        </p:nvSpPr>
        <p:spPr>
          <a:xfrm>
            <a:off x="350550" y="1349499"/>
            <a:ext cx="8442900" cy="3717300"/>
          </a:xfrm>
          <a:prstGeom prst="rect">
            <a:avLst/>
          </a:prstGeom>
        </p:spPr>
        <p:txBody>
          <a:bodyPr anchorCtr="0" anchor="b" bIns="91425" lIns="91425" spcFirstLastPara="1" rIns="91425" wrap="square" tIns="91425">
            <a:normAutofit fontScale="90000"/>
          </a:bodyPr>
          <a:lstStyle/>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rPr lang="es" sz="6000">
                <a:solidFill>
                  <a:srgbClr val="000000"/>
                </a:solidFill>
                <a:latin typeface="Anton"/>
                <a:ea typeface="Anton"/>
                <a:cs typeface="Anton"/>
                <a:sym typeface="Anton"/>
              </a:rPr>
              <a:t>CONCLUSIÓN</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22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22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2200">
              <a:solidFill>
                <a:srgbClr val="000000"/>
              </a:solidFill>
              <a:latin typeface="Anton"/>
              <a:ea typeface="Anton"/>
              <a:cs typeface="Anton"/>
              <a:sym typeface="Anton"/>
            </a:endParaRPr>
          </a:p>
          <a:p>
            <a:pPr indent="0" lvl="0" marL="0" rtl="0" algn="l">
              <a:lnSpc>
                <a:spcPct val="80000"/>
              </a:lnSpc>
              <a:spcBef>
                <a:spcPts val="0"/>
              </a:spcBef>
              <a:spcAft>
                <a:spcPts val="0"/>
              </a:spcAft>
              <a:buNone/>
            </a:pPr>
            <a:r>
              <a:rPr b="1" lang="es" sz="1850">
                <a:solidFill>
                  <a:srgbClr val="A61C00"/>
                </a:solidFill>
                <a:latin typeface="Helvetica Neue"/>
                <a:ea typeface="Helvetica Neue"/>
                <a:cs typeface="Helvetica Neue"/>
                <a:sym typeface="Helvetica Neue"/>
              </a:rPr>
              <a:t>Luego de realizar un análisis exhaustivo de los datos y aplicar diversas técnicas de modelado, se llegó a la conclusión de que el Modelo de Random Forest Regressor fue el más efectivo para predecir el salario bajo en la empresa. Este modelo logró un coeficiente de determinación (R²) de 0.58 y permitió identificar las variables más importantes para la predicción.</a:t>
            </a:r>
            <a:endParaRPr b="1" sz="1850">
              <a:solidFill>
                <a:srgbClr val="A61C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t/>
            </a:r>
            <a:endParaRPr b="1" sz="1850">
              <a:solidFill>
                <a:srgbClr val="A61C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rPr b="1" lang="es" sz="1850">
                <a:solidFill>
                  <a:srgbClr val="A61C00"/>
                </a:solidFill>
                <a:latin typeface="Helvetica Neue"/>
                <a:ea typeface="Helvetica Neue"/>
                <a:cs typeface="Helvetica Neue"/>
                <a:sym typeface="Helvetica Neue"/>
              </a:rPr>
              <a:t>En resumen, nuestro estudio ha permitido obtener información valiosa sobre la situación laboral en el sector IT y ha confirmado algunas hipótesis, mientras que otras necesitan mayor investigación para ser confirmadas o descartadas. </a:t>
            </a:r>
            <a:endParaRPr b="1" sz="1850">
              <a:solidFill>
                <a:srgbClr val="A61C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t/>
            </a:r>
            <a:endParaRPr b="1" sz="1850">
              <a:solidFill>
                <a:srgbClr val="A61C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rPr b="1" lang="es" sz="1850">
                <a:solidFill>
                  <a:srgbClr val="A61C00"/>
                </a:solidFill>
                <a:latin typeface="Helvetica Neue"/>
                <a:ea typeface="Helvetica Neue"/>
                <a:cs typeface="Helvetica Neue"/>
                <a:sym typeface="Helvetica Neue"/>
              </a:rPr>
              <a:t>Es necesario seguir trabajando para mejorar la igualdad de género y salarial en la industria y para brindar información más detallada sobre la situación laboral de los profesionales del sector IT.</a:t>
            </a:r>
            <a:endParaRPr b="1" sz="1850">
              <a:solidFill>
                <a:srgbClr val="A61C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t/>
            </a:r>
            <a:endParaRPr b="1" sz="1850">
              <a:solidFill>
                <a:srgbClr val="A61C00"/>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89" name="Shape 89"/>
        <p:cNvGrpSpPr/>
        <p:nvPr/>
      </p:nvGrpSpPr>
      <p:grpSpPr>
        <a:xfrm>
          <a:off x="0" y="0"/>
          <a:ext cx="0" cy="0"/>
          <a:chOff x="0" y="0"/>
          <a:chExt cx="0" cy="0"/>
        </a:xfrm>
      </p:grpSpPr>
      <p:sp>
        <p:nvSpPr>
          <p:cNvPr id="90" name="Google Shape;90;p14"/>
          <p:cNvSpPr txBox="1"/>
          <p:nvPr>
            <p:ph type="ctrTitle"/>
          </p:nvPr>
        </p:nvSpPr>
        <p:spPr>
          <a:xfrm>
            <a:off x="350550" y="1349499"/>
            <a:ext cx="8442900" cy="3717300"/>
          </a:xfrm>
          <a:prstGeom prst="rect">
            <a:avLst/>
          </a:prstGeom>
        </p:spPr>
        <p:txBody>
          <a:bodyPr anchorCtr="0" anchor="b" bIns="91425" lIns="91425" spcFirstLastPara="1" rIns="91425" wrap="square" tIns="91425">
            <a:normAutofit fontScale="90000"/>
          </a:bodyPr>
          <a:lstStyle/>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rPr lang="es" sz="6000">
                <a:solidFill>
                  <a:srgbClr val="000000"/>
                </a:solidFill>
                <a:latin typeface="Anton"/>
                <a:ea typeface="Anton"/>
                <a:cs typeface="Anton"/>
                <a:sym typeface="Anton"/>
              </a:rPr>
              <a:t>RESUMEN</a:t>
            </a:r>
            <a:endParaRPr sz="6000">
              <a:solidFill>
                <a:srgbClr val="000000"/>
              </a:solidFill>
              <a:latin typeface="Anton"/>
              <a:ea typeface="Anton"/>
              <a:cs typeface="Anton"/>
              <a:sym typeface="Anton"/>
            </a:endParaRPr>
          </a:p>
          <a:p>
            <a:pPr indent="-400050" lvl="0" marL="457200" rtl="0" algn="l">
              <a:lnSpc>
                <a:spcPct val="80000"/>
              </a:lnSpc>
              <a:spcBef>
                <a:spcPts val="0"/>
              </a:spcBef>
              <a:spcAft>
                <a:spcPts val="0"/>
              </a:spcAft>
              <a:buClr>
                <a:schemeClr val="dk1"/>
              </a:buClr>
              <a:buSzPct val="100000"/>
              <a:buFont typeface="Helvetica Neue"/>
              <a:buAutoNum type="arabicParenR"/>
            </a:pPr>
            <a:r>
              <a:rPr lang="es" sz="3000">
                <a:solidFill>
                  <a:srgbClr val="000000"/>
                </a:solidFill>
                <a:latin typeface="Helvetica Neue Light"/>
                <a:ea typeface="Helvetica Neue Light"/>
                <a:cs typeface="Helvetica Neue Light"/>
                <a:sym typeface="Helvetica Neue Light"/>
              </a:rPr>
              <a:t>Introducción</a:t>
            </a:r>
            <a:endParaRPr sz="3000">
              <a:solidFill>
                <a:srgbClr val="000000"/>
              </a:solidFill>
              <a:latin typeface="Helvetica Neue Light"/>
              <a:ea typeface="Helvetica Neue Light"/>
              <a:cs typeface="Helvetica Neue Light"/>
              <a:sym typeface="Helvetica Neue Light"/>
            </a:endParaRPr>
          </a:p>
          <a:p>
            <a:pPr indent="0" lvl="0" marL="914400" rtl="0" algn="l">
              <a:lnSpc>
                <a:spcPct val="80000"/>
              </a:lnSpc>
              <a:spcBef>
                <a:spcPts val="0"/>
              </a:spcBef>
              <a:spcAft>
                <a:spcPts val="0"/>
              </a:spcAft>
              <a:buNone/>
            </a:pPr>
            <a:r>
              <a:t/>
            </a:r>
            <a:endParaRPr sz="3000">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rPr b="1" lang="es" sz="3000">
                <a:solidFill>
                  <a:schemeClr val="dk1"/>
                </a:solidFill>
                <a:latin typeface="Helvetica Neue"/>
                <a:ea typeface="Helvetica Neue"/>
                <a:cs typeface="Helvetica Neue"/>
                <a:sym typeface="Helvetica Neue"/>
              </a:rPr>
              <a:t>2)</a:t>
            </a:r>
            <a:r>
              <a:rPr lang="es" sz="3000">
                <a:solidFill>
                  <a:srgbClr val="000000"/>
                </a:solidFill>
                <a:latin typeface="Helvetica Neue Light"/>
                <a:ea typeface="Helvetica Neue Light"/>
                <a:cs typeface="Helvetica Neue Light"/>
                <a:sym typeface="Helvetica Neue Light"/>
              </a:rPr>
              <a:t>  Hipótesis</a:t>
            </a:r>
            <a:endParaRPr sz="3000">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t/>
            </a:r>
            <a:endParaRPr sz="3000">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rPr b="1" lang="es" sz="3000">
                <a:solidFill>
                  <a:schemeClr val="dk1"/>
                </a:solidFill>
                <a:latin typeface="Helvetica Neue"/>
                <a:ea typeface="Helvetica Neue"/>
                <a:cs typeface="Helvetica Neue"/>
                <a:sym typeface="Helvetica Neue"/>
              </a:rPr>
              <a:t>3)</a:t>
            </a:r>
            <a:r>
              <a:rPr lang="es" sz="3000">
                <a:solidFill>
                  <a:srgbClr val="000000"/>
                </a:solidFill>
                <a:latin typeface="Helvetica Neue Light"/>
                <a:ea typeface="Helvetica Neue Light"/>
                <a:cs typeface="Helvetica Neue Light"/>
                <a:sym typeface="Helvetica Neue Light"/>
              </a:rPr>
              <a:t>  </a:t>
            </a:r>
            <a:r>
              <a:rPr lang="es" sz="3000">
                <a:solidFill>
                  <a:srgbClr val="000000"/>
                </a:solidFill>
                <a:latin typeface="Helvetica Neue Light"/>
                <a:ea typeface="Helvetica Neue Light"/>
                <a:cs typeface="Helvetica Neue Light"/>
                <a:sym typeface="Helvetica Neue Light"/>
              </a:rPr>
              <a:t>Análisis gráficos</a:t>
            </a:r>
            <a:endParaRPr sz="3000">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t/>
            </a:r>
            <a:endParaRPr sz="3000">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rPr b="1" lang="es" sz="3000">
                <a:solidFill>
                  <a:schemeClr val="dk1"/>
                </a:solidFill>
                <a:latin typeface="Helvetica Neue"/>
                <a:ea typeface="Helvetica Neue"/>
                <a:cs typeface="Helvetica Neue"/>
                <a:sym typeface="Helvetica Neue"/>
              </a:rPr>
              <a:t>4)</a:t>
            </a:r>
            <a:r>
              <a:rPr lang="es" sz="3000">
                <a:solidFill>
                  <a:srgbClr val="000000"/>
                </a:solidFill>
                <a:latin typeface="Helvetica Neue Light"/>
                <a:ea typeface="Helvetica Neue Light"/>
                <a:cs typeface="Helvetica Neue Light"/>
                <a:sym typeface="Helvetica Neue Light"/>
              </a:rPr>
              <a:t>  Predicciones</a:t>
            </a:r>
            <a:endParaRPr sz="3000">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t/>
            </a:r>
            <a:endParaRPr sz="3000">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rPr b="1" lang="es" sz="3000">
                <a:solidFill>
                  <a:schemeClr val="dk1"/>
                </a:solidFill>
                <a:latin typeface="Helvetica Neue"/>
                <a:ea typeface="Helvetica Neue"/>
                <a:cs typeface="Helvetica Neue"/>
                <a:sym typeface="Helvetica Neue"/>
              </a:rPr>
              <a:t>5)</a:t>
            </a:r>
            <a:r>
              <a:rPr lang="es" sz="3000">
                <a:solidFill>
                  <a:srgbClr val="000000"/>
                </a:solidFill>
                <a:latin typeface="Helvetica Neue Light"/>
                <a:ea typeface="Helvetica Neue Light"/>
                <a:cs typeface="Helvetica Neue Light"/>
                <a:sym typeface="Helvetica Neue Light"/>
              </a:rPr>
              <a:t>  Conclusión</a:t>
            </a:r>
            <a:endParaRPr sz="3000">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94" name="Shape 94"/>
        <p:cNvGrpSpPr/>
        <p:nvPr/>
      </p:nvGrpSpPr>
      <p:grpSpPr>
        <a:xfrm>
          <a:off x="0" y="0"/>
          <a:ext cx="0" cy="0"/>
          <a:chOff x="0" y="0"/>
          <a:chExt cx="0" cy="0"/>
        </a:xfrm>
      </p:grpSpPr>
      <p:sp>
        <p:nvSpPr>
          <p:cNvPr id="95" name="Google Shape;95;p15"/>
          <p:cNvSpPr txBox="1"/>
          <p:nvPr>
            <p:ph type="ctrTitle"/>
          </p:nvPr>
        </p:nvSpPr>
        <p:spPr>
          <a:xfrm>
            <a:off x="350550" y="1349499"/>
            <a:ext cx="8442900" cy="3717300"/>
          </a:xfrm>
          <a:prstGeom prst="rect">
            <a:avLst/>
          </a:prstGeom>
        </p:spPr>
        <p:txBody>
          <a:bodyPr anchorCtr="0" anchor="b" bIns="91425" lIns="91425" spcFirstLastPara="1" rIns="91425" wrap="square" tIns="91425">
            <a:normAutofit fontScale="90000"/>
          </a:bodyPr>
          <a:lstStyle/>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rPr lang="es" sz="6000">
                <a:solidFill>
                  <a:srgbClr val="000000"/>
                </a:solidFill>
                <a:latin typeface="Anton"/>
                <a:ea typeface="Anton"/>
                <a:cs typeface="Anton"/>
                <a:sym typeface="Anton"/>
              </a:rPr>
              <a:t>INTRODUCCIÓN</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l">
              <a:lnSpc>
                <a:spcPct val="80000"/>
              </a:lnSpc>
              <a:spcBef>
                <a:spcPts val="0"/>
              </a:spcBef>
              <a:spcAft>
                <a:spcPts val="0"/>
              </a:spcAft>
              <a:buNone/>
            </a:pPr>
            <a:r>
              <a:rPr lang="es" sz="3000">
                <a:solidFill>
                  <a:srgbClr val="000000"/>
                </a:solidFill>
                <a:latin typeface="Helvetica Neue Light"/>
                <a:ea typeface="Helvetica Neue Light"/>
                <a:cs typeface="Helvetica Neue Light"/>
                <a:sym typeface="Helvetica Neue Light"/>
              </a:rPr>
              <a:t>Proporcionar información clara y relevante sobre el sector IT que permita a los usuarios calificar empresas y tomar decisiones informadas sobre su carrera. </a:t>
            </a:r>
            <a:endParaRPr sz="3000">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t/>
            </a:r>
            <a:endParaRPr sz="3000">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rPr lang="es" sz="3000">
                <a:solidFill>
                  <a:srgbClr val="000000"/>
                </a:solidFill>
                <a:latin typeface="Helvetica Neue Light"/>
                <a:ea typeface="Helvetica Neue Light"/>
                <a:cs typeface="Helvetica Neue Light"/>
                <a:sym typeface="Helvetica Neue Light"/>
              </a:rPr>
              <a:t>Asimismo, ofrecer resultados estadísticos accesibles y comprensibles sobre el sector IT que ayuden a la comunidad a tener una mejor comprensión del mismo.</a:t>
            </a:r>
            <a:endParaRPr sz="3000">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99" name="Shape 99"/>
        <p:cNvGrpSpPr/>
        <p:nvPr/>
      </p:nvGrpSpPr>
      <p:grpSpPr>
        <a:xfrm>
          <a:off x="0" y="0"/>
          <a:ext cx="0" cy="0"/>
          <a:chOff x="0" y="0"/>
          <a:chExt cx="0" cy="0"/>
        </a:xfrm>
      </p:grpSpPr>
      <p:sp>
        <p:nvSpPr>
          <p:cNvPr id="100" name="Google Shape;100;p16"/>
          <p:cNvSpPr txBox="1"/>
          <p:nvPr>
            <p:ph type="ctrTitle"/>
          </p:nvPr>
        </p:nvSpPr>
        <p:spPr>
          <a:xfrm>
            <a:off x="350550" y="1349499"/>
            <a:ext cx="8442900" cy="3717300"/>
          </a:xfrm>
          <a:prstGeom prst="rect">
            <a:avLst/>
          </a:prstGeom>
        </p:spPr>
        <p:txBody>
          <a:bodyPr anchorCtr="0" anchor="b" bIns="91425" lIns="91425" spcFirstLastPara="1" rIns="91425" wrap="square" tIns="91425">
            <a:normAutofit fontScale="90000"/>
          </a:bodyPr>
          <a:lstStyle/>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rPr lang="es" sz="6000">
                <a:solidFill>
                  <a:srgbClr val="000000"/>
                </a:solidFill>
                <a:latin typeface="Anton"/>
                <a:ea typeface="Anton"/>
                <a:cs typeface="Anton"/>
                <a:sym typeface="Anton"/>
              </a:rPr>
              <a:t>HIPÓTESIS</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l">
              <a:lnSpc>
                <a:spcPct val="80000"/>
              </a:lnSpc>
              <a:spcBef>
                <a:spcPts val="0"/>
              </a:spcBef>
              <a:spcAft>
                <a:spcPts val="0"/>
              </a:spcAft>
              <a:buNone/>
            </a:pPr>
            <a:r>
              <a:rPr lang="es" sz="1666">
                <a:solidFill>
                  <a:srgbClr val="000000"/>
                </a:solidFill>
                <a:latin typeface="Helvetica Neue Light"/>
                <a:ea typeface="Helvetica Neue Light"/>
                <a:cs typeface="Helvetica Neue Light"/>
                <a:sym typeface="Helvetica Neue Light"/>
              </a:rPr>
              <a:t>1) Los hombres al menos triplican en cantidad de profesionales a las mujeres.</a:t>
            </a:r>
            <a:endParaRPr sz="1666">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t/>
            </a:r>
            <a:endParaRPr sz="1666">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rPr lang="es" sz="1666">
                <a:solidFill>
                  <a:srgbClr val="000000"/>
                </a:solidFill>
                <a:latin typeface="Helvetica Neue Light"/>
                <a:ea typeface="Helvetica Neue Light"/>
                <a:cs typeface="Helvetica Neue Light"/>
                <a:sym typeface="Helvetica Neue Light"/>
              </a:rPr>
              <a:t>2) La mayor cantidad de los profesionales se encuentran entre los 30 y 40 años.</a:t>
            </a:r>
            <a:endParaRPr sz="1666">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t/>
            </a:r>
            <a:endParaRPr sz="1666">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rPr lang="es" sz="1666">
                <a:solidFill>
                  <a:srgbClr val="000000"/>
                </a:solidFill>
                <a:latin typeface="Helvetica Neue Light"/>
                <a:ea typeface="Helvetica Neue Light"/>
                <a:cs typeface="Helvetica Neue Light"/>
                <a:sym typeface="Helvetica Neue Light"/>
              </a:rPr>
              <a:t>3) Existe inequidad de género porque los hombres tienen un salario mayor a las mujeres.</a:t>
            </a:r>
            <a:endParaRPr sz="1666">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t/>
            </a:r>
            <a:endParaRPr sz="1666">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rPr lang="es" sz="1666">
                <a:solidFill>
                  <a:srgbClr val="000000"/>
                </a:solidFill>
                <a:latin typeface="Helvetica Neue Light"/>
                <a:ea typeface="Helvetica Neue Light"/>
                <a:cs typeface="Helvetica Neue Light"/>
                <a:sym typeface="Helvetica Neue Light"/>
              </a:rPr>
              <a:t>4) Los salarios más altos corresponden a los técnicos con mayor cantidad de años de experiencia.</a:t>
            </a:r>
            <a:endParaRPr sz="1666">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t/>
            </a:r>
            <a:endParaRPr sz="1666">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rPr lang="es" sz="1666">
                <a:solidFill>
                  <a:srgbClr val="000000"/>
                </a:solidFill>
                <a:latin typeface="Helvetica Neue Light"/>
                <a:ea typeface="Helvetica Neue Light"/>
                <a:cs typeface="Helvetica Neue Light"/>
                <a:sym typeface="Helvetica Neue Light"/>
              </a:rPr>
              <a:t>5) Las personas que mantienen sus puestos de trabajo poseen mayor salario que los profesionales que recién ingresan a las empresas. </a:t>
            </a:r>
            <a:endParaRPr sz="1666">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t/>
            </a:r>
            <a:endParaRPr sz="1666">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t/>
            </a:r>
            <a:endParaRPr sz="1666">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t/>
            </a:r>
            <a:endParaRPr sz="1666">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t/>
            </a:r>
            <a:endParaRPr sz="1666">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04" name="Shape 104"/>
        <p:cNvGrpSpPr/>
        <p:nvPr/>
      </p:nvGrpSpPr>
      <p:grpSpPr>
        <a:xfrm>
          <a:off x="0" y="0"/>
          <a:ext cx="0" cy="0"/>
          <a:chOff x="0" y="0"/>
          <a:chExt cx="0" cy="0"/>
        </a:xfrm>
      </p:grpSpPr>
      <p:sp>
        <p:nvSpPr>
          <p:cNvPr id="105" name="Google Shape;105;p17"/>
          <p:cNvSpPr txBox="1"/>
          <p:nvPr>
            <p:ph type="ctrTitle"/>
          </p:nvPr>
        </p:nvSpPr>
        <p:spPr>
          <a:xfrm>
            <a:off x="350550" y="1349499"/>
            <a:ext cx="8442900" cy="3717300"/>
          </a:xfrm>
          <a:prstGeom prst="rect">
            <a:avLst/>
          </a:prstGeom>
        </p:spPr>
        <p:txBody>
          <a:bodyPr anchorCtr="0" anchor="b" bIns="91425" lIns="91425" spcFirstLastPara="1" rIns="91425" wrap="square" tIns="91425">
            <a:normAutofit fontScale="90000"/>
          </a:bodyPr>
          <a:lstStyle/>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rPr lang="es" sz="6000">
                <a:solidFill>
                  <a:srgbClr val="000000"/>
                </a:solidFill>
                <a:latin typeface="Anton"/>
                <a:ea typeface="Anton"/>
                <a:cs typeface="Anton"/>
                <a:sym typeface="Anton"/>
              </a:rPr>
              <a:t>ANÁLISIS</a:t>
            </a:r>
            <a:r>
              <a:rPr lang="es" sz="6000">
                <a:solidFill>
                  <a:srgbClr val="000000"/>
                </a:solidFill>
                <a:latin typeface="Anton"/>
                <a:ea typeface="Anton"/>
                <a:cs typeface="Anton"/>
                <a:sym typeface="Anton"/>
              </a:rPr>
              <a:t> GRÁFICOS</a:t>
            </a:r>
            <a:endParaRPr sz="6000">
              <a:solidFill>
                <a:srgbClr val="000000"/>
              </a:solidFill>
              <a:latin typeface="Anton"/>
              <a:ea typeface="Anton"/>
              <a:cs typeface="Anton"/>
              <a:sym typeface="Anton"/>
            </a:endParaRPr>
          </a:p>
          <a:p>
            <a:pPr indent="0" lvl="0" marL="0" rtl="0" algn="l">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l">
              <a:lnSpc>
                <a:spcPct val="80000"/>
              </a:lnSpc>
              <a:spcBef>
                <a:spcPts val="0"/>
              </a:spcBef>
              <a:spcAft>
                <a:spcPts val="0"/>
              </a:spcAft>
              <a:buNone/>
            </a:pPr>
            <a:r>
              <a:t/>
            </a:r>
            <a:endParaRPr sz="1666">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t/>
            </a:r>
            <a:endParaRPr sz="1666">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t/>
            </a:r>
            <a:endParaRPr sz="1666">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t/>
            </a:r>
            <a:endParaRPr sz="1666">
              <a:solidFill>
                <a:srgbClr val="000000"/>
              </a:solidFill>
              <a:latin typeface="Helvetica Neue Light"/>
              <a:ea typeface="Helvetica Neue Light"/>
              <a:cs typeface="Helvetica Neue Light"/>
              <a:sym typeface="Helvetica Neue Light"/>
            </a:endParaRPr>
          </a:p>
          <a:p>
            <a:pPr indent="0" lvl="0" marL="0" rtl="0" algn="l">
              <a:lnSpc>
                <a:spcPct val="80000"/>
              </a:lnSpc>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09" name="Shape 109"/>
        <p:cNvGrpSpPr/>
        <p:nvPr/>
      </p:nvGrpSpPr>
      <p:grpSpPr>
        <a:xfrm>
          <a:off x="0" y="0"/>
          <a:ext cx="0" cy="0"/>
          <a:chOff x="0" y="0"/>
          <a:chExt cx="0" cy="0"/>
        </a:xfrm>
      </p:grpSpPr>
      <p:sp>
        <p:nvSpPr>
          <p:cNvPr id="110" name="Google Shape;110;p18"/>
          <p:cNvSpPr txBox="1"/>
          <p:nvPr>
            <p:ph type="ctrTitle"/>
          </p:nvPr>
        </p:nvSpPr>
        <p:spPr>
          <a:xfrm>
            <a:off x="350550" y="180075"/>
            <a:ext cx="4432800" cy="4886700"/>
          </a:xfrm>
          <a:prstGeom prst="rect">
            <a:avLst/>
          </a:prstGeom>
        </p:spPr>
        <p:txBody>
          <a:bodyPr anchorCtr="0" anchor="b" bIns="91425" lIns="91425" spcFirstLastPara="1" rIns="91425" wrap="square" tIns="91425">
            <a:normAutofit fontScale="90000"/>
          </a:bodyPr>
          <a:lstStyle/>
          <a:p>
            <a:pPr indent="0" lvl="0" marL="0" rtl="0" algn="ctr">
              <a:lnSpc>
                <a:spcPct val="80000"/>
              </a:lnSpc>
              <a:spcBef>
                <a:spcPts val="0"/>
              </a:spcBef>
              <a:spcAft>
                <a:spcPts val="0"/>
              </a:spcAft>
              <a:buNone/>
            </a:pPr>
            <a:r>
              <a:t/>
            </a:r>
            <a:endParaRPr b="1" sz="2222">
              <a:solidFill>
                <a:srgbClr val="000000"/>
              </a:solidFill>
              <a:latin typeface="Helvetica Neue"/>
              <a:ea typeface="Helvetica Neue"/>
              <a:cs typeface="Helvetica Neue"/>
              <a:sym typeface="Helvetica Neue"/>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ctr">
              <a:lnSpc>
                <a:spcPct val="80000"/>
              </a:lnSpc>
              <a:spcBef>
                <a:spcPts val="0"/>
              </a:spcBef>
              <a:spcAft>
                <a:spcPts val="0"/>
              </a:spcAft>
              <a:buNone/>
            </a:pPr>
            <a:r>
              <a:t/>
            </a:r>
            <a:endParaRPr sz="6000">
              <a:solidFill>
                <a:srgbClr val="000000"/>
              </a:solidFill>
              <a:latin typeface="Anton"/>
              <a:ea typeface="Anton"/>
              <a:cs typeface="Anton"/>
              <a:sym typeface="Anton"/>
            </a:endParaRPr>
          </a:p>
          <a:p>
            <a:pPr indent="0" lvl="0" marL="0" rtl="0" algn="l">
              <a:lnSpc>
                <a:spcPct val="80000"/>
              </a:lnSpc>
              <a:spcBef>
                <a:spcPts val="0"/>
              </a:spcBef>
              <a:spcAft>
                <a:spcPts val="0"/>
              </a:spcAft>
              <a:buNone/>
            </a:pPr>
            <a:r>
              <a:rPr lang="es" sz="3300">
                <a:solidFill>
                  <a:srgbClr val="A61C00"/>
                </a:solidFill>
                <a:latin typeface="Anton"/>
                <a:ea typeface="Anton"/>
                <a:cs typeface="Anton"/>
                <a:sym typeface="Anton"/>
              </a:rPr>
              <a:t>VERDADERO</a:t>
            </a:r>
            <a:endParaRPr sz="3300">
              <a:solidFill>
                <a:srgbClr val="A61C00"/>
              </a:solidFill>
              <a:latin typeface="Anton"/>
              <a:ea typeface="Anton"/>
              <a:cs typeface="Anton"/>
              <a:sym typeface="Anton"/>
            </a:endParaRPr>
          </a:p>
          <a:p>
            <a:pPr indent="0" lvl="0" marL="0" rtl="0" algn="l">
              <a:lnSpc>
                <a:spcPct val="80000"/>
              </a:lnSpc>
              <a:spcBef>
                <a:spcPts val="0"/>
              </a:spcBef>
              <a:spcAft>
                <a:spcPts val="0"/>
              </a:spcAft>
              <a:buNone/>
            </a:pPr>
            <a:r>
              <a:t/>
            </a:r>
            <a:endParaRPr sz="6000">
              <a:solidFill>
                <a:srgbClr val="A61C00"/>
              </a:solidFill>
              <a:latin typeface="Anton"/>
              <a:ea typeface="Anton"/>
              <a:cs typeface="Anton"/>
              <a:sym typeface="Anton"/>
            </a:endParaRPr>
          </a:p>
          <a:p>
            <a:pPr indent="0" lvl="0" marL="0" rtl="0" algn="l">
              <a:lnSpc>
                <a:spcPct val="80000"/>
              </a:lnSpc>
              <a:spcBef>
                <a:spcPts val="0"/>
              </a:spcBef>
              <a:spcAft>
                <a:spcPts val="0"/>
              </a:spcAft>
              <a:buNone/>
            </a:pPr>
            <a:r>
              <a:rPr b="1" lang="es" sz="1666">
                <a:solidFill>
                  <a:srgbClr val="A61C00"/>
                </a:solidFill>
                <a:latin typeface="Helvetica Neue"/>
                <a:ea typeface="Helvetica Neue"/>
                <a:cs typeface="Helvetica Neue"/>
                <a:sym typeface="Helvetica Neue"/>
              </a:rPr>
              <a:t>En realidad, ¡hay cinco veces más hombres que mujeres en este sector! </a:t>
            </a:r>
            <a:endParaRPr b="1" sz="1666">
              <a:solidFill>
                <a:srgbClr val="A61C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rPr b="1" lang="es" sz="1666">
                <a:solidFill>
                  <a:srgbClr val="A61C00"/>
                </a:solidFill>
                <a:latin typeface="Helvetica Neue"/>
                <a:ea typeface="Helvetica Neue"/>
                <a:cs typeface="Helvetica Neue"/>
                <a:sym typeface="Helvetica Neue"/>
              </a:rPr>
              <a:t>En concreto, el género masculino representa una gran mayoría, mientras que el género femenino está subrepresentado. </a:t>
            </a:r>
            <a:endParaRPr b="1" sz="1666">
              <a:solidFill>
                <a:srgbClr val="A61C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rPr b="1" lang="es" sz="1666">
                <a:solidFill>
                  <a:srgbClr val="A61C00"/>
                </a:solidFill>
                <a:latin typeface="Helvetica Neue"/>
                <a:ea typeface="Helvetica Neue"/>
                <a:cs typeface="Helvetica Neue"/>
                <a:sym typeface="Helvetica Neue"/>
              </a:rPr>
              <a:t>Por lo tanto, si eres una mujer que busca trabajar en el sector IT, es posible que tengas que enfrentarte a algunos desafíos adicionales.</a:t>
            </a:r>
            <a:endParaRPr b="1" sz="1666">
              <a:solidFill>
                <a:srgbClr val="A61C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t/>
            </a:r>
            <a:endParaRPr/>
          </a:p>
        </p:txBody>
      </p:sp>
      <p:sp>
        <p:nvSpPr>
          <p:cNvPr id="111" name="Google Shape;111;p18"/>
          <p:cNvSpPr txBox="1"/>
          <p:nvPr/>
        </p:nvSpPr>
        <p:spPr>
          <a:xfrm>
            <a:off x="134550" y="180075"/>
            <a:ext cx="5580300" cy="7320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b="1" lang="es" sz="2222">
                <a:latin typeface="Helvetica Neue"/>
                <a:ea typeface="Helvetica Neue"/>
                <a:cs typeface="Helvetica Neue"/>
                <a:sym typeface="Helvetica Neue"/>
              </a:rPr>
              <a:t>1)</a:t>
            </a:r>
            <a:r>
              <a:rPr b="1" lang="es" sz="2222">
                <a:latin typeface="Helvetica Neue"/>
                <a:ea typeface="Helvetica Neue"/>
                <a:cs typeface="Helvetica Neue"/>
                <a:sym typeface="Helvetica Neue"/>
              </a:rPr>
              <a:t> Los hombres al menos triplican en </a:t>
            </a:r>
            <a:endParaRPr b="1" sz="2222">
              <a:latin typeface="Helvetica Neue"/>
              <a:ea typeface="Helvetica Neue"/>
              <a:cs typeface="Helvetica Neue"/>
              <a:sym typeface="Helvetica Neue"/>
            </a:endParaRPr>
          </a:p>
          <a:p>
            <a:pPr indent="0" lvl="0" marL="0" rtl="0" algn="ctr">
              <a:lnSpc>
                <a:spcPct val="80000"/>
              </a:lnSpc>
              <a:spcBef>
                <a:spcPts val="0"/>
              </a:spcBef>
              <a:spcAft>
                <a:spcPts val="0"/>
              </a:spcAft>
              <a:buNone/>
            </a:pPr>
            <a:r>
              <a:rPr b="1" lang="es" sz="2222">
                <a:latin typeface="Helvetica Neue"/>
                <a:ea typeface="Helvetica Neue"/>
                <a:cs typeface="Helvetica Neue"/>
                <a:sym typeface="Helvetica Neue"/>
              </a:rPr>
              <a:t>cantidad de profesionales mujeres</a:t>
            </a:r>
            <a:endParaRPr/>
          </a:p>
        </p:txBody>
      </p:sp>
      <p:pic>
        <p:nvPicPr>
          <p:cNvPr id="112" name="Google Shape;112;p18"/>
          <p:cNvPicPr preferRelativeResize="0"/>
          <p:nvPr/>
        </p:nvPicPr>
        <p:blipFill>
          <a:blip r:embed="rId3">
            <a:alphaModFix/>
          </a:blip>
          <a:stretch>
            <a:fillRect/>
          </a:stretch>
        </p:blipFill>
        <p:spPr>
          <a:xfrm>
            <a:off x="4935750" y="1064475"/>
            <a:ext cx="3869855" cy="3926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16" name="Shape 116"/>
        <p:cNvGrpSpPr/>
        <p:nvPr/>
      </p:nvGrpSpPr>
      <p:grpSpPr>
        <a:xfrm>
          <a:off x="0" y="0"/>
          <a:ext cx="0" cy="0"/>
          <a:chOff x="0" y="0"/>
          <a:chExt cx="0" cy="0"/>
        </a:xfrm>
      </p:grpSpPr>
      <p:sp>
        <p:nvSpPr>
          <p:cNvPr id="117" name="Google Shape;117;p19"/>
          <p:cNvSpPr txBox="1"/>
          <p:nvPr>
            <p:ph type="ctrTitle"/>
          </p:nvPr>
        </p:nvSpPr>
        <p:spPr>
          <a:xfrm>
            <a:off x="350550" y="180075"/>
            <a:ext cx="4432800" cy="4886700"/>
          </a:xfrm>
          <a:prstGeom prst="rect">
            <a:avLst/>
          </a:prstGeom>
        </p:spPr>
        <p:txBody>
          <a:bodyPr anchorCtr="0" anchor="b" bIns="91425" lIns="91425" spcFirstLastPara="1" rIns="91425" wrap="square" tIns="91425">
            <a:normAutofit/>
          </a:bodyPr>
          <a:lstStyle/>
          <a:p>
            <a:pPr indent="0" lvl="0" marL="0" rtl="0" algn="ctr">
              <a:lnSpc>
                <a:spcPct val="80000"/>
              </a:lnSpc>
              <a:spcBef>
                <a:spcPts val="0"/>
              </a:spcBef>
              <a:spcAft>
                <a:spcPts val="0"/>
              </a:spcAft>
              <a:buNone/>
            </a:pPr>
            <a:r>
              <a:t/>
            </a:r>
            <a:endParaRPr b="1" sz="2222">
              <a:solidFill>
                <a:srgbClr val="0000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rPr lang="es" sz="3300">
                <a:solidFill>
                  <a:srgbClr val="A61C00"/>
                </a:solidFill>
                <a:latin typeface="Anton"/>
                <a:ea typeface="Anton"/>
                <a:cs typeface="Anton"/>
                <a:sym typeface="Anton"/>
              </a:rPr>
              <a:t>FALSO</a:t>
            </a:r>
            <a:endParaRPr sz="3300">
              <a:solidFill>
                <a:srgbClr val="A61C00"/>
              </a:solidFill>
              <a:latin typeface="Anton"/>
              <a:ea typeface="Anton"/>
              <a:cs typeface="Anton"/>
              <a:sym typeface="Anton"/>
            </a:endParaRPr>
          </a:p>
          <a:p>
            <a:pPr indent="0" lvl="0" marL="0" rtl="0" algn="l">
              <a:lnSpc>
                <a:spcPct val="80000"/>
              </a:lnSpc>
              <a:spcBef>
                <a:spcPts val="0"/>
              </a:spcBef>
              <a:spcAft>
                <a:spcPts val="0"/>
              </a:spcAft>
              <a:buNone/>
            </a:pPr>
            <a:r>
              <a:t/>
            </a:r>
            <a:endParaRPr sz="3300">
              <a:solidFill>
                <a:srgbClr val="A61C00"/>
              </a:solidFill>
              <a:latin typeface="Anton"/>
              <a:ea typeface="Anton"/>
              <a:cs typeface="Anton"/>
              <a:sym typeface="Anton"/>
            </a:endParaRPr>
          </a:p>
          <a:p>
            <a:pPr indent="0" lvl="0" marL="0" rtl="0" algn="l">
              <a:lnSpc>
                <a:spcPct val="80000"/>
              </a:lnSpc>
              <a:spcBef>
                <a:spcPts val="0"/>
              </a:spcBef>
              <a:spcAft>
                <a:spcPts val="0"/>
              </a:spcAft>
              <a:buNone/>
            </a:pPr>
            <a:r>
              <a:rPr b="1" lang="es" sz="1650">
                <a:solidFill>
                  <a:srgbClr val="980000"/>
                </a:solidFill>
                <a:latin typeface="Helvetica Neue"/>
                <a:ea typeface="Helvetica Neue"/>
                <a:cs typeface="Helvetica Neue"/>
                <a:sym typeface="Helvetica Neue"/>
              </a:rPr>
              <a:t>La mayor cantidad de profesionales se ubican en el rango de edad de 25 a 35 años. </a:t>
            </a:r>
            <a:endParaRPr b="1" sz="1650">
              <a:solidFill>
                <a:srgbClr val="9800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t/>
            </a:r>
            <a:endParaRPr b="1" sz="1650">
              <a:solidFill>
                <a:srgbClr val="9800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rPr b="1" lang="es" sz="1650">
                <a:solidFill>
                  <a:srgbClr val="980000"/>
                </a:solidFill>
                <a:latin typeface="Helvetica Neue"/>
                <a:ea typeface="Helvetica Neue"/>
                <a:cs typeface="Helvetica Neue"/>
                <a:sym typeface="Helvetica Neue"/>
              </a:rPr>
              <a:t>Se observa que los grupos etarios predominantes se encuentran en el rango de 25 a 35 años (en ambos géneros), disminuyendo de forma importante a medida que aumenta la edad. </a:t>
            </a:r>
            <a:endParaRPr b="1" sz="1650">
              <a:solidFill>
                <a:srgbClr val="9800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t/>
            </a:r>
            <a:endParaRPr b="1" sz="1650">
              <a:solidFill>
                <a:srgbClr val="9800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rPr b="1" lang="es" sz="1650">
                <a:solidFill>
                  <a:srgbClr val="980000"/>
                </a:solidFill>
                <a:latin typeface="Helvetica Neue"/>
                <a:ea typeface="Helvetica Neue"/>
                <a:cs typeface="Helvetica Neue"/>
                <a:sym typeface="Helvetica Neue"/>
              </a:rPr>
              <a:t>Este resultado es importante para entender la composición de edad de los profesionales en el sector y puede ser útil para la toma de decisiones en cuanto a políticas de contratación y retención de talentos.</a:t>
            </a:r>
            <a:endParaRPr/>
          </a:p>
        </p:txBody>
      </p:sp>
      <p:sp>
        <p:nvSpPr>
          <p:cNvPr id="118" name="Google Shape;118;p19"/>
          <p:cNvSpPr txBox="1"/>
          <p:nvPr/>
        </p:nvSpPr>
        <p:spPr>
          <a:xfrm>
            <a:off x="279450" y="0"/>
            <a:ext cx="5890800" cy="10002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es" sz="2200">
                <a:latin typeface="Helvetica Neue"/>
                <a:ea typeface="Helvetica Neue"/>
                <a:cs typeface="Helvetica Neue"/>
                <a:sym typeface="Helvetica Neue"/>
              </a:rPr>
              <a:t>2) La mayor cantidad de los profesionales se encuentran entre los 30 y 40 años.</a:t>
            </a:r>
            <a:endParaRPr b="1" sz="2200">
              <a:latin typeface="Helvetica Neue"/>
              <a:ea typeface="Helvetica Neue"/>
              <a:cs typeface="Helvetica Neue"/>
              <a:sym typeface="Helvetica Neue"/>
            </a:endParaRPr>
          </a:p>
          <a:p>
            <a:pPr indent="0" lvl="0" marL="0" rtl="0" algn="ctr">
              <a:lnSpc>
                <a:spcPct val="80000"/>
              </a:lnSpc>
              <a:spcBef>
                <a:spcPts val="0"/>
              </a:spcBef>
              <a:spcAft>
                <a:spcPts val="0"/>
              </a:spcAft>
              <a:buNone/>
            </a:pPr>
            <a:r>
              <a:t/>
            </a:r>
            <a:endParaRPr b="1" sz="2222">
              <a:latin typeface="Helvetica Neue"/>
              <a:ea typeface="Helvetica Neue"/>
              <a:cs typeface="Helvetica Neue"/>
              <a:sym typeface="Helvetica Neue"/>
            </a:endParaRPr>
          </a:p>
        </p:txBody>
      </p:sp>
      <p:pic>
        <p:nvPicPr>
          <p:cNvPr id="119" name="Google Shape;119;p19"/>
          <p:cNvPicPr preferRelativeResize="0"/>
          <p:nvPr/>
        </p:nvPicPr>
        <p:blipFill>
          <a:blip r:embed="rId3">
            <a:alphaModFix/>
          </a:blip>
          <a:stretch>
            <a:fillRect/>
          </a:stretch>
        </p:blipFill>
        <p:spPr>
          <a:xfrm>
            <a:off x="5401500" y="778950"/>
            <a:ext cx="3117875" cy="2112575"/>
          </a:xfrm>
          <a:prstGeom prst="rect">
            <a:avLst/>
          </a:prstGeom>
          <a:noFill/>
          <a:ln>
            <a:noFill/>
          </a:ln>
        </p:spPr>
      </p:pic>
      <p:pic>
        <p:nvPicPr>
          <p:cNvPr id="120" name="Google Shape;120;p19"/>
          <p:cNvPicPr preferRelativeResize="0"/>
          <p:nvPr/>
        </p:nvPicPr>
        <p:blipFill>
          <a:blip r:embed="rId4">
            <a:alphaModFix/>
          </a:blip>
          <a:stretch>
            <a:fillRect/>
          </a:stretch>
        </p:blipFill>
        <p:spPr>
          <a:xfrm>
            <a:off x="5401500" y="3078200"/>
            <a:ext cx="3076500" cy="19471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24" name="Shape 124"/>
        <p:cNvGrpSpPr/>
        <p:nvPr/>
      </p:nvGrpSpPr>
      <p:grpSpPr>
        <a:xfrm>
          <a:off x="0" y="0"/>
          <a:ext cx="0" cy="0"/>
          <a:chOff x="0" y="0"/>
          <a:chExt cx="0" cy="0"/>
        </a:xfrm>
      </p:grpSpPr>
      <p:sp>
        <p:nvSpPr>
          <p:cNvPr id="125" name="Google Shape;125;p20"/>
          <p:cNvSpPr txBox="1"/>
          <p:nvPr>
            <p:ph type="ctrTitle"/>
          </p:nvPr>
        </p:nvSpPr>
        <p:spPr>
          <a:xfrm>
            <a:off x="350550" y="180075"/>
            <a:ext cx="4432800" cy="4886700"/>
          </a:xfrm>
          <a:prstGeom prst="rect">
            <a:avLst/>
          </a:prstGeom>
        </p:spPr>
        <p:txBody>
          <a:bodyPr anchorCtr="0" anchor="b" bIns="91425" lIns="91425" spcFirstLastPara="1" rIns="91425" wrap="square" tIns="91425">
            <a:normAutofit/>
          </a:bodyPr>
          <a:lstStyle/>
          <a:p>
            <a:pPr indent="0" lvl="0" marL="0" rtl="0" algn="l">
              <a:lnSpc>
                <a:spcPct val="80000"/>
              </a:lnSpc>
              <a:spcBef>
                <a:spcPts val="0"/>
              </a:spcBef>
              <a:spcAft>
                <a:spcPts val="0"/>
              </a:spcAft>
              <a:buNone/>
            </a:pPr>
            <a:r>
              <a:rPr lang="es" sz="3300">
                <a:solidFill>
                  <a:srgbClr val="A61C00"/>
                </a:solidFill>
                <a:latin typeface="Anton"/>
                <a:ea typeface="Anton"/>
                <a:cs typeface="Anton"/>
                <a:sym typeface="Anton"/>
              </a:rPr>
              <a:t>VERDADERO</a:t>
            </a:r>
            <a:endParaRPr sz="3300">
              <a:solidFill>
                <a:srgbClr val="A61C00"/>
              </a:solidFill>
              <a:latin typeface="Anton"/>
              <a:ea typeface="Anton"/>
              <a:cs typeface="Anton"/>
              <a:sym typeface="Anton"/>
            </a:endParaRPr>
          </a:p>
          <a:p>
            <a:pPr indent="0" lvl="0" marL="0" rtl="0" algn="l">
              <a:lnSpc>
                <a:spcPct val="80000"/>
              </a:lnSpc>
              <a:spcBef>
                <a:spcPts val="0"/>
              </a:spcBef>
              <a:spcAft>
                <a:spcPts val="0"/>
              </a:spcAft>
              <a:buNone/>
            </a:pPr>
            <a:r>
              <a:t/>
            </a:r>
            <a:endParaRPr sz="3300">
              <a:solidFill>
                <a:srgbClr val="A61C00"/>
              </a:solidFill>
              <a:latin typeface="Anton"/>
              <a:ea typeface="Anton"/>
              <a:cs typeface="Anton"/>
              <a:sym typeface="Anton"/>
            </a:endParaRPr>
          </a:p>
          <a:p>
            <a:pPr indent="0" lvl="0" marL="0" rtl="0" algn="l">
              <a:lnSpc>
                <a:spcPct val="80000"/>
              </a:lnSpc>
              <a:spcBef>
                <a:spcPts val="0"/>
              </a:spcBef>
              <a:spcAft>
                <a:spcPts val="0"/>
              </a:spcAft>
              <a:buNone/>
            </a:pPr>
            <a:r>
              <a:rPr b="1" lang="es" sz="1650">
                <a:solidFill>
                  <a:srgbClr val="A61C00"/>
                </a:solidFill>
                <a:latin typeface="Helvetica Neue"/>
                <a:ea typeface="Helvetica Neue"/>
                <a:cs typeface="Helvetica Neue"/>
                <a:sym typeface="Helvetica Neue"/>
              </a:rPr>
              <a:t>Tras analizar los datos, podemos concluir que esta hipótesis es verdadera. </a:t>
            </a:r>
            <a:endParaRPr b="1" sz="1650">
              <a:solidFill>
                <a:srgbClr val="A61C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t/>
            </a:r>
            <a:endParaRPr b="1" sz="1650">
              <a:solidFill>
                <a:srgbClr val="A61C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rPr b="1" lang="es" sz="1650">
                <a:solidFill>
                  <a:srgbClr val="A61C00"/>
                </a:solidFill>
                <a:latin typeface="Helvetica Neue"/>
                <a:ea typeface="Helvetica Neue"/>
                <a:cs typeface="Helvetica Neue"/>
                <a:sym typeface="Helvetica Neue"/>
              </a:rPr>
              <a:t>El salario promedio de un hombre es aproximadamente un 20% mayor que el de una mujer promedio.</a:t>
            </a:r>
            <a:endParaRPr b="1" sz="1650">
              <a:solidFill>
                <a:srgbClr val="A61C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t/>
            </a:r>
            <a:endParaRPr b="1" sz="1650">
              <a:solidFill>
                <a:srgbClr val="A61C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rPr b="1" lang="es" sz="1650">
                <a:solidFill>
                  <a:srgbClr val="A61C00"/>
                </a:solidFill>
                <a:latin typeface="Helvetica Neue"/>
                <a:ea typeface="Helvetica Neue"/>
                <a:cs typeface="Helvetica Neue"/>
                <a:sym typeface="Helvetica Neue"/>
              </a:rPr>
              <a:t>En hombres, la categoría de salario más representativa es Salario Alto, mientras que en mujeres es Salario Muy Bajo. Además, se puede ver que la frecuencia de categorías de salario en mujeres va disminuyendo en cada barra.</a:t>
            </a:r>
            <a:endParaRPr sz="1650">
              <a:solidFill>
                <a:srgbClr val="A61C00"/>
              </a:solidFill>
              <a:latin typeface="Anton"/>
              <a:ea typeface="Anton"/>
              <a:cs typeface="Anton"/>
              <a:sym typeface="Anton"/>
            </a:endParaRPr>
          </a:p>
          <a:p>
            <a:pPr indent="0" lvl="0" marL="0" rtl="0" algn="l">
              <a:lnSpc>
                <a:spcPct val="80000"/>
              </a:lnSpc>
              <a:spcBef>
                <a:spcPts val="0"/>
              </a:spcBef>
              <a:spcAft>
                <a:spcPts val="0"/>
              </a:spcAft>
              <a:buNone/>
            </a:pPr>
            <a:r>
              <a:t/>
            </a:r>
            <a:endParaRPr sz="1650">
              <a:solidFill>
                <a:srgbClr val="A61C00"/>
              </a:solidFill>
              <a:latin typeface="Anton"/>
              <a:ea typeface="Anton"/>
              <a:cs typeface="Anton"/>
              <a:sym typeface="Anton"/>
            </a:endParaRPr>
          </a:p>
        </p:txBody>
      </p:sp>
      <p:sp>
        <p:nvSpPr>
          <p:cNvPr id="126" name="Google Shape;126;p20"/>
          <p:cNvSpPr txBox="1"/>
          <p:nvPr/>
        </p:nvSpPr>
        <p:spPr>
          <a:xfrm>
            <a:off x="350550" y="180075"/>
            <a:ext cx="5235000" cy="12711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es" sz="2200">
                <a:latin typeface="Helvetica Neue"/>
                <a:ea typeface="Helvetica Neue"/>
                <a:cs typeface="Helvetica Neue"/>
                <a:sym typeface="Helvetica Neue"/>
              </a:rPr>
              <a:t>3</a:t>
            </a:r>
            <a:r>
              <a:rPr b="1" lang="es" sz="2200">
                <a:latin typeface="Helvetica Neue"/>
                <a:ea typeface="Helvetica Neue"/>
                <a:cs typeface="Helvetica Neue"/>
                <a:sym typeface="Helvetica Neue"/>
              </a:rPr>
              <a:t>) </a:t>
            </a:r>
            <a:r>
              <a:rPr b="1" lang="es" sz="2200">
                <a:latin typeface="Helvetica Neue"/>
                <a:ea typeface="Helvetica Neue"/>
                <a:cs typeface="Helvetica Neue"/>
                <a:sym typeface="Helvetica Neue"/>
              </a:rPr>
              <a:t>Existe inequidad de género porque los hombres tienen un salario mayor a las mujeres</a:t>
            </a:r>
            <a:endParaRPr b="1" sz="2200">
              <a:latin typeface="Helvetica Neue"/>
              <a:ea typeface="Helvetica Neue"/>
              <a:cs typeface="Helvetica Neue"/>
              <a:sym typeface="Helvetica Neue"/>
            </a:endParaRPr>
          </a:p>
          <a:p>
            <a:pPr indent="0" lvl="0" marL="0" rtl="0" algn="ctr">
              <a:lnSpc>
                <a:spcPct val="80000"/>
              </a:lnSpc>
              <a:spcBef>
                <a:spcPts val="0"/>
              </a:spcBef>
              <a:spcAft>
                <a:spcPts val="0"/>
              </a:spcAft>
              <a:buNone/>
            </a:pPr>
            <a:r>
              <a:t/>
            </a:r>
            <a:endParaRPr b="1" sz="2222">
              <a:latin typeface="Helvetica Neue"/>
              <a:ea typeface="Helvetica Neue"/>
              <a:cs typeface="Helvetica Neue"/>
              <a:sym typeface="Helvetica Neue"/>
            </a:endParaRPr>
          </a:p>
        </p:txBody>
      </p:sp>
      <p:pic>
        <p:nvPicPr>
          <p:cNvPr id="127" name="Google Shape;127;p20"/>
          <p:cNvPicPr preferRelativeResize="0"/>
          <p:nvPr/>
        </p:nvPicPr>
        <p:blipFill>
          <a:blip r:embed="rId3">
            <a:alphaModFix/>
          </a:blip>
          <a:stretch>
            <a:fillRect/>
          </a:stretch>
        </p:blipFill>
        <p:spPr>
          <a:xfrm>
            <a:off x="5934385" y="379950"/>
            <a:ext cx="2216639" cy="2243550"/>
          </a:xfrm>
          <a:prstGeom prst="rect">
            <a:avLst/>
          </a:prstGeom>
          <a:noFill/>
          <a:ln>
            <a:noFill/>
          </a:ln>
        </p:spPr>
      </p:pic>
      <p:pic>
        <p:nvPicPr>
          <p:cNvPr id="128" name="Google Shape;128;p20"/>
          <p:cNvPicPr preferRelativeResize="0"/>
          <p:nvPr/>
        </p:nvPicPr>
        <p:blipFill>
          <a:blip r:embed="rId4">
            <a:alphaModFix/>
          </a:blip>
          <a:stretch>
            <a:fillRect/>
          </a:stretch>
        </p:blipFill>
        <p:spPr>
          <a:xfrm>
            <a:off x="5166275" y="2716375"/>
            <a:ext cx="3752849" cy="2243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32" name="Shape 132"/>
        <p:cNvGrpSpPr/>
        <p:nvPr/>
      </p:nvGrpSpPr>
      <p:grpSpPr>
        <a:xfrm>
          <a:off x="0" y="0"/>
          <a:ext cx="0" cy="0"/>
          <a:chOff x="0" y="0"/>
          <a:chExt cx="0" cy="0"/>
        </a:xfrm>
      </p:grpSpPr>
      <p:sp>
        <p:nvSpPr>
          <p:cNvPr id="133" name="Google Shape;133;p21"/>
          <p:cNvSpPr txBox="1"/>
          <p:nvPr>
            <p:ph type="ctrTitle"/>
          </p:nvPr>
        </p:nvSpPr>
        <p:spPr>
          <a:xfrm>
            <a:off x="350550" y="180075"/>
            <a:ext cx="4432800" cy="4886700"/>
          </a:xfrm>
          <a:prstGeom prst="rect">
            <a:avLst/>
          </a:prstGeom>
        </p:spPr>
        <p:txBody>
          <a:bodyPr anchorCtr="0" anchor="b" bIns="91425" lIns="91425" spcFirstLastPara="1" rIns="91425" wrap="square" tIns="91425">
            <a:normAutofit/>
          </a:bodyPr>
          <a:lstStyle/>
          <a:p>
            <a:pPr indent="0" lvl="0" marL="0" rtl="0" algn="l">
              <a:lnSpc>
                <a:spcPct val="80000"/>
              </a:lnSpc>
              <a:spcBef>
                <a:spcPts val="0"/>
              </a:spcBef>
              <a:spcAft>
                <a:spcPts val="0"/>
              </a:spcAft>
              <a:buNone/>
            </a:pPr>
            <a:r>
              <a:rPr lang="es" sz="3300">
                <a:solidFill>
                  <a:srgbClr val="A61C00"/>
                </a:solidFill>
                <a:latin typeface="Anton"/>
                <a:ea typeface="Anton"/>
                <a:cs typeface="Anton"/>
                <a:sym typeface="Anton"/>
              </a:rPr>
              <a:t>DUDOSO</a:t>
            </a:r>
            <a:endParaRPr sz="3300">
              <a:solidFill>
                <a:srgbClr val="A61C00"/>
              </a:solidFill>
              <a:latin typeface="Anton"/>
              <a:ea typeface="Anton"/>
              <a:cs typeface="Anton"/>
              <a:sym typeface="Anton"/>
            </a:endParaRPr>
          </a:p>
          <a:p>
            <a:pPr indent="0" lvl="0" marL="0" rtl="0" algn="l">
              <a:lnSpc>
                <a:spcPct val="80000"/>
              </a:lnSpc>
              <a:spcBef>
                <a:spcPts val="0"/>
              </a:spcBef>
              <a:spcAft>
                <a:spcPts val="0"/>
              </a:spcAft>
              <a:buNone/>
            </a:pPr>
            <a:r>
              <a:t/>
            </a:r>
            <a:endParaRPr sz="3300">
              <a:solidFill>
                <a:srgbClr val="A61C00"/>
              </a:solidFill>
              <a:latin typeface="Anton"/>
              <a:ea typeface="Anton"/>
              <a:cs typeface="Anton"/>
              <a:sym typeface="Anton"/>
            </a:endParaRPr>
          </a:p>
          <a:p>
            <a:pPr indent="0" lvl="0" marL="0" rtl="0" algn="l">
              <a:lnSpc>
                <a:spcPct val="80000"/>
              </a:lnSpc>
              <a:spcBef>
                <a:spcPts val="0"/>
              </a:spcBef>
              <a:spcAft>
                <a:spcPts val="0"/>
              </a:spcAft>
              <a:buNone/>
            </a:pPr>
            <a:r>
              <a:rPr b="1" lang="es" sz="1650">
                <a:solidFill>
                  <a:srgbClr val="A61C00"/>
                </a:solidFill>
                <a:latin typeface="Helvetica Neue"/>
                <a:ea typeface="Helvetica Neue"/>
                <a:cs typeface="Helvetica Neue"/>
                <a:sym typeface="Helvetica Neue"/>
              </a:rPr>
              <a:t>Se observó que, efectivamente, los técnicos con más de 10 años de experiencia tienen salarios más altos, pero después de eso hay un estancamiento en el salario. </a:t>
            </a:r>
            <a:endParaRPr b="1" sz="1650">
              <a:solidFill>
                <a:srgbClr val="A61C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t/>
            </a:r>
            <a:endParaRPr b="1" sz="1650">
              <a:solidFill>
                <a:srgbClr val="A61C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rPr b="1" lang="es" sz="1650">
                <a:solidFill>
                  <a:srgbClr val="A61C00"/>
                </a:solidFill>
                <a:latin typeface="Helvetica Neue"/>
                <a:ea typeface="Helvetica Neue"/>
                <a:cs typeface="Helvetica Neue"/>
                <a:sym typeface="Helvetica Neue"/>
              </a:rPr>
              <a:t>Es decir, una persona que tiene 20 años de experiencia no suele ganar más que una persona que tiene 10 años de experiencia.</a:t>
            </a:r>
            <a:endParaRPr b="1" sz="1650">
              <a:solidFill>
                <a:srgbClr val="A61C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t/>
            </a:r>
            <a:endParaRPr b="1" sz="1650">
              <a:solidFill>
                <a:srgbClr val="A61C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t/>
            </a:r>
            <a:endParaRPr b="1" sz="1650">
              <a:solidFill>
                <a:srgbClr val="A61C00"/>
              </a:solidFill>
              <a:latin typeface="Helvetica Neue"/>
              <a:ea typeface="Helvetica Neue"/>
              <a:cs typeface="Helvetica Neue"/>
              <a:sym typeface="Helvetica Neue"/>
            </a:endParaRPr>
          </a:p>
          <a:p>
            <a:pPr indent="0" lvl="0" marL="0" rtl="0" algn="l">
              <a:lnSpc>
                <a:spcPct val="80000"/>
              </a:lnSpc>
              <a:spcBef>
                <a:spcPts val="0"/>
              </a:spcBef>
              <a:spcAft>
                <a:spcPts val="0"/>
              </a:spcAft>
              <a:buNone/>
            </a:pPr>
            <a:r>
              <a:t/>
            </a:r>
            <a:endParaRPr sz="1650">
              <a:solidFill>
                <a:srgbClr val="A61C00"/>
              </a:solidFill>
              <a:latin typeface="Anton"/>
              <a:ea typeface="Anton"/>
              <a:cs typeface="Anton"/>
              <a:sym typeface="Anton"/>
            </a:endParaRPr>
          </a:p>
        </p:txBody>
      </p:sp>
      <p:sp>
        <p:nvSpPr>
          <p:cNvPr id="134" name="Google Shape;134;p21"/>
          <p:cNvSpPr txBox="1"/>
          <p:nvPr/>
        </p:nvSpPr>
        <p:spPr>
          <a:xfrm>
            <a:off x="350550" y="128325"/>
            <a:ext cx="5414700" cy="12711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es" sz="2200">
                <a:latin typeface="Helvetica Neue"/>
                <a:ea typeface="Helvetica Neue"/>
                <a:cs typeface="Helvetica Neue"/>
                <a:sym typeface="Helvetica Neue"/>
              </a:rPr>
              <a:t>4</a:t>
            </a:r>
            <a:r>
              <a:rPr b="1" lang="es" sz="2200">
                <a:latin typeface="Helvetica Neue"/>
                <a:ea typeface="Helvetica Neue"/>
                <a:cs typeface="Helvetica Neue"/>
                <a:sym typeface="Helvetica Neue"/>
              </a:rPr>
              <a:t>) </a:t>
            </a:r>
            <a:r>
              <a:rPr b="1" lang="es" sz="2200">
                <a:latin typeface="Helvetica Neue"/>
                <a:ea typeface="Helvetica Neue"/>
                <a:cs typeface="Helvetica Neue"/>
                <a:sym typeface="Helvetica Neue"/>
              </a:rPr>
              <a:t>Los salarios más altos corresponde a los técnicos con mayor cantidad de años de experiencia</a:t>
            </a:r>
            <a:endParaRPr b="1" sz="2200">
              <a:latin typeface="Helvetica Neue"/>
              <a:ea typeface="Helvetica Neue"/>
              <a:cs typeface="Helvetica Neue"/>
              <a:sym typeface="Helvetica Neue"/>
            </a:endParaRPr>
          </a:p>
          <a:p>
            <a:pPr indent="0" lvl="0" marL="0" rtl="0" algn="ctr">
              <a:lnSpc>
                <a:spcPct val="80000"/>
              </a:lnSpc>
              <a:spcBef>
                <a:spcPts val="0"/>
              </a:spcBef>
              <a:spcAft>
                <a:spcPts val="0"/>
              </a:spcAft>
              <a:buNone/>
            </a:pPr>
            <a:r>
              <a:t/>
            </a:r>
            <a:endParaRPr b="1" sz="2222">
              <a:latin typeface="Helvetica Neue"/>
              <a:ea typeface="Helvetica Neue"/>
              <a:cs typeface="Helvetica Neue"/>
              <a:sym typeface="Helvetica Neue"/>
            </a:endParaRPr>
          </a:p>
        </p:txBody>
      </p:sp>
      <p:pic>
        <p:nvPicPr>
          <p:cNvPr id="135" name="Google Shape;135;p21"/>
          <p:cNvPicPr preferRelativeResize="0"/>
          <p:nvPr/>
        </p:nvPicPr>
        <p:blipFill>
          <a:blip r:embed="rId3">
            <a:alphaModFix/>
          </a:blip>
          <a:stretch>
            <a:fillRect/>
          </a:stretch>
        </p:blipFill>
        <p:spPr>
          <a:xfrm>
            <a:off x="4783350" y="1358025"/>
            <a:ext cx="4055850" cy="307562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