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90" r:id="rId19"/>
    <p:sldId id="275" r:id="rId20"/>
    <p:sldId id="277" r:id="rId21"/>
    <p:sldId id="289" r:id="rId22"/>
    <p:sldId id="284" r:id="rId23"/>
    <p:sldId id="285" r:id="rId24"/>
    <p:sldId id="286" r:id="rId25"/>
    <p:sldId id="287" r:id="rId26"/>
    <p:sldId id="293" r:id="rId27"/>
    <p:sldId id="288" r:id="rId28"/>
    <p:sldId id="291" r:id="rId29"/>
    <p:sldId id="292" r:id="rId30"/>
    <p:sldId id="278" r:id="rId31"/>
    <p:sldId id="279" r:id="rId32"/>
    <p:sldId id="280" r:id="rId33"/>
    <p:sldId id="281" r:id="rId34"/>
    <p:sldId id="282" r:id="rId35"/>
    <p:sldId id="283" r:id="rId36"/>
    <p:sldId id="294" r:id="rId37"/>
    <p:sldId id="295" r:id="rId38"/>
    <p:sldId id="296" r:id="rId39"/>
    <p:sldId id="297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9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5D991-335C-479F-AB16-39E2E0B56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Big Data </a:t>
            </a:r>
            <a:r>
              <a:rPr lang="es-CL" dirty="0" err="1"/>
              <a:t>Spark</a:t>
            </a:r>
            <a:r>
              <a:rPr lang="es-CL" dirty="0"/>
              <a:t> y </a:t>
            </a:r>
            <a:r>
              <a:rPr lang="es-CL" dirty="0" err="1"/>
              <a:t>Cassandra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0D5CAD-51CC-4FE1-8D1E-D3A8DC723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Rodrigo Alfaro pinto</a:t>
            </a:r>
          </a:p>
        </p:txBody>
      </p:sp>
    </p:spTree>
    <p:extLst>
      <p:ext uri="{BB962C8B-B14F-4D97-AF65-F5344CB8AC3E}">
        <p14:creationId xmlns:p14="http://schemas.microsoft.com/office/powerpoint/2010/main" val="3762732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CQL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57" y="2603500"/>
            <a:ext cx="5910199" cy="3416300"/>
          </a:xfrm>
        </p:spPr>
      </p:pic>
    </p:spTree>
    <p:extLst>
      <p:ext uri="{BB962C8B-B14F-4D97-AF65-F5344CB8AC3E}">
        <p14:creationId xmlns:p14="http://schemas.microsoft.com/office/powerpoint/2010/main" val="45709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EBEBEB"/>
                </a:solidFill>
              </a:rPr>
              <a:t>CQL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496237"/>
              </p:ext>
            </p:extLst>
          </p:nvPr>
        </p:nvGraphicFramePr>
        <p:xfrm>
          <a:off x="5194300" y="1497365"/>
          <a:ext cx="6391274" cy="3868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293">
                <a:tc>
                  <a:txBody>
                    <a:bodyPr/>
                    <a:lstStyle/>
                    <a:p>
                      <a:pPr algn="ctr"/>
                      <a:r>
                        <a:rPr lang="es-ES_tradnl" sz="1300"/>
                        <a:t>Comando</a:t>
                      </a:r>
                    </a:p>
                  </a:txBody>
                  <a:tcPr marL="75315" marR="75315" marT="36675" marB="3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300"/>
                        <a:t>Especificaci</a:t>
                      </a:r>
                      <a:r>
                        <a:rPr lang="es-ES" sz="1300"/>
                        <a:t>ón</a:t>
                      </a:r>
                      <a:endParaRPr lang="es-ES_tradnl" sz="1300"/>
                    </a:p>
                  </a:txBody>
                  <a:tcPr marL="75315" marR="75315" marT="36675" marB="366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293">
                <a:tc>
                  <a:txBody>
                    <a:bodyPr/>
                    <a:lstStyle/>
                    <a:p>
                      <a:r>
                        <a:rPr lang="es-ES_tradnl" sz="1300"/>
                        <a:t>create keyspace</a:t>
                      </a:r>
                    </a:p>
                  </a:txBody>
                  <a:tcPr marL="75315" marR="75315" marT="36675" marB="36675"/>
                </a:tc>
                <a:tc>
                  <a:txBody>
                    <a:bodyPr/>
                    <a:lstStyle/>
                    <a:p>
                      <a:r>
                        <a:rPr lang="es-ES_tradnl" sz="1300"/>
                        <a:t>Crea un espacio de claves de Cassandra.</a:t>
                      </a:r>
                    </a:p>
                  </a:txBody>
                  <a:tcPr marL="75315" marR="75315" marT="36675" marB="36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293">
                <a:tc>
                  <a:txBody>
                    <a:bodyPr/>
                    <a:lstStyle/>
                    <a:p>
                      <a:r>
                        <a:rPr lang="es-ES_tradnl" sz="1300"/>
                        <a:t>use</a:t>
                      </a:r>
                    </a:p>
                  </a:txBody>
                  <a:tcPr marL="75315" marR="75315" marT="36675" marB="36675"/>
                </a:tc>
                <a:tc>
                  <a:txBody>
                    <a:bodyPr/>
                    <a:lstStyle/>
                    <a:p>
                      <a:r>
                        <a:rPr lang="es-ES_tradnl" sz="1300"/>
                        <a:t>Se conecta a un espacio de claves creado.</a:t>
                      </a:r>
                    </a:p>
                  </a:txBody>
                  <a:tcPr marL="75315" marR="75315" marT="36675" marB="36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895">
                <a:tc>
                  <a:txBody>
                    <a:bodyPr/>
                    <a:lstStyle/>
                    <a:p>
                      <a:r>
                        <a:rPr lang="es-ES_tradnl" sz="1300" dirty="0"/>
                        <a:t>alter </a:t>
                      </a:r>
                      <a:r>
                        <a:rPr lang="es-ES_tradnl" sz="1300" dirty="0" err="1"/>
                        <a:t>keyspace</a:t>
                      </a:r>
                      <a:endParaRPr lang="es-ES_tradnl" sz="1300" dirty="0"/>
                    </a:p>
                  </a:txBody>
                  <a:tcPr marL="75315" marR="75315" marT="36675" marB="36675"/>
                </a:tc>
                <a:tc>
                  <a:txBody>
                    <a:bodyPr/>
                    <a:lstStyle/>
                    <a:p>
                      <a:r>
                        <a:rPr lang="es-ES_tradnl" sz="1300"/>
                        <a:t>Cambia las propiedades de un espacio de claves.</a:t>
                      </a:r>
                    </a:p>
                  </a:txBody>
                  <a:tcPr marL="75315" marR="75315" marT="36675" marB="36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293">
                <a:tc>
                  <a:txBody>
                    <a:bodyPr/>
                    <a:lstStyle/>
                    <a:p>
                      <a:r>
                        <a:rPr lang="es-ES_tradnl" sz="1300"/>
                        <a:t>drop keyspace</a:t>
                      </a:r>
                    </a:p>
                  </a:txBody>
                  <a:tcPr marL="75315" marR="75315" marT="36675" marB="36675"/>
                </a:tc>
                <a:tc>
                  <a:txBody>
                    <a:bodyPr/>
                    <a:lstStyle/>
                    <a:p>
                      <a:r>
                        <a:rPr lang="es-ES_tradnl" sz="1300"/>
                        <a:t>Elimina un espacio de claves.</a:t>
                      </a:r>
                    </a:p>
                  </a:txBody>
                  <a:tcPr marL="75315" marR="75315" marT="36675" marB="36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293">
                <a:tc>
                  <a:txBody>
                    <a:bodyPr/>
                    <a:lstStyle/>
                    <a:p>
                      <a:r>
                        <a:rPr lang="es-ES_tradnl" sz="1300"/>
                        <a:t>create table</a:t>
                      </a:r>
                    </a:p>
                  </a:txBody>
                  <a:tcPr marL="75315" marR="75315" marT="36675" marB="36675"/>
                </a:tc>
                <a:tc>
                  <a:txBody>
                    <a:bodyPr/>
                    <a:lstStyle/>
                    <a:p>
                      <a:r>
                        <a:rPr lang="es-ES_tradnl" sz="1300"/>
                        <a:t>Crea una tabla en un espacio de claves.</a:t>
                      </a:r>
                    </a:p>
                  </a:txBody>
                  <a:tcPr marL="75315" marR="75315" marT="36675" marB="36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895">
                <a:tc>
                  <a:txBody>
                    <a:bodyPr/>
                    <a:lstStyle/>
                    <a:p>
                      <a:r>
                        <a:rPr lang="es-ES_tradnl" sz="1300"/>
                        <a:t>alter table</a:t>
                      </a:r>
                    </a:p>
                  </a:txBody>
                  <a:tcPr marL="75315" marR="75315" marT="36675" marB="36675"/>
                </a:tc>
                <a:tc>
                  <a:txBody>
                    <a:bodyPr/>
                    <a:lstStyle/>
                    <a:p>
                      <a:r>
                        <a:rPr lang="es-ES_tradnl" sz="1300"/>
                        <a:t>Modifica las propiedades de las columnas de una tabla.</a:t>
                      </a:r>
                    </a:p>
                  </a:txBody>
                  <a:tcPr marL="75315" marR="75315" marT="36675" marB="366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293">
                <a:tc>
                  <a:txBody>
                    <a:bodyPr/>
                    <a:lstStyle/>
                    <a:p>
                      <a:r>
                        <a:rPr lang="es-ES_tradnl" sz="1300"/>
                        <a:t>drop table</a:t>
                      </a:r>
                    </a:p>
                  </a:txBody>
                  <a:tcPr marL="75315" marR="75315" marT="36675" marB="36675"/>
                </a:tc>
                <a:tc>
                  <a:txBody>
                    <a:bodyPr/>
                    <a:lstStyle/>
                    <a:p>
                      <a:r>
                        <a:rPr lang="es-ES_tradnl" sz="1300"/>
                        <a:t>Elimina una tabla.</a:t>
                      </a:r>
                    </a:p>
                  </a:txBody>
                  <a:tcPr marL="75315" marR="75315" marT="36675" marB="366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293">
                <a:tc>
                  <a:txBody>
                    <a:bodyPr/>
                    <a:lstStyle/>
                    <a:p>
                      <a:r>
                        <a:rPr lang="es-ES_tradnl" sz="1300"/>
                        <a:t>truncate</a:t>
                      </a:r>
                    </a:p>
                  </a:txBody>
                  <a:tcPr marL="75315" marR="75315" marT="36675" marB="36675"/>
                </a:tc>
                <a:tc>
                  <a:txBody>
                    <a:bodyPr/>
                    <a:lstStyle/>
                    <a:p>
                      <a:r>
                        <a:rPr lang="es-ES_tradnl" sz="1300"/>
                        <a:t>Elimina todos los datos de una tabla.</a:t>
                      </a:r>
                    </a:p>
                  </a:txBody>
                  <a:tcPr marL="75315" marR="75315" marT="36675" marB="366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3895">
                <a:tc>
                  <a:txBody>
                    <a:bodyPr/>
                    <a:lstStyle/>
                    <a:p>
                      <a:r>
                        <a:rPr lang="es-ES_tradnl" sz="1300"/>
                        <a:t>create index</a:t>
                      </a:r>
                    </a:p>
                  </a:txBody>
                  <a:tcPr marL="75315" marR="75315" marT="36675" marB="36675"/>
                </a:tc>
                <a:tc>
                  <a:txBody>
                    <a:bodyPr/>
                    <a:lstStyle/>
                    <a:p>
                      <a:r>
                        <a:rPr lang="es-ES_tradnl" sz="1300"/>
                        <a:t>Define un nuevo índice en una sola columna de una tabla.</a:t>
                      </a:r>
                    </a:p>
                  </a:txBody>
                  <a:tcPr marL="75315" marR="75315" marT="36675" marB="3667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293">
                <a:tc>
                  <a:txBody>
                    <a:bodyPr/>
                    <a:lstStyle/>
                    <a:p>
                      <a:r>
                        <a:rPr lang="es-ES_tradnl" sz="1300"/>
                        <a:t>drop index</a:t>
                      </a:r>
                    </a:p>
                  </a:txBody>
                  <a:tcPr marL="75315" marR="75315" marT="36675" marB="36675"/>
                </a:tc>
                <a:tc>
                  <a:txBody>
                    <a:bodyPr/>
                    <a:lstStyle/>
                    <a:p>
                      <a:r>
                        <a:rPr lang="es-ES_tradnl" sz="1300"/>
                        <a:t>Elimina un índice llamado.</a:t>
                      </a:r>
                    </a:p>
                  </a:txBody>
                  <a:tcPr marL="75315" marR="75315" marT="36675" marB="3667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50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EBEBEB"/>
                </a:solidFill>
              </a:rPr>
              <a:t>CQL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612646"/>
              </p:ext>
            </p:extLst>
          </p:nvPr>
        </p:nvGraphicFramePr>
        <p:xfrm>
          <a:off x="1286934" y="3243856"/>
          <a:ext cx="9625383" cy="2449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0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303">
                <a:tc>
                  <a:txBody>
                    <a:bodyPr/>
                    <a:lstStyle/>
                    <a:p>
                      <a:pPr algn="ctr"/>
                      <a:r>
                        <a:rPr lang="es-ES_tradnl" sz="2600"/>
                        <a:t>Comando</a:t>
                      </a:r>
                    </a:p>
                  </a:txBody>
                  <a:tcPr marL="150566" marR="150566" marT="75283" marB="75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600"/>
                        <a:t>Especificaci</a:t>
                      </a:r>
                      <a:r>
                        <a:rPr lang="es-ES" sz="2600"/>
                        <a:t>ón</a:t>
                      </a:r>
                      <a:endParaRPr lang="es-ES_tradnl" sz="2600"/>
                    </a:p>
                  </a:txBody>
                  <a:tcPr marL="150566" marR="150566" marT="75283" marB="7528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303">
                <a:tc>
                  <a:txBody>
                    <a:bodyPr/>
                    <a:lstStyle/>
                    <a:p>
                      <a:r>
                        <a:rPr lang="es-ES_tradnl" sz="2600"/>
                        <a:t>insert</a:t>
                      </a:r>
                    </a:p>
                  </a:txBody>
                  <a:tcPr marL="150566" marR="150566" marT="75283" marB="75283"/>
                </a:tc>
                <a:tc>
                  <a:txBody>
                    <a:bodyPr/>
                    <a:lstStyle/>
                    <a:p>
                      <a:r>
                        <a:rPr lang="es-ES_tradnl" sz="2600"/>
                        <a:t>Agrega nuevas filas.</a:t>
                      </a:r>
                    </a:p>
                  </a:txBody>
                  <a:tcPr marL="150566" marR="150566" marT="75283" marB="7528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303">
                <a:tc>
                  <a:txBody>
                    <a:bodyPr/>
                    <a:lstStyle/>
                    <a:p>
                      <a:r>
                        <a:rPr lang="es-ES_tradnl" sz="2600"/>
                        <a:t>update</a:t>
                      </a:r>
                    </a:p>
                  </a:txBody>
                  <a:tcPr marL="150566" marR="150566" marT="75283" marB="75283"/>
                </a:tc>
                <a:tc>
                  <a:txBody>
                    <a:bodyPr/>
                    <a:lstStyle/>
                    <a:p>
                      <a:r>
                        <a:rPr lang="es-ES_tradnl" sz="2600"/>
                        <a:t>Actualiza una fila.</a:t>
                      </a:r>
                    </a:p>
                  </a:txBody>
                  <a:tcPr marL="150566" marR="150566" marT="75283" marB="7528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303">
                <a:tc>
                  <a:txBody>
                    <a:bodyPr/>
                    <a:lstStyle/>
                    <a:p>
                      <a:r>
                        <a:rPr lang="es-ES_tradnl" sz="2600"/>
                        <a:t>delete</a:t>
                      </a:r>
                    </a:p>
                  </a:txBody>
                  <a:tcPr marL="150566" marR="150566" marT="75283" marB="75283"/>
                </a:tc>
                <a:tc>
                  <a:txBody>
                    <a:bodyPr/>
                    <a:lstStyle/>
                    <a:p>
                      <a:r>
                        <a:rPr lang="es-ES_tradnl" sz="2600"/>
                        <a:t>Elimina una fila.</a:t>
                      </a:r>
                    </a:p>
                  </a:txBody>
                  <a:tcPr marL="150566" marR="150566" marT="75283" marB="7528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274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EBEBEB"/>
                </a:solidFill>
              </a:rPr>
              <a:t>CQL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408071"/>
              </p:ext>
            </p:extLst>
          </p:nvPr>
        </p:nvGraphicFramePr>
        <p:xfrm>
          <a:off x="1286934" y="3074120"/>
          <a:ext cx="9625383" cy="2788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79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5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736">
                <a:tc>
                  <a:txBody>
                    <a:bodyPr/>
                    <a:lstStyle/>
                    <a:p>
                      <a:pPr algn="ctr"/>
                      <a:r>
                        <a:rPr lang="es-ES_tradnl" sz="2400"/>
                        <a:t>Comando</a:t>
                      </a:r>
                    </a:p>
                  </a:txBody>
                  <a:tcPr marL="137148" marR="137148" marT="68574" marB="685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/>
                        <a:t>Especificaci</a:t>
                      </a:r>
                      <a:r>
                        <a:rPr lang="es-ES" sz="2400"/>
                        <a:t>ón</a:t>
                      </a:r>
                      <a:endParaRPr lang="es-ES_tradnl" sz="2400"/>
                    </a:p>
                  </a:txBody>
                  <a:tcPr marL="137148" marR="137148" marT="68574" marB="6857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736">
                <a:tc>
                  <a:txBody>
                    <a:bodyPr/>
                    <a:lstStyle/>
                    <a:p>
                      <a:r>
                        <a:rPr lang="es-ES_tradnl" sz="2400"/>
                        <a:t>select</a:t>
                      </a:r>
                    </a:p>
                  </a:txBody>
                  <a:tcPr marL="137148" marR="137148" marT="68574" marB="68574"/>
                </a:tc>
                <a:tc>
                  <a:txBody>
                    <a:bodyPr/>
                    <a:lstStyle/>
                    <a:p>
                      <a:r>
                        <a:rPr lang="es-ES_tradnl" sz="2400"/>
                        <a:t>Se leen los datos de una fila</a:t>
                      </a:r>
                    </a:p>
                  </a:txBody>
                  <a:tcPr marL="137148" marR="137148" marT="68574" marB="6857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736">
                <a:tc>
                  <a:txBody>
                    <a:bodyPr/>
                    <a:lstStyle/>
                    <a:p>
                      <a:r>
                        <a:rPr lang="es-ES_tradnl" sz="2400"/>
                        <a:t>where</a:t>
                      </a:r>
                    </a:p>
                  </a:txBody>
                  <a:tcPr marL="137148" marR="137148" marT="68574" marB="68574"/>
                </a:tc>
                <a:tc>
                  <a:txBody>
                    <a:bodyPr/>
                    <a:lstStyle/>
                    <a:p>
                      <a:r>
                        <a:rPr lang="es-ES_tradnl" sz="2400"/>
                        <a:t>Especifica</a:t>
                      </a:r>
                      <a:r>
                        <a:rPr lang="es-ES" sz="2400"/>
                        <a:t> el conjunto de datos</a:t>
                      </a:r>
                      <a:r>
                        <a:rPr lang="es-ES_tradnl" sz="2400"/>
                        <a:t>.</a:t>
                      </a:r>
                    </a:p>
                  </a:txBody>
                  <a:tcPr marL="137148" marR="137148" marT="68574" marB="6857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736">
                <a:tc>
                  <a:txBody>
                    <a:bodyPr/>
                    <a:lstStyle/>
                    <a:p>
                      <a:r>
                        <a:rPr lang="es-ES_tradnl" sz="2400"/>
                        <a:t>orderby</a:t>
                      </a:r>
                    </a:p>
                  </a:txBody>
                  <a:tcPr marL="137148" marR="137148" marT="68574" marB="68574"/>
                </a:tc>
                <a:tc>
                  <a:txBody>
                    <a:bodyPr/>
                    <a:lstStyle/>
                    <a:p>
                      <a:endParaRPr lang="es-ES_tradnl" sz="2400"/>
                    </a:p>
                  </a:txBody>
                  <a:tcPr marL="137148" marR="137148" marT="68574" marB="6857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736">
                <a:tc>
                  <a:txBody>
                    <a:bodyPr/>
                    <a:lstStyle/>
                    <a:p>
                      <a:r>
                        <a:rPr lang="es-ES_tradnl" sz="2400"/>
                        <a:t>help</a:t>
                      </a:r>
                    </a:p>
                  </a:txBody>
                  <a:tcPr marL="137148" marR="137148" marT="68574" marB="68574"/>
                </a:tc>
                <a:tc>
                  <a:txBody>
                    <a:bodyPr/>
                    <a:lstStyle/>
                    <a:p>
                      <a:endParaRPr lang="es-ES_tradnl" sz="2400"/>
                    </a:p>
                  </a:txBody>
                  <a:tcPr marL="137148" marR="137148" marT="68574" marB="6857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98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7140B8-92FC-43F0-8CCA-F40052CE50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14FEF32-7604-4713-A9F1-9D90A6F78B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95AD3905-A7DD-4026-B7FD-C203CC3052E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67A9BDB-6572-473C-B2E5-C1AC2F7163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1294697"/>
            <a:ext cx="6443180" cy="426860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CQL</a:t>
            </a:r>
          </a:p>
        </p:txBody>
      </p:sp>
    </p:spTree>
    <p:extLst>
      <p:ext uri="{BB962C8B-B14F-4D97-AF65-F5344CB8AC3E}">
        <p14:creationId xmlns:p14="http://schemas.microsoft.com/office/powerpoint/2010/main" val="906873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CQL, Crear un </a:t>
            </a:r>
            <a:r>
              <a:rPr lang="es-ES_tradnl" dirty="0" err="1"/>
              <a:t>KeySpace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/>
              <a:t>CREATE KEYSPACE "</a:t>
            </a:r>
            <a:r>
              <a:rPr lang="es-ES_tradnl" dirty="0" err="1"/>
              <a:t>deathstar</a:t>
            </a:r>
            <a:r>
              <a:rPr lang="es-ES_tradnl" dirty="0"/>
              <a:t>” WITH </a:t>
            </a:r>
            <a:r>
              <a:rPr lang="es-ES_tradnl" dirty="0" err="1"/>
              <a:t>replication</a:t>
            </a:r>
            <a:r>
              <a:rPr lang="es-ES_tradnl" dirty="0"/>
              <a:t> = {'</a:t>
            </a:r>
            <a:r>
              <a:rPr lang="es-ES_tradnl" dirty="0" err="1"/>
              <a:t>class</a:t>
            </a:r>
            <a:r>
              <a:rPr lang="es-ES_tradnl" dirty="0"/>
              <a:t>': '</a:t>
            </a:r>
            <a:r>
              <a:rPr lang="es-ES_tradnl" dirty="0" err="1"/>
              <a:t>SimpleStrategy</a:t>
            </a:r>
            <a:r>
              <a:rPr lang="es-ES_tradnl" dirty="0"/>
              <a:t>', '</a:t>
            </a:r>
            <a:r>
              <a:rPr lang="es-ES_tradnl" dirty="0" err="1"/>
              <a:t>replication_factor</a:t>
            </a:r>
            <a:r>
              <a:rPr lang="es-ES_tradnl" dirty="0"/>
              <a:t>' : 1};</a:t>
            </a:r>
          </a:p>
        </p:txBody>
      </p:sp>
    </p:spTree>
    <p:extLst>
      <p:ext uri="{BB962C8B-B14F-4D97-AF65-F5344CB8AC3E}">
        <p14:creationId xmlns:p14="http://schemas.microsoft.com/office/powerpoint/2010/main" val="231778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CQL, Crear un </a:t>
            </a:r>
            <a:r>
              <a:rPr lang="es-ES_tradnl" dirty="0" err="1"/>
              <a:t>KeySpace</a:t>
            </a:r>
            <a:endParaRPr lang="es-ES_tradnl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081" y="3414712"/>
            <a:ext cx="3514725" cy="638175"/>
          </a:xfr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462EA0-47B8-4C01-995A-AEADFBF0B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0835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CQL, Crear una tabla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25" y="3090069"/>
            <a:ext cx="8407400" cy="1828800"/>
          </a:xfrm>
        </p:spPr>
      </p:pic>
    </p:spTree>
    <p:extLst>
      <p:ext uri="{BB962C8B-B14F-4D97-AF65-F5344CB8AC3E}">
        <p14:creationId xmlns:p14="http://schemas.microsoft.com/office/powerpoint/2010/main" val="266008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7E250-57B7-4789-8693-870DDF07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CQL, Crear una tabla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9E3C8C-FEAC-4A58-9A8B-77FCCF37C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playlists (</a:t>
            </a:r>
          </a:p>
          <a:p>
            <a:pPr marL="0" indent="0">
              <a:buNone/>
            </a:pPr>
            <a:r>
              <a:rPr lang="en-US" dirty="0"/>
              <a:t>  id </a:t>
            </a:r>
            <a:r>
              <a:rPr lang="en-US" dirty="0" err="1"/>
              <a:t>uuid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song_order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song_id</a:t>
            </a:r>
            <a:r>
              <a:rPr lang="en-US" dirty="0"/>
              <a:t> </a:t>
            </a:r>
            <a:r>
              <a:rPr lang="en-US" dirty="0" err="1"/>
              <a:t>uuid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title text,</a:t>
            </a:r>
          </a:p>
          <a:p>
            <a:pPr marL="0" indent="0">
              <a:buNone/>
            </a:pPr>
            <a:r>
              <a:rPr lang="en-US" dirty="0"/>
              <a:t>  album text,</a:t>
            </a:r>
          </a:p>
          <a:p>
            <a:pPr marL="0" indent="0">
              <a:buNone/>
            </a:pPr>
            <a:r>
              <a:rPr lang="en-US" dirty="0"/>
              <a:t>  artist text,</a:t>
            </a:r>
          </a:p>
          <a:p>
            <a:pPr marL="0" indent="0">
              <a:buNone/>
            </a:pPr>
            <a:r>
              <a:rPr lang="en-US" dirty="0"/>
              <a:t>  PRIMARY KEY  (id, </a:t>
            </a:r>
            <a:r>
              <a:rPr lang="en-US" dirty="0" err="1"/>
              <a:t>song_order</a:t>
            </a:r>
            <a:r>
              <a:rPr lang="en-US" dirty="0"/>
              <a:t> ) );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37939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CQL, </a:t>
            </a:r>
            <a:r>
              <a:rPr lang="es-ES_tradnl" dirty="0" err="1"/>
              <a:t>Insert</a:t>
            </a:r>
            <a:r>
              <a:rPr lang="es-ES_tradnl" dirty="0"/>
              <a:t> en una tabla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3793850"/>
            <a:ext cx="8594725" cy="421237"/>
          </a:xfrm>
        </p:spPr>
      </p:pic>
    </p:spTree>
    <p:extLst>
      <p:ext uri="{BB962C8B-B14F-4D97-AF65-F5344CB8AC3E}">
        <p14:creationId xmlns:p14="http://schemas.microsoft.com/office/powerpoint/2010/main" val="158176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Apache </a:t>
            </a:r>
            <a:r>
              <a:rPr lang="es-ES_tradnl" dirty="0" err="1"/>
              <a:t>Cassandra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19" y="3421062"/>
            <a:ext cx="2657475" cy="1781175"/>
          </a:xfrm>
        </p:spPr>
      </p:pic>
    </p:spTree>
    <p:extLst>
      <p:ext uri="{BB962C8B-B14F-4D97-AF65-F5344CB8AC3E}">
        <p14:creationId xmlns:p14="http://schemas.microsoft.com/office/powerpoint/2010/main" val="1299512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CQL, </a:t>
            </a:r>
            <a:r>
              <a:rPr lang="es-ES_tradnl" dirty="0" err="1"/>
              <a:t>Select</a:t>
            </a:r>
            <a:r>
              <a:rPr lang="es-ES_tradnl" dirty="0"/>
              <a:t> en una tabla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25" y="2747169"/>
            <a:ext cx="7721600" cy="2514600"/>
          </a:xfrm>
        </p:spPr>
      </p:pic>
    </p:spTree>
    <p:extLst>
      <p:ext uri="{BB962C8B-B14F-4D97-AF65-F5344CB8AC3E}">
        <p14:creationId xmlns:p14="http://schemas.microsoft.com/office/powerpoint/2010/main" val="1465362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3FCB0-E573-47A1-8B20-A24D8A9C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CQL, Creación de un 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A1A9C3-E2CC-473B-BE76-3CBD0183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INDEX ON playlists( artist );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57546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CQL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76A24FE-B5A5-4BB0-BDB9-D8636264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una base de datos relacional, para permitir que los usuarios tengan varias direcciones de correo electrónico, se crea una tabla </a:t>
            </a:r>
            <a:r>
              <a:rPr lang="es-ES" dirty="0" err="1"/>
              <a:t>email_addresses</a:t>
            </a:r>
            <a:r>
              <a:rPr lang="es-ES" dirty="0"/>
              <a:t> que tiene una relación muchos a uno (unida) con una tabla de usuarios.</a:t>
            </a:r>
          </a:p>
          <a:p>
            <a:r>
              <a:rPr lang="es-ES" dirty="0"/>
              <a:t>CQL maneja el caso de uso de múltiples direcciones de correo electrónico clásicas y otros casos de uso definiendo columnas como colecciones.</a:t>
            </a:r>
          </a:p>
          <a:p>
            <a:r>
              <a:rPr lang="es-ES" dirty="0"/>
              <a:t>Usar el tipo de colección establecida para resolver el problema de las direcciones de correo electrónico múltiples es conveniente e intuitivo.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34561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B8ADE-140A-4048-BE0D-CA7B65CC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CQL, Columna como colecciones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6638F3-6565-4FE0-9E93-071A4D5EC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columna de colección se declara utilizando el tipo de colección, seguido de otro tipo, como </a:t>
            </a:r>
            <a:r>
              <a:rPr lang="es-ES" dirty="0" err="1"/>
              <a:t>int</a:t>
            </a:r>
            <a:r>
              <a:rPr lang="es-ES" dirty="0"/>
              <a:t> o </a:t>
            </a:r>
            <a:r>
              <a:rPr lang="es-ES" dirty="0" err="1"/>
              <a:t>text</a:t>
            </a:r>
            <a:r>
              <a:rPr lang="es-ES" dirty="0"/>
              <a:t>, entre corchetes angulares.</a:t>
            </a:r>
          </a:p>
          <a:p>
            <a:r>
              <a:rPr lang="es-ES" dirty="0"/>
              <a:t>Por ejemplo, puede crear una tabla con una lista de elementos textuales, una lista de enteros o una lista de otros tipos de elementos.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48923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C8916-24EB-4BE9-AD36-423C8E23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Frozen en una </a:t>
            </a:r>
            <a:r>
              <a:rPr lang="es-CL" dirty="0" err="1"/>
              <a:t>collection</a:t>
            </a:r>
            <a:r>
              <a:rPr lang="es-CL" dirty="0"/>
              <a:t> </a:t>
            </a:r>
            <a:r>
              <a:rPr lang="es-CL" dirty="0" err="1"/>
              <a:t>column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1F20C2-4EA2-475F-9422-D6D8A6015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Usar </a:t>
            </a:r>
            <a:r>
              <a:rPr lang="es-ES" dirty="0" err="1"/>
              <a:t>frozen</a:t>
            </a:r>
            <a:r>
              <a:rPr lang="es-ES" dirty="0"/>
              <a:t> en una colección.</a:t>
            </a:r>
          </a:p>
          <a:p>
            <a:r>
              <a:rPr lang="es-ES" dirty="0"/>
              <a:t>Un valor </a:t>
            </a:r>
            <a:r>
              <a:rPr lang="es-ES" dirty="0" err="1"/>
              <a:t>frozen</a:t>
            </a:r>
            <a:r>
              <a:rPr lang="es-ES" dirty="0"/>
              <a:t> serializa múltiples componentes en un solo valor.</a:t>
            </a:r>
          </a:p>
          <a:p>
            <a:r>
              <a:rPr lang="es-ES" dirty="0"/>
              <a:t>Los tipos no </a:t>
            </a:r>
            <a:r>
              <a:rPr lang="es-ES" dirty="0" err="1"/>
              <a:t>frozen</a:t>
            </a:r>
            <a:r>
              <a:rPr lang="es-ES" dirty="0"/>
              <a:t> permiten actualizaciones en campos individuales. Apache </a:t>
            </a:r>
            <a:r>
              <a:rPr lang="es-ES" dirty="0" err="1"/>
              <a:t>Cassandra</a:t>
            </a:r>
            <a:r>
              <a:rPr lang="es-ES" dirty="0"/>
              <a:t> ™ trata el valor de un tipo </a:t>
            </a:r>
            <a:r>
              <a:rPr lang="es-ES" dirty="0" err="1"/>
              <a:t>frozen</a:t>
            </a:r>
            <a:r>
              <a:rPr lang="es-ES" dirty="0"/>
              <a:t> como un blob.</a:t>
            </a:r>
          </a:p>
          <a:p>
            <a:r>
              <a:rPr lang="es-ES" dirty="0"/>
              <a:t>El valor completo debe ser sobrescrito.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44345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3">
            <a:extLst>
              <a:ext uri="{FF2B5EF4-FFF2-40B4-BE49-F238E27FC236}">
                <a16:creationId xmlns:a16="http://schemas.microsoft.com/office/drawing/2014/main" id="{738F4F47-7949-43A7-8CA1-7FEF7DB4F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6" y="3625760"/>
            <a:ext cx="6158802" cy="136754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BBB52A7-D131-4152-B683-C5B34D40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s-CL" dirty="0"/>
              <a:t>CQL, </a:t>
            </a:r>
            <a:r>
              <a:rPr lang="es-CL" dirty="0" err="1"/>
              <a:t>Collection</a:t>
            </a:r>
            <a:r>
              <a:rPr lang="es-CL" dirty="0"/>
              <a:t> </a:t>
            </a:r>
            <a:r>
              <a:rPr lang="es-CL" dirty="0" err="1"/>
              <a:t>Column</a:t>
            </a:r>
            <a:endParaRPr lang="es-CL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A1C3AF77-9376-4B46-8B97-5C8FA0810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 err="1"/>
              <a:t>Ejemplo</a:t>
            </a:r>
            <a:r>
              <a:rPr lang="en-US" sz="1600" dirty="0"/>
              <a:t> de </a:t>
            </a:r>
            <a:r>
              <a:rPr lang="en-US" sz="1600" dirty="0" err="1"/>
              <a:t>modificación</a:t>
            </a:r>
            <a:r>
              <a:rPr lang="en-US" sz="1600" dirty="0"/>
              <a:t> de </a:t>
            </a:r>
            <a:r>
              <a:rPr lang="en-US" sz="1600" dirty="0" err="1"/>
              <a:t>una</a:t>
            </a:r>
            <a:r>
              <a:rPr lang="en-US" sz="1600" dirty="0"/>
              <a:t> table:</a:t>
            </a:r>
          </a:p>
          <a:p>
            <a:r>
              <a:rPr lang="en-US" sz="1600" dirty="0"/>
              <a:t>ALTER TABLE playlists ADD tags set&lt;text&gt;;</a:t>
            </a:r>
          </a:p>
        </p:txBody>
      </p:sp>
    </p:spTree>
    <p:extLst>
      <p:ext uri="{BB962C8B-B14F-4D97-AF65-F5344CB8AC3E}">
        <p14:creationId xmlns:p14="http://schemas.microsoft.com/office/powerpoint/2010/main" val="3447309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E1FE2-5F2D-4833-9526-2BC933F3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Indexando una </a:t>
            </a:r>
            <a:r>
              <a:rPr lang="es-CL" dirty="0" err="1"/>
              <a:t>column</a:t>
            </a:r>
            <a:r>
              <a:rPr lang="es-CL" dirty="0"/>
              <a:t> </a:t>
            </a:r>
            <a:r>
              <a:rPr lang="es-CL" dirty="0" err="1"/>
              <a:t>collection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E96C00-583D-4419-8CDF-F954CD8679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En Apache </a:t>
            </a:r>
            <a:r>
              <a:rPr lang="es-ES" dirty="0" err="1"/>
              <a:t>Cassandra</a:t>
            </a:r>
            <a:r>
              <a:rPr lang="es-ES" dirty="0"/>
              <a:t> ™ 2.1 y posterior, puede indexar colecciones y consultar la base de datos para encontrar una colección que contenga un valor particular.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7A569A9-27BA-477F-A11C-0FAD03F95B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3656" y="4049712"/>
            <a:ext cx="44577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27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84113C7-D7C9-4C49-9859-E66D4B9FA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846" y="1781933"/>
            <a:ext cx="9369041" cy="140535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2150BC7-B93B-4217-83C2-7E802EAA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CQL, Collection Column</a:t>
            </a:r>
          </a:p>
        </p:txBody>
      </p:sp>
    </p:spTree>
    <p:extLst>
      <p:ext uri="{BB962C8B-B14F-4D97-AF65-F5344CB8AC3E}">
        <p14:creationId xmlns:p14="http://schemas.microsoft.com/office/powerpoint/2010/main" val="606094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0FCFC-BF2C-4847-843F-54268029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Filtrando datos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40BA83E-CEB0-4D8F-A26D-6A5718CFF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706" y="3868737"/>
            <a:ext cx="64389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19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A156D52-A201-41DB-A231-A06479801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3496" y="1806835"/>
            <a:ext cx="7715176" cy="77151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513CE6-0CBB-4A2D-A217-38C0F04C8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100"/>
              <a:t>Filtrando por un map value o map key</a:t>
            </a:r>
          </a:p>
        </p:txBody>
      </p:sp>
    </p:spTree>
    <p:extLst>
      <p:ext uri="{BB962C8B-B14F-4D97-AF65-F5344CB8AC3E}">
        <p14:creationId xmlns:p14="http://schemas.microsoft.com/office/powerpoint/2010/main" val="310201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Apache </a:t>
            </a:r>
            <a:r>
              <a:rPr lang="es-ES_tradnl" dirty="0" err="1"/>
              <a:t>Cassandra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_tradnl" b="1" dirty="0"/>
              <a:t>Apache </a:t>
            </a:r>
            <a:r>
              <a:rPr lang="es-ES_tradnl" b="1" dirty="0" err="1"/>
              <a:t>Cassandra</a:t>
            </a:r>
            <a:r>
              <a:rPr lang="es-ES_tradnl" dirty="0"/>
              <a:t> es una base de datos </a:t>
            </a:r>
            <a:r>
              <a:rPr lang="es-ES_tradnl" b="1" dirty="0" err="1"/>
              <a:t>NoSQL</a:t>
            </a:r>
            <a:r>
              <a:rPr lang="es-ES_tradnl" dirty="0"/>
              <a:t> distribuida de código abierto. Es la elección correcta para escalabilidad y gran disponibilidad de los datos sin comprometer el rendimiento. </a:t>
            </a:r>
          </a:p>
          <a:p>
            <a:r>
              <a:rPr lang="es-ES_tradnl" b="1" dirty="0" err="1"/>
              <a:t>Cassandra</a:t>
            </a:r>
            <a:r>
              <a:rPr lang="es-ES_tradnl" dirty="0"/>
              <a:t>, a diferencia de </a:t>
            </a:r>
            <a:r>
              <a:rPr lang="es-ES_tradnl" b="1" dirty="0" err="1"/>
              <a:t>Hadoop</a:t>
            </a:r>
            <a:r>
              <a:rPr lang="es-ES_tradnl" dirty="0"/>
              <a:t>, posee una arquitectura sin master </a:t>
            </a:r>
            <a:r>
              <a:rPr lang="es-ES_tradnl" dirty="0" err="1"/>
              <a:t>node</a:t>
            </a:r>
            <a:r>
              <a:rPr lang="es-ES_tradnl" dirty="0"/>
              <a:t>, en la cual todos los nodos del data center actúan por igual y los datos se distribuyen automáticamente entre todos los nodos que se encuentran en un clúster.</a:t>
            </a:r>
          </a:p>
          <a:p>
            <a:r>
              <a:rPr lang="es-ES_tradnl" dirty="0"/>
              <a:t>El factor de replicación es configurable, almacenando copias redundantes de datos en cada nodo. De esta manera si perdemos un nodo, la información sigue estando disponible en los otros.</a:t>
            </a:r>
          </a:p>
          <a:p>
            <a:r>
              <a:rPr lang="es-ES_tradnl" dirty="0"/>
              <a:t>La escalabilidad es lineal distribuida, la capacidad puede ser incrementada tan solo añadiendo nuevos nodos al clúster.</a:t>
            </a:r>
          </a:p>
          <a:p>
            <a:r>
              <a:rPr lang="es-CL" dirty="0"/>
              <a:t>Ejemplo </a:t>
            </a:r>
            <a:r>
              <a:rPr lang="es-ES_tradnl" dirty="0"/>
              <a:t>dos nodos pueden ejecutar 100.000 operaciones por segundo, cuatro nodos iguales 200.000 operaciones por segundo.</a:t>
            </a:r>
          </a:p>
        </p:txBody>
      </p:sp>
    </p:spTree>
    <p:extLst>
      <p:ext uri="{BB962C8B-B14F-4D97-AF65-F5344CB8AC3E}">
        <p14:creationId xmlns:p14="http://schemas.microsoft.com/office/powerpoint/2010/main" val="1988368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27" name="Marcador de contenido 3">
            <a:extLst>
              <a:ext uri="{FF2B5EF4-FFF2-40B4-BE49-F238E27FC236}">
                <a16:creationId xmlns:a16="http://schemas.microsoft.com/office/drawing/2014/main" id="{5587A6C4-1BDC-404E-8F1A-D7FAD0BA0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476" y="1889528"/>
            <a:ext cx="6251664" cy="307894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4D595F-7ED7-464F-BFDE-A5D4E6C6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Más </a:t>
            </a:r>
            <a:r>
              <a:rPr lang="en-US" sz="2500" err="1"/>
              <a:t>nodos</a:t>
            </a:r>
            <a:r>
              <a:rPr lang="en-US" sz="2500"/>
              <a:t>, mayor performance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98B1BC68-3866-4BBE-933E-285596213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877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1CA31-8AAC-4A54-8C82-E09EB564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Terminología </a:t>
            </a:r>
            <a:r>
              <a:rPr lang="es-CL" dirty="0" err="1"/>
              <a:t>Cassandra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6B5935-375B-4E00-A2D8-5AD546273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err="1"/>
              <a:t>Columns</a:t>
            </a:r>
            <a:r>
              <a:rPr lang="es-ES" dirty="0"/>
              <a:t>, es la unidad mas básica en el modelo de datos de </a:t>
            </a:r>
            <a:r>
              <a:rPr lang="es-ES" dirty="0" err="1"/>
              <a:t>Cassandra</a:t>
            </a:r>
            <a:r>
              <a:rPr lang="es-ES" dirty="0"/>
              <a:t>. Una columna es una combinación de un </a:t>
            </a:r>
            <a:r>
              <a:rPr lang="es-ES" dirty="0" err="1"/>
              <a:t>key</a:t>
            </a:r>
            <a:r>
              <a:rPr lang="es-ES" dirty="0"/>
              <a:t> (un nombre) un </a:t>
            </a:r>
            <a:r>
              <a:rPr lang="es-ES" dirty="0" err="1"/>
              <a:t>value</a:t>
            </a:r>
            <a:r>
              <a:rPr lang="es-ES" dirty="0"/>
              <a:t> (un valor) y un </a:t>
            </a:r>
            <a:r>
              <a:rPr lang="es-ES" dirty="0" err="1"/>
              <a:t>timestamp</a:t>
            </a:r>
            <a:r>
              <a:rPr lang="es-ES" dirty="0"/>
              <a:t>. Los valores son todos suministrados por el cliente. El tipo de dato del </a:t>
            </a:r>
            <a:r>
              <a:rPr lang="es-ES" dirty="0" err="1"/>
              <a:t>key</a:t>
            </a:r>
            <a:r>
              <a:rPr lang="es-ES" dirty="0"/>
              <a:t> y el </a:t>
            </a:r>
            <a:r>
              <a:rPr lang="es-ES" dirty="0" err="1"/>
              <a:t>value</a:t>
            </a:r>
            <a:r>
              <a:rPr lang="es-ES" dirty="0"/>
              <a:t> son matrices de bytes de Java, el tipo de dato del </a:t>
            </a:r>
            <a:r>
              <a:rPr lang="es-ES" dirty="0" err="1"/>
              <a:t>timestamp</a:t>
            </a:r>
            <a:r>
              <a:rPr lang="es-ES" dirty="0"/>
              <a:t> es un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primitive</a:t>
            </a:r>
            <a:r>
              <a:rPr lang="es-ES" dirty="0"/>
              <a:t>.</a:t>
            </a:r>
          </a:p>
          <a:p>
            <a:r>
              <a:rPr lang="es-ES" dirty="0"/>
              <a:t>Las </a:t>
            </a:r>
            <a:r>
              <a:rPr lang="es-ES" dirty="0" err="1"/>
              <a:t>column</a:t>
            </a:r>
            <a:r>
              <a:rPr lang="es-ES" dirty="0"/>
              <a:t> son inmutables para evitar problemas de </a:t>
            </a:r>
            <a:r>
              <a:rPr lang="es-ES" dirty="0" err="1"/>
              <a:t>multithreading</a:t>
            </a:r>
            <a:r>
              <a:rPr lang="es-ES" dirty="0"/>
              <a:t>.</a:t>
            </a:r>
          </a:p>
          <a:p>
            <a:r>
              <a:rPr lang="es-ES" dirty="0"/>
              <a:t>Las </a:t>
            </a:r>
            <a:r>
              <a:rPr lang="es-ES" dirty="0" err="1"/>
              <a:t>column</a:t>
            </a:r>
            <a:r>
              <a:rPr lang="es-ES" dirty="0"/>
              <a:t> se organizan dentro de las </a:t>
            </a:r>
            <a:r>
              <a:rPr lang="es-ES" dirty="0" err="1"/>
              <a:t>columns</a:t>
            </a:r>
            <a:r>
              <a:rPr lang="es-ES" dirty="0"/>
              <a:t> </a:t>
            </a:r>
            <a:r>
              <a:rPr lang="es-ES" dirty="0" err="1"/>
              <a:t>families</a:t>
            </a:r>
            <a:r>
              <a:rPr lang="es-ES" dirty="0"/>
              <a:t>.</a:t>
            </a:r>
          </a:p>
          <a:p>
            <a:r>
              <a:rPr lang="es-ES" dirty="0"/>
              <a:t>Las </a:t>
            </a:r>
            <a:r>
              <a:rPr lang="es-ES" dirty="0" err="1"/>
              <a:t>column</a:t>
            </a:r>
            <a:r>
              <a:rPr lang="es-ES" dirty="0"/>
              <a:t> se ordenan por un tipo, que pueden ser uno de los siguientes:</a:t>
            </a:r>
          </a:p>
          <a:p>
            <a:pPr lvl="1"/>
            <a:r>
              <a:rPr lang="es-ES" dirty="0" err="1"/>
              <a:t>AsciiType</a:t>
            </a:r>
            <a:endParaRPr lang="es-ES" dirty="0"/>
          </a:p>
          <a:p>
            <a:pPr lvl="1"/>
            <a:r>
              <a:rPr lang="es-ES" dirty="0" err="1"/>
              <a:t>BytesType</a:t>
            </a:r>
            <a:endParaRPr lang="es-ES" dirty="0"/>
          </a:p>
          <a:p>
            <a:pPr lvl="1"/>
            <a:r>
              <a:rPr lang="es-ES" dirty="0" err="1"/>
              <a:t>LongType</a:t>
            </a:r>
            <a:endParaRPr lang="es-ES" dirty="0"/>
          </a:p>
          <a:p>
            <a:pPr lvl="1"/>
            <a:r>
              <a:rPr lang="es-ES" dirty="0" err="1"/>
              <a:t>TimeUUIDType</a:t>
            </a:r>
            <a:endParaRPr lang="es-ES" dirty="0"/>
          </a:p>
          <a:p>
            <a:pPr lvl="1"/>
            <a:r>
              <a:rPr lang="es-ES" dirty="0"/>
              <a:t>UTF8Type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04328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79809-4C80-49DE-AEEA-CF230805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Terminología </a:t>
            </a:r>
            <a:r>
              <a:rPr lang="es-CL" dirty="0" err="1"/>
              <a:t>Cassandra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14F259-53C3-436C-AA7C-6641D9644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 err="1"/>
              <a:t>SuperColumn</a:t>
            </a:r>
            <a:r>
              <a:rPr lang="es-ES" dirty="0"/>
              <a:t>, es una </a:t>
            </a:r>
            <a:r>
              <a:rPr lang="es-ES" dirty="0" err="1"/>
              <a:t>column</a:t>
            </a:r>
            <a:r>
              <a:rPr lang="es-ES" dirty="0"/>
              <a:t> cuyos </a:t>
            </a:r>
            <a:r>
              <a:rPr lang="es-ES" dirty="0" err="1"/>
              <a:t>values</a:t>
            </a:r>
            <a:r>
              <a:rPr lang="es-ES" dirty="0"/>
              <a:t> son una o más </a:t>
            </a:r>
            <a:r>
              <a:rPr lang="es-ES" dirty="0" err="1"/>
              <a:t>columns</a:t>
            </a:r>
            <a:r>
              <a:rPr lang="es-ES" dirty="0"/>
              <a:t>, que en este contexto se llamaran </a:t>
            </a:r>
            <a:r>
              <a:rPr lang="es-ES" dirty="0" err="1"/>
              <a:t>subcolumns</a:t>
            </a:r>
            <a:r>
              <a:rPr lang="es-ES" dirty="0"/>
              <a:t>. Las </a:t>
            </a:r>
            <a:r>
              <a:rPr lang="es-ES" dirty="0" err="1"/>
              <a:t>subcolumns</a:t>
            </a:r>
            <a:r>
              <a:rPr lang="es-ES" dirty="0"/>
              <a:t> están ordenadas y el numero de columnas que se puede definir es ilimitada. Las Super </a:t>
            </a:r>
            <a:r>
              <a:rPr lang="es-ES" dirty="0" err="1"/>
              <a:t>Columns</a:t>
            </a:r>
            <a:r>
              <a:rPr lang="es-ES" dirty="0"/>
              <a:t>, a diferencias de las </a:t>
            </a:r>
            <a:r>
              <a:rPr lang="es-ES" dirty="0" err="1"/>
              <a:t>columns</a:t>
            </a:r>
            <a:r>
              <a:rPr lang="es-ES" dirty="0"/>
              <a:t>, no tienen un </a:t>
            </a:r>
            <a:r>
              <a:rPr lang="es-ES" dirty="0" err="1"/>
              <a:t>timestamp</a:t>
            </a:r>
            <a:r>
              <a:rPr lang="es-ES" dirty="0"/>
              <a:t> definido.</a:t>
            </a:r>
          </a:p>
          <a:p>
            <a:r>
              <a:rPr lang="es-ES" b="1" dirty="0" err="1"/>
              <a:t>Column</a:t>
            </a:r>
            <a:r>
              <a:rPr lang="es-ES" b="1" dirty="0"/>
              <a:t> </a:t>
            </a:r>
            <a:r>
              <a:rPr lang="es-ES" b="1" dirty="0" err="1"/>
              <a:t>Family</a:t>
            </a:r>
            <a:r>
              <a:rPr lang="es-ES" dirty="0"/>
              <a:t>, es mas o menos análogo a una tabla en un modelo relacional. Se trata de un contenedor para una colección ordenada de </a:t>
            </a:r>
            <a:r>
              <a:rPr lang="es-ES" dirty="0" err="1"/>
              <a:t>columns</a:t>
            </a:r>
            <a:r>
              <a:rPr lang="es-ES" dirty="0"/>
              <a:t>. Cada </a:t>
            </a:r>
            <a:r>
              <a:rPr lang="es-ES" dirty="0" err="1"/>
              <a:t>column</a:t>
            </a:r>
            <a:r>
              <a:rPr lang="es-ES" dirty="0"/>
              <a:t> </a:t>
            </a:r>
            <a:r>
              <a:rPr lang="es-ES" dirty="0" err="1"/>
              <a:t>family</a:t>
            </a:r>
            <a:r>
              <a:rPr lang="es-ES" dirty="0"/>
              <a:t> se almacena en un archivo separado.</a:t>
            </a:r>
          </a:p>
          <a:p>
            <a:r>
              <a:rPr lang="es-ES" b="1" dirty="0" err="1"/>
              <a:t>Keyspace</a:t>
            </a:r>
            <a:r>
              <a:rPr lang="es-ES" b="1" dirty="0"/>
              <a:t>,</a:t>
            </a:r>
            <a:r>
              <a:rPr lang="es-ES" dirty="0"/>
              <a:t> es el contenedor para las </a:t>
            </a:r>
            <a:r>
              <a:rPr lang="es-ES" dirty="0" err="1"/>
              <a:t>column</a:t>
            </a:r>
            <a:r>
              <a:rPr lang="es-ES" dirty="0"/>
              <a:t> </a:t>
            </a:r>
            <a:r>
              <a:rPr lang="es-ES" dirty="0" err="1"/>
              <a:t>family</a:t>
            </a:r>
            <a:r>
              <a:rPr lang="es-ES" dirty="0"/>
              <a:t>. Es mas o menos análogo a una base de datos en un modelo relacional, usado en </a:t>
            </a:r>
            <a:r>
              <a:rPr lang="es-ES" dirty="0" err="1"/>
              <a:t>Cassandra</a:t>
            </a:r>
            <a:r>
              <a:rPr lang="es-ES" dirty="0"/>
              <a:t> para separar aplicaciones. Un </a:t>
            </a:r>
            <a:r>
              <a:rPr lang="es-ES" dirty="0" err="1"/>
              <a:t>keyspace</a:t>
            </a:r>
            <a:r>
              <a:rPr lang="es-ES" dirty="0"/>
              <a:t> es una colección ordenada de </a:t>
            </a:r>
            <a:r>
              <a:rPr lang="es-ES" dirty="0" err="1"/>
              <a:t>columns</a:t>
            </a:r>
            <a:r>
              <a:rPr lang="es-ES" dirty="0"/>
              <a:t> </a:t>
            </a:r>
            <a:r>
              <a:rPr lang="es-ES" dirty="0" err="1"/>
              <a:t>family</a:t>
            </a:r>
            <a:r>
              <a:rPr lang="es-ES" dirty="0"/>
              <a:t>.</a:t>
            </a:r>
          </a:p>
          <a:p>
            <a:r>
              <a:rPr lang="es-ES" b="1" dirty="0"/>
              <a:t>Clúster</a:t>
            </a:r>
            <a:r>
              <a:rPr lang="es-ES" dirty="0"/>
              <a:t>, conjunto de máquinas que dan soporte a </a:t>
            </a:r>
            <a:r>
              <a:rPr lang="es-ES" dirty="0" err="1"/>
              <a:t>Cassandra</a:t>
            </a:r>
            <a:r>
              <a:rPr lang="es-ES" dirty="0"/>
              <a:t> y son vistas por los clientes como una única máquina.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16436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7140B8-92FC-43F0-8CCA-F40052CE50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14FEF32-7604-4713-A9F1-9D90A6F78B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95AD3905-A7DD-4026-B7FD-C203CC3052E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67A9BDB-6572-473C-B2E5-C1AC2F7163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562B35A-87D4-4708-897F-782F85699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0522" y="1114621"/>
            <a:ext cx="5461661" cy="46287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A11E8C0-C757-4D33-990F-B5C17D43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Terminología Cassandra</a:t>
            </a:r>
          </a:p>
        </p:txBody>
      </p:sp>
    </p:spTree>
    <p:extLst>
      <p:ext uri="{BB962C8B-B14F-4D97-AF65-F5344CB8AC3E}">
        <p14:creationId xmlns:p14="http://schemas.microsoft.com/office/powerpoint/2010/main" val="2726190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7140B8-92FC-43F0-8CCA-F40052CE50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14FEF32-7604-4713-A9F1-9D90A6F78B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95AD3905-A7DD-4026-B7FD-C203CC3052E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67A9BDB-6572-473C-B2E5-C1AC2F7163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33AE442-C11B-4DDA-86D6-1A182B754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277596"/>
            <a:ext cx="6443180" cy="43028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A9E4F29-A9F6-4FD2-AD00-775700DA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Terminología Cassandra</a:t>
            </a:r>
          </a:p>
        </p:txBody>
      </p:sp>
    </p:spTree>
    <p:extLst>
      <p:ext uri="{BB962C8B-B14F-4D97-AF65-F5344CB8AC3E}">
        <p14:creationId xmlns:p14="http://schemas.microsoft.com/office/powerpoint/2010/main" val="3597898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3F0DB5A1-CDCC-4F45-AD38-242E5E0DD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476" y="2139059"/>
            <a:ext cx="6251664" cy="257988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0CEEB7-CE30-4074-8AAA-A7856900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 sz="3300"/>
              <a:t>Terminología </a:t>
            </a:r>
            <a:r>
              <a:rPr lang="es-CL" sz="3300" err="1"/>
              <a:t>Cassandra</a:t>
            </a:r>
            <a:endParaRPr lang="es-CL" sz="33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3B9B7A-9C9F-42E1-95D8-8E9492B4C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570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F79DB-D672-482A-8048-7E3577C7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Python y </a:t>
            </a:r>
            <a:r>
              <a:rPr lang="es-CL" dirty="0" err="1"/>
              <a:t>Cassandra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31B560-7081-4ED4-BEE5-03F18308F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# </a:t>
            </a:r>
            <a:r>
              <a:rPr lang="es-CL" dirty="0" err="1"/>
              <a:t>pip</a:t>
            </a:r>
            <a:r>
              <a:rPr lang="es-CL" dirty="0"/>
              <a:t> </a:t>
            </a:r>
            <a:r>
              <a:rPr lang="es-CL" dirty="0" err="1"/>
              <a:t>install</a:t>
            </a:r>
            <a:r>
              <a:rPr lang="es-CL" dirty="0"/>
              <a:t> </a:t>
            </a:r>
            <a:r>
              <a:rPr lang="es-CL" dirty="0" err="1"/>
              <a:t>cassandra</a:t>
            </a:r>
            <a:r>
              <a:rPr lang="es-CL" dirty="0"/>
              <a:t>-driver</a:t>
            </a:r>
          </a:p>
          <a:p>
            <a:r>
              <a:rPr lang="es-CL" dirty="0"/>
              <a:t># </a:t>
            </a:r>
            <a:r>
              <a:rPr lang="es-CL" dirty="0" err="1"/>
              <a:t>pip</a:t>
            </a:r>
            <a:r>
              <a:rPr lang="es-CL" dirty="0"/>
              <a:t> </a:t>
            </a:r>
            <a:r>
              <a:rPr lang="es-CL" dirty="0" err="1"/>
              <a:t>install</a:t>
            </a:r>
            <a:r>
              <a:rPr lang="es-CL" dirty="0"/>
              <a:t> lz4</a:t>
            </a:r>
          </a:p>
          <a:p>
            <a:r>
              <a:rPr lang="es-CL" dirty="0"/>
              <a:t># </a:t>
            </a:r>
            <a:r>
              <a:rPr lang="es-CL" dirty="0" err="1"/>
              <a:t>pip</a:t>
            </a:r>
            <a:r>
              <a:rPr lang="es-CL" dirty="0"/>
              <a:t> </a:t>
            </a:r>
            <a:r>
              <a:rPr lang="es-CL" dirty="0" err="1"/>
              <a:t>install</a:t>
            </a:r>
            <a:r>
              <a:rPr lang="es-CL" dirty="0"/>
              <a:t> </a:t>
            </a:r>
            <a:r>
              <a:rPr lang="es-CL" dirty="0" err="1"/>
              <a:t>python-snappy</a:t>
            </a:r>
            <a:endParaRPr lang="es-CL" dirty="0"/>
          </a:p>
          <a:p>
            <a:r>
              <a:rPr lang="es-CL" dirty="0"/>
              <a:t># </a:t>
            </a:r>
            <a:r>
              <a:rPr lang="es-CL" dirty="0" err="1"/>
              <a:t>pip</a:t>
            </a:r>
            <a:r>
              <a:rPr lang="es-CL" dirty="0"/>
              <a:t> </a:t>
            </a:r>
            <a:r>
              <a:rPr lang="es-CL" dirty="0" err="1"/>
              <a:t>install</a:t>
            </a:r>
            <a:r>
              <a:rPr lang="es-CL" dirty="0"/>
              <a:t> </a:t>
            </a:r>
            <a:r>
              <a:rPr lang="es-CL" dirty="0" err="1"/>
              <a:t>scales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29865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7140B8-92FC-43F0-8CCA-F40052CE50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14FEF32-7604-4713-A9F1-9D90A6F78B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95AD3905-A7DD-4026-B7FD-C203CC3052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67A9BDB-6572-473C-B2E5-C1AC2F7163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3EC2B34-F000-4749-A5AC-20DA2B380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58225" y="1114621"/>
            <a:ext cx="2146255" cy="46287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C2784AE-B235-4905-A501-20963DAE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Python Cassandra</a:t>
            </a:r>
          </a:p>
        </p:txBody>
      </p:sp>
    </p:spTree>
    <p:extLst>
      <p:ext uri="{BB962C8B-B14F-4D97-AF65-F5344CB8AC3E}">
        <p14:creationId xmlns:p14="http://schemas.microsoft.com/office/powerpoint/2010/main" val="1538810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6D77A-BC03-4EF1-AC17-EB90CA72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Python </a:t>
            </a:r>
            <a:r>
              <a:rPr lang="es-CL" dirty="0" err="1"/>
              <a:t>Cassandra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542F62-9A12-4558-BE69-DF27B6AE9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https://pastebin.com/EVbc5zRH</a:t>
            </a:r>
          </a:p>
        </p:txBody>
      </p:sp>
    </p:spTree>
    <p:extLst>
      <p:ext uri="{BB962C8B-B14F-4D97-AF65-F5344CB8AC3E}">
        <p14:creationId xmlns:p14="http://schemas.microsoft.com/office/powerpoint/2010/main" val="2669150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4E112-B210-4413-A0B7-9209C0BF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752628-4FE6-4069-A239-A423DBD7F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L" dirty="0"/>
              <a:t>Utilizando </a:t>
            </a:r>
            <a:r>
              <a:rPr lang="es-CL" dirty="0" err="1"/>
              <a:t>Cassandra</a:t>
            </a:r>
            <a:r>
              <a:rPr lang="es-CL" dirty="0"/>
              <a:t>, realizaremos un modelo de datos para una aplicación web distribuido para el servicio de taxis.</a:t>
            </a:r>
          </a:p>
          <a:p>
            <a:r>
              <a:rPr lang="es-CL" dirty="0"/>
              <a:t>Variables a contemplar:</a:t>
            </a:r>
          </a:p>
          <a:p>
            <a:pPr lvl="1"/>
            <a:r>
              <a:rPr lang="es-CL" dirty="0"/>
              <a:t>Usuario</a:t>
            </a:r>
          </a:p>
          <a:p>
            <a:pPr lvl="1"/>
            <a:r>
              <a:rPr lang="es-CL" dirty="0"/>
              <a:t>Latitud, Longitud</a:t>
            </a:r>
          </a:p>
          <a:p>
            <a:pPr lvl="1"/>
            <a:r>
              <a:rPr lang="es-CL" dirty="0"/>
              <a:t>Desplazamiento</a:t>
            </a:r>
          </a:p>
          <a:p>
            <a:pPr lvl="1"/>
            <a:r>
              <a:rPr lang="es-CL" dirty="0" err="1"/>
              <a:t>Kilometros</a:t>
            </a:r>
            <a:r>
              <a:rPr lang="es-CL" dirty="0"/>
              <a:t> a calcular</a:t>
            </a:r>
          </a:p>
          <a:p>
            <a:pPr lvl="1"/>
            <a:r>
              <a:rPr lang="es-CL" dirty="0"/>
              <a:t>Vehículos</a:t>
            </a:r>
          </a:p>
          <a:p>
            <a:pPr lvl="1"/>
            <a:r>
              <a:rPr lang="es-CL" dirty="0"/>
              <a:t>Mejores rutas de camino según tipo de traslado</a:t>
            </a:r>
          </a:p>
          <a:p>
            <a:pPr lvl="1"/>
            <a:r>
              <a:rPr lang="es-CL" dirty="0"/>
              <a:t>Condiciones climáticas</a:t>
            </a:r>
          </a:p>
          <a:p>
            <a:pPr lvl="1"/>
            <a:r>
              <a:rPr lang="es-CL" dirty="0"/>
              <a:t>Condiciones de seguridad</a:t>
            </a:r>
          </a:p>
          <a:p>
            <a:pPr lvl="1"/>
            <a:r>
              <a:rPr lang="es-CL" sz="5700" dirty="0"/>
              <a:t>https://pastebin.com/5Ve4jTZK</a:t>
            </a:r>
          </a:p>
        </p:txBody>
      </p:sp>
    </p:spTree>
    <p:extLst>
      <p:ext uri="{BB962C8B-B14F-4D97-AF65-F5344CB8AC3E}">
        <p14:creationId xmlns:p14="http://schemas.microsoft.com/office/powerpoint/2010/main" val="6784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Apache </a:t>
            </a:r>
            <a:r>
              <a:rPr lang="es-ES_tradnl" dirty="0" err="1"/>
              <a:t>Cassandra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b="1" dirty="0"/>
              <a:t>Apache </a:t>
            </a:r>
            <a:r>
              <a:rPr lang="es-ES_tradnl" b="1" dirty="0" err="1"/>
              <a:t>Cassandra</a:t>
            </a:r>
            <a:r>
              <a:rPr lang="es-ES_tradnl" dirty="0"/>
              <a:t> posee nivel de consistencia, esto se refiere a como se sincronizan y actualizan replicas de las filas de datos a lo largo del clúster.</a:t>
            </a:r>
          </a:p>
          <a:p>
            <a:r>
              <a:rPr lang="es-ES_tradnl" dirty="0"/>
              <a:t>El nivel de consistencia de datos puede ser establecido en cada lectura o escritura en función de las necesidades de velocidad y precisión.</a:t>
            </a:r>
          </a:p>
          <a:p>
            <a:r>
              <a:rPr lang="es-ES_tradnl" dirty="0"/>
              <a:t>La interfaz primaria y por defecto para comunicarnos con </a:t>
            </a:r>
            <a:r>
              <a:rPr lang="es-ES_tradnl" b="1" dirty="0" err="1"/>
              <a:t>Cassandra</a:t>
            </a:r>
            <a:r>
              <a:rPr lang="es-ES_tradnl" dirty="0"/>
              <a:t> es </a:t>
            </a:r>
            <a:r>
              <a:rPr lang="es-ES_tradnl" b="1" dirty="0"/>
              <a:t>CQL</a:t>
            </a:r>
            <a:r>
              <a:rPr lang="es-ES_tradnl" dirty="0"/>
              <a:t> (</a:t>
            </a:r>
            <a:r>
              <a:rPr lang="es-ES_tradnl" dirty="0" err="1"/>
              <a:t>Cassandra</a:t>
            </a:r>
            <a:r>
              <a:rPr lang="es-ES_tradnl" dirty="0"/>
              <a:t> </a:t>
            </a:r>
            <a:r>
              <a:rPr lang="es-ES_tradnl" dirty="0" err="1"/>
              <a:t>Query</a:t>
            </a:r>
            <a:r>
              <a:rPr lang="es-ES_tradnl" dirty="0"/>
              <a:t> </a:t>
            </a:r>
            <a:r>
              <a:rPr lang="es-ES_tradnl" dirty="0" err="1"/>
              <a:t>Language</a:t>
            </a:r>
            <a:r>
              <a:rPr lang="es-ES_tradnl" dirty="0"/>
              <a:t>).</a:t>
            </a:r>
          </a:p>
          <a:p>
            <a:r>
              <a:rPr lang="es-ES_tradnl" dirty="0"/>
              <a:t>Su sintaxis es muy similar a SQL (</a:t>
            </a:r>
            <a:r>
              <a:rPr lang="es-ES_tradnl" dirty="0" err="1"/>
              <a:t>Structured</a:t>
            </a:r>
            <a:r>
              <a:rPr lang="es-ES_tradnl" dirty="0"/>
              <a:t> </a:t>
            </a:r>
            <a:r>
              <a:rPr lang="es-ES_tradnl" dirty="0" err="1"/>
              <a:t>Query</a:t>
            </a:r>
            <a:r>
              <a:rPr lang="es-ES_tradnl" dirty="0"/>
              <a:t> </a:t>
            </a:r>
            <a:r>
              <a:rPr lang="es-ES_tradnl" dirty="0" err="1"/>
              <a:t>Language</a:t>
            </a:r>
            <a:r>
              <a:rPr lang="es-ES_tradnl" dirty="0"/>
              <a:t>) con la principal diferencia de que </a:t>
            </a:r>
            <a:r>
              <a:rPr lang="es-ES_tradnl" b="1" dirty="0" err="1"/>
              <a:t>Cassandra</a:t>
            </a:r>
            <a:r>
              <a:rPr lang="es-ES_tradnl" b="1" dirty="0"/>
              <a:t> no soporta </a:t>
            </a:r>
            <a:r>
              <a:rPr lang="es-ES_tradnl" b="1" dirty="0" err="1"/>
              <a:t>joins</a:t>
            </a:r>
            <a:r>
              <a:rPr lang="es-ES_tradnl" b="1" dirty="0"/>
              <a:t> o </a:t>
            </a:r>
            <a:r>
              <a:rPr lang="es-ES_tradnl" b="1" dirty="0" err="1"/>
              <a:t>subqueries</a:t>
            </a:r>
            <a:r>
              <a:rPr lang="es-ES_tradnl" dirty="0"/>
              <a:t>.</a:t>
            </a:r>
          </a:p>
          <a:p>
            <a:r>
              <a:rPr lang="es-ES_tradnl" dirty="0"/>
              <a:t>Para ejecutar sentencias </a:t>
            </a:r>
            <a:r>
              <a:rPr lang="es-ES_tradnl" b="1" dirty="0"/>
              <a:t>CQL</a:t>
            </a:r>
            <a:r>
              <a:rPr lang="es-ES_tradnl" dirty="0"/>
              <a:t>, </a:t>
            </a:r>
            <a:r>
              <a:rPr lang="es-ES_tradnl" b="1" dirty="0" err="1"/>
              <a:t>Cassandra</a:t>
            </a:r>
            <a:r>
              <a:rPr lang="es-ES_tradnl" dirty="0"/>
              <a:t> viene con una herramienta por consola llamada </a:t>
            </a:r>
            <a:r>
              <a:rPr lang="es-ES_tradnl" b="1" dirty="0" err="1"/>
              <a:t>cqlsh</a:t>
            </a:r>
            <a:r>
              <a:rPr lang="es-ES_trad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679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Instalar Apache </a:t>
            </a:r>
            <a:r>
              <a:rPr lang="es-ES_tradnl" dirty="0" err="1"/>
              <a:t>Cassandra</a:t>
            </a:r>
            <a:r>
              <a:rPr lang="es-ES_tradnl" dirty="0"/>
              <a:t> en </a:t>
            </a:r>
            <a:r>
              <a:rPr lang="es-ES_tradnl" dirty="0" err="1"/>
              <a:t>Debian</a:t>
            </a:r>
            <a:r>
              <a:rPr lang="es-ES_tradnl" dirty="0"/>
              <a:t> 9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# </a:t>
            </a:r>
            <a:r>
              <a:rPr lang="es-ES_tradnl" dirty="0" err="1"/>
              <a:t>apt-get</a:t>
            </a:r>
            <a:r>
              <a:rPr lang="es-ES_tradnl" dirty="0"/>
              <a:t> </a:t>
            </a:r>
            <a:r>
              <a:rPr lang="es-ES_tradnl" dirty="0" err="1"/>
              <a:t>install</a:t>
            </a:r>
            <a:r>
              <a:rPr lang="es-ES_tradnl" dirty="0"/>
              <a:t> </a:t>
            </a:r>
            <a:r>
              <a:rPr lang="es-ES_tradnl" dirty="0" err="1"/>
              <a:t>curl</a:t>
            </a:r>
            <a:endParaRPr lang="es-ES_tradnl" dirty="0"/>
          </a:p>
          <a:p>
            <a:r>
              <a:rPr lang="es-ES_tradnl" dirty="0"/>
              <a:t>nano /</a:t>
            </a:r>
            <a:r>
              <a:rPr lang="es-ES_tradnl" dirty="0" err="1"/>
              <a:t>etc</a:t>
            </a:r>
            <a:r>
              <a:rPr lang="es-ES_tradnl" dirty="0"/>
              <a:t>/</a:t>
            </a:r>
            <a:r>
              <a:rPr lang="es-ES_tradnl" dirty="0" err="1"/>
              <a:t>apt</a:t>
            </a:r>
            <a:r>
              <a:rPr lang="es-ES_tradnl" dirty="0"/>
              <a:t>/</a:t>
            </a:r>
            <a:r>
              <a:rPr lang="es-ES_tradnl" dirty="0" err="1"/>
              <a:t>sources.list</a:t>
            </a:r>
            <a:endParaRPr lang="es-ES_tradnl" dirty="0"/>
          </a:p>
          <a:p>
            <a:r>
              <a:rPr lang="es-ES_tradnl" dirty="0"/>
              <a:t>Agregar</a:t>
            </a:r>
          </a:p>
          <a:p>
            <a:r>
              <a:rPr lang="es-ES_tradnl" dirty="0"/>
              <a:t>#</a:t>
            </a:r>
            <a:r>
              <a:rPr lang="es-ES_tradnl" dirty="0" err="1"/>
              <a:t>Cassandra</a:t>
            </a:r>
            <a:endParaRPr lang="es-ES_tradnl" dirty="0"/>
          </a:p>
          <a:p>
            <a:r>
              <a:rPr lang="es-ES_tradnl" dirty="0" err="1"/>
              <a:t>deb</a:t>
            </a:r>
            <a:r>
              <a:rPr lang="es-ES_tradnl" dirty="0"/>
              <a:t> http://</a:t>
            </a:r>
            <a:r>
              <a:rPr lang="es-ES_tradnl" dirty="0" err="1"/>
              <a:t>www.apache.org</a:t>
            </a:r>
            <a:r>
              <a:rPr lang="es-ES_tradnl" dirty="0"/>
              <a:t>/</a:t>
            </a:r>
            <a:r>
              <a:rPr lang="es-ES_tradnl" dirty="0" err="1"/>
              <a:t>dist</a:t>
            </a:r>
            <a:r>
              <a:rPr lang="es-ES_tradnl" dirty="0"/>
              <a:t>/</a:t>
            </a:r>
            <a:r>
              <a:rPr lang="es-ES_tradnl" dirty="0" err="1"/>
              <a:t>cassandra</a:t>
            </a:r>
            <a:r>
              <a:rPr lang="es-ES_tradnl" dirty="0"/>
              <a:t>/</a:t>
            </a:r>
            <a:r>
              <a:rPr lang="es-ES_tradnl" dirty="0" err="1"/>
              <a:t>debian</a:t>
            </a:r>
            <a:r>
              <a:rPr lang="es-ES_tradnl" dirty="0"/>
              <a:t> 311x </a:t>
            </a:r>
            <a:r>
              <a:rPr lang="es-ES_tradnl" dirty="0" err="1"/>
              <a:t>main</a:t>
            </a:r>
            <a:endParaRPr lang="es-ES_tradnl" dirty="0"/>
          </a:p>
          <a:p>
            <a:r>
              <a:rPr lang="es-ES_tradnl" dirty="0"/>
              <a:t>Grabar y cerrar archivo. </a:t>
            </a:r>
          </a:p>
        </p:txBody>
      </p:sp>
    </p:spTree>
    <p:extLst>
      <p:ext uri="{BB962C8B-B14F-4D97-AF65-F5344CB8AC3E}">
        <p14:creationId xmlns:p14="http://schemas.microsoft.com/office/powerpoint/2010/main" val="151209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Instalar Apache </a:t>
            </a:r>
            <a:r>
              <a:rPr lang="es-ES_tradnl" dirty="0" err="1"/>
              <a:t>Cassandra</a:t>
            </a:r>
            <a:r>
              <a:rPr lang="es-ES_tradnl" dirty="0"/>
              <a:t> en </a:t>
            </a:r>
            <a:r>
              <a:rPr lang="es-ES_tradnl" dirty="0" err="1"/>
              <a:t>Debian</a:t>
            </a:r>
            <a:r>
              <a:rPr lang="es-ES_tradnl" dirty="0"/>
              <a:t> 9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curl</a:t>
            </a:r>
            <a:r>
              <a:rPr lang="es-ES_tradnl" dirty="0"/>
              <a:t> https://</a:t>
            </a:r>
            <a:r>
              <a:rPr lang="es-ES_tradnl" dirty="0" err="1"/>
              <a:t>www.apache.org</a:t>
            </a:r>
            <a:r>
              <a:rPr lang="es-ES_tradnl" dirty="0"/>
              <a:t>/</a:t>
            </a:r>
            <a:r>
              <a:rPr lang="es-ES_tradnl" dirty="0" err="1"/>
              <a:t>dist</a:t>
            </a:r>
            <a:r>
              <a:rPr lang="es-ES_tradnl" dirty="0"/>
              <a:t>/</a:t>
            </a:r>
            <a:r>
              <a:rPr lang="es-ES_tradnl" dirty="0" err="1"/>
              <a:t>cassandra</a:t>
            </a:r>
            <a:r>
              <a:rPr lang="es-ES_tradnl" dirty="0"/>
              <a:t>/KEYS | </a:t>
            </a:r>
            <a:r>
              <a:rPr lang="es-ES_tradnl" dirty="0" err="1"/>
              <a:t>apt-key</a:t>
            </a:r>
            <a:r>
              <a:rPr lang="es-ES_tradnl" dirty="0"/>
              <a:t> </a:t>
            </a:r>
            <a:r>
              <a:rPr lang="es-ES_tradnl" dirty="0" err="1"/>
              <a:t>add</a:t>
            </a:r>
            <a:r>
              <a:rPr lang="es-ES_tradnl" dirty="0"/>
              <a:t> -</a:t>
            </a:r>
          </a:p>
          <a:p>
            <a:r>
              <a:rPr lang="es-ES_tradnl" dirty="0" err="1"/>
              <a:t>apt-get</a:t>
            </a:r>
            <a:r>
              <a:rPr lang="es-ES_tradnl" dirty="0"/>
              <a:t> </a:t>
            </a:r>
            <a:r>
              <a:rPr lang="es-ES_tradnl" dirty="0" err="1"/>
              <a:t>update</a:t>
            </a:r>
            <a:endParaRPr lang="es-ES_tradnl" dirty="0"/>
          </a:p>
          <a:p>
            <a:r>
              <a:rPr lang="es-ES_tradnl" dirty="0" err="1"/>
              <a:t>apt-get</a:t>
            </a:r>
            <a:r>
              <a:rPr lang="es-ES_tradnl" dirty="0"/>
              <a:t> </a:t>
            </a:r>
            <a:r>
              <a:rPr lang="es-ES_tradnl" dirty="0" err="1"/>
              <a:t>install</a:t>
            </a:r>
            <a:r>
              <a:rPr lang="es-ES_tradnl" dirty="0"/>
              <a:t> </a:t>
            </a:r>
            <a:r>
              <a:rPr lang="es-ES_tradnl" dirty="0" err="1"/>
              <a:t>cassandra</a:t>
            </a: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2656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Instalar Apache </a:t>
            </a:r>
            <a:r>
              <a:rPr lang="es-ES_tradnl" dirty="0" err="1"/>
              <a:t>Cassandra</a:t>
            </a:r>
            <a:r>
              <a:rPr lang="es-ES_tradnl" dirty="0"/>
              <a:t> en </a:t>
            </a:r>
            <a:r>
              <a:rPr lang="es-ES_tradnl" dirty="0" err="1"/>
              <a:t>Debian</a:t>
            </a:r>
            <a:r>
              <a:rPr lang="es-ES_tradnl" dirty="0"/>
              <a:t> 9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Como SU: # </a:t>
            </a:r>
            <a:r>
              <a:rPr lang="es-ES_tradnl" dirty="0" err="1"/>
              <a:t>service</a:t>
            </a:r>
            <a:r>
              <a:rPr lang="es-ES_tradnl" dirty="0"/>
              <a:t> </a:t>
            </a:r>
            <a:r>
              <a:rPr lang="es-ES_tradnl" dirty="0" err="1"/>
              <a:t>cassandra</a:t>
            </a:r>
            <a:r>
              <a:rPr lang="es-ES_tradnl" dirty="0"/>
              <a:t> status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0" y="2686326"/>
            <a:ext cx="10058400" cy="197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1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7140B8-92FC-43F0-8CCA-F40052CE50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4FEF32-7604-4713-A9F1-9D90A6F78B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95AD3905-A7DD-4026-B7FD-C203CC3052E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467A9BDB-6572-473C-B2E5-C1AC2F7163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DD51850-061F-4DE4-98D2-AE70642262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09763" y="2865222"/>
            <a:ext cx="6443180" cy="112755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Instalar Apache Cassandra en Debian 9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8382055" y="4591665"/>
            <a:ext cx="3161016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nodetool status</a:t>
            </a:r>
          </a:p>
        </p:txBody>
      </p:sp>
    </p:spTree>
    <p:extLst>
      <p:ext uri="{BB962C8B-B14F-4D97-AF65-F5344CB8AC3E}">
        <p14:creationId xmlns:p14="http://schemas.microsoft.com/office/powerpoint/2010/main" val="63467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7140B8-92FC-43F0-8CCA-F40052CE50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4FEF32-7604-4713-A9F1-9D90A6F78B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95AD3905-A7DD-4026-B7FD-C203CC3052E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467A9BDB-6572-473C-B2E5-C1AC2F7163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C037932-CC28-48D2-BE68-5BAF332F8F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09763" y="2969924"/>
            <a:ext cx="6443180" cy="91815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Instalar Apache Cassandra en Debian 9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8382055" y="4591665"/>
            <a:ext cx="3161016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cqlsh</a:t>
            </a:r>
          </a:p>
        </p:txBody>
      </p:sp>
    </p:spTree>
    <p:extLst>
      <p:ext uri="{BB962C8B-B14F-4D97-AF65-F5344CB8AC3E}">
        <p14:creationId xmlns:p14="http://schemas.microsoft.com/office/powerpoint/2010/main" val="1155352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1468</TotalTime>
  <Words>1248</Words>
  <Application>Microsoft Office PowerPoint</Application>
  <PresentationFormat>Panorámica</PresentationFormat>
  <Paragraphs>151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3" baseType="lpstr">
      <vt:lpstr>Arial</vt:lpstr>
      <vt:lpstr>Century Gothic</vt:lpstr>
      <vt:lpstr>Wingdings 3</vt:lpstr>
      <vt:lpstr>Sala de reuniones Ion</vt:lpstr>
      <vt:lpstr>Big Data Spark y Cassandra</vt:lpstr>
      <vt:lpstr>Apache Cassandra</vt:lpstr>
      <vt:lpstr>Apache Cassandra</vt:lpstr>
      <vt:lpstr>Apache Cassandra</vt:lpstr>
      <vt:lpstr>Instalar Apache Cassandra en Debian 9</vt:lpstr>
      <vt:lpstr>Instalar Apache Cassandra en Debian 9</vt:lpstr>
      <vt:lpstr>Instalar Apache Cassandra en Debian 9</vt:lpstr>
      <vt:lpstr>Instalar Apache Cassandra en Debian 9</vt:lpstr>
      <vt:lpstr>Instalar Apache Cassandra en Debian 9</vt:lpstr>
      <vt:lpstr>CQL</vt:lpstr>
      <vt:lpstr>CQL</vt:lpstr>
      <vt:lpstr>CQL</vt:lpstr>
      <vt:lpstr>CQL</vt:lpstr>
      <vt:lpstr>CQL</vt:lpstr>
      <vt:lpstr>CQL, Crear un KeySpace</vt:lpstr>
      <vt:lpstr>CQL, Crear un KeySpace</vt:lpstr>
      <vt:lpstr>CQL, Crear una tabla</vt:lpstr>
      <vt:lpstr>CQL, Crear una tabla</vt:lpstr>
      <vt:lpstr>CQL, Insert en una tabla</vt:lpstr>
      <vt:lpstr>CQL, Select en una tabla</vt:lpstr>
      <vt:lpstr>CQL, Creación de un índice</vt:lpstr>
      <vt:lpstr>CQL</vt:lpstr>
      <vt:lpstr>CQL, Columna como colecciones</vt:lpstr>
      <vt:lpstr>Frozen en una collection column</vt:lpstr>
      <vt:lpstr>CQL, Collection Column</vt:lpstr>
      <vt:lpstr>Indexando una column collection</vt:lpstr>
      <vt:lpstr>CQL, Collection Column</vt:lpstr>
      <vt:lpstr>Filtrando datos</vt:lpstr>
      <vt:lpstr>Filtrando por un map value o map key</vt:lpstr>
      <vt:lpstr>Más nodos, mayor performance</vt:lpstr>
      <vt:lpstr>Terminología Cassandra</vt:lpstr>
      <vt:lpstr>Terminología Cassandra</vt:lpstr>
      <vt:lpstr>Terminología Cassandra</vt:lpstr>
      <vt:lpstr>Terminología Cassandra</vt:lpstr>
      <vt:lpstr>Terminología Cassandra</vt:lpstr>
      <vt:lpstr>Python y Cassandra</vt:lpstr>
      <vt:lpstr>Python Cassandra</vt:lpstr>
      <vt:lpstr>Python Cassandra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Spark y Cassandra</dc:title>
  <dc:creator>ralf</dc:creator>
  <cp:lastModifiedBy>ralf</cp:lastModifiedBy>
  <cp:revision>90</cp:revision>
  <dcterms:created xsi:type="dcterms:W3CDTF">2018-05-24T11:03:15Z</dcterms:created>
  <dcterms:modified xsi:type="dcterms:W3CDTF">2018-06-28T20:59:11Z</dcterms:modified>
</cp:coreProperties>
</file>